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5"/>
  </p:notesMasterIdLst>
  <p:handoutMasterIdLst>
    <p:handoutMasterId r:id="rId26"/>
  </p:handoutMasterIdLst>
  <p:sldIdLst>
    <p:sldId id="440" r:id="rId2"/>
    <p:sldId id="590" r:id="rId3"/>
    <p:sldId id="591" r:id="rId4"/>
    <p:sldId id="592" r:id="rId5"/>
    <p:sldId id="593" r:id="rId6"/>
    <p:sldId id="596" r:id="rId7"/>
    <p:sldId id="594" r:id="rId8"/>
    <p:sldId id="595" r:id="rId9"/>
    <p:sldId id="597" r:id="rId10"/>
    <p:sldId id="613" r:id="rId11"/>
    <p:sldId id="599" r:id="rId12"/>
    <p:sldId id="600" r:id="rId13"/>
    <p:sldId id="601" r:id="rId14"/>
    <p:sldId id="602" r:id="rId15"/>
    <p:sldId id="603" r:id="rId16"/>
    <p:sldId id="605" r:id="rId17"/>
    <p:sldId id="606" r:id="rId18"/>
    <p:sldId id="607" r:id="rId19"/>
    <p:sldId id="608" r:id="rId20"/>
    <p:sldId id="609" r:id="rId21"/>
    <p:sldId id="610" r:id="rId22"/>
    <p:sldId id="611" r:id="rId23"/>
    <p:sldId id="612" r:id="rId24"/>
  </p:sldIdLst>
  <p:sldSz cx="9144000" cy="6858000" type="letter"/>
  <p:notesSz cx="7315200" cy="9601200"/>
  <p:defaultTextStyle>
    <a:defPPr>
      <a:defRPr lang="en-US"/>
    </a:defPPr>
    <a:lvl1pPr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1pPr>
    <a:lvl2pPr marL="4572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2pPr>
    <a:lvl3pPr marL="9144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3pPr>
    <a:lvl4pPr marL="13716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4pPr>
    <a:lvl5pPr marL="18288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ekto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ekto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ekto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ekto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1">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3333FF"/>
    <a:srgbClr val="33CC33"/>
    <a:srgbClr val="669900"/>
    <a:srgbClr val="00FF00"/>
    <a:srgbClr val="0000FF"/>
    <a:srgbClr val="E9910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72527"/>
  </p:normalViewPr>
  <p:slideViewPr>
    <p:cSldViewPr snapToObjects="1">
      <p:cViewPr varScale="1">
        <p:scale>
          <a:sx n="90" d="100"/>
          <a:sy n="90" d="100"/>
        </p:scale>
        <p:origin x="16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34" d="100"/>
          <a:sy n="134" d="100"/>
        </p:scale>
        <p:origin x="-3920" y="-112"/>
      </p:cViewPr>
      <p:guideLst>
        <p:guide orient="horz" pos="3021"/>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134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1257300" y="1200150"/>
            <a:ext cx="4806950" cy="360521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252386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Rot="1" noChangeAspect="1" noChangeArrowheads="1" noTextEdit="1"/>
          </p:cNvSpPr>
          <p:nvPr>
            <p:ph type="sldImg"/>
          </p:nvPr>
        </p:nvSpPr>
        <p:spPr/>
      </p:sp>
      <p:sp>
        <p:nvSpPr>
          <p:cNvPr id="17410" name="Rectangle 1027"/>
          <p:cNvSpPr>
            <a:spLocks noGrp="1" noChangeArrowheads="1"/>
          </p:cNvSpPr>
          <p:nvPr>
            <p:ph type="body" idx="1"/>
          </p:nvPr>
        </p:nvSpPr>
        <p:spPr bwMode="auto">
          <a:xfrm>
            <a:off x="976313" y="4560888"/>
            <a:ext cx="5362575" cy="4318000"/>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711" tIns="48355" rIns="96711" bIns="4835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746605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p:sp>
      <p:sp>
        <p:nvSpPr>
          <p:cNvPr id="34818" name="Notes Placeholder 2"/>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err="1">
                <a:latin typeface="Times New Roman" charset="0"/>
                <a:ea typeface="ＭＳ Ｐゴシック" charset="0"/>
                <a:cs typeface="Tahoma" charset="0"/>
              </a:rPr>
              <a:t>t_c</a:t>
            </a:r>
            <a:r>
              <a:rPr lang="en-US" dirty="0">
                <a:latin typeface="Times New Roman" charset="0"/>
                <a:ea typeface="ＭＳ Ｐゴシック" charset="0"/>
                <a:cs typeface="Tahoma" charset="0"/>
              </a:rPr>
              <a:t> is the time needed to look an address up in the cache (whether hit or miss).</a:t>
            </a:r>
          </a:p>
          <a:p>
            <a:r>
              <a:rPr lang="en-US" dirty="0" err="1">
                <a:latin typeface="Times New Roman" charset="0"/>
                <a:ea typeface="ＭＳ Ｐゴシック" charset="0"/>
                <a:cs typeface="Tahoma" charset="0"/>
              </a:rPr>
              <a:t>t_m</a:t>
            </a:r>
            <a:r>
              <a:rPr lang="en-US" dirty="0">
                <a:latin typeface="Times New Roman" charset="0"/>
                <a:ea typeface="ＭＳ Ｐゴシック" charset="0"/>
                <a:cs typeface="Tahoma" charset="0"/>
              </a:rPr>
              <a:t> is the time needed to read a value from main memory</a:t>
            </a:r>
            <a:r>
              <a:rPr lang="en-US" dirty="0" smtClean="0">
                <a:latin typeface="Times New Roman" charset="0"/>
                <a:ea typeface="ＭＳ Ｐゴシック" charset="0"/>
                <a:cs typeface="Tahoma" charset="0"/>
              </a:rPr>
              <a:t>.</a:t>
            </a:r>
          </a:p>
          <a:p>
            <a:endParaRPr lang="en-US" dirty="0" smtClean="0">
              <a:latin typeface="Times New Roman" charset="0"/>
              <a:ea typeface="ＭＳ Ｐゴシック" charset="0"/>
              <a:cs typeface="Tahoma" charset="0"/>
            </a:endParaRPr>
          </a:p>
          <a:p>
            <a:r>
              <a:rPr lang="en-US" dirty="0" smtClean="0">
                <a:latin typeface="Times New Roman" charset="0"/>
                <a:ea typeface="ＭＳ Ｐゴシック" charset="0"/>
                <a:cs typeface="Tahoma" charset="0"/>
              </a:rPr>
              <a:t>The</a:t>
            </a:r>
            <a:r>
              <a:rPr lang="en-US" baseline="0" dirty="0" smtClean="0">
                <a:latin typeface="Times New Roman" charset="0"/>
                <a:ea typeface="ＭＳ Ｐゴシック" charset="0"/>
                <a:cs typeface="Tahoma" charset="0"/>
              </a:rPr>
              <a:t> goal is to keep alpha as close to 100% as possible to reduce memory access time, so you only have to go to cache not the main memory</a:t>
            </a:r>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1574560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260475" y="720725"/>
            <a:ext cx="4797425" cy="3598863"/>
          </a:xfrm>
        </p:spPr>
      </p:sp>
      <p:sp>
        <p:nvSpPr>
          <p:cNvPr id="37890"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6392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xfrm>
            <a:off x="1260475" y="720725"/>
            <a:ext cx="4797425" cy="3598863"/>
          </a:xfrm>
        </p:spPr>
      </p:sp>
      <p:sp>
        <p:nvSpPr>
          <p:cNvPr id="39938"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8621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1260475" y="720725"/>
            <a:ext cx="4797425" cy="3598863"/>
          </a:xfrm>
        </p:spPr>
      </p:sp>
      <p:sp>
        <p:nvSpPr>
          <p:cNvPr id="41986"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955487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1260475" y="720725"/>
            <a:ext cx="4797425" cy="3598863"/>
          </a:xfrm>
        </p:spPr>
      </p:sp>
      <p:sp>
        <p:nvSpPr>
          <p:cNvPr id="44034"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275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1260475" y="720725"/>
            <a:ext cx="4797425" cy="3598863"/>
          </a:xfrm>
        </p:spPr>
      </p:sp>
      <p:sp>
        <p:nvSpPr>
          <p:cNvPr id="46082"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27628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1260475" y="720725"/>
            <a:ext cx="4797425" cy="3598863"/>
          </a:xfrm>
        </p:spPr>
      </p:sp>
      <p:sp>
        <p:nvSpPr>
          <p:cNvPr id="48130"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385260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1260475" y="720725"/>
            <a:ext cx="4797425" cy="3598863"/>
          </a:xfrm>
        </p:spPr>
      </p:sp>
      <p:sp>
        <p:nvSpPr>
          <p:cNvPr id="50178"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201006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dirty="0" smtClean="0"/>
              <a:t>Write Through: Anytime the CPU modifies memory in the Cache it also goes</a:t>
            </a:r>
            <a:r>
              <a:rPr lang="en-US" baseline="0" dirty="0" smtClean="0"/>
              <a:t> to the main memory and modifies it there. Do more work over time, but when you want to throw something away you can because its in the main memory.</a:t>
            </a:r>
          </a:p>
          <a:p>
            <a:endParaRPr lang="en-US" baseline="0" dirty="0" smtClean="0"/>
          </a:p>
          <a:p>
            <a:r>
              <a:rPr lang="en-US" baseline="0" dirty="0" smtClean="0"/>
              <a:t>Write back: Keep modifying the Cache, let the Main memory get old. In the end, when you through away, you have to reconcile the memory with the cache. </a:t>
            </a:r>
            <a:endParaRPr lang="en-US" dirty="0"/>
          </a:p>
        </p:txBody>
      </p:sp>
    </p:spTree>
    <p:extLst>
      <p:ext uri="{BB962C8B-B14F-4D97-AF65-F5344CB8AC3E}">
        <p14:creationId xmlns:p14="http://schemas.microsoft.com/office/powerpoint/2010/main" val="822974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p:sp>
      <p:sp>
        <p:nvSpPr>
          <p:cNvPr id="19458" name="Rectangle 3"/>
          <p:cNvSpPr>
            <a:spLocks noGrp="1" noChangeArrowheads="1"/>
          </p:cNvSpPr>
          <p:nvPr>
            <p:ph type="body" idx="1"/>
          </p:nvPr>
        </p:nvSpPr>
        <p:spPr bwMode="auto">
          <a:xfrm>
            <a:off x="974725" y="4562475"/>
            <a:ext cx="5365750" cy="431482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08" tIns="46254" rIns="92508" bIns="46254"/>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24263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dirty="0" smtClean="0"/>
              <a:t>You can upgrade the SRAM or DRAM but can not upgrade the CPU without changing</a:t>
            </a:r>
            <a:r>
              <a:rPr lang="en-US" baseline="0" dirty="0" smtClean="0"/>
              <a:t> everything. </a:t>
            </a:r>
          </a:p>
          <a:p>
            <a:endParaRPr lang="en-US" baseline="0" dirty="0" smtClean="0"/>
          </a:p>
          <a:p>
            <a:r>
              <a:rPr lang="en-US" baseline="0" dirty="0" smtClean="0"/>
              <a:t>The program doesn’t know where the data is being stored, it has an illusion that there is infinite fast space.</a:t>
            </a:r>
          </a:p>
        </p:txBody>
      </p:sp>
    </p:spTree>
    <p:extLst>
      <p:ext uri="{BB962C8B-B14F-4D97-AF65-F5344CB8AC3E}">
        <p14:creationId xmlns:p14="http://schemas.microsoft.com/office/powerpoint/2010/main" val="1468775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dirty="0" smtClean="0"/>
              <a:t>Keep all of the data that you used often</a:t>
            </a:r>
            <a:r>
              <a:rPr lang="en-US" baseline="0" dirty="0" smtClean="0"/>
              <a:t> in a small fast static ram memory. Kept on a similar physical chip to the CPU.</a:t>
            </a:r>
          </a:p>
          <a:p>
            <a:endParaRPr lang="en-US" baseline="0" dirty="0" smtClean="0"/>
          </a:p>
          <a:p>
            <a:r>
              <a:rPr lang="en-US" baseline="0" dirty="0" smtClean="0"/>
              <a:t>Keep all of the data in a bigger slow DRAM, separate chip with a separate board</a:t>
            </a:r>
            <a:endParaRPr lang="en-US" dirty="0"/>
          </a:p>
        </p:txBody>
      </p:sp>
    </p:spTree>
    <p:extLst>
      <p:ext uri="{BB962C8B-B14F-4D97-AF65-F5344CB8AC3E}">
        <p14:creationId xmlns:p14="http://schemas.microsoft.com/office/powerpoint/2010/main" val="43682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p:sp>
      <p:sp>
        <p:nvSpPr>
          <p:cNvPr id="24578" name="Notes Placeholder 2"/>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Tahoma" charset="0"/>
              </a:rPr>
              <a:t>Program trace:  Typically runs of sequential instructions, with intervening branches.  Repeated runs are because of loops.</a:t>
            </a:r>
          </a:p>
          <a:p>
            <a:r>
              <a:rPr lang="en-US" dirty="0">
                <a:latin typeface="Times New Roman" charset="0"/>
                <a:ea typeface="ＭＳ Ｐゴシック" charset="0"/>
                <a:cs typeface="Tahoma" charset="0"/>
              </a:rPr>
              <a:t>Data trace:  Runs of sequential accesses are typically because of stepping through arrays.</a:t>
            </a:r>
          </a:p>
          <a:p>
            <a:r>
              <a:rPr lang="en-US" dirty="0">
                <a:latin typeface="Times New Roman" charset="0"/>
                <a:ea typeface="ＭＳ Ｐゴシック" charset="0"/>
                <a:cs typeface="Tahoma" charset="0"/>
              </a:rPr>
              <a:t>Stack:  Pushes and pops to/from stack mean no sudden breaks in access pattern.</a:t>
            </a:r>
          </a:p>
        </p:txBody>
      </p:sp>
    </p:spTree>
    <p:extLst>
      <p:ext uri="{BB962C8B-B14F-4D97-AF65-F5344CB8AC3E}">
        <p14:creationId xmlns:p14="http://schemas.microsoft.com/office/powerpoint/2010/main" val="67133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1260475" y="720725"/>
            <a:ext cx="4797425" cy="3598863"/>
          </a:xfrm>
        </p:spPr>
      </p:sp>
      <p:sp>
        <p:nvSpPr>
          <p:cNvPr id="26626"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r>
              <a:rPr lang="en-US" dirty="0" smtClean="0">
                <a:latin typeface="Times New Roman" charset="0"/>
                <a:ea typeface="ＭＳ Ｐゴシック" charset="0"/>
                <a:cs typeface="Tahoma" charset="0"/>
              </a:rPr>
              <a:t>A small piece of storage where</a:t>
            </a:r>
            <a:r>
              <a:rPr lang="en-US" baseline="0" dirty="0" smtClean="0">
                <a:latin typeface="Times New Roman" charset="0"/>
                <a:ea typeface="ＭＳ Ｐゴシック" charset="0"/>
                <a:cs typeface="Tahoma" charset="0"/>
              </a:rPr>
              <a:t> you store the things that you use most of the time. Doesn’t just refer to inside the processor</a:t>
            </a:r>
            <a:r>
              <a:rPr lang="is-IS" baseline="0" dirty="0" smtClean="0">
                <a:latin typeface="Times New Roman" charset="0"/>
                <a:ea typeface="ＭＳ Ｐゴシック" charset="0"/>
                <a:cs typeface="Tahoma" charset="0"/>
              </a:rPr>
              <a:t>… </a:t>
            </a:r>
          </a:p>
          <a:p>
            <a:endParaRPr lang="is-IS" baseline="0" dirty="0" smtClean="0">
              <a:latin typeface="Times New Roman" charset="0"/>
              <a:ea typeface="ＭＳ Ｐゴシック" charset="0"/>
              <a:cs typeface="Tahoma" charset="0"/>
            </a:endParaRPr>
          </a:p>
          <a:p>
            <a:r>
              <a:rPr lang="is-IS" baseline="0" dirty="0" smtClean="0">
                <a:latin typeface="Times New Roman" charset="0"/>
                <a:ea typeface="ＭＳ Ｐゴシック" charset="0"/>
                <a:cs typeface="Tahoma" charset="0"/>
              </a:rPr>
              <a:t>Outside of CPU:</a:t>
            </a:r>
          </a:p>
          <a:p>
            <a:r>
              <a:rPr lang="is-IS" baseline="0" dirty="0" smtClean="0">
                <a:latin typeface="Times New Roman" charset="0"/>
                <a:ea typeface="ＭＳ Ｐゴシック" charset="0"/>
                <a:cs typeface="Tahoma" charset="0"/>
              </a:rPr>
              <a:t>Use Cache in Browser</a:t>
            </a:r>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31540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1260475" y="720725"/>
            <a:ext cx="4797425" cy="3598863"/>
          </a:xfrm>
        </p:spPr>
      </p:sp>
      <p:sp>
        <p:nvSpPr>
          <p:cNvPr id="28674" name="Rectangle 3"/>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lIns="87316" tIns="43658" rIns="87316" bIns="43658"/>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06634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p:sp>
      <p:sp>
        <p:nvSpPr>
          <p:cNvPr id="30722" name="Notes Placeholder 2"/>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ea typeface="ＭＳ Ｐゴシック" charset="0"/>
                <a:cs typeface="Tahoma" charset="0"/>
              </a:rPr>
              <a:t>Modern OSs follow Approach 2, so programmer is relieved of burden of managing data movement between different levels of hierarchy.  This allows the program to be written independently of the actual size of cache and main memory, so increases portability.</a:t>
            </a:r>
          </a:p>
          <a:p>
            <a:endParaRPr lang="en-US">
              <a:latin typeface="Times New Roman" charset="0"/>
              <a:ea typeface="ＭＳ Ｐゴシック" charset="0"/>
              <a:cs typeface="Tahoma" charset="0"/>
            </a:endParaRPr>
          </a:p>
          <a:p>
            <a:r>
              <a:rPr lang="en-US">
                <a:latin typeface="Times New Roman" charset="0"/>
                <a:ea typeface="ＭＳ Ｐゴシック" charset="0"/>
                <a:cs typeface="Tahoma" charset="0"/>
              </a:rPr>
              <a:t>The hard disk shown in this picture is not intended for storing files and folders.  Instead a portion of the hard disk is set aside for the CPU and OS to store </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spillover</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 data that is needed by running programs but cannot fit in the main memory.  This portion of the hard disk provides a storage capability called </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Virtual Memory</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  On Windows, it may be the file pagefile.sys, on Unix it may be the /swap partition.  This is distinct from the files/folders of your file system.</a:t>
            </a:r>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32943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p:sp>
      <p:sp>
        <p:nvSpPr>
          <p:cNvPr id="32770" name="Notes Placeholder 2"/>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ea typeface="ＭＳ Ｐゴシック" charset="0"/>
                <a:cs typeface="Tahoma" charset="0"/>
              </a:rPr>
              <a:t>The hard disk shown in this picture is not intended for storing files and folders.  Instead a portion of the hard disk is set aside for the CPU and OS to store </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spillover</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 data that is needed by running programs but cannot fit in the main memory.  This portion of the hard disk provides a storage capability called </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Virtual Memory</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  On Windows, it may be the file pagefile.sys, on Unix it may be the /swap partition.  This is distinct from the files/folders of your file system.  In a way, the main memory is a </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cache</a:t>
            </a:r>
            <a:r>
              <a:rPr lang="ja-JP" altLang="en-US">
                <a:latin typeface="Times New Roman" charset="0"/>
                <a:ea typeface="ＭＳ Ｐゴシック" charset="0"/>
                <a:cs typeface="Tahoma" charset="0"/>
              </a:rPr>
              <a:t>”</a:t>
            </a:r>
            <a:r>
              <a:rPr lang="en-US" altLang="ja-JP">
                <a:latin typeface="Times New Roman" charset="0"/>
                <a:ea typeface="ＭＳ Ｐゴシック" charset="0"/>
                <a:cs typeface="Tahoma" charset="0"/>
              </a:rPr>
              <a:t> for the virtual memory.</a:t>
            </a:r>
          </a:p>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33596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Tahoma"/>
              <a:cs typeface="Tahoma"/>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smtClean="0"/>
              <a:t>Click to edit Master title style</a:t>
            </a:r>
            <a:endParaRPr lang="en-US" altLang="en-US"/>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smtClean="0"/>
              <a:t>Click to edit Master subtitle style</a:t>
            </a:r>
            <a:endParaRPr lang="en-US" altLang="en-US"/>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B18873D3-F779-A749-8013-13F75053D309}" type="slidenum">
              <a:rPr lang="en-US"/>
              <a:pPr>
                <a:defRPr/>
              </a:pPr>
              <a:t>‹#›</a:t>
            </a:fld>
            <a:endParaRPr lang="en-US"/>
          </a:p>
        </p:txBody>
      </p:sp>
    </p:spTree>
    <p:extLst>
      <p:ext uri="{BB962C8B-B14F-4D97-AF65-F5344CB8AC3E}">
        <p14:creationId xmlns:p14="http://schemas.microsoft.com/office/powerpoint/2010/main" val="400540666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E997611-0806-3642-A96D-887ACDCA0B1E}" type="slidenum">
              <a:rPr lang="en-US"/>
              <a:pPr>
                <a:defRPr/>
              </a:pPr>
              <a:t>‹#›</a:t>
            </a:fld>
            <a:endParaRPr lang="en-US"/>
          </a:p>
        </p:txBody>
      </p:sp>
    </p:spTree>
    <p:extLst>
      <p:ext uri="{BB962C8B-B14F-4D97-AF65-F5344CB8AC3E}">
        <p14:creationId xmlns:p14="http://schemas.microsoft.com/office/powerpoint/2010/main" val="25833962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BC90291-28CC-6344-8D14-6DD2E45FB062}" type="slidenum">
              <a:rPr lang="en-US"/>
              <a:pPr>
                <a:defRPr/>
              </a:pPr>
              <a:t>‹#›</a:t>
            </a:fld>
            <a:endParaRPr lang="en-US"/>
          </a:p>
        </p:txBody>
      </p:sp>
    </p:spTree>
    <p:extLst>
      <p:ext uri="{BB962C8B-B14F-4D97-AF65-F5344CB8AC3E}">
        <p14:creationId xmlns:p14="http://schemas.microsoft.com/office/powerpoint/2010/main" val="153462219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9E17274C-0AEC-8E4C-910D-E861FE44EAF5}" type="slidenum">
              <a:rPr lang="en-US"/>
              <a:pPr>
                <a:defRPr/>
              </a:pPr>
              <a:t>‹#›</a:t>
            </a:fld>
            <a:endParaRPr lang="en-US"/>
          </a:p>
        </p:txBody>
      </p:sp>
    </p:spTree>
    <p:extLst>
      <p:ext uri="{BB962C8B-B14F-4D97-AF65-F5344CB8AC3E}">
        <p14:creationId xmlns:p14="http://schemas.microsoft.com/office/powerpoint/2010/main" val="209830196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54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E436BF1-6B86-6845-9126-18CA019569EA}" type="slidenum">
              <a:rPr lang="en-US"/>
              <a:pPr>
                <a:defRPr/>
              </a:pPr>
              <a:t>‹#›</a:t>
            </a:fld>
            <a:endParaRPr lang="en-US"/>
          </a:p>
        </p:txBody>
      </p:sp>
    </p:spTree>
    <p:extLst>
      <p:ext uri="{BB962C8B-B14F-4D97-AF65-F5344CB8AC3E}">
        <p14:creationId xmlns:p14="http://schemas.microsoft.com/office/powerpoint/2010/main" val="37186301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E793AFB0-FC68-5B44-BEE8-339D949DDAF9}" type="slidenum">
              <a:rPr lang="en-US"/>
              <a:pPr>
                <a:defRPr/>
              </a:pPr>
              <a:t>‹#›</a:t>
            </a:fld>
            <a:endParaRPr lang="en-US"/>
          </a:p>
        </p:txBody>
      </p:sp>
    </p:spTree>
    <p:extLst>
      <p:ext uri="{BB962C8B-B14F-4D97-AF65-F5344CB8AC3E}">
        <p14:creationId xmlns:p14="http://schemas.microsoft.com/office/powerpoint/2010/main" val="124039337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F242E16-5EC7-0542-BFAF-DFDB3090E575}" type="slidenum">
              <a:rPr lang="en-US"/>
              <a:pPr>
                <a:defRPr/>
              </a:pPr>
              <a:t>‹#›</a:t>
            </a:fld>
            <a:endParaRPr lang="en-US"/>
          </a:p>
        </p:txBody>
      </p:sp>
    </p:spTree>
    <p:extLst>
      <p:ext uri="{BB962C8B-B14F-4D97-AF65-F5344CB8AC3E}">
        <p14:creationId xmlns:p14="http://schemas.microsoft.com/office/powerpoint/2010/main" val="377576828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DB126ADB-C8BE-5E42-8C9D-2810E2BD73BE}" type="slidenum">
              <a:rPr lang="en-US"/>
              <a:pPr>
                <a:defRPr/>
              </a:pPr>
              <a:t>‹#›</a:t>
            </a:fld>
            <a:endParaRPr lang="en-US"/>
          </a:p>
        </p:txBody>
      </p:sp>
    </p:spTree>
    <p:extLst>
      <p:ext uri="{BB962C8B-B14F-4D97-AF65-F5344CB8AC3E}">
        <p14:creationId xmlns:p14="http://schemas.microsoft.com/office/powerpoint/2010/main" val="232471082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83E7B0B5-7A7C-9F49-A322-21D40D48210F}" type="slidenum">
              <a:rPr lang="en-US"/>
              <a:pPr>
                <a:defRPr/>
              </a:pPr>
              <a:t>‹#›</a:t>
            </a:fld>
            <a:endParaRPr lang="en-US"/>
          </a:p>
        </p:txBody>
      </p:sp>
    </p:spTree>
    <p:extLst>
      <p:ext uri="{BB962C8B-B14F-4D97-AF65-F5344CB8AC3E}">
        <p14:creationId xmlns:p14="http://schemas.microsoft.com/office/powerpoint/2010/main" val="840546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D358A081-6149-8D41-82B3-19C4AE3CA792}" type="slidenum">
              <a:rPr lang="en-US"/>
              <a:pPr>
                <a:defRPr/>
              </a:pPr>
              <a:t>‹#›</a:t>
            </a:fld>
            <a:endParaRPr lang="en-US"/>
          </a:p>
        </p:txBody>
      </p:sp>
    </p:spTree>
    <p:extLst>
      <p:ext uri="{BB962C8B-B14F-4D97-AF65-F5344CB8AC3E}">
        <p14:creationId xmlns:p14="http://schemas.microsoft.com/office/powerpoint/2010/main" val="41431867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1F13B45-866C-444F-B569-12AE292EECD1}" type="slidenum">
              <a:rPr lang="en-US"/>
              <a:pPr>
                <a:defRPr/>
              </a:pPr>
              <a:t>‹#›</a:t>
            </a:fld>
            <a:endParaRPr lang="en-US"/>
          </a:p>
        </p:txBody>
      </p:sp>
    </p:spTree>
    <p:extLst>
      <p:ext uri="{BB962C8B-B14F-4D97-AF65-F5344CB8AC3E}">
        <p14:creationId xmlns:p14="http://schemas.microsoft.com/office/powerpoint/2010/main" val="37225291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1B9D692-0BDA-AA43-B111-952029506521}" type="slidenum">
              <a:rPr lang="en-US"/>
              <a:pPr>
                <a:defRPr/>
              </a:pPr>
              <a:t>‹#›</a:t>
            </a:fld>
            <a:endParaRPr lang="en-US"/>
          </a:p>
        </p:txBody>
      </p:sp>
    </p:spTree>
    <p:extLst>
      <p:ext uri="{BB962C8B-B14F-4D97-AF65-F5344CB8AC3E}">
        <p14:creationId xmlns:p14="http://schemas.microsoft.com/office/powerpoint/2010/main" val="369479232"/>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dirty="0"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latin typeface="Arial Narrow" charset="0"/>
                <a:cs typeface="Tahoma" charset="0"/>
              </a:defRPr>
            </a:lvl1pPr>
          </a:lstStyle>
          <a:p>
            <a:pPr>
              <a:defRPr/>
            </a:pPr>
            <a:fld id="{18FF5A14-29A5-A647-9626-4245C3431099}" type="slidenum">
              <a:rPr lang="en-US"/>
              <a:pPr>
                <a:defRPr/>
              </a:pPr>
              <a:t>‹#›</a:t>
            </a:fld>
            <a:endParaRPr 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Tree>
  </p:cSld>
  <p:clrMap bg1="lt1" tx1="dk1" bg2="lt2" tx2="dk2" accent1="accent1" accent2="accent2" accent3="accent3" accent4="accent4" accent5="accent5" accent6="accent6" hlink="hlink" folHlink="folHlink"/>
  <p:sldLayoutIdLst>
    <p:sldLayoutId id="2147483898"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9" r:id="rId13"/>
  </p:sldLayoutIdLst>
  <p:transition spd="med"/>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0"/>
          <a:cs typeface="Tahoma"/>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0"/>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5" Type="http://schemas.openxmlformats.org/officeDocument/2006/relationships/oleObject" Target="../embeddings/oleObject3.bin"/><Relationship Id="rId6" Type="http://schemas.openxmlformats.org/officeDocument/2006/relationships/image" Target="../media/image3.wmf"/><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354013"/>
            <a:ext cx="8534400" cy="2370137"/>
          </a:xfrm>
        </p:spPr>
        <p:txBody>
          <a:bodyPr/>
          <a:lstStyle/>
          <a:p>
            <a:pPr algn="ctr" eaLnBrk="1" hangingPunct="1">
              <a:defRPr/>
            </a:pP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Computer Organization and Design</a:t>
            </a:r>
            <a:br>
              <a:rPr lang="en-US" sz="3600" b="1"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
            </a:r>
            <a:br>
              <a:rPr lang="en-US" sz="3600" b="1" dirty="0">
                <a:effectLst>
                  <a:outerShdw blurRad="38100" dist="38100" dir="2700000" algn="tl">
                    <a:srgbClr val="DDDDDD"/>
                  </a:outerShdw>
                </a:effectLst>
                <a:latin typeface="Tahoma" charset="0"/>
                <a:ea typeface="Tahoma"/>
              </a:rPr>
            </a:br>
            <a:r>
              <a:rPr lang="en-US" sz="3600" dirty="0">
                <a:effectLst>
                  <a:outerShdw blurRad="38100" dist="38100" dir="2700000" algn="tl">
                    <a:srgbClr val="DDDDDD"/>
                  </a:outerShdw>
                </a:effectLst>
                <a:latin typeface="Tahoma" charset="0"/>
                <a:ea typeface="Tahoma"/>
              </a:rPr>
              <a:t>Memory </a:t>
            </a:r>
            <a:r>
              <a:rPr lang="en-US" sz="3600" dirty="0" smtClean="0">
                <a:effectLst>
                  <a:outerShdw blurRad="38100" dist="38100" dir="2700000" algn="tl">
                    <a:srgbClr val="DDDDDD"/>
                  </a:outerShdw>
                </a:effectLst>
                <a:latin typeface="Tahoma" charset="0"/>
                <a:ea typeface="Tahoma"/>
              </a:rPr>
              <a:t>Hierarchy </a:t>
            </a:r>
            <a:r>
              <a:rPr lang="en-US" sz="3600" smtClean="0">
                <a:effectLst>
                  <a:outerShdw blurRad="38100" dist="38100" dir="2700000" algn="tl">
                    <a:srgbClr val="DDDDDD"/>
                  </a:outerShdw>
                </a:effectLst>
                <a:latin typeface="Tahoma" charset="0"/>
                <a:ea typeface="Tahoma"/>
              </a:rPr>
              <a:t>and Caches</a:t>
            </a:r>
            <a:endParaRPr lang="en-US" sz="3600" b="1" dirty="0">
              <a:effectLst>
                <a:outerShdw blurRad="38100" dist="38100" dir="2700000" algn="tl">
                  <a:srgbClr val="DDDDDD"/>
                </a:outerShdw>
              </a:effectLst>
              <a:latin typeface="Tahoma" charset="0"/>
              <a:ea typeface="Tahoma"/>
            </a:endParaRPr>
          </a:p>
        </p:txBody>
      </p:sp>
      <p:sp>
        <p:nvSpPr>
          <p:cNvPr id="20" name="Subtitle 19"/>
          <p:cNvSpPr>
            <a:spLocks noGrp="1"/>
          </p:cNvSpPr>
          <p:nvPr>
            <p:ph type="subTitle" idx="1"/>
          </p:nvPr>
        </p:nvSpPr>
        <p:spPr/>
        <p:txBody>
          <a:bodyPr/>
          <a:lstStyle/>
          <a:p>
            <a:pPr eaLnBrk="1" hangingPunct="1">
              <a:buFont typeface="Wingdings 2" charset="0"/>
              <a:buNone/>
              <a:defRPr/>
            </a:pPr>
            <a:r>
              <a:rPr lang="en-US" sz="3200" dirty="0">
                <a:effectLst>
                  <a:outerShdw blurRad="38100" dist="38100" dir="2700000" algn="tl">
                    <a:srgbClr val="DDDDDD"/>
                  </a:outerShdw>
                </a:effectLst>
                <a:latin typeface="Tahoma" charset="0"/>
                <a:ea typeface="Tahoma"/>
              </a:rPr>
              <a:t>Montek Singh</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Apr 20, 2016</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Lecture 15</a:t>
            </a:r>
            <a:endParaRPr lang="en-US" dirty="0">
              <a:solidFill>
                <a:schemeClr val="tx1"/>
              </a:solidFill>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defRPr/>
            </a:pPr>
            <a:r>
              <a:rPr lang="en-US" dirty="0">
                <a:latin typeface="Tahoma" charset="0"/>
                <a:ea typeface="Tahoma"/>
              </a:rPr>
              <a:t>Exploiting the Memory Hierarchy</a:t>
            </a:r>
          </a:p>
        </p:txBody>
      </p:sp>
      <p:sp>
        <p:nvSpPr>
          <p:cNvPr id="5" name="Content Placeholder 4"/>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CPU speed is dominated by memory performance</a:t>
            </a:r>
          </a:p>
          <a:p>
            <a:pPr lvl="1">
              <a:defRPr/>
            </a:pPr>
            <a:r>
              <a:rPr lang="en-US" dirty="0">
                <a:effectLst>
                  <a:outerShdw blurRad="38100" dist="38100" dir="2700000" algn="tl">
                    <a:srgbClr val="DDDDDD"/>
                  </a:outerShdw>
                </a:effectLst>
                <a:latin typeface="Tahoma" charset="0"/>
              </a:rPr>
              <a:t>More significant than:	ISA, circuit optimization, pipelining, </a:t>
            </a:r>
            <a:r>
              <a:rPr lang="en-US" dirty="0" smtClean="0">
                <a:effectLst>
                  <a:outerShdw blurRad="38100" dist="38100" dir="2700000" algn="tl">
                    <a:srgbClr val="DDDDDD"/>
                  </a:outerShdw>
                </a:effectLst>
                <a:latin typeface="Tahoma" charset="0"/>
              </a:rPr>
              <a:t>etc.</a:t>
            </a:r>
            <a:endParaRPr lang="en-US" dirty="0">
              <a:effectLst>
                <a:outerShdw blurRad="38100" dist="38100" dir="2700000" algn="tl">
                  <a:srgbClr val="DDDDDD"/>
                </a:outerShdw>
              </a:effectLst>
              <a:latin typeface="Tahoma" charset="0"/>
            </a:endParaRPr>
          </a:p>
          <a:p>
            <a:pPr lvl="1">
              <a:defRPr/>
            </a:pPr>
            <a:endParaRPr lang="en-US" dirty="0" smtClean="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r>
              <a:rPr lang="en-US" dirty="0">
                <a:effectLst>
                  <a:outerShdw blurRad="38100" dist="38100" dir="2700000" algn="tl">
                    <a:srgbClr val="DDDDDD"/>
                  </a:outerShdw>
                </a:effectLst>
                <a:latin typeface="Tahoma" charset="0"/>
              </a:rPr>
              <a:t>TRICK #1:  Make slow MAIN MEMORY appear faster</a:t>
            </a:r>
          </a:p>
          <a:p>
            <a:pPr lvl="2">
              <a:defRPr/>
            </a:pPr>
            <a:r>
              <a:rPr lang="en-US" dirty="0">
                <a:solidFill>
                  <a:srgbClr val="CC0000"/>
                </a:solidFill>
                <a:effectLst>
                  <a:outerShdw blurRad="38100" dist="38100" dir="2700000" algn="tl">
                    <a:srgbClr val="DDDDDD"/>
                  </a:outerShdw>
                </a:effectLst>
                <a:latin typeface="Tahoma" charset="0"/>
              </a:rPr>
              <a:t>Technique:  CACHING</a:t>
            </a:r>
          </a:p>
          <a:p>
            <a:pPr lvl="1">
              <a:defRPr/>
            </a:pPr>
            <a:r>
              <a:rPr lang="en-US" dirty="0">
                <a:effectLst>
                  <a:outerShdw blurRad="38100" dist="38100" dir="2700000" algn="tl">
                    <a:srgbClr val="DDDDDD"/>
                  </a:outerShdw>
                </a:effectLst>
                <a:latin typeface="Tahoma" charset="0"/>
              </a:rPr>
              <a:t>TRICK #2:  Make small MAIN MEMORY appear bigger</a:t>
            </a:r>
          </a:p>
          <a:p>
            <a:pPr lvl="2">
              <a:defRPr/>
            </a:pPr>
            <a:r>
              <a:rPr lang="en-US" dirty="0">
                <a:solidFill>
                  <a:schemeClr val="accent2"/>
                </a:solidFill>
                <a:effectLst>
                  <a:outerShdw blurRad="38100" dist="38100" dir="2700000" algn="tl">
                    <a:srgbClr val="DDDDDD"/>
                  </a:outerShdw>
                </a:effectLst>
                <a:latin typeface="Tahoma" charset="0"/>
              </a:rPr>
              <a:t>Technique:  VIRTUAL MEMORY</a:t>
            </a:r>
          </a:p>
          <a:p>
            <a:pPr lvl="1">
              <a:defRPr/>
            </a:pPr>
            <a:endParaRPr lang="en-US" dirty="0">
              <a:effectLst>
                <a:outerShdw blurRad="38100" dist="38100" dir="2700000" algn="tl">
                  <a:srgbClr val="DDDDDD"/>
                </a:outerShdw>
              </a:effectLst>
              <a:latin typeface="Tahoma" charset="0"/>
            </a:endParaRPr>
          </a:p>
          <a:p>
            <a:pPr lvl="1">
              <a:defRPr/>
            </a:pPr>
            <a:endParaRPr lang="en-US" dirty="0">
              <a:solidFill>
                <a:srgbClr val="CC0000"/>
              </a:solidFill>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p:txBody>
      </p:sp>
      <p:grpSp>
        <p:nvGrpSpPr>
          <p:cNvPr id="31747" name="Group 9"/>
          <p:cNvGrpSpPr>
            <a:grpSpLocks/>
          </p:cNvGrpSpPr>
          <p:nvPr/>
        </p:nvGrpSpPr>
        <p:grpSpPr bwMode="auto">
          <a:xfrm>
            <a:off x="1465263" y="2501900"/>
            <a:ext cx="6535737" cy="1543050"/>
            <a:chOff x="1465263" y="2883822"/>
            <a:chExt cx="6535737" cy="1542128"/>
          </a:xfrm>
        </p:grpSpPr>
        <p:grpSp>
          <p:nvGrpSpPr>
            <p:cNvPr id="31748" name="Group 68"/>
            <p:cNvGrpSpPr>
              <a:grpSpLocks/>
            </p:cNvGrpSpPr>
            <p:nvPr/>
          </p:nvGrpSpPr>
          <p:grpSpPr bwMode="auto">
            <a:xfrm>
              <a:off x="1465263" y="2883822"/>
              <a:ext cx="6535737" cy="1542128"/>
              <a:chOff x="1465263" y="2883822"/>
              <a:chExt cx="6535737" cy="1542128"/>
            </a:xfrm>
          </p:grpSpPr>
          <p:grpSp>
            <p:nvGrpSpPr>
              <p:cNvPr id="31751" name="Group 22"/>
              <p:cNvGrpSpPr>
                <a:grpSpLocks/>
              </p:cNvGrpSpPr>
              <p:nvPr/>
            </p:nvGrpSpPr>
            <p:grpSpPr bwMode="auto">
              <a:xfrm>
                <a:off x="1465263" y="3014667"/>
                <a:ext cx="835026" cy="490538"/>
                <a:chOff x="942" y="3309"/>
                <a:chExt cx="526" cy="309"/>
              </a:xfrm>
            </p:grpSpPr>
            <p:sp>
              <p:nvSpPr>
                <p:cNvPr id="31768" name="AutoShape 23"/>
                <p:cNvSpPr>
                  <a:spLocks noChangeArrowheads="1"/>
                </p:cNvSpPr>
                <p:nvPr/>
              </p:nvSpPr>
              <p:spPr bwMode="auto">
                <a:xfrm>
                  <a:off x="942" y="3309"/>
                  <a:ext cx="521" cy="30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cs typeface="Tahoma" charset="0"/>
                  </a:endParaRPr>
                </a:p>
              </p:txBody>
            </p:sp>
            <p:sp>
              <p:nvSpPr>
                <p:cNvPr id="31769" name="Text Box 24"/>
                <p:cNvSpPr txBox="1">
                  <a:spLocks noChangeArrowheads="1"/>
                </p:cNvSpPr>
                <p:nvPr/>
              </p:nvSpPr>
              <p:spPr bwMode="auto">
                <a:xfrm>
                  <a:off x="942" y="3327"/>
                  <a:ext cx="52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cs typeface="Tahoma" charset="0"/>
                    </a:rPr>
                    <a:t>CPU</a:t>
                  </a:r>
                </a:p>
              </p:txBody>
            </p:sp>
          </p:grpSp>
          <p:grpSp>
            <p:nvGrpSpPr>
              <p:cNvPr id="31752" name="Group 25"/>
              <p:cNvGrpSpPr>
                <a:grpSpLocks/>
              </p:cNvGrpSpPr>
              <p:nvPr/>
            </p:nvGrpSpPr>
            <p:grpSpPr bwMode="auto">
              <a:xfrm>
                <a:off x="2735265" y="2981325"/>
                <a:ext cx="769938" cy="523875"/>
                <a:chOff x="2299" y="3360"/>
                <a:chExt cx="485" cy="330"/>
              </a:xfrm>
            </p:grpSpPr>
            <p:sp>
              <p:nvSpPr>
                <p:cNvPr id="31766" name="AutoShape 26"/>
                <p:cNvSpPr>
                  <a:spLocks noChangeArrowheads="1"/>
                </p:cNvSpPr>
                <p:nvPr/>
              </p:nvSpPr>
              <p:spPr bwMode="auto">
                <a:xfrm>
                  <a:off x="2304" y="3377"/>
                  <a:ext cx="480" cy="30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cs typeface="Tahoma" charset="0"/>
                  </a:endParaRPr>
                </a:p>
              </p:txBody>
            </p:sp>
            <p:sp>
              <p:nvSpPr>
                <p:cNvPr id="31767" name="Text Box 27"/>
                <p:cNvSpPr txBox="1">
                  <a:spLocks noChangeArrowheads="1"/>
                </p:cNvSpPr>
                <p:nvPr/>
              </p:nvSpPr>
              <p:spPr bwMode="auto">
                <a:xfrm>
                  <a:off x="2299" y="3360"/>
                  <a:ext cx="45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cs typeface="Tahoma" charset="0"/>
                    </a:rPr>
                    <a:t>Small</a:t>
                  </a:r>
                </a:p>
                <a:p>
                  <a:r>
                    <a:rPr lang="en-US" sz="1400">
                      <a:cs typeface="Tahoma" charset="0"/>
                    </a:rPr>
                    <a:t>SRAM</a:t>
                  </a:r>
                </a:p>
              </p:txBody>
            </p:sp>
          </p:grpSp>
          <p:grpSp>
            <p:nvGrpSpPr>
              <p:cNvPr id="31753" name="Group 28"/>
              <p:cNvGrpSpPr>
                <a:grpSpLocks/>
              </p:cNvGrpSpPr>
              <p:nvPr/>
            </p:nvGrpSpPr>
            <p:grpSpPr bwMode="auto">
              <a:xfrm>
                <a:off x="3962400" y="2960691"/>
                <a:ext cx="1219200" cy="696913"/>
                <a:chOff x="2832" y="3343"/>
                <a:chExt cx="1008" cy="439"/>
              </a:xfrm>
            </p:grpSpPr>
            <p:sp>
              <p:nvSpPr>
                <p:cNvPr id="31764" name="AutoShape 29"/>
                <p:cNvSpPr>
                  <a:spLocks noChangeArrowheads="1"/>
                </p:cNvSpPr>
                <p:nvPr/>
              </p:nvSpPr>
              <p:spPr bwMode="auto">
                <a:xfrm>
                  <a:off x="2832" y="3343"/>
                  <a:ext cx="1008" cy="439"/>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cs typeface="Tahoma" charset="0"/>
                  </a:endParaRPr>
                </a:p>
              </p:txBody>
            </p:sp>
            <p:sp>
              <p:nvSpPr>
                <p:cNvPr id="31765" name="Text Box 30"/>
                <p:cNvSpPr txBox="1">
                  <a:spLocks noChangeArrowheads="1"/>
                </p:cNvSpPr>
                <p:nvPr/>
              </p:nvSpPr>
              <p:spPr bwMode="auto">
                <a:xfrm>
                  <a:off x="2862" y="3350"/>
                  <a:ext cx="948"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cs typeface="Tahoma" charset="0"/>
                    </a:rPr>
                    <a:t>Dynamic</a:t>
                  </a:r>
                </a:p>
                <a:p>
                  <a:pPr algn="ctr"/>
                  <a:r>
                    <a:rPr lang="en-US" sz="1800">
                      <a:cs typeface="Tahoma" charset="0"/>
                    </a:rPr>
                    <a:t>RAM</a:t>
                  </a:r>
                </a:p>
              </p:txBody>
            </p:sp>
          </p:grpSp>
          <p:grpSp>
            <p:nvGrpSpPr>
              <p:cNvPr id="31754" name="Group 31"/>
              <p:cNvGrpSpPr>
                <a:grpSpLocks/>
              </p:cNvGrpSpPr>
              <p:nvPr/>
            </p:nvGrpSpPr>
            <p:grpSpPr bwMode="auto">
              <a:xfrm>
                <a:off x="5638800" y="2883822"/>
                <a:ext cx="2362200" cy="866323"/>
                <a:chOff x="2832" y="3391"/>
                <a:chExt cx="1008" cy="382"/>
              </a:xfrm>
            </p:grpSpPr>
            <p:sp>
              <p:nvSpPr>
                <p:cNvPr id="31762" name="AutoShape 32"/>
                <p:cNvSpPr>
                  <a:spLocks noChangeArrowheads="1"/>
                </p:cNvSpPr>
                <p:nvPr/>
              </p:nvSpPr>
              <p:spPr bwMode="auto">
                <a:xfrm>
                  <a:off x="2832" y="3391"/>
                  <a:ext cx="1008" cy="38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cs typeface="Tahoma" charset="0"/>
                  </a:endParaRPr>
                </a:p>
              </p:txBody>
            </p:sp>
            <p:sp>
              <p:nvSpPr>
                <p:cNvPr id="31763" name="Text Box 33"/>
                <p:cNvSpPr txBox="1">
                  <a:spLocks noChangeArrowheads="1"/>
                </p:cNvSpPr>
                <p:nvPr/>
              </p:nvSpPr>
              <p:spPr bwMode="auto">
                <a:xfrm>
                  <a:off x="3156" y="3447"/>
                  <a:ext cx="363"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cs typeface="Tahoma" charset="0"/>
                    </a:rPr>
                    <a:t>HARD</a:t>
                  </a:r>
                </a:p>
                <a:p>
                  <a:pPr algn="ctr"/>
                  <a:r>
                    <a:rPr lang="en-US" sz="1800">
                      <a:cs typeface="Tahoma" charset="0"/>
                    </a:rPr>
                    <a:t>DISK</a:t>
                  </a:r>
                </a:p>
              </p:txBody>
            </p:sp>
          </p:grpSp>
          <p:sp>
            <p:nvSpPr>
              <p:cNvPr id="31755" name="Line 34"/>
              <p:cNvSpPr>
                <a:spLocks noChangeShapeType="1"/>
              </p:cNvSpPr>
              <p:nvPr/>
            </p:nvSpPr>
            <p:spPr bwMode="auto">
              <a:xfrm>
                <a:off x="2286000" y="3216275"/>
                <a:ext cx="457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31756" name="Line 35"/>
              <p:cNvSpPr>
                <a:spLocks noChangeShapeType="1"/>
              </p:cNvSpPr>
              <p:nvPr/>
            </p:nvSpPr>
            <p:spPr bwMode="auto">
              <a:xfrm>
                <a:off x="3505200" y="3216275"/>
                <a:ext cx="457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31757" name="Line 36"/>
              <p:cNvSpPr>
                <a:spLocks noChangeShapeType="1"/>
              </p:cNvSpPr>
              <p:nvPr/>
            </p:nvSpPr>
            <p:spPr bwMode="auto">
              <a:xfrm>
                <a:off x="5181600" y="3140075"/>
                <a:ext cx="457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31758" name="Text Box 38"/>
              <p:cNvSpPr txBox="1">
                <a:spLocks noChangeArrowheads="1"/>
              </p:cNvSpPr>
              <p:nvPr/>
            </p:nvSpPr>
            <p:spPr bwMode="auto">
              <a:xfrm>
                <a:off x="3698237" y="3749675"/>
                <a:ext cx="168497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ja-JP" altLang="en-US" sz="1400">
                    <a:cs typeface="Tahoma" charset="0"/>
                  </a:rPr>
                  <a:t>“</a:t>
                </a:r>
                <a:r>
                  <a:rPr lang="en-US" altLang="ja-JP" sz="1400">
                    <a:cs typeface="Tahoma" charset="0"/>
                  </a:rPr>
                  <a:t>MAIN MEMORY</a:t>
                </a:r>
                <a:r>
                  <a:rPr lang="ja-JP" altLang="en-US" sz="1400">
                    <a:cs typeface="Tahoma" charset="0"/>
                  </a:rPr>
                  <a:t>”</a:t>
                </a:r>
                <a:endParaRPr lang="en-US" sz="1400">
                  <a:cs typeface="Tahoma" charset="0"/>
                </a:endParaRPr>
              </a:p>
            </p:txBody>
          </p:sp>
          <p:grpSp>
            <p:nvGrpSpPr>
              <p:cNvPr id="31759" name="Group 49"/>
              <p:cNvGrpSpPr>
                <a:grpSpLocks/>
              </p:cNvGrpSpPr>
              <p:nvPr/>
            </p:nvGrpSpPr>
            <p:grpSpPr bwMode="auto">
              <a:xfrm>
                <a:off x="5181602" y="3140075"/>
                <a:ext cx="2779713" cy="1285875"/>
                <a:chOff x="3264" y="1978"/>
                <a:chExt cx="1751" cy="810"/>
              </a:xfrm>
            </p:grpSpPr>
            <p:sp>
              <p:nvSpPr>
                <p:cNvPr id="31760" name="Text Box 39"/>
                <p:cNvSpPr txBox="1">
                  <a:spLocks noChangeArrowheads="1"/>
                </p:cNvSpPr>
                <p:nvPr/>
              </p:nvSpPr>
              <p:spPr bwMode="auto">
                <a:xfrm>
                  <a:off x="3755" y="2458"/>
                  <a:ext cx="126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ja-JP" altLang="en-US" sz="1400">
                      <a:solidFill>
                        <a:schemeClr val="accent2"/>
                      </a:solidFill>
                      <a:cs typeface="Tahoma" charset="0"/>
                    </a:rPr>
                    <a:t>“</a:t>
                  </a:r>
                  <a:r>
                    <a:rPr lang="en-US" altLang="ja-JP" sz="1400">
                      <a:solidFill>
                        <a:schemeClr val="accent2"/>
                      </a:solidFill>
                      <a:cs typeface="Tahoma" charset="0"/>
                    </a:rPr>
                    <a:t>VIRTUAL MEMORY</a:t>
                  </a:r>
                  <a:r>
                    <a:rPr lang="ja-JP" altLang="en-US" sz="1400">
                      <a:solidFill>
                        <a:schemeClr val="accent2"/>
                      </a:solidFill>
                      <a:cs typeface="Tahoma" charset="0"/>
                    </a:rPr>
                    <a:t>”</a:t>
                  </a:r>
                  <a:endParaRPr lang="en-US" altLang="ja-JP" sz="1400">
                    <a:solidFill>
                      <a:schemeClr val="accent2"/>
                    </a:solidFill>
                    <a:cs typeface="Tahoma" charset="0"/>
                  </a:endParaRPr>
                </a:p>
                <a:p>
                  <a:pPr algn="ctr"/>
                  <a:r>
                    <a:rPr lang="ja-JP" altLang="en-US" sz="1400">
                      <a:solidFill>
                        <a:schemeClr val="accent2"/>
                      </a:solidFill>
                      <a:cs typeface="Tahoma" charset="0"/>
                    </a:rPr>
                    <a:t>“</a:t>
                  </a:r>
                  <a:r>
                    <a:rPr lang="en-US" altLang="ja-JP" sz="1400">
                      <a:solidFill>
                        <a:schemeClr val="accent2"/>
                      </a:solidFill>
                      <a:cs typeface="Tahoma" charset="0"/>
                    </a:rPr>
                    <a:t>SWAP SPACE</a:t>
                  </a:r>
                  <a:r>
                    <a:rPr lang="ja-JP" altLang="en-US" sz="1400">
                      <a:solidFill>
                        <a:schemeClr val="accent2"/>
                      </a:solidFill>
                      <a:cs typeface="Tahoma" charset="0"/>
                    </a:rPr>
                    <a:t>”</a:t>
                  </a:r>
                  <a:endParaRPr lang="en-US" sz="1400">
                    <a:solidFill>
                      <a:schemeClr val="accent2"/>
                    </a:solidFill>
                    <a:cs typeface="Tahoma" charset="0"/>
                  </a:endParaRPr>
                </a:p>
              </p:txBody>
            </p:sp>
            <p:sp>
              <p:nvSpPr>
                <p:cNvPr id="31761" name="Line 45"/>
                <p:cNvSpPr>
                  <a:spLocks noChangeShapeType="1"/>
                </p:cNvSpPr>
                <p:nvPr/>
              </p:nvSpPr>
              <p:spPr bwMode="auto">
                <a:xfrm>
                  <a:off x="3264" y="1978"/>
                  <a:ext cx="288" cy="0"/>
                </a:xfrm>
                <a:prstGeom prst="line">
                  <a:avLst/>
                </a:prstGeom>
                <a:noFill/>
                <a:ln w="38100">
                  <a:solidFill>
                    <a:schemeClr val="accent2"/>
                  </a:solidFill>
                  <a:round/>
                  <a:headEnd type="arrow" w="med" len="med"/>
                  <a:tailEnd type="arrow" w="med" len="med"/>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31749" name="Text Box 37"/>
            <p:cNvSpPr txBox="1">
              <a:spLocks noChangeArrowheads="1"/>
            </p:cNvSpPr>
            <p:nvPr/>
          </p:nvSpPr>
          <p:spPr bwMode="auto">
            <a:xfrm>
              <a:off x="2567932" y="3532187"/>
              <a:ext cx="10134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ja-JP" altLang="en-US" sz="1400">
                  <a:solidFill>
                    <a:srgbClr val="CC0000"/>
                  </a:solidFill>
                  <a:cs typeface="Tahoma" charset="0"/>
                </a:rPr>
                <a:t>“</a:t>
              </a:r>
              <a:r>
                <a:rPr lang="en-US" altLang="ja-JP" sz="1400">
                  <a:solidFill>
                    <a:srgbClr val="CC0000"/>
                  </a:solidFill>
                  <a:cs typeface="Tahoma" charset="0"/>
                </a:rPr>
                <a:t>CACHE</a:t>
              </a:r>
              <a:r>
                <a:rPr lang="ja-JP" altLang="en-US" sz="1400">
                  <a:solidFill>
                    <a:srgbClr val="CC0000"/>
                  </a:solidFill>
                  <a:cs typeface="Tahoma" charset="0"/>
                </a:rPr>
                <a:t>”</a:t>
              </a:r>
              <a:endParaRPr lang="en-US" sz="1400">
                <a:solidFill>
                  <a:srgbClr val="CC0000"/>
                </a:solidFill>
                <a:cs typeface="Tahoma" charset="0"/>
              </a:endParaRPr>
            </a:p>
          </p:txBody>
        </p:sp>
        <p:sp>
          <p:nvSpPr>
            <p:cNvPr id="31750" name="Line 46"/>
            <p:cNvSpPr>
              <a:spLocks noChangeShapeType="1"/>
            </p:cNvSpPr>
            <p:nvPr/>
          </p:nvSpPr>
          <p:spPr bwMode="auto">
            <a:xfrm>
              <a:off x="3505201" y="3221037"/>
              <a:ext cx="457200" cy="0"/>
            </a:xfrm>
            <a:prstGeom prst="line">
              <a:avLst/>
            </a:prstGeom>
            <a:noFill/>
            <a:ln w="38100">
              <a:solidFill>
                <a:srgbClr val="CC0000"/>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Grp="1" noChangeArrowheads="1"/>
          </p:cNvSpPr>
          <p:nvPr>
            <p:ph type="title"/>
          </p:nvPr>
        </p:nvSpPr>
        <p:spPr/>
        <p:txBody>
          <a:bodyPr/>
          <a:lstStyle/>
          <a:p>
            <a:pPr>
              <a:defRPr/>
            </a:pPr>
            <a:r>
              <a:rPr lang="en-US" dirty="0">
                <a:latin typeface="Tahoma" charset="0"/>
                <a:ea typeface="Tahoma"/>
              </a:rPr>
              <a:t>The Cache Idea</a:t>
            </a:r>
          </a:p>
        </p:txBody>
      </p:sp>
      <p:sp>
        <p:nvSpPr>
          <p:cNvPr id="1028" name="Rectangle 1027"/>
          <p:cNvSpPr>
            <a:spLocks noGrp="1" noChangeArrowheads="1"/>
          </p:cNvSpPr>
          <p:nvPr>
            <p:ph type="body" idx="1"/>
          </p:nvPr>
        </p:nvSpPr>
        <p:spPr>
          <a:xfrm>
            <a:off x="0" y="708025"/>
            <a:ext cx="7415213" cy="6149975"/>
          </a:xfrm>
        </p:spPr>
        <p:txBody>
          <a:bodyPr/>
          <a:lstStyle/>
          <a:p>
            <a:pPr>
              <a:buFont typeface="Wingdings 2" charset="0"/>
              <a:buNone/>
              <a:defRPr/>
            </a:pPr>
            <a:r>
              <a:rPr lang="en-US" dirty="0">
                <a:effectLst>
                  <a:outerShdw blurRad="38100" dist="38100" dir="2700000" algn="tl">
                    <a:srgbClr val="DDDDDD"/>
                  </a:outerShdw>
                </a:effectLst>
                <a:latin typeface="Tahoma" charset="0"/>
                <a:ea typeface="Tahoma"/>
              </a:rPr>
              <a:t>Program-Transparent Memory Hierarchy:</a:t>
            </a:r>
          </a:p>
          <a:p>
            <a:pPr lvl="1">
              <a:defRPr/>
            </a:pPr>
            <a:r>
              <a:rPr lang="en-US" dirty="0">
                <a:effectLst>
                  <a:outerShdw blurRad="38100" dist="38100" dir="2700000" algn="tl">
                    <a:srgbClr val="DDDDDD"/>
                  </a:outerShdw>
                </a:effectLst>
                <a:latin typeface="Tahoma" charset="0"/>
              </a:rPr>
              <a:t>Cache contains TEMPORARY COPIES of selected main memory locations…</a:t>
            </a:r>
          </a:p>
          <a:p>
            <a:pPr lvl="2">
              <a:defRPr/>
            </a:pPr>
            <a:r>
              <a:rPr lang="en-US" dirty="0">
                <a:effectLst>
                  <a:outerShdw blurRad="38100" dist="38100" dir="2700000" algn="tl">
                    <a:srgbClr val="DDDDDD"/>
                  </a:outerShdw>
                </a:effectLst>
                <a:latin typeface="Tahoma" charset="0"/>
              </a:rPr>
              <a:t>e.g. </a:t>
            </a:r>
            <a:r>
              <a:rPr lang="en-US" dirty="0" err="1">
                <a:effectLst>
                  <a:outerShdw blurRad="38100" dist="38100" dir="2700000" algn="tl">
                    <a:srgbClr val="DDDDDD"/>
                  </a:outerShdw>
                </a:effectLst>
                <a:latin typeface="Tahoma" charset="0"/>
              </a:rPr>
              <a:t>Mem</a:t>
            </a:r>
            <a:r>
              <a:rPr lang="en-US" dirty="0">
                <a:effectLst>
                  <a:outerShdw blurRad="38100" dist="38100" dir="2700000" algn="tl">
                    <a:srgbClr val="DDDDDD"/>
                  </a:outerShdw>
                </a:effectLst>
                <a:latin typeface="Tahoma" charset="0"/>
              </a:rPr>
              <a:t>[100] =  37</a:t>
            </a:r>
          </a:p>
          <a:p>
            <a:pPr>
              <a:buFont typeface="Wingdings 2" charset="0"/>
              <a:buNone/>
              <a:defRPr/>
            </a:pP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Two Goals:</a:t>
            </a:r>
          </a:p>
          <a:p>
            <a:pPr lvl="1">
              <a:defRPr/>
            </a:pPr>
            <a:r>
              <a:rPr lang="en-US" dirty="0">
                <a:effectLst>
                  <a:outerShdw blurRad="38100" dist="38100" dir="2700000" algn="tl">
                    <a:srgbClr val="DDDDDD"/>
                  </a:outerShdw>
                </a:effectLst>
                <a:latin typeface="Tahoma" charset="0"/>
              </a:rPr>
              <a:t>Improve the average memory access time</a:t>
            </a:r>
          </a:p>
          <a:p>
            <a:pPr lvl="2">
              <a:defRPr/>
            </a:pPr>
            <a:r>
              <a:rPr lang="en-US" dirty="0">
                <a:solidFill>
                  <a:srgbClr val="000000"/>
                </a:solidFill>
                <a:effectLst>
                  <a:outerShdw blurRad="38100" dist="38100" dir="2700000" algn="tl">
                    <a:srgbClr val="DDDDDD"/>
                  </a:outerShdw>
                </a:effectLst>
                <a:latin typeface="Tahoma" charset="0"/>
              </a:rPr>
              <a:t>HIT RATIO (</a:t>
            </a:r>
            <a:r>
              <a:rPr lang="en-US" dirty="0">
                <a:solidFill>
                  <a:srgbClr val="000000"/>
                </a:solidFill>
                <a:effectLst>
                  <a:outerShdw blurRad="38100" dist="38100" dir="2700000" algn="tl">
                    <a:srgbClr val="DDDDDD"/>
                  </a:outerShdw>
                </a:effectLst>
                <a:latin typeface="Symbol" charset="0"/>
              </a:rPr>
              <a:t>)</a:t>
            </a:r>
            <a:r>
              <a:rPr lang="en-US" dirty="0">
                <a:solidFill>
                  <a:srgbClr val="000000"/>
                </a:solidFill>
                <a:effectLst>
                  <a:outerShdw blurRad="38100" dist="38100" dir="2700000" algn="tl">
                    <a:srgbClr val="DDDDDD"/>
                  </a:outerShdw>
                </a:effectLst>
                <a:latin typeface="Tahoma" charset="0"/>
              </a:rPr>
              <a:t>:  Fraction of refs found in cache</a:t>
            </a:r>
          </a:p>
          <a:p>
            <a:pPr lvl="2">
              <a:defRPr/>
            </a:pPr>
            <a:r>
              <a:rPr lang="en-US" dirty="0">
                <a:solidFill>
                  <a:srgbClr val="000000"/>
                </a:solidFill>
                <a:effectLst>
                  <a:outerShdw blurRad="38100" dist="38100" dir="2700000" algn="tl">
                    <a:srgbClr val="DDDDDD"/>
                  </a:outerShdw>
                </a:effectLst>
                <a:latin typeface="Tahoma" charset="0"/>
              </a:rPr>
              <a:t>MISS RATIO (1-</a:t>
            </a:r>
            <a:r>
              <a:rPr lang="en-US" dirty="0">
                <a:solidFill>
                  <a:srgbClr val="000000"/>
                </a:solidFill>
                <a:effectLst>
                  <a:outerShdw blurRad="38100" dist="38100" dir="2700000" algn="tl">
                    <a:srgbClr val="DDDDDD"/>
                  </a:outerShdw>
                </a:effectLst>
                <a:latin typeface="Symbol" charset="0"/>
              </a:rPr>
              <a:t></a:t>
            </a:r>
            <a:r>
              <a:rPr lang="en-US" dirty="0">
                <a:solidFill>
                  <a:srgbClr val="000000"/>
                </a:solidFill>
                <a:effectLst>
                  <a:outerShdw blurRad="38100" dist="38100" dir="2700000" algn="tl">
                    <a:srgbClr val="DDDDDD"/>
                  </a:outerShdw>
                </a:effectLst>
                <a:latin typeface="Tahoma" charset="0"/>
              </a:rPr>
              <a:t>):  Remaining references</a:t>
            </a:r>
          </a:p>
          <a:p>
            <a:pPr lvl="2">
              <a:defRPr/>
            </a:pPr>
            <a:r>
              <a:rPr lang="en-US" dirty="0" err="1" smtClean="0">
                <a:solidFill>
                  <a:srgbClr val="000000"/>
                </a:solidFill>
                <a:effectLst>
                  <a:outerShdw blurRad="38100" dist="38100" dir="2700000" algn="tl">
                    <a:srgbClr val="DDDDDD"/>
                  </a:outerShdw>
                </a:effectLst>
                <a:latin typeface="Tahoma" charset="0"/>
              </a:rPr>
              <a:t>avg</a:t>
            </a:r>
            <a:r>
              <a:rPr lang="en-US" dirty="0" smtClean="0">
                <a:solidFill>
                  <a:srgbClr val="000000"/>
                </a:solidFill>
                <a:effectLst>
                  <a:outerShdw blurRad="38100" dist="38100" dir="2700000" algn="tl">
                    <a:srgbClr val="DDDDDD"/>
                  </a:outerShdw>
                </a:effectLst>
                <a:latin typeface="Tahoma" charset="0"/>
              </a:rPr>
              <a:t> </a:t>
            </a:r>
            <a:r>
              <a:rPr lang="en-US" dirty="0">
                <a:solidFill>
                  <a:srgbClr val="000000"/>
                </a:solidFill>
                <a:effectLst>
                  <a:outerShdw blurRad="38100" dist="38100" dir="2700000" algn="tl">
                    <a:srgbClr val="DDDDDD"/>
                  </a:outerShdw>
                </a:effectLst>
                <a:latin typeface="Tahoma" charset="0"/>
              </a:rPr>
              <a:t>total access time depends on these parameters</a:t>
            </a: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smtClean="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r>
              <a:rPr lang="en-US" dirty="0">
                <a:effectLst>
                  <a:outerShdw blurRad="38100" dist="38100" dir="2700000" algn="tl">
                    <a:srgbClr val="DDDDDD"/>
                  </a:outerShdw>
                </a:effectLst>
                <a:latin typeface="Tahoma" charset="0"/>
              </a:rPr>
              <a:t>Transparency (compatibility, programming ease)</a:t>
            </a:r>
          </a:p>
          <a:p>
            <a:pPr>
              <a:defRPr/>
            </a:pPr>
            <a:endParaRPr lang="en-US" dirty="0">
              <a:effectLst>
                <a:outerShdw blurRad="38100" dist="38100" dir="2700000" algn="tl">
                  <a:srgbClr val="DDDDDD"/>
                </a:outerShdw>
              </a:effectLst>
              <a:latin typeface="Tahoma" charset="0"/>
              <a:ea typeface="Tahoma"/>
            </a:endParaRPr>
          </a:p>
        </p:txBody>
      </p:sp>
      <p:grpSp>
        <p:nvGrpSpPr>
          <p:cNvPr id="33795" name="Group 1028"/>
          <p:cNvGrpSpPr>
            <a:grpSpLocks/>
          </p:cNvGrpSpPr>
          <p:nvPr/>
        </p:nvGrpSpPr>
        <p:grpSpPr bwMode="auto">
          <a:xfrm>
            <a:off x="3759200" y="2174875"/>
            <a:ext cx="5080000" cy="1236663"/>
            <a:chOff x="564" y="888"/>
            <a:chExt cx="3200" cy="779"/>
          </a:xfrm>
        </p:grpSpPr>
        <p:sp>
          <p:nvSpPr>
            <p:cNvPr id="33801" name="Rectangle 1029"/>
            <p:cNvSpPr>
              <a:spLocks noChangeArrowheads="1"/>
            </p:cNvSpPr>
            <p:nvPr/>
          </p:nvSpPr>
          <p:spPr bwMode="auto">
            <a:xfrm>
              <a:off x="1310" y="928"/>
              <a:ext cx="238"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ctr">
                <a:lnSpc>
                  <a:spcPct val="85000"/>
                </a:lnSpc>
              </a:pPr>
              <a:r>
                <a:rPr lang="en-US" sz="1400" b="0">
                  <a:cs typeface="Tahoma" charset="0"/>
                </a:rPr>
                <a:t>1.0</a:t>
              </a:r>
            </a:p>
          </p:txBody>
        </p:sp>
        <p:sp>
          <p:nvSpPr>
            <p:cNvPr id="33802" name="Rectangle 1030"/>
            <p:cNvSpPr>
              <a:spLocks noChangeArrowheads="1"/>
            </p:cNvSpPr>
            <p:nvPr/>
          </p:nvSpPr>
          <p:spPr bwMode="auto">
            <a:xfrm>
              <a:off x="2445" y="888"/>
              <a:ext cx="422"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ctr">
                <a:lnSpc>
                  <a:spcPct val="116000"/>
                </a:lnSpc>
              </a:pPr>
              <a:r>
                <a:rPr lang="en-US" sz="1400" b="0">
                  <a:cs typeface="Tahoma" charset="0"/>
                </a:rPr>
                <a:t>(1.0-</a:t>
              </a:r>
              <a:r>
                <a:rPr lang="en-US" sz="1400" b="0">
                  <a:latin typeface="Symbol" charset="0"/>
                  <a:cs typeface="Tahoma" charset="0"/>
                </a:rPr>
                <a:t></a:t>
              </a:r>
              <a:r>
                <a:rPr lang="en-US" sz="1400" b="0">
                  <a:cs typeface="Tahoma" charset="0"/>
                </a:rPr>
                <a:t>)</a:t>
              </a:r>
            </a:p>
          </p:txBody>
        </p:sp>
        <p:grpSp>
          <p:nvGrpSpPr>
            <p:cNvPr id="33803" name="Group 1031"/>
            <p:cNvGrpSpPr>
              <a:grpSpLocks/>
            </p:cNvGrpSpPr>
            <p:nvPr/>
          </p:nvGrpSpPr>
          <p:grpSpPr bwMode="auto">
            <a:xfrm>
              <a:off x="564" y="1004"/>
              <a:ext cx="560" cy="416"/>
              <a:chOff x="564" y="1004"/>
              <a:chExt cx="560" cy="416"/>
            </a:xfrm>
          </p:grpSpPr>
          <p:sp>
            <p:nvSpPr>
              <p:cNvPr id="33819" name="AutoShape 1032"/>
              <p:cNvSpPr>
                <a:spLocks noChangeArrowheads="1"/>
              </p:cNvSpPr>
              <p:nvPr/>
            </p:nvSpPr>
            <p:spPr bwMode="auto">
              <a:xfrm>
                <a:off x="564" y="1004"/>
                <a:ext cx="560" cy="416"/>
              </a:xfrm>
              <a:prstGeom prst="roundRect">
                <a:avLst>
                  <a:gd name="adj" fmla="val 24995"/>
                </a:avLst>
              </a:prstGeom>
              <a:solidFill>
                <a:srgbClr val="FFFFFF"/>
              </a:solidFill>
              <a:ln w="12700">
                <a:solidFill>
                  <a:srgbClr val="000000"/>
                </a:solidFill>
                <a:round/>
                <a:headEnd/>
                <a:tailEnd/>
              </a:ln>
            </p:spPr>
            <p:txBody>
              <a:bodyPr wrap="none" anchor="ctr"/>
              <a:lstStyle/>
              <a:p>
                <a:pPr algn="ctr"/>
                <a:endParaRPr lang="en-US" sz="1800" b="0">
                  <a:cs typeface="Tahoma" charset="0"/>
                </a:endParaRPr>
              </a:p>
            </p:txBody>
          </p:sp>
          <p:sp>
            <p:nvSpPr>
              <p:cNvPr id="33820" name="Rectangle 1033"/>
              <p:cNvSpPr>
                <a:spLocks noChangeArrowheads="1"/>
              </p:cNvSpPr>
              <p:nvPr/>
            </p:nvSpPr>
            <p:spPr bwMode="auto">
              <a:xfrm>
                <a:off x="634" y="1111"/>
                <a:ext cx="35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b="0">
                    <a:solidFill>
                      <a:srgbClr val="000000"/>
                    </a:solidFill>
                    <a:cs typeface="Tahoma" charset="0"/>
                  </a:rPr>
                  <a:t>CPU</a:t>
                </a:r>
              </a:p>
            </p:txBody>
          </p:sp>
        </p:grpSp>
        <p:sp>
          <p:nvSpPr>
            <p:cNvPr id="33804" name="Rectangle 1034"/>
            <p:cNvSpPr>
              <a:spLocks noChangeArrowheads="1"/>
            </p:cNvSpPr>
            <p:nvPr/>
          </p:nvSpPr>
          <p:spPr bwMode="auto">
            <a:xfrm>
              <a:off x="1773" y="1486"/>
              <a:ext cx="442"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b="0">
                  <a:solidFill>
                    <a:srgbClr val="000000"/>
                  </a:solidFill>
                  <a:cs typeface="Tahoma" charset="0"/>
                </a:rPr>
                <a:t>Cache</a:t>
              </a:r>
            </a:p>
          </p:txBody>
        </p:sp>
        <p:grpSp>
          <p:nvGrpSpPr>
            <p:cNvPr id="33805" name="Group 1035"/>
            <p:cNvGrpSpPr>
              <a:grpSpLocks/>
            </p:cNvGrpSpPr>
            <p:nvPr/>
          </p:nvGrpSpPr>
          <p:grpSpPr bwMode="auto">
            <a:xfrm>
              <a:off x="2900" y="1004"/>
              <a:ext cx="864" cy="615"/>
              <a:chOff x="2900" y="1004"/>
              <a:chExt cx="864" cy="615"/>
            </a:xfrm>
          </p:grpSpPr>
          <p:sp>
            <p:nvSpPr>
              <p:cNvPr id="33815" name="AutoShape 1036"/>
              <p:cNvSpPr>
                <a:spLocks noChangeArrowheads="1"/>
              </p:cNvSpPr>
              <p:nvPr/>
            </p:nvSpPr>
            <p:spPr bwMode="auto">
              <a:xfrm>
                <a:off x="2956" y="1004"/>
                <a:ext cx="712" cy="424"/>
              </a:xfrm>
              <a:prstGeom prst="roundRect">
                <a:avLst>
                  <a:gd name="adj" fmla="val 24537"/>
                </a:avLst>
              </a:prstGeom>
              <a:solidFill>
                <a:srgbClr val="FFFFFF"/>
              </a:solidFill>
              <a:ln w="12700">
                <a:solidFill>
                  <a:srgbClr val="000000"/>
                </a:solidFill>
                <a:round/>
                <a:headEnd/>
                <a:tailEnd/>
              </a:ln>
            </p:spPr>
            <p:txBody>
              <a:bodyPr wrap="none" anchor="ctr"/>
              <a:lstStyle/>
              <a:p>
                <a:pPr algn="ctr"/>
                <a:endParaRPr lang="en-US" sz="1800" b="0">
                  <a:cs typeface="Tahoma" charset="0"/>
                </a:endParaRPr>
              </a:p>
            </p:txBody>
          </p:sp>
          <p:sp>
            <p:nvSpPr>
              <p:cNvPr id="33816" name="Rectangle 1037"/>
              <p:cNvSpPr>
                <a:spLocks noChangeArrowheads="1"/>
              </p:cNvSpPr>
              <p:nvPr/>
            </p:nvSpPr>
            <p:spPr bwMode="auto">
              <a:xfrm>
                <a:off x="2953" y="1039"/>
                <a:ext cx="637"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b="0">
                    <a:solidFill>
                      <a:srgbClr val="000000"/>
                    </a:solidFill>
                    <a:cs typeface="Tahoma" charset="0"/>
                  </a:rPr>
                  <a:t>DYNAMIC</a:t>
                </a:r>
              </a:p>
              <a:p>
                <a:pPr algn="ctr" eaLnBrk="1">
                  <a:lnSpc>
                    <a:spcPct val="90000"/>
                  </a:lnSpc>
                </a:pPr>
                <a:endParaRPr lang="en-US" sz="1400" b="0">
                  <a:solidFill>
                    <a:srgbClr val="000000"/>
                  </a:solidFill>
                  <a:cs typeface="Tahoma" charset="0"/>
                </a:endParaRPr>
              </a:p>
            </p:txBody>
          </p:sp>
          <p:sp>
            <p:nvSpPr>
              <p:cNvPr id="33817" name="Rectangle 1038"/>
              <p:cNvSpPr>
                <a:spLocks noChangeArrowheads="1"/>
              </p:cNvSpPr>
              <p:nvPr/>
            </p:nvSpPr>
            <p:spPr bwMode="auto">
              <a:xfrm>
                <a:off x="3112" y="1183"/>
                <a:ext cx="366"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b="0">
                    <a:solidFill>
                      <a:srgbClr val="000000"/>
                    </a:solidFill>
                    <a:cs typeface="Tahoma" charset="0"/>
                  </a:rPr>
                  <a:t>RAM</a:t>
                </a:r>
              </a:p>
            </p:txBody>
          </p:sp>
          <p:sp>
            <p:nvSpPr>
              <p:cNvPr id="33818" name="Rectangle 1039"/>
              <p:cNvSpPr>
                <a:spLocks noChangeArrowheads="1"/>
              </p:cNvSpPr>
              <p:nvPr/>
            </p:nvSpPr>
            <p:spPr bwMode="auto">
              <a:xfrm>
                <a:off x="2900" y="1438"/>
                <a:ext cx="86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ctr">
                  <a:lnSpc>
                    <a:spcPct val="90000"/>
                  </a:lnSpc>
                </a:pPr>
                <a:r>
                  <a:rPr lang="en-US" sz="1400" b="0">
                    <a:solidFill>
                      <a:srgbClr val="000000"/>
                    </a:solidFill>
                    <a:cs typeface="Tahoma" charset="0"/>
                  </a:rPr>
                  <a:t>Main Memory</a:t>
                </a:r>
              </a:p>
            </p:txBody>
          </p:sp>
        </p:grpSp>
        <p:sp>
          <p:nvSpPr>
            <p:cNvPr id="33806" name="Line 1041"/>
            <p:cNvSpPr>
              <a:spLocks noChangeShapeType="1"/>
            </p:cNvSpPr>
            <p:nvPr/>
          </p:nvSpPr>
          <p:spPr bwMode="auto">
            <a:xfrm>
              <a:off x="1108" y="1200"/>
              <a:ext cx="568"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3807" name="Line 1042"/>
            <p:cNvSpPr>
              <a:spLocks noChangeShapeType="1"/>
            </p:cNvSpPr>
            <p:nvPr/>
          </p:nvSpPr>
          <p:spPr bwMode="auto">
            <a:xfrm>
              <a:off x="2308" y="1200"/>
              <a:ext cx="664"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3808" name="Group 1043"/>
            <p:cNvGrpSpPr>
              <a:grpSpLocks/>
            </p:cNvGrpSpPr>
            <p:nvPr/>
          </p:nvGrpSpPr>
          <p:grpSpPr bwMode="auto">
            <a:xfrm>
              <a:off x="1708" y="1004"/>
              <a:ext cx="592" cy="480"/>
              <a:chOff x="1708" y="1004"/>
              <a:chExt cx="592" cy="480"/>
            </a:xfrm>
          </p:grpSpPr>
          <p:sp>
            <p:nvSpPr>
              <p:cNvPr id="33809" name="AutoShape 1044"/>
              <p:cNvSpPr>
                <a:spLocks noChangeArrowheads="1"/>
              </p:cNvSpPr>
              <p:nvPr/>
            </p:nvSpPr>
            <p:spPr bwMode="auto">
              <a:xfrm>
                <a:off x="1708" y="1004"/>
                <a:ext cx="592" cy="480"/>
              </a:xfrm>
              <a:prstGeom prst="roundRect">
                <a:avLst>
                  <a:gd name="adj" fmla="val 24537"/>
                </a:avLst>
              </a:prstGeom>
              <a:solidFill>
                <a:srgbClr val="FFFFFF"/>
              </a:solidFill>
              <a:ln w="12700">
                <a:solidFill>
                  <a:srgbClr val="000000"/>
                </a:solidFill>
                <a:round/>
                <a:headEnd/>
                <a:tailEnd/>
              </a:ln>
            </p:spPr>
            <p:txBody>
              <a:bodyPr wrap="none" anchor="ctr"/>
              <a:lstStyle/>
              <a:p>
                <a:pPr algn="ctr"/>
                <a:endParaRPr lang="en-US" sz="1800" b="0">
                  <a:cs typeface="Tahoma" charset="0"/>
                </a:endParaRPr>
              </a:p>
            </p:txBody>
          </p:sp>
          <p:sp>
            <p:nvSpPr>
              <p:cNvPr id="33810" name="Line 1045"/>
              <p:cNvSpPr>
                <a:spLocks noChangeShapeType="1"/>
              </p:cNvSpPr>
              <p:nvPr/>
            </p:nvSpPr>
            <p:spPr bwMode="auto">
              <a:xfrm>
                <a:off x="2016" y="1012"/>
                <a:ext cx="0" cy="4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811" name="Line 1046"/>
              <p:cNvSpPr>
                <a:spLocks noChangeShapeType="1"/>
              </p:cNvSpPr>
              <p:nvPr/>
            </p:nvSpPr>
            <p:spPr bwMode="auto">
              <a:xfrm>
                <a:off x="1732" y="1104"/>
                <a:ext cx="52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812" name="Line 1047"/>
              <p:cNvSpPr>
                <a:spLocks noChangeShapeType="1"/>
              </p:cNvSpPr>
              <p:nvPr/>
            </p:nvSpPr>
            <p:spPr bwMode="auto">
              <a:xfrm>
                <a:off x="1732" y="1200"/>
                <a:ext cx="52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813" name="Line 1048"/>
              <p:cNvSpPr>
                <a:spLocks noChangeShapeType="1"/>
              </p:cNvSpPr>
              <p:nvPr/>
            </p:nvSpPr>
            <p:spPr bwMode="auto">
              <a:xfrm>
                <a:off x="1732" y="1296"/>
                <a:ext cx="52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814" name="Line 1049"/>
              <p:cNvSpPr>
                <a:spLocks noChangeShapeType="1"/>
              </p:cNvSpPr>
              <p:nvPr/>
            </p:nvSpPr>
            <p:spPr bwMode="auto">
              <a:xfrm>
                <a:off x="1732" y="1392"/>
                <a:ext cx="52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33796" name="Rectangle 1050"/>
          <p:cNvSpPr>
            <a:spLocks noChangeArrowheads="1"/>
          </p:cNvSpPr>
          <p:nvPr/>
        </p:nvSpPr>
        <p:spPr bwMode="auto">
          <a:xfrm>
            <a:off x="5662613" y="2770188"/>
            <a:ext cx="7715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100" b="0">
                <a:cs typeface="Tahoma" charset="0"/>
              </a:rPr>
              <a:t>100</a:t>
            </a:r>
            <a:r>
              <a:rPr lang="en-US" sz="1100">
                <a:cs typeface="Tahoma" charset="0"/>
              </a:rPr>
              <a:t>     </a:t>
            </a:r>
            <a:r>
              <a:rPr lang="en-US" sz="1100" b="0">
                <a:cs typeface="Tahoma" charset="0"/>
              </a:rPr>
              <a:t>37</a:t>
            </a:r>
          </a:p>
        </p:txBody>
      </p:sp>
      <p:grpSp>
        <p:nvGrpSpPr>
          <p:cNvPr id="6" name="Group 1058"/>
          <p:cNvGrpSpPr>
            <a:grpSpLocks/>
          </p:cNvGrpSpPr>
          <p:nvPr/>
        </p:nvGrpSpPr>
        <p:grpSpPr bwMode="auto">
          <a:xfrm>
            <a:off x="7239000" y="3398837"/>
            <a:ext cx="1676400" cy="1477963"/>
            <a:chOff x="4560" y="2640"/>
            <a:chExt cx="1056" cy="931"/>
          </a:xfrm>
        </p:grpSpPr>
        <p:sp>
          <p:nvSpPr>
            <p:cNvPr id="33799" name="AutoShape 1055"/>
            <p:cNvSpPr>
              <a:spLocks noChangeArrowheads="1"/>
            </p:cNvSpPr>
            <p:nvPr/>
          </p:nvSpPr>
          <p:spPr bwMode="auto">
            <a:xfrm>
              <a:off x="4560" y="2640"/>
              <a:ext cx="1056" cy="931"/>
            </a:xfrm>
            <a:prstGeom prst="roundRect">
              <a:avLst>
                <a:gd name="adj" fmla="val 16667"/>
              </a:avLst>
            </a:prstGeom>
            <a:solidFill>
              <a:schemeClr val="bg1"/>
            </a:solidFill>
            <a:ln w="19050">
              <a:solidFill>
                <a:schemeClr val="tx1"/>
              </a:solidFill>
              <a:round/>
              <a:headEnd/>
              <a:tailEnd/>
            </a:ln>
            <a:effectLst>
              <a:outerShdw dist="107763" dir="2700000" algn="ctr" rotWithShape="0">
                <a:schemeClr val="bg2"/>
              </a:outerShdw>
            </a:effectLst>
          </p:spPr>
          <p:txBody>
            <a:bodyPr anchor="ctr"/>
            <a:lstStyle/>
            <a:p>
              <a:endParaRPr lang="en-US">
                <a:cs typeface="Tahoma" charset="0"/>
              </a:endParaRPr>
            </a:p>
          </p:txBody>
        </p:sp>
        <p:sp>
          <p:nvSpPr>
            <p:cNvPr id="33800" name="Text Box 1056"/>
            <p:cNvSpPr txBox="1">
              <a:spLocks noChangeArrowheads="1"/>
            </p:cNvSpPr>
            <p:nvPr/>
          </p:nvSpPr>
          <p:spPr bwMode="auto">
            <a:xfrm>
              <a:off x="4608" y="2640"/>
              <a:ext cx="946"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u="sng">
                  <a:cs typeface="Tahoma" charset="0"/>
                </a:rPr>
                <a:t>Challenge:</a:t>
              </a:r>
            </a:p>
            <a:p>
              <a:pPr algn="l"/>
              <a:r>
                <a:rPr lang="en-US" sz="1800" b="0">
                  <a:cs typeface="Tahoma" charset="0"/>
                </a:rPr>
                <a:t> To make the</a:t>
              </a:r>
              <a:br>
                <a:rPr lang="en-US" sz="1800" b="0">
                  <a:cs typeface="Tahoma" charset="0"/>
                </a:rPr>
              </a:br>
              <a:r>
                <a:rPr lang="en-US" sz="1800" b="0">
                  <a:cs typeface="Tahoma" charset="0"/>
                </a:rPr>
                <a:t> hit ratio as</a:t>
              </a:r>
              <a:br>
                <a:rPr lang="en-US" sz="1800" b="0">
                  <a:cs typeface="Tahoma" charset="0"/>
                </a:rPr>
              </a:br>
              <a:r>
                <a:rPr lang="en-US" sz="1800" b="0">
                  <a:cs typeface="Tahoma" charset="0"/>
                </a:rPr>
                <a:t> high as</a:t>
              </a:r>
              <a:br>
                <a:rPr lang="en-US" sz="1800" b="0">
                  <a:cs typeface="Tahoma" charset="0"/>
                </a:rPr>
              </a:br>
              <a:r>
                <a:rPr lang="en-US" sz="1800" b="0">
                  <a:cs typeface="Tahoma" charset="0"/>
                </a:rPr>
                <a:t> possible.</a:t>
              </a:r>
            </a:p>
          </p:txBody>
        </p:sp>
      </p:grpSp>
      <p:graphicFrame>
        <p:nvGraphicFramePr>
          <p:cNvPr id="33798" name="Object 1057"/>
          <p:cNvGraphicFramePr>
            <a:graphicFrameLocks noChangeAspect="1"/>
          </p:cNvGraphicFramePr>
          <p:nvPr>
            <p:extLst>
              <p:ext uri="{D42A27DB-BD31-4B8C-83A1-F6EECF244321}">
                <p14:modId xmlns:p14="http://schemas.microsoft.com/office/powerpoint/2010/main" val="291877462"/>
              </p:ext>
            </p:extLst>
          </p:nvPr>
        </p:nvGraphicFramePr>
        <p:xfrm>
          <a:off x="2438400" y="5053885"/>
          <a:ext cx="4076700" cy="1171336"/>
        </p:xfrm>
        <a:graphic>
          <a:graphicData uri="http://schemas.openxmlformats.org/presentationml/2006/ole">
            <mc:AlternateContent xmlns:mc="http://schemas.openxmlformats.org/markup-compatibility/2006">
              <mc:Choice xmlns:v="urn:schemas-microsoft-com:vml" Requires="v">
                <p:oleObj spid="_x0000_s33837" name="Equation" r:id="rId4" imgW="2387600" imgH="685800" progId="Equation.3">
                  <p:embed/>
                </p:oleObj>
              </mc:Choice>
              <mc:Fallback>
                <p:oleObj name="Equation" r:id="rId4" imgW="2387600" imgH="685800" progId="Equation.3">
                  <p:embed/>
                  <p:pic>
                    <p:nvPicPr>
                      <p:cNvPr id="0" name="Object 1057"/>
                      <p:cNvPicPr>
                        <a:picLocks noChangeAspect="1" noChangeArrowheads="1"/>
                      </p:cNvPicPr>
                      <p:nvPr/>
                    </p:nvPicPr>
                    <p:blipFill>
                      <a:blip r:embed="rId5"/>
                      <a:srcRect/>
                      <a:stretch>
                        <a:fillRect/>
                      </a:stretch>
                    </p:blipFill>
                    <p:spPr bwMode="auto">
                      <a:xfrm>
                        <a:off x="2438400" y="5053885"/>
                        <a:ext cx="4076700" cy="1171336"/>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a:defRPr/>
            </a:pPr>
            <a:r>
              <a:rPr lang="en-US" dirty="0">
                <a:latin typeface="Tahoma" charset="0"/>
                <a:ea typeface="Tahoma"/>
              </a:rPr>
              <a:t>How High of a Hit Ratio?</a:t>
            </a:r>
          </a:p>
        </p:txBody>
      </p:sp>
      <p:sp>
        <p:nvSpPr>
          <p:cNvPr id="2053"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Suppose we can easily build an on-chip SRAM with a 0.8 ns access time, but the fastest DRAM we can buy for main memory has access time of 10 ns.  How high of a hit rate do we need to sustain an average total access time of 1 ns?</a:t>
            </a:r>
          </a:p>
        </p:txBody>
      </p:sp>
      <p:graphicFrame>
        <p:nvGraphicFramePr>
          <p:cNvPr id="801796" name="Object 4"/>
          <p:cNvGraphicFramePr>
            <a:graphicFrameLocks noChangeAspect="1"/>
          </p:cNvGraphicFramePr>
          <p:nvPr/>
        </p:nvGraphicFramePr>
        <p:xfrm>
          <a:off x="2870200" y="3727450"/>
          <a:ext cx="2006600" cy="931863"/>
        </p:xfrm>
        <a:graphic>
          <a:graphicData uri="http://schemas.openxmlformats.org/presentationml/2006/ole">
            <mc:AlternateContent xmlns:mc="http://schemas.openxmlformats.org/markup-compatibility/2006">
              <mc:Choice xmlns:v="urn:schemas-microsoft-com:vml" Requires="v">
                <p:oleObj spid="_x0000_s35876" name="Equation" r:id="rId3" imgW="927100" imgH="431800" progId="Equation.3">
                  <p:embed/>
                </p:oleObj>
              </mc:Choice>
              <mc:Fallback>
                <p:oleObj name="Equation" r:id="rId3" imgW="9271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200" y="3727450"/>
                        <a:ext cx="2006600" cy="931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1797" name="Object 5"/>
          <p:cNvGraphicFramePr>
            <a:graphicFrameLocks noChangeAspect="1"/>
          </p:cNvGraphicFramePr>
          <p:nvPr/>
        </p:nvGraphicFramePr>
        <p:xfrm>
          <a:off x="5029200" y="3805238"/>
          <a:ext cx="2362200" cy="795337"/>
        </p:xfrm>
        <a:graphic>
          <a:graphicData uri="http://schemas.openxmlformats.org/presentationml/2006/ole">
            <mc:AlternateContent xmlns:mc="http://schemas.openxmlformats.org/markup-compatibility/2006">
              <mc:Choice xmlns:v="urn:schemas-microsoft-com:vml" Requires="v">
                <p:oleObj spid="_x0000_s35877" name="Equation" r:id="rId5" imgW="1167893" imgH="393529" progId="Equation.3">
                  <p:embed/>
                </p:oleObj>
              </mc:Choice>
              <mc:Fallback>
                <p:oleObj name="Equation" r:id="rId5" imgW="1167893"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805238"/>
                        <a:ext cx="2362200" cy="7953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01798" name="Text Box 6"/>
          <p:cNvSpPr txBox="1">
            <a:spLocks noChangeArrowheads="1"/>
          </p:cNvSpPr>
          <p:nvPr/>
        </p:nvSpPr>
        <p:spPr bwMode="auto">
          <a:xfrm>
            <a:off x="838200" y="4965700"/>
            <a:ext cx="72263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3200" b="0">
                <a:cs typeface="Tahoma" charset="0"/>
              </a:rPr>
              <a:t>Wow, a cache really needs to be good!</a:t>
            </a:r>
            <a:endParaRPr lang="en-US" b="0">
              <a:cs typeface="Tahoma" charset="0"/>
            </a:endParaRPr>
          </a:p>
        </p:txBody>
      </p:sp>
      <p:pic>
        <p:nvPicPr>
          <p:cNvPr id="35846" name="Picture 7" descr="j00787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2125" y="4830763"/>
            <a:ext cx="611188" cy="147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017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017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1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latin typeface="Tahoma" charset="0"/>
                <a:ea typeface="Tahoma"/>
              </a:rPr>
              <a:t>Cache</a:t>
            </a:r>
          </a:p>
        </p:txBody>
      </p:sp>
      <p:sp>
        <p:nvSpPr>
          <p:cNvPr id="13315" name="Rectangle 3"/>
          <p:cNvSpPr>
            <a:spLocks noGrp="1" noChangeArrowheads="1"/>
          </p:cNvSpPr>
          <p:nvPr>
            <p:ph type="body" idx="1"/>
          </p:nvPr>
        </p:nvSpPr>
        <p:spPr>
          <a:xfrm>
            <a:off x="0" y="708025"/>
            <a:ext cx="7239000" cy="6149975"/>
          </a:xfrm>
        </p:spPr>
        <p:txBody>
          <a:bodyPr/>
          <a:lstStyle/>
          <a:p>
            <a:pPr>
              <a:defRPr/>
            </a:pPr>
            <a:r>
              <a:rPr lang="en-US" dirty="0">
                <a:effectLst>
                  <a:outerShdw blurRad="38100" dist="38100" dir="2700000" algn="tl">
                    <a:srgbClr val="DDDDDD"/>
                  </a:outerShdw>
                </a:effectLst>
                <a:latin typeface="Tahoma" charset="0"/>
                <a:ea typeface="Tahoma"/>
              </a:rPr>
              <a:t>Sits between CPU and main memory</a:t>
            </a:r>
          </a:p>
          <a:p>
            <a:pPr>
              <a:defRPr/>
            </a:pPr>
            <a:r>
              <a:rPr lang="en-US" dirty="0" smtClean="0">
                <a:effectLst>
                  <a:outerShdw blurRad="38100" dist="38100" dir="2700000" algn="tl">
                    <a:srgbClr val="DDDDDD"/>
                  </a:outerShdw>
                </a:effectLst>
                <a:latin typeface="Tahoma" charset="0"/>
                <a:ea typeface="Tahoma"/>
              </a:rPr>
              <a:t>Basically a fast </a:t>
            </a:r>
            <a:r>
              <a:rPr lang="en-US" dirty="0">
                <a:effectLst>
                  <a:outerShdw blurRad="38100" dist="38100" dir="2700000" algn="tl">
                    <a:srgbClr val="DDDDDD"/>
                  </a:outerShdw>
                </a:effectLst>
                <a:latin typeface="Tahoma" charset="0"/>
                <a:ea typeface="Tahoma"/>
              </a:rPr>
              <a:t>table that stores a TAG and DATA</a:t>
            </a:r>
          </a:p>
          <a:p>
            <a:pPr lvl="1">
              <a:defRPr/>
            </a:pPr>
            <a:r>
              <a:rPr lang="en-US" dirty="0">
                <a:effectLst>
                  <a:outerShdw blurRad="38100" dist="38100" dir="2700000" algn="tl">
                    <a:srgbClr val="DDDDDD"/>
                  </a:outerShdw>
                </a:effectLst>
                <a:latin typeface="Tahoma" charset="0"/>
              </a:rPr>
              <a:t>TAG is the memory address</a:t>
            </a:r>
          </a:p>
          <a:p>
            <a:pPr lvl="1">
              <a:defRPr/>
            </a:pPr>
            <a:r>
              <a:rPr lang="en-US" dirty="0">
                <a:effectLst>
                  <a:outerShdw blurRad="38100" dist="38100" dir="2700000" algn="tl">
                    <a:srgbClr val="DDDDDD"/>
                  </a:outerShdw>
                </a:effectLst>
                <a:latin typeface="Tahoma" charset="0"/>
              </a:rPr>
              <a:t>DATA is a copy of memory contents at the address given by TAG</a:t>
            </a:r>
          </a:p>
        </p:txBody>
      </p:sp>
      <p:graphicFrame>
        <p:nvGraphicFramePr>
          <p:cNvPr id="831492" name="Group 4"/>
          <p:cNvGraphicFramePr>
            <a:graphicFrameLocks noGrp="1"/>
          </p:cNvGraphicFramePr>
          <p:nvPr/>
        </p:nvGraphicFramePr>
        <p:xfrm>
          <a:off x="4724400" y="3621088"/>
          <a:ext cx="2286000" cy="1584552"/>
        </p:xfrm>
        <a:graphic>
          <a:graphicData uri="http://schemas.openxmlformats.org/drawingml/2006/table">
            <a:tbl>
              <a:tblPr/>
              <a:tblGrid>
                <a:gridCol w="1143000"/>
                <a:gridCol w="1143000"/>
              </a:tblGrid>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17</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1040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1032</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97</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1008</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11</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31509" name="Group 21"/>
          <p:cNvGraphicFramePr>
            <a:graphicFrameLocks noGrp="1"/>
          </p:cNvGraphicFramePr>
          <p:nvPr/>
        </p:nvGraphicFramePr>
        <p:xfrm>
          <a:off x="7696200" y="2706688"/>
          <a:ext cx="1247775" cy="4022904"/>
        </p:xfrm>
        <a:graphic>
          <a:graphicData uri="http://schemas.openxmlformats.org/drawingml/2006/table">
            <a:tbl>
              <a:tblPr/>
              <a:tblGrid>
                <a:gridCol w="638175"/>
                <a:gridCol w="609600"/>
              </a:tblGrid>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23</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38</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44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24" name="Text Box 76"/>
          <p:cNvSpPr txBox="1">
            <a:spLocks noChangeArrowheads="1"/>
          </p:cNvSpPr>
          <p:nvPr/>
        </p:nvSpPr>
        <p:spPr bwMode="auto">
          <a:xfrm>
            <a:off x="7561263" y="2286000"/>
            <a:ext cx="1582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Main Memory</a:t>
            </a:r>
          </a:p>
        </p:txBody>
      </p:sp>
      <p:sp>
        <p:nvSpPr>
          <p:cNvPr id="36925" name="Text Box 77"/>
          <p:cNvSpPr txBox="1">
            <a:spLocks noChangeArrowheads="1"/>
          </p:cNvSpPr>
          <p:nvPr/>
        </p:nvSpPr>
        <p:spPr bwMode="auto">
          <a:xfrm>
            <a:off x="4860925" y="3124200"/>
            <a:ext cx="577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Tag</a:t>
            </a:r>
          </a:p>
        </p:txBody>
      </p:sp>
      <p:sp>
        <p:nvSpPr>
          <p:cNvPr id="36926" name="Text Box 78"/>
          <p:cNvSpPr txBox="1">
            <a:spLocks noChangeArrowheads="1"/>
          </p:cNvSpPr>
          <p:nvPr/>
        </p:nvSpPr>
        <p:spPr bwMode="auto">
          <a:xfrm>
            <a:off x="6080125" y="312420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Data</a:t>
            </a:r>
          </a:p>
        </p:txBody>
      </p:sp>
      <p:sp>
        <p:nvSpPr>
          <p:cNvPr id="36927" name="Text Box 76"/>
          <p:cNvSpPr txBox="1">
            <a:spLocks noChangeArrowheads="1"/>
          </p:cNvSpPr>
          <p:nvPr/>
        </p:nvSpPr>
        <p:spPr bwMode="auto">
          <a:xfrm>
            <a:off x="5486400" y="5257800"/>
            <a:ext cx="8524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Cache</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latin typeface="Tahoma" charset="0"/>
                <a:ea typeface="Tahoma"/>
              </a:rPr>
              <a:t>Cache Access</a:t>
            </a:r>
          </a:p>
        </p:txBody>
      </p:sp>
      <p:sp>
        <p:nvSpPr>
          <p:cNvPr id="14339" name="Rectangle 3"/>
          <p:cNvSpPr>
            <a:spLocks noGrp="1" noChangeArrowheads="1"/>
          </p:cNvSpPr>
          <p:nvPr>
            <p:ph type="body" idx="1"/>
          </p:nvPr>
        </p:nvSpPr>
        <p:spPr>
          <a:xfrm>
            <a:off x="0" y="708025"/>
            <a:ext cx="7696200" cy="6149975"/>
          </a:xfrm>
        </p:spPr>
        <p:txBody>
          <a:bodyPr/>
          <a:lstStyle/>
          <a:p>
            <a:pPr>
              <a:defRPr/>
            </a:pPr>
            <a:r>
              <a:rPr lang="en-US" dirty="0">
                <a:effectLst>
                  <a:outerShdw blurRad="38100" dist="38100" dir="2700000" algn="tl">
                    <a:srgbClr val="DDDDDD"/>
                  </a:outerShdw>
                </a:effectLst>
                <a:latin typeface="Tahoma" charset="0"/>
                <a:ea typeface="Tahoma"/>
              </a:rPr>
              <a:t>On load (</a:t>
            </a:r>
            <a:r>
              <a:rPr lang="en-US" dirty="0" err="1">
                <a:effectLst>
                  <a:outerShdw blurRad="38100" dist="38100" dir="2700000" algn="tl">
                    <a:srgbClr val="DDDDDD"/>
                  </a:outerShdw>
                </a:effectLst>
                <a:latin typeface="Tahoma" charset="0"/>
                <a:ea typeface="Tahoma"/>
              </a:rPr>
              <a:t>lw</a:t>
            </a:r>
            <a:r>
              <a:rPr lang="en-US" dirty="0">
                <a:effectLst>
                  <a:outerShdw blurRad="38100" dist="38100" dir="2700000" algn="tl">
                    <a:srgbClr val="DDDDDD"/>
                  </a:outerShdw>
                </a:effectLst>
                <a:latin typeface="Tahoma" charset="0"/>
                <a:ea typeface="Tahoma"/>
              </a:rPr>
              <a:t>) we look in the TAG entries for the address we</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re loading</a:t>
            </a:r>
          </a:p>
          <a:p>
            <a:pPr lvl="1">
              <a:defRPr/>
            </a:pPr>
            <a:r>
              <a:rPr lang="en-US" dirty="0">
                <a:effectLst>
                  <a:outerShdw blurRad="38100" dist="38100" dir="2700000" algn="tl">
                    <a:srgbClr val="DDDDDD"/>
                  </a:outerShdw>
                </a:effectLst>
                <a:latin typeface="Tahoma" charset="0"/>
              </a:rPr>
              <a:t>Found </a:t>
            </a:r>
            <a:r>
              <a:rPr lang="en-US" dirty="0">
                <a:effectLst>
                  <a:outerShdw blurRad="38100" dist="38100" dir="2700000" algn="tl">
                    <a:srgbClr val="DDDDDD"/>
                  </a:outerShdw>
                </a:effectLst>
                <a:latin typeface="Tahoma" charset="0"/>
                <a:sym typeface="Wingdings" charset="0"/>
              </a:rPr>
              <a:t> a HIT, return the DATA</a:t>
            </a:r>
          </a:p>
          <a:p>
            <a:pPr lvl="1">
              <a:defRPr/>
            </a:pPr>
            <a:r>
              <a:rPr lang="en-US" dirty="0">
                <a:effectLst>
                  <a:outerShdw blurRad="38100" dist="38100" dir="2700000" algn="tl">
                    <a:srgbClr val="DDDDDD"/>
                  </a:outerShdw>
                </a:effectLst>
                <a:latin typeface="Tahoma" charset="0"/>
                <a:sym typeface="Wingdings" charset="0"/>
              </a:rPr>
              <a:t>Not Found  a MISS, go to memory for the data and put it and the address (TAG) in the cache</a:t>
            </a:r>
          </a:p>
        </p:txBody>
      </p:sp>
      <p:graphicFrame>
        <p:nvGraphicFramePr>
          <p:cNvPr id="13" name="Group 4"/>
          <p:cNvGraphicFramePr>
            <a:graphicFrameLocks noGrp="1"/>
          </p:cNvGraphicFramePr>
          <p:nvPr/>
        </p:nvGraphicFramePr>
        <p:xfrm>
          <a:off x="4724400" y="3621088"/>
          <a:ext cx="2286000" cy="1584552"/>
        </p:xfrm>
        <a:graphic>
          <a:graphicData uri="http://schemas.openxmlformats.org/drawingml/2006/table">
            <a:tbl>
              <a:tblPr/>
              <a:tblGrid>
                <a:gridCol w="1143000"/>
                <a:gridCol w="1143000"/>
              </a:tblGrid>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17</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1040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1032</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97</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1008</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11</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21"/>
          <p:cNvGraphicFramePr>
            <a:graphicFrameLocks noGrp="1"/>
          </p:cNvGraphicFramePr>
          <p:nvPr/>
        </p:nvGraphicFramePr>
        <p:xfrm>
          <a:off x="7696200" y="2706688"/>
          <a:ext cx="1247775" cy="4022904"/>
        </p:xfrm>
        <a:graphic>
          <a:graphicData uri="http://schemas.openxmlformats.org/drawingml/2006/table">
            <a:tbl>
              <a:tblPr/>
              <a:tblGrid>
                <a:gridCol w="638175"/>
                <a:gridCol w="609600"/>
              </a:tblGrid>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23</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38</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44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72" name="Text Box 76"/>
          <p:cNvSpPr txBox="1">
            <a:spLocks noChangeArrowheads="1"/>
          </p:cNvSpPr>
          <p:nvPr/>
        </p:nvSpPr>
        <p:spPr bwMode="auto">
          <a:xfrm>
            <a:off x="7561263" y="2286000"/>
            <a:ext cx="1582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Main Memory</a:t>
            </a:r>
          </a:p>
        </p:txBody>
      </p:sp>
      <p:sp>
        <p:nvSpPr>
          <p:cNvPr id="38973" name="Text Box 77"/>
          <p:cNvSpPr txBox="1">
            <a:spLocks noChangeArrowheads="1"/>
          </p:cNvSpPr>
          <p:nvPr/>
        </p:nvSpPr>
        <p:spPr bwMode="auto">
          <a:xfrm>
            <a:off x="4860925" y="3124200"/>
            <a:ext cx="577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Tag</a:t>
            </a:r>
          </a:p>
        </p:txBody>
      </p:sp>
      <p:sp>
        <p:nvSpPr>
          <p:cNvPr id="38974" name="Text Box 78"/>
          <p:cNvSpPr txBox="1">
            <a:spLocks noChangeArrowheads="1"/>
          </p:cNvSpPr>
          <p:nvPr/>
        </p:nvSpPr>
        <p:spPr bwMode="auto">
          <a:xfrm>
            <a:off x="6080125" y="312420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Data</a:t>
            </a:r>
          </a:p>
        </p:txBody>
      </p:sp>
      <p:sp>
        <p:nvSpPr>
          <p:cNvPr id="38975" name="Text Box 76"/>
          <p:cNvSpPr txBox="1">
            <a:spLocks noChangeArrowheads="1"/>
          </p:cNvSpPr>
          <p:nvPr/>
        </p:nvSpPr>
        <p:spPr bwMode="auto">
          <a:xfrm>
            <a:off x="5486400" y="5257800"/>
            <a:ext cx="8524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Cache</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a:latin typeface="Tahoma" charset="0"/>
                <a:ea typeface="Tahoma"/>
              </a:rPr>
              <a:t>Cache Lines</a:t>
            </a:r>
          </a:p>
        </p:txBody>
      </p:sp>
      <p:sp>
        <p:nvSpPr>
          <p:cNvPr id="15363" name="Rectangle 3"/>
          <p:cNvSpPr>
            <a:spLocks noGrp="1" noChangeArrowheads="1"/>
          </p:cNvSpPr>
          <p:nvPr>
            <p:ph type="body" idx="1"/>
          </p:nvPr>
        </p:nvSpPr>
        <p:spPr>
          <a:xfrm>
            <a:off x="0" y="708025"/>
            <a:ext cx="7772400" cy="6149975"/>
          </a:xfrm>
        </p:spPr>
        <p:txBody>
          <a:bodyPr/>
          <a:lstStyle/>
          <a:p>
            <a:pPr>
              <a:defRPr/>
            </a:pPr>
            <a:r>
              <a:rPr lang="en-US" dirty="0">
                <a:effectLst>
                  <a:outerShdw blurRad="38100" dist="38100" dir="2700000" algn="tl">
                    <a:srgbClr val="DDDDDD"/>
                  </a:outerShdw>
                </a:effectLst>
                <a:latin typeface="Tahoma" charset="0"/>
                <a:ea typeface="Tahoma"/>
              </a:rPr>
              <a:t>Usually get more data than requested</a:t>
            </a:r>
          </a:p>
          <a:p>
            <a:pPr lvl="1">
              <a:defRPr/>
            </a:pPr>
            <a:r>
              <a:rPr lang="en-US" dirty="0">
                <a:effectLst>
                  <a:outerShdw blurRad="38100" dist="38100" dir="2700000" algn="tl">
                    <a:srgbClr val="DDDDDD"/>
                  </a:outerShdw>
                </a:effectLst>
                <a:latin typeface="Tahoma" charset="0"/>
              </a:rPr>
              <a:t>a LINE is the unit of memory stored in the cache</a:t>
            </a:r>
          </a:p>
          <a:p>
            <a:pPr lvl="1">
              <a:defRPr/>
            </a:pPr>
            <a:r>
              <a:rPr lang="en-US" dirty="0">
                <a:effectLst>
                  <a:outerShdw blurRad="38100" dist="38100" dir="2700000" algn="tl">
                    <a:srgbClr val="DDDDDD"/>
                  </a:outerShdw>
                </a:effectLst>
                <a:latin typeface="Tahoma" charset="0"/>
              </a:rPr>
              <a:t>usually much bigger than 1 word, 32 bytes per line is common</a:t>
            </a:r>
          </a:p>
          <a:p>
            <a:pPr lvl="1">
              <a:defRPr/>
            </a:pPr>
            <a:r>
              <a:rPr lang="en-US" dirty="0">
                <a:effectLst>
                  <a:outerShdw blurRad="38100" dist="38100" dir="2700000" algn="tl">
                    <a:srgbClr val="DDDDDD"/>
                  </a:outerShdw>
                </a:effectLst>
                <a:latin typeface="Tahoma" charset="0"/>
              </a:rPr>
              <a:t>bigger LINE means fewer misses because of spatial locality</a:t>
            </a:r>
          </a:p>
          <a:p>
            <a:pPr lvl="1">
              <a:defRPr/>
            </a:pPr>
            <a:r>
              <a:rPr lang="en-US" dirty="0">
                <a:effectLst>
                  <a:outerShdw blurRad="38100" dist="38100" dir="2700000" algn="tl">
                    <a:srgbClr val="DDDDDD"/>
                  </a:outerShdw>
                </a:effectLst>
                <a:latin typeface="Tahoma" charset="0"/>
              </a:rPr>
              <a:t>but bigger LINE means longer time on miss</a:t>
            </a: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p:txBody>
      </p:sp>
      <p:graphicFrame>
        <p:nvGraphicFramePr>
          <p:cNvPr id="835588" name="Group 4"/>
          <p:cNvGraphicFramePr>
            <a:graphicFrameLocks noGrp="1"/>
          </p:cNvGraphicFramePr>
          <p:nvPr/>
        </p:nvGraphicFramePr>
        <p:xfrm>
          <a:off x="2133600" y="4587875"/>
          <a:ext cx="3429000" cy="1584552"/>
        </p:xfrm>
        <a:graphic>
          <a:graphicData uri="http://schemas.openxmlformats.org/drawingml/2006/table">
            <a:tbl>
              <a:tblPr/>
              <a:tblGrid>
                <a:gridCol w="1143000"/>
                <a:gridCol w="1143000"/>
                <a:gridCol w="1143000"/>
              </a:tblGrid>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17</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23</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1040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4</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1032</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97</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25</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1008</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5</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85" name="Text Box 26"/>
          <p:cNvSpPr txBox="1">
            <a:spLocks noChangeArrowheads="1"/>
          </p:cNvSpPr>
          <p:nvPr/>
        </p:nvSpPr>
        <p:spPr bwMode="auto">
          <a:xfrm>
            <a:off x="2270125" y="4090988"/>
            <a:ext cx="577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Tag</a:t>
            </a:r>
          </a:p>
        </p:txBody>
      </p:sp>
      <p:sp>
        <p:nvSpPr>
          <p:cNvPr id="40986" name="Text Box 27"/>
          <p:cNvSpPr txBox="1">
            <a:spLocks noChangeArrowheads="1"/>
          </p:cNvSpPr>
          <p:nvPr/>
        </p:nvSpPr>
        <p:spPr bwMode="auto">
          <a:xfrm>
            <a:off x="4057650" y="4090988"/>
            <a:ext cx="666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Data</a:t>
            </a:r>
          </a:p>
        </p:txBody>
      </p:sp>
      <p:graphicFrame>
        <p:nvGraphicFramePr>
          <p:cNvPr id="835612" name="Group 28"/>
          <p:cNvGraphicFramePr>
            <a:graphicFrameLocks noGrp="1"/>
          </p:cNvGraphicFramePr>
          <p:nvPr/>
        </p:nvGraphicFramePr>
        <p:xfrm>
          <a:off x="7772400" y="2782888"/>
          <a:ext cx="1247775" cy="4022904"/>
        </p:xfrm>
        <a:graphic>
          <a:graphicData uri="http://schemas.openxmlformats.org/drawingml/2006/table">
            <a:tbl>
              <a:tblPr/>
              <a:tblGrid>
                <a:gridCol w="638175"/>
                <a:gridCol w="609600"/>
              </a:tblGrid>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23</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38</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44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27" name="Text Box 83"/>
          <p:cNvSpPr txBox="1">
            <a:spLocks noChangeArrowheads="1"/>
          </p:cNvSpPr>
          <p:nvPr/>
        </p:nvSpPr>
        <p:spPr bwMode="auto">
          <a:xfrm>
            <a:off x="7637463" y="2362200"/>
            <a:ext cx="1582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Main Memory</a:t>
            </a:r>
          </a:p>
        </p:txBody>
      </p:sp>
      <p:sp>
        <p:nvSpPr>
          <p:cNvPr id="41028" name="Text Box 76"/>
          <p:cNvSpPr txBox="1">
            <a:spLocks noChangeArrowheads="1"/>
          </p:cNvSpPr>
          <p:nvPr/>
        </p:nvSpPr>
        <p:spPr bwMode="auto">
          <a:xfrm>
            <a:off x="3352800" y="6172200"/>
            <a:ext cx="8524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Cache</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a:latin typeface="Tahoma" charset="0"/>
                <a:ea typeface="Tahoma"/>
              </a:rPr>
              <a:t>Finding the TAG in the Cache</a:t>
            </a:r>
          </a:p>
        </p:txBody>
      </p:sp>
      <p:sp>
        <p:nvSpPr>
          <p:cNvPr id="17411"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Fully Associative:</a:t>
            </a:r>
          </a:p>
          <a:p>
            <a:pPr lvl="1">
              <a:defRPr/>
            </a:pPr>
            <a:r>
              <a:rPr lang="en-US" dirty="0">
                <a:effectLst>
                  <a:outerShdw blurRad="38100" dist="38100" dir="2700000" algn="tl">
                    <a:srgbClr val="DDDDDD"/>
                  </a:outerShdw>
                </a:effectLst>
                <a:latin typeface="Tahoma" charset="0"/>
              </a:rPr>
              <a:t>Requested data could be </a:t>
            </a:r>
            <a:r>
              <a:rPr lang="en-US" u="sng" dirty="0">
                <a:effectLst>
                  <a:outerShdw blurRad="38100" dist="38100" dir="2700000" algn="tl">
                    <a:srgbClr val="DDDDDD"/>
                  </a:outerShdw>
                </a:effectLst>
                <a:latin typeface="Tahoma" charset="0"/>
              </a:rPr>
              <a:t>anywhere</a:t>
            </a:r>
            <a:r>
              <a:rPr lang="en-US" dirty="0">
                <a:effectLst>
                  <a:outerShdw blurRad="38100" dist="38100" dir="2700000" algn="tl">
                    <a:srgbClr val="DDDDDD"/>
                  </a:outerShdw>
                </a:effectLst>
                <a:latin typeface="Tahoma" charset="0"/>
              </a:rPr>
              <a:t> in the cache</a:t>
            </a:r>
          </a:p>
          <a:p>
            <a:pPr lvl="1">
              <a:defRPr/>
            </a:pPr>
            <a:r>
              <a:rPr lang="en-US" dirty="0">
                <a:effectLst>
                  <a:outerShdw blurRad="38100" dist="38100" dir="2700000" algn="tl">
                    <a:srgbClr val="DDDDDD"/>
                  </a:outerShdw>
                </a:effectLst>
                <a:latin typeface="Tahoma" charset="0"/>
              </a:rPr>
              <a:t>Fully Associative cache uses hardware to compare the address to the tags in parallel but it is expensive</a:t>
            </a:r>
          </a:p>
          <a:p>
            <a:pPr lvl="2">
              <a:defRPr/>
            </a:pPr>
            <a:r>
              <a:rPr lang="en-US" dirty="0">
                <a:effectLst>
                  <a:outerShdw blurRad="38100" dist="38100" dir="2700000" algn="tl">
                    <a:srgbClr val="DDDDDD"/>
                  </a:outerShdw>
                </a:effectLst>
                <a:latin typeface="Tahoma" charset="0"/>
              </a:rPr>
              <a:t>1 MB is thus unlikely, typically smaller</a:t>
            </a:r>
          </a:p>
          <a:p>
            <a:pPr>
              <a:defRPr/>
            </a:pPr>
            <a:r>
              <a:rPr lang="en-US" dirty="0">
                <a:effectLst>
                  <a:outerShdw blurRad="38100" dist="38100" dir="2700000" algn="tl">
                    <a:srgbClr val="DDDDDD"/>
                  </a:outerShdw>
                </a:effectLst>
                <a:latin typeface="Tahoma" charset="0"/>
                <a:ea typeface="Tahoma"/>
              </a:rPr>
              <a:t>Direct Mapped Cache:</a:t>
            </a:r>
          </a:p>
          <a:p>
            <a:pPr lvl="1">
              <a:defRPr/>
            </a:pPr>
            <a:r>
              <a:rPr lang="en-US" dirty="0">
                <a:effectLst>
                  <a:outerShdw blurRad="38100" dist="38100" dir="2700000" algn="tl">
                    <a:srgbClr val="DDDDDD"/>
                  </a:outerShdw>
                </a:effectLst>
                <a:latin typeface="Tahoma" charset="0"/>
              </a:rPr>
              <a:t>Directly computes the cache entry from the address</a:t>
            </a:r>
          </a:p>
          <a:p>
            <a:pPr lvl="2">
              <a:defRPr/>
            </a:pPr>
            <a:r>
              <a:rPr lang="en-US" dirty="0">
                <a:effectLst>
                  <a:outerShdw blurRad="38100" dist="38100" dir="2700000" algn="tl">
                    <a:srgbClr val="DDDDDD"/>
                  </a:outerShdw>
                </a:effectLst>
                <a:latin typeface="Tahoma" charset="0"/>
              </a:rPr>
              <a:t>multiple addresses will map to the same cache line</a:t>
            </a:r>
          </a:p>
          <a:p>
            <a:pPr lvl="2">
              <a:defRPr/>
            </a:pPr>
            <a:r>
              <a:rPr lang="en-US" dirty="0">
                <a:effectLst>
                  <a:outerShdw blurRad="38100" dist="38100" dir="2700000" algn="tl">
                    <a:srgbClr val="DDDDDD"/>
                  </a:outerShdw>
                </a:effectLst>
                <a:latin typeface="Tahoma" charset="0"/>
              </a:rPr>
              <a:t>use TAG to determine if right </a:t>
            </a:r>
          </a:p>
          <a:p>
            <a:pPr lvl="1">
              <a:defRPr/>
            </a:pPr>
            <a:r>
              <a:rPr lang="en-US" dirty="0">
                <a:effectLst>
                  <a:outerShdw blurRad="38100" dist="38100" dir="2700000" algn="tl">
                    <a:srgbClr val="DDDDDD"/>
                  </a:outerShdw>
                </a:effectLst>
                <a:latin typeface="Tahoma" charset="0"/>
              </a:rPr>
              <a:t>Choose some bits from the address to determine cache entry</a:t>
            </a:r>
          </a:p>
          <a:p>
            <a:pPr lvl="2">
              <a:defRPr/>
            </a:pPr>
            <a:r>
              <a:rPr lang="en-US" dirty="0">
                <a:effectLst>
                  <a:outerShdw blurRad="38100" dist="38100" dir="2700000" algn="tl">
                    <a:srgbClr val="DDDDDD"/>
                  </a:outerShdw>
                </a:effectLst>
                <a:latin typeface="Tahoma" charset="0"/>
              </a:rPr>
              <a:t>low 5 bits determine which byte within the line of 32 bytes</a:t>
            </a:r>
          </a:p>
          <a:p>
            <a:pPr lvl="2">
              <a:defRPr/>
            </a:pPr>
            <a:r>
              <a:rPr lang="en-US" dirty="0">
                <a:effectLst>
                  <a:outerShdw blurRad="38100" dist="38100" dir="2700000" algn="tl">
                    <a:srgbClr val="DDDDDD"/>
                  </a:outerShdw>
                </a:effectLst>
                <a:latin typeface="Tahoma" charset="0"/>
              </a:rPr>
              <a:t>we need 15 bits to determine which of the 32k different lines has the data</a:t>
            </a:r>
          </a:p>
          <a:p>
            <a:pPr lvl="2">
              <a:defRPr/>
            </a:pPr>
            <a:r>
              <a:rPr lang="en-US" dirty="0">
                <a:effectLst>
                  <a:outerShdw blurRad="38100" dist="38100" dir="2700000" algn="tl">
                    <a:srgbClr val="DDDDDD"/>
                  </a:outerShdw>
                </a:effectLst>
                <a:latin typeface="Tahoma" charset="0"/>
              </a:rPr>
              <a:t>which of the 32 – 5 = 27 remaining bits should we use?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latin typeface="Tahoma" charset="0"/>
                <a:ea typeface="Tahoma"/>
              </a:rPr>
              <a:t>Direct-Mapping Example</a:t>
            </a:r>
          </a:p>
        </p:txBody>
      </p:sp>
      <p:sp>
        <p:nvSpPr>
          <p:cNvPr id="9" name="Content Placeholder 8"/>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Suppose:  2 words/line, 4 lines, bytes are being read</a:t>
            </a:r>
          </a:p>
          <a:p>
            <a:pPr lvl="1">
              <a:defRPr/>
            </a:pPr>
            <a:r>
              <a:rPr lang="en-US" dirty="0">
                <a:effectLst>
                  <a:outerShdw blurRad="38100" dist="38100" dir="2700000" algn="tl">
                    <a:srgbClr val="DDDDDD"/>
                  </a:outerShdw>
                </a:effectLst>
                <a:latin typeface="Tahoma" charset="0"/>
              </a:rPr>
              <a:t>With 8 byte lines, bottom 3 bits determine byte within line</a:t>
            </a:r>
          </a:p>
          <a:p>
            <a:pPr lvl="1">
              <a:defRPr/>
            </a:pPr>
            <a:r>
              <a:rPr lang="en-US" dirty="0">
                <a:effectLst>
                  <a:outerShdw blurRad="38100" dist="38100" dir="2700000" algn="tl">
                    <a:srgbClr val="DDDDDD"/>
                  </a:outerShdw>
                </a:effectLst>
                <a:latin typeface="Tahoma" charset="0"/>
              </a:rPr>
              <a:t>With 4 cache lines, next 2 bits determine which line to use</a:t>
            </a:r>
          </a:p>
          <a:p>
            <a:pPr lvl="2">
              <a:defRPr/>
            </a:pPr>
            <a:r>
              <a:rPr lang="en-US" dirty="0">
                <a:effectLst>
                  <a:outerShdw blurRad="38100" dist="38100" dir="2700000" algn="tl">
                    <a:srgbClr val="DDDDDD"/>
                  </a:outerShdw>
                </a:effectLst>
                <a:latin typeface="Tahoma" charset="0"/>
              </a:rPr>
              <a:t>1024d = 100000</a:t>
            </a:r>
            <a:r>
              <a:rPr lang="en-US" dirty="0">
                <a:solidFill>
                  <a:srgbClr val="FF0000"/>
                </a:solidFill>
                <a:effectLst>
                  <a:outerShdw blurRad="38100" dist="38100" dir="2700000" algn="tl">
                    <a:srgbClr val="DDDDDD"/>
                  </a:outerShdw>
                </a:effectLst>
                <a:latin typeface="Tahoma" charset="0"/>
              </a:rPr>
              <a:t>00</a:t>
            </a:r>
            <a:r>
              <a:rPr lang="en-US" dirty="0">
                <a:effectLst>
                  <a:outerShdw blurRad="38100" dist="38100" dir="2700000" algn="tl">
                    <a:srgbClr val="DDDDDD"/>
                  </a:outerShdw>
                </a:effectLst>
                <a:latin typeface="Tahoma" charset="0"/>
              </a:rPr>
              <a:t>000b </a:t>
            </a:r>
            <a:r>
              <a:rPr lang="en-US" dirty="0">
                <a:effectLst>
                  <a:outerShdw blurRad="38100" dist="38100" dir="2700000" algn="tl">
                    <a:srgbClr val="DDDDDD"/>
                  </a:outerShdw>
                </a:effectLst>
                <a:latin typeface="Tahoma" charset="0"/>
                <a:sym typeface="Wingdings" charset="0"/>
              </a:rPr>
              <a:t> line = 00b = 0d</a:t>
            </a:r>
          </a:p>
          <a:p>
            <a:pPr lvl="2">
              <a:defRPr/>
            </a:pPr>
            <a:r>
              <a:rPr lang="en-US" dirty="0">
                <a:effectLst>
                  <a:outerShdw blurRad="38100" dist="38100" dir="2700000" algn="tl">
                    <a:srgbClr val="DDDDDD"/>
                  </a:outerShdw>
                </a:effectLst>
                <a:latin typeface="Tahoma" charset="0"/>
                <a:sym typeface="Wingdings" charset="0"/>
              </a:rPr>
              <a:t>1000d = 011111</a:t>
            </a:r>
            <a:r>
              <a:rPr lang="en-US" dirty="0">
                <a:solidFill>
                  <a:srgbClr val="FF0000"/>
                </a:solidFill>
                <a:effectLst>
                  <a:outerShdw blurRad="38100" dist="38100" dir="2700000" algn="tl">
                    <a:srgbClr val="DDDDDD"/>
                  </a:outerShdw>
                </a:effectLst>
                <a:latin typeface="Tahoma" charset="0"/>
                <a:sym typeface="Wingdings" charset="0"/>
              </a:rPr>
              <a:t>01</a:t>
            </a:r>
            <a:r>
              <a:rPr lang="en-US" dirty="0">
                <a:effectLst>
                  <a:outerShdw blurRad="38100" dist="38100" dir="2700000" algn="tl">
                    <a:srgbClr val="DDDDDD"/>
                  </a:outerShdw>
                </a:effectLst>
                <a:latin typeface="Tahoma" charset="0"/>
                <a:sym typeface="Wingdings" charset="0"/>
              </a:rPr>
              <a:t>000b  line = 01b = 1d</a:t>
            </a:r>
          </a:p>
          <a:p>
            <a:pPr lvl="2">
              <a:defRPr/>
            </a:pPr>
            <a:r>
              <a:rPr lang="en-US" dirty="0">
                <a:effectLst>
                  <a:outerShdw blurRad="38100" dist="38100" dir="2700000" algn="tl">
                    <a:srgbClr val="DDDDDD"/>
                  </a:outerShdw>
                </a:effectLst>
                <a:latin typeface="Tahoma" charset="0"/>
                <a:sym typeface="Wingdings" charset="0"/>
              </a:rPr>
              <a:t>1040d = 100000</a:t>
            </a:r>
            <a:r>
              <a:rPr lang="en-US" dirty="0">
                <a:solidFill>
                  <a:srgbClr val="FF0000"/>
                </a:solidFill>
                <a:effectLst>
                  <a:outerShdw blurRad="38100" dist="38100" dir="2700000" algn="tl">
                    <a:srgbClr val="DDDDDD"/>
                  </a:outerShdw>
                </a:effectLst>
                <a:latin typeface="Tahoma" charset="0"/>
                <a:sym typeface="Wingdings" charset="0"/>
              </a:rPr>
              <a:t>10</a:t>
            </a:r>
            <a:r>
              <a:rPr lang="en-US" dirty="0">
                <a:effectLst>
                  <a:outerShdw blurRad="38100" dist="38100" dir="2700000" algn="tl">
                    <a:srgbClr val="DDDDDD"/>
                  </a:outerShdw>
                </a:effectLst>
                <a:latin typeface="Tahoma" charset="0"/>
                <a:sym typeface="Wingdings" charset="0"/>
              </a:rPr>
              <a:t>000b  line = 10b = 2d</a:t>
            </a: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a typeface="Tahoma"/>
            </a:endParaRPr>
          </a:p>
        </p:txBody>
      </p:sp>
      <p:graphicFrame>
        <p:nvGraphicFramePr>
          <p:cNvPr id="839683" name="Group 3"/>
          <p:cNvGraphicFramePr>
            <a:graphicFrameLocks noGrp="1"/>
          </p:cNvGraphicFramePr>
          <p:nvPr/>
        </p:nvGraphicFramePr>
        <p:xfrm>
          <a:off x="2057400" y="4359275"/>
          <a:ext cx="3429000" cy="1584552"/>
        </p:xfrm>
        <a:graphic>
          <a:graphicData uri="http://schemas.openxmlformats.org/drawingml/2006/table">
            <a:tbl>
              <a:tblPr/>
              <a:tblGrid>
                <a:gridCol w="1143000"/>
                <a:gridCol w="1143000"/>
                <a:gridCol w="1143000"/>
              </a:tblGrid>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1024</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44</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99</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17</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23</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1040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4</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1016</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29</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38</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1" name="Text Box 25"/>
          <p:cNvSpPr txBox="1">
            <a:spLocks noChangeArrowheads="1"/>
          </p:cNvSpPr>
          <p:nvPr/>
        </p:nvSpPr>
        <p:spPr bwMode="auto">
          <a:xfrm>
            <a:off x="2193925" y="3862388"/>
            <a:ext cx="577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Tag</a:t>
            </a:r>
          </a:p>
        </p:txBody>
      </p:sp>
      <p:sp>
        <p:nvSpPr>
          <p:cNvPr id="45082" name="Text Box 26"/>
          <p:cNvSpPr txBox="1">
            <a:spLocks noChangeArrowheads="1"/>
          </p:cNvSpPr>
          <p:nvPr/>
        </p:nvSpPr>
        <p:spPr bwMode="auto">
          <a:xfrm>
            <a:off x="3981450" y="3862388"/>
            <a:ext cx="666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Data</a:t>
            </a:r>
          </a:p>
        </p:txBody>
      </p:sp>
      <p:graphicFrame>
        <p:nvGraphicFramePr>
          <p:cNvPr id="839707" name="Group 27"/>
          <p:cNvGraphicFramePr>
            <a:graphicFrameLocks noGrp="1"/>
          </p:cNvGraphicFramePr>
          <p:nvPr/>
        </p:nvGraphicFramePr>
        <p:xfrm>
          <a:off x="7391400" y="2606675"/>
          <a:ext cx="1247775" cy="4022904"/>
        </p:xfrm>
        <a:graphic>
          <a:graphicData uri="http://schemas.openxmlformats.org/drawingml/2006/table">
            <a:tbl>
              <a:tblPr/>
              <a:tblGrid>
                <a:gridCol w="638175"/>
                <a:gridCol w="609600"/>
              </a:tblGrid>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23</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38</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44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23" name="Text Box 82"/>
          <p:cNvSpPr txBox="1">
            <a:spLocks noChangeArrowheads="1"/>
          </p:cNvSpPr>
          <p:nvPr/>
        </p:nvSpPr>
        <p:spPr bwMode="auto">
          <a:xfrm>
            <a:off x="7353300" y="2262188"/>
            <a:ext cx="158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Main memory</a:t>
            </a:r>
          </a:p>
        </p:txBody>
      </p:sp>
      <p:sp>
        <p:nvSpPr>
          <p:cNvPr id="45124" name="Text Box 76"/>
          <p:cNvSpPr txBox="1">
            <a:spLocks noChangeArrowheads="1"/>
          </p:cNvSpPr>
          <p:nvPr/>
        </p:nvSpPr>
        <p:spPr bwMode="auto">
          <a:xfrm>
            <a:off x="3352800" y="6172200"/>
            <a:ext cx="8524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Cache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dirty="0">
                <a:latin typeface="Tahoma" charset="0"/>
                <a:ea typeface="Tahoma"/>
              </a:rPr>
              <a:t>Direct Mapping Miss</a:t>
            </a:r>
          </a:p>
        </p:txBody>
      </p:sp>
      <p:sp>
        <p:nvSpPr>
          <p:cNvPr id="10" name="Content Placeholder 9"/>
          <p:cNvSpPr>
            <a:spLocks noGrp="1"/>
          </p:cNvSpPr>
          <p:nvPr>
            <p:ph idx="1"/>
          </p:nvPr>
        </p:nvSpPr>
        <p:spPr/>
        <p:txBody>
          <a:bodyPr/>
          <a:lstStyle/>
          <a:p>
            <a:pPr eaLnBrk="1" hangingPunct="1">
              <a:spcBef>
                <a:spcPct val="50000"/>
              </a:spcBef>
              <a:defRPr/>
            </a:pPr>
            <a:r>
              <a:rPr lang="en-US" dirty="0">
                <a:effectLst>
                  <a:outerShdw blurRad="38100" dist="38100" dir="2700000" algn="tl">
                    <a:srgbClr val="DDDDDD"/>
                  </a:outerShdw>
                </a:effectLst>
                <a:latin typeface="Arial" charset="0"/>
                <a:ea typeface="Tahoma"/>
              </a:rPr>
              <a:t>What happens when we now ask for address 1008?</a:t>
            </a:r>
          </a:p>
          <a:p>
            <a:pPr lvl="2" eaLnBrk="1" hangingPunct="1">
              <a:spcBef>
                <a:spcPct val="50000"/>
              </a:spcBef>
              <a:defRPr/>
            </a:pPr>
            <a:r>
              <a:rPr lang="en-US" dirty="0">
                <a:effectLst>
                  <a:outerShdw blurRad="38100" dist="38100" dir="2700000" algn="tl">
                    <a:srgbClr val="DDDDDD"/>
                  </a:outerShdw>
                </a:effectLst>
                <a:latin typeface="Arial" charset="0"/>
                <a:sym typeface="Wingdings" charset="0"/>
              </a:rPr>
              <a:t>1008d = 011111</a:t>
            </a:r>
            <a:r>
              <a:rPr lang="en-US" dirty="0">
                <a:solidFill>
                  <a:srgbClr val="FF3300"/>
                </a:solidFill>
                <a:effectLst>
                  <a:outerShdw blurRad="38100" dist="38100" dir="2700000" algn="tl">
                    <a:srgbClr val="DDDDDD"/>
                  </a:outerShdw>
                </a:effectLst>
                <a:latin typeface="Arial" charset="0"/>
                <a:sym typeface="Wingdings" charset="0"/>
              </a:rPr>
              <a:t>10</a:t>
            </a:r>
            <a:r>
              <a:rPr lang="en-US" dirty="0">
                <a:effectLst>
                  <a:outerShdw blurRad="38100" dist="38100" dir="2700000" algn="tl">
                    <a:srgbClr val="DDDDDD"/>
                  </a:outerShdw>
                </a:effectLst>
                <a:latin typeface="Arial" charset="0"/>
                <a:sym typeface="Wingdings" charset="0"/>
              </a:rPr>
              <a:t>000b  line = 10b = 2d</a:t>
            </a:r>
          </a:p>
          <a:p>
            <a:pPr lvl="1" eaLnBrk="1" hangingPunct="1">
              <a:spcBef>
                <a:spcPct val="50000"/>
              </a:spcBef>
              <a:defRPr/>
            </a:pPr>
            <a:r>
              <a:rPr lang="en-US" dirty="0">
                <a:effectLst>
                  <a:outerShdw blurRad="38100" dist="38100" dir="2700000" algn="tl">
                    <a:srgbClr val="DDDDDD"/>
                  </a:outerShdw>
                </a:effectLst>
                <a:latin typeface="Arial" charset="0"/>
                <a:sym typeface="Wingdings" charset="0"/>
              </a:rPr>
              <a:t>…but earlier we put 1040d there</a:t>
            </a:r>
          </a:p>
          <a:p>
            <a:pPr lvl="2" eaLnBrk="1" hangingPunct="1">
              <a:spcBef>
                <a:spcPct val="50000"/>
              </a:spcBef>
              <a:defRPr/>
            </a:pPr>
            <a:r>
              <a:rPr lang="en-US" dirty="0">
                <a:effectLst>
                  <a:outerShdw blurRad="38100" dist="38100" dir="2700000" algn="tl">
                    <a:srgbClr val="DDDDDD"/>
                  </a:outerShdw>
                </a:effectLst>
                <a:latin typeface="Arial" charset="0"/>
                <a:sym typeface="Wingdings" charset="0"/>
              </a:rPr>
              <a:t>1040d = 100000</a:t>
            </a:r>
            <a:r>
              <a:rPr lang="en-US" dirty="0">
                <a:solidFill>
                  <a:srgbClr val="FF3300"/>
                </a:solidFill>
                <a:effectLst>
                  <a:outerShdw blurRad="38100" dist="38100" dir="2700000" algn="tl">
                    <a:srgbClr val="DDDDDD"/>
                  </a:outerShdw>
                </a:effectLst>
                <a:latin typeface="Arial" charset="0"/>
                <a:sym typeface="Wingdings" charset="0"/>
              </a:rPr>
              <a:t>10</a:t>
            </a:r>
            <a:r>
              <a:rPr lang="en-US" dirty="0">
                <a:effectLst>
                  <a:outerShdw blurRad="38100" dist="38100" dir="2700000" algn="tl">
                    <a:srgbClr val="DDDDDD"/>
                  </a:outerShdw>
                </a:effectLst>
                <a:latin typeface="Arial" charset="0"/>
                <a:sym typeface="Wingdings" charset="0"/>
              </a:rPr>
              <a:t>000b  line = 10b = 2d</a:t>
            </a:r>
          </a:p>
          <a:p>
            <a:pPr lvl="1" eaLnBrk="1" hangingPunct="1">
              <a:spcBef>
                <a:spcPct val="50000"/>
              </a:spcBef>
              <a:defRPr/>
            </a:pPr>
            <a:r>
              <a:rPr lang="en-US" dirty="0">
                <a:effectLst>
                  <a:outerShdw blurRad="38100" dist="38100" dir="2700000" algn="tl">
                    <a:srgbClr val="DDDDDD"/>
                  </a:outerShdw>
                </a:effectLst>
                <a:latin typeface="Arial" charset="0"/>
                <a:sym typeface="Wingdings" charset="0"/>
              </a:rPr>
              <a:t>…so evict 1040d, put 1008d in that entry</a:t>
            </a:r>
            <a:endParaRPr lang="en-US" dirty="0">
              <a:effectLst>
                <a:outerShdw blurRad="38100" dist="38100" dir="2700000" algn="tl">
                  <a:srgbClr val="DDDDDD"/>
                </a:outerShdw>
              </a:effectLst>
              <a:latin typeface="Arial" charset="0"/>
            </a:endParaRPr>
          </a:p>
          <a:p>
            <a:pPr>
              <a:defRPr/>
            </a:pPr>
            <a:endParaRPr lang="en-US" dirty="0">
              <a:effectLst>
                <a:outerShdw blurRad="38100" dist="38100" dir="2700000" algn="tl">
                  <a:srgbClr val="DDDDDD"/>
                </a:outerShdw>
              </a:effectLst>
              <a:latin typeface="Tahoma" charset="0"/>
              <a:ea typeface="Tahoma"/>
            </a:endParaRPr>
          </a:p>
        </p:txBody>
      </p:sp>
      <p:graphicFrame>
        <p:nvGraphicFramePr>
          <p:cNvPr id="841731" name="Group 3"/>
          <p:cNvGraphicFramePr>
            <a:graphicFrameLocks noGrp="1"/>
          </p:cNvGraphicFramePr>
          <p:nvPr/>
        </p:nvGraphicFramePr>
        <p:xfrm>
          <a:off x="1752600" y="3835400"/>
          <a:ext cx="3429000" cy="1584552"/>
        </p:xfrm>
        <a:graphic>
          <a:graphicData uri="http://schemas.openxmlformats.org/drawingml/2006/table">
            <a:tbl>
              <a:tblPr/>
              <a:tblGrid>
                <a:gridCol w="1143000"/>
                <a:gridCol w="1143000"/>
                <a:gridCol w="1143000"/>
              </a:tblGrid>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1024</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44</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99</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17</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23</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1040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4</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1016</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29</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38</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29" name="Text Box 25"/>
          <p:cNvSpPr txBox="1">
            <a:spLocks noChangeArrowheads="1"/>
          </p:cNvSpPr>
          <p:nvPr/>
        </p:nvSpPr>
        <p:spPr bwMode="auto">
          <a:xfrm>
            <a:off x="1889125" y="3338513"/>
            <a:ext cx="577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Tag</a:t>
            </a:r>
          </a:p>
        </p:txBody>
      </p:sp>
      <p:sp>
        <p:nvSpPr>
          <p:cNvPr id="47130" name="Text Box 26"/>
          <p:cNvSpPr txBox="1">
            <a:spLocks noChangeArrowheads="1"/>
          </p:cNvSpPr>
          <p:nvPr/>
        </p:nvSpPr>
        <p:spPr bwMode="auto">
          <a:xfrm>
            <a:off x="3676650" y="3338513"/>
            <a:ext cx="666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Data</a:t>
            </a:r>
          </a:p>
        </p:txBody>
      </p:sp>
      <p:graphicFrame>
        <p:nvGraphicFramePr>
          <p:cNvPr id="841755" name="Group 27"/>
          <p:cNvGraphicFramePr>
            <a:graphicFrameLocks noGrp="1"/>
          </p:cNvGraphicFramePr>
          <p:nvPr/>
        </p:nvGraphicFramePr>
        <p:xfrm>
          <a:off x="6629400" y="2325688"/>
          <a:ext cx="1247775" cy="4022904"/>
        </p:xfrm>
        <a:graphic>
          <a:graphicData uri="http://schemas.openxmlformats.org/drawingml/2006/table">
            <a:tbl>
              <a:tblPr/>
              <a:tblGrid>
                <a:gridCol w="638175"/>
                <a:gridCol w="609600"/>
              </a:tblGrid>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1000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23</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1008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ekton" pitchFamily="34" charset="0"/>
                        </a:rPr>
                        <a:t>11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1016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38</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44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1028</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99</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1032</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97</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1036</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25</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1040</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1044</a:t>
                      </a:r>
                    </a:p>
                  </a:txBody>
                  <a:tcPr marT="45701" marB="45701"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ekton" pitchFamily="34" charset="0"/>
                        </a:rPr>
                        <a:t>4</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71" name="Text Box 82"/>
          <p:cNvSpPr txBox="1">
            <a:spLocks noChangeArrowheads="1"/>
          </p:cNvSpPr>
          <p:nvPr/>
        </p:nvSpPr>
        <p:spPr bwMode="auto">
          <a:xfrm>
            <a:off x="7067550" y="19812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eaLnBrk="1" hangingPunct="1">
              <a:spcBef>
                <a:spcPct val="20000"/>
              </a:spcBef>
            </a:pPr>
            <a:r>
              <a:rPr lang="en-US" sz="1800" b="0">
                <a:latin typeface="Arial" charset="0"/>
                <a:cs typeface="Tahoma" charset="0"/>
              </a:rPr>
              <a:t>Memory</a:t>
            </a:r>
          </a:p>
        </p:txBody>
      </p:sp>
      <p:graphicFrame>
        <p:nvGraphicFramePr>
          <p:cNvPr id="841822" name="Group 94"/>
          <p:cNvGraphicFramePr>
            <a:graphicFrameLocks noGrp="1"/>
          </p:cNvGraphicFramePr>
          <p:nvPr/>
        </p:nvGraphicFramePr>
        <p:xfrm>
          <a:off x="1752600" y="4621213"/>
          <a:ext cx="3429000" cy="396875"/>
        </p:xfrm>
        <a:graphic>
          <a:graphicData uri="http://schemas.openxmlformats.org/drawingml/2006/table">
            <a:tbl>
              <a:tblPr/>
              <a:tblGrid>
                <a:gridCol w="1143000"/>
                <a:gridCol w="1143000"/>
                <a:gridCol w="1143000"/>
              </a:tblGrid>
              <a:tr h="396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1008</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ekton" pitchFamily="34" charset="0"/>
                        </a:rPr>
                        <a:t>11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ekton" pitchFamily="34" charset="0"/>
                        </a:rPr>
                        <a:t>5</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7182" name="Text Box 76"/>
          <p:cNvSpPr txBox="1">
            <a:spLocks noChangeArrowheads="1"/>
          </p:cNvSpPr>
          <p:nvPr/>
        </p:nvSpPr>
        <p:spPr bwMode="auto">
          <a:xfrm>
            <a:off x="3033713" y="5638800"/>
            <a:ext cx="8524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eaLnBrk="1" hangingPunct="1">
              <a:spcBef>
                <a:spcPct val="20000"/>
              </a:spcBef>
            </a:pPr>
            <a:r>
              <a:rPr lang="en-US" sz="1800" b="0">
                <a:latin typeface="Arial" charset="0"/>
                <a:cs typeface="Tahoma" charset="0"/>
              </a:rPr>
              <a:t>Cache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41822"/>
                                        </p:tgtEl>
                                        <p:attrNameLst>
                                          <p:attrName>style.visibility</p:attrName>
                                        </p:attrNameLst>
                                      </p:cBhvr>
                                      <p:to>
                                        <p:strVal val="visible"/>
                                      </p:to>
                                    </p:set>
                                    <p:animEffect transition="in" filter="dissolve">
                                      <p:cBhvr>
                                        <p:cTn id="7" dur="5000"/>
                                        <p:tgtEl>
                                          <p:spTgt spid="841822"/>
                                        </p:tgtEl>
                                      </p:cBhvr>
                                    </p:animEffect>
                                  </p:childTnLst>
                                </p:cTn>
                              </p:par>
                            </p:childTnLst>
                          </p:cTn>
                        </p:par>
                        <p:par>
                          <p:cTn id="8" fill="hold" nodeType="afterGroup">
                            <p:stCondLst>
                              <p:cond delay="5000"/>
                            </p:stCondLst>
                            <p:childTnLst>
                              <p:par>
                                <p:cTn id="9" presetID="6" presetClass="emph" presetSubtype="0" fill="hold" nodeType="afterEffect">
                                  <p:stCondLst>
                                    <p:cond delay="0"/>
                                  </p:stCondLst>
                                  <p:childTnLst>
                                    <p:animScale>
                                      <p:cBhvr>
                                        <p:cTn id="10" dur="2000" fill="hold"/>
                                        <p:tgtEl>
                                          <p:spTgt spid="8418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latin typeface="Tahoma" charset="0"/>
                <a:ea typeface="Tahoma"/>
              </a:rPr>
              <a:t>Miss Penalty and Rate</a:t>
            </a:r>
          </a:p>
        </p:txBody>
      </p:sp>
      <p:sp>
        <p:nvSpPr>
          <p:cNvPr id="20483"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How much time do you lose on a Miss?</a:t>
            </a:r>
          </a:p>
          <a:p>
            <a:pPr lvl="1">
              <a:defRPr/>
            </a:pPr>
            <a:r>
              <a:rPr lang="en-US" dirty="0">
                <a:effectLst>
                  <a:outerShdw blurRad="38100" dist="38100" dir="2700000" algn="tl">
                    <a:srgbClr val="DDDDDD"/>
                  </a:outerShdw>
                </a:effectLst>
                <a:latin typeface="Tahoma" charset="0"/>
              </a:rPr>
              <a:t>MISS PENALTY is the time it takes to read the main memory if data was not found in the cache</a:t>
            </a:r>
          </a:p>
          <a:p>
            <a:pPr lvl="2">
              <a:defRPr/>
            </a:pPr>
            <a:r>
              <a:rPr lang="en-US" dirty="0">
                <a:effectLst>
                  <a:outerShdw blurRad="38100" dist="38100" dir="2700000" algn="tl">
                    <a:srgbClr val="DDDDDD"/>
                  </a:outerShdw>
                </a:effectLst>
                <a:latin typeface="Tahoma" charset="0"/>
              </a:rPr>
              <a:t>50 to 100 clock cycles is common</a:t>
            </a:r>
          </a:p>
          <a:p>
            <a:pPr lvl="1">
              <a:defRPr/>
            </a:pPr>
            <a:r>
              <a:rPr lang="en-US" dirty="0">
                <a:effectLst>
                  <a:outerShdw blurRad="38100" dist="38100" dir="2700000" algn="tl">
                    <a:srgbClr val="DDDDDD"/>
                  </a:outerShdw>
                </a:effectLst>
                <a:latin typeface="Tahoma" charset="0"/>
              </a:rPr>
              <a:t>MISS RATE is the fraction of accesses which MISS</a:t>
            </a:r>
          </a:p>
          <a:p>
            <a:pPr lvl="1">
              <a:defRPr/>
            </a:pPr>
            <a:r>
              <a:rPr lang="en-US" dirty="0">
                <a:effectLst>
                  <a:outerShdw blurRad="38100" dist="38100" dir="2700000" algn="tl">
                    <a:srgbClr val="DDDDDD"/>
                  </a:outerShdw>
                </a:effectLst>
                <a:latin typeface="Tahoma" charset="0"/>
              </a:rPr>
              <a:t>HIT RATE is the fraction of accesses which HIT</a:t>
            </a:r>
          </a:p>
          <a:p>
            <a:pPr lvl="1">
              <a:defRPr/>
            </a:pPr>
            <a:r>
              <a:rPr lang="en-US" dirty="0">
                <a:effectLst>
                  <a:outerShdw blurRad="38100" dist="38100" dir="2700000" algn="tl">
                    <a:srgbClr val="DDDDDD"/>
                  </a:outerShdw>
                </a:effectLst>
                <a:latin typeface="Tahoma" charset="0"/>
              </a:rPr>
              <a:t>MISS RATE + HIT RATE = 1</a:t>
            </a:r>
          </a:p>
          <a:p>
            <a:pPr>
              <a:defRPr/>
            </a:pPr>
            <a:r>
              <a:rPr lang="en-US" dirty="0">
                <a:effectLst>
                  <a:outerShdw blurRad="38100" dist="38100" dir="2700000" algn="tl">
                    <a:srgbClr val="DDDDDD"/>
                  </a:outerShdw>
                </a:effectLst>
                <a:latin typeface="Tahoma" charset="0"/>
                <a:ea typeface="Tahoma"/>
              </a:rPr>
              <a:t>Example</a:t>
            </a:r>
          </a:p>
          <a:p>
            <a:pPr lvl="1">
              <a:defRPr/>
            </a:pPr>
            <a:r>
              <a:rPr lang="en-US" dirty="0">
                <a:effectLst>
                  <a:outerShdw blurRad="38100" dist="38100" dir="2700000" algn="tl">
                    <a:srgbClr val="DDDDDD"/>
                  </a:outerShdw>
                </a:effectLst>
                <a:latin typeface="Tahoma" charset="0"/>
              </a:rPr>
              <a:t>Suppose a particular cache has a MISS PENALTY of 100 cycles and a HIT RATE of 95%. The CPI for load on HIT is 5 but on a MISS it is 105. What is the average CPI for load?</a:t>
            </a:r>
          </a:p>
          <a:p>
            <a:pPr lvl="2">
              <a:defRPr/>
            </a:pPr>
            <a:r>
              <a:rPr lang="en-US" dirty="0">
                <a:effectLst>
                  <a:outerShdw blurRad="38100" dist="38100" dir="2700000" algn="tl">
                    <a:srgbClr val="DDDDDD"/>
                  </a:outerShdw>
                </a:effectLst>
                <a:latin typeface="Tahoma" charset="0"/>
              </a:rPr>
              <a:t>Average CPI = 5 * 0.95 + 105 * 0.05 = 10</a:t>
            </a:r>
          </a:p>
          <a:p>
            <a:pPr lvl="1">
              <a:defRPr/>
            </a:pPr>
            <a:r>
              <a:rPr lang="en-US" dirty="0">
                <a:effectLst>
                  <a:outerShdw blurRad="38100" dist="38100" dir="2700000" algn="tl">
                    <a:srgbClr val="DDDDDD"/>
                  </a:outerShdw>
                </a:effectLst>
                <a:latin typeface="Tahoma" charset="0"/>
              </a:rPr>
              <a:t>What if MISS PENALTY = 120 cycles?</a:t>
            </a:r>
          </a:p>
          <a:p>
            <a:pPr lvl="2">
              <a:defRPr/>
            </a:pPr>
            <a:r>
              <a:rPr lang="en-US" dirty="0">
                <a:effectLst>
                  <a:outerShdw blurRad="38100" dist="38100" dir="2700000" algn="tl">
                    <a:srgbClr val="DDDDDD"/>
                  </a:outerShdw>
                </a:effectLst>
                <a:latin typeface="Tahoma" charset="0"/>
              </a:rPr>
              <a:t>Average CPI = 5 * 0.95 + 120 * 0.05 = 11</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dirty="0" smtClean="0">
                <a:latin typeface="Tahoma" charset="0"/>
                <a:ea typeface="Tahoma"/>
              </a:rPr>
              <a:t>Topics</a:t>
            </a:r>
            <a:endParaRPr lang="en-US" dirty="0">
              <a:latin typeface="Tahoma" charset="0"/>
              <a:ea typeface="Tahoma"/>
            </a:endParaRPr>
          </a:p>
        </p:txBody>
      </p:sp>
      <p:sp>
        <p:nvSpPr>
          <p:cNvPr id="5" name="Content Placeholder 4"/>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Memory Flavors</a:t>
            </a:r>
          </a:p>
          <a:p>
            <a:pPr>
              <a:defRPr/>
            </a:pPr>
            <a:r>
              <a:rPr lang="en-US" dirty="0">
                <a:effectLst>
                  <a:outerShdw blurRad="38100" dist="38100" dir="2700000" algn="tl">
                    <a:srgbClr val="DDDDDD"/>
                  </a:outerShdw>
                </a:effectLst>
                <a:latin typeface="Tahoma" charset="0"/>
                <a:ea typeface="Tahoma"/>
              </a:rPr>
              <a:t>Principle of Locality</a:t>
            </a:r>
          </a:p>
          <a:p>
            <a:pPr>
              <a:defRPr/>
            </a:pPr>
            <a:r>
              <a:rPr lang="en-US" dirty="0" smtClean="0">
                <a:effectLst>
                  <a:outerShdw blurRad="38100" dist="38100" dir="2700000" algn="tl">
                    <a:srgbClr val="DDDDDD"/>
                  </a:outerShdw>
                </a:effectLst>
                <a:latin typeface="Tahoma" charset="0"/>
                <a:ea typeface="Tahoma"/>
              </a:rPr>
              <a:t>Memory Hierarchy:  Caches</a:t>
            </a: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Associativity</a:t>
            </a: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Reading:  Ch. 5.1-</a:t>
            </a:r>
            <a:r>
              <a:rPr lang="en-US" dirty="0" smtClean="0">
                <a:effectLst>
                  <a:outerShdw blurRad="38100" dist="38100" dir="2700000" algn="tl">
                    <a:srgbClr val="DDDDDD"/>
                  </a:outerShdw>
                </a:effectLst>
                <a:latin typeface="Tahoma" charset="0"/>
                <a:ea typeface="Tahoma"/>
              </a:rPr>
              <a:t>5.3</a:t>
            </a: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a:grpSpLocks/>
          </p:cNvGrpSpPr>
          <p:nvPr/>
        </p:nvGrpSpPr>
        <p:grpSpPr bwMode="auto">
          <a:xfrm>
            <a:off x="2698750" y="1066800"/>
            <a:ext cx="3244850" cy="4465638"/>
            <a:chOff x="3620" y="912"/>
            <a:chExt cx="2044" cy="2813"/>
          </a:xfrm>
        </p:grpSpPr>
        <p:sp>
          <p:nvSpPr>
            <p:cNvPr id="51263" name="Rectangle 5"/>
            <p:cNvSpPr>
              <a:spLocks noChangeArrowheads="1"/>
            </p:cNvSpPr>
            <p:nvPr/>
          </p:nvSpPr>
          <p:spPr bwMode="auto">
            <a:xfrm>
              <a:off x="3696" y="1296"/>
              <a:ext cx="1968" cy="1296"/>
            </a:xfrm>
            <a:prstGeom prst="rect">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b="0">
                <a:cs typeface="Tahoma" charset="0"/>
              </a:endParaRPr>
            </a:p>
          </p:txBody>
        </p:sp>
        <p:grpSp>
          <p:nvGrpSpPr>
            <p:cNvPr id="51264" name="Group 8"/>
            <p:cNvGrpSpPr>
              <a:grpSpLocks/>
            </p:cNvGrpSpPr>
            <p:nvPr/>
          </p:nvGrpSpPr>
          <p:grpSpPr bwMode="auto">
            <a:xfrm>
              <a:off x="4299" y="1840"/>
              <a:ext cx="354" cy="405"/>
              <a:chOff x="1248" y="1968"/>
              <a:chExt cx="672" cy="768"/>
            </a:xfrm>
          </p:grpSpPr>
          <p:grpSp>
            <p:nvGrpSpPr>
              <p:cNvPr id="51326" name="Group 9"/>
              <p:cNvGrpSpPr>
                <a:grpSpLocks/>
              </p:cNvGrpSpPr>
              <p:nvPr/>
            </p:nvGrpSpPr>
            <p:grpSpPr bwMode="auto">
              <a:xfrm>
                <a:off x="1248" y="1968"/>
                <a:ext cx="672" cy="768"/>
                <a:chOff x="1248" y="1968"/>
                <a:chExt cx="672" cy="768"/>
              </a:xfrm>
            </p:grpSpPr>
            <p:sp>
              <p:nvSpPr>
                <p:cNvPr id="51328" name="Rectangle 10"/>
                <p:cNvSpPr>
                  <a:spLocks noChangeArrowheads="1"/>
                </p:cNvSpPr>
                <p:nvPr/>
              </p:nvSpPr>
              <p:spPr bwMode="auto">
                <a:xfrm>
                  <a:off x="1248" y="1968"/>
                  <a:ext cx="672" cy="76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329" name="Line 11"/>
                <p:cNvSpPr>
                  <a:spLocks noChangeShapeType="1"/>
                </p:cNvSpPr>
                <p:nvPr/>
              </p:nvSpPr>
              <p:spPr bwMode="auto">
                <a:xfrm>
                  <a:off x="1248" y="206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30" name="Line 12"/>
                <p:cNvSpPr>
                  <a:spLocks noChangeShapeType="1"/>
                </p:cNvSpPr>
                <p:nvPr/>
              </p:nvSpPr>
              <p:spPr bwMode="auto">
                <a:xfrm>
                  <a:off x="1248" y="216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31" name="Line 13"/>
                <p:cNvSpPr>
                  <a:spLocks noChangeShapeType="1"/>
                </p:cNvSpPr>
                <p:nvPr/>
              </p:nvSpPr>
              <p:spPr bwMode="auto">
                <a:xfrm>
                  <a:off x="1248" y="2256"/>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32" name="Line 14"/>
                <p:cNvSpPr>
                  <a:spLocks noChangeShapeType="1"/>
                </p:cNvSpPr>
                <p:nvPr/>
              </p:nvSpPr>
              <p:spPr bwMode="auto">
                <a:xfrm>
                  <a:off x="1248" y="2352"/>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33" name="Line 15"/>
                <p:cNvSpPr>
                  <a:spLocks noChangeShapeType="1"/>
                </p:cNvSpPr>
                <p:nvPr/>
              </p:nvSpPr>
              <p:spPr bwMode="auto">
                <a:xfrm>
                  <a:off x="1248" y="2448"/>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34" name="Line 16"/>
                <p:cNvSpPr>
                  <a:spLocks noChangeShapeType="1"/>
                </p:cNvSpPr>
                <p:nvPr/>
              </p:nvSpPr>
              <p:spPr bwMode="auto">
                <a:xfrm>
                  <a:off x="1248" y="254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35" name="Line 17"/>
                <p:cNvSpPr>
                  <a:spLocks noChangeShapeType="1"/>
                </p:cNvSpPr>
                <p:nvPr/>
              </p:nvSpPr>
              <p:spPr bwMode="auto">
                <a:xfrm>
                  <a:off x="1248" y="264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27" name="Line 18"/>
              <p:cNvSpPr>
                <a:spLocks noChangeShapeType="1"/>
              </p:cNvSpPr>
              <p:nvPr/>
            </p:nvSpPr>
            <p:spPr bwMode="auto">
              <a:xfrm>
                <a:off x="1584" y="1968"/>
                <a:ext cx="0" cy="7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65" name="Group 19"/>
            <p:cNvGrpSpPr>
              <a:grpSpLocks/>
            </p:cNvGrpSpPr>
            <p:nvPr/>
          </p:nvGrpSpPr>
          <p:grpSpPr bwMode="auto">
            <a:xfrm>
              <a:off x="4704" y="1840"/>
              <a:ext cx="355" cy="405"/>
              <a:chOff x="1248" y="1968"/>
              <a:chExt cx="672" cy="768"/>
            </a:xfrm>
          </p:grpSpPr>
          <p:grpSp>
            <p:nvGrpSpPr>
              <p:cNvPr id="51316" name="Group 20"/>
              <p:cNvGrpSpPr>
                <a:grpSpLocks/>
              </p:cNvGrpSpPr>
              <p:nvPr/>
            </p:nvGrpSpPr>
            <p:grpSpPr bwMode="auto">
              <a:xfrm>
                <a:off x="1248" y="1968"/>
                <a:ext cx="672" cy="768"/>
                <a:chOff x="1248" y="1968"/>
                <a:chExt cx="672" cy="768"/>
              </a:xfrm>
            </p:grpSpPr>
            <p:sp>
              <p:nvSpPr>
                <p:cNvPr id="51318" name="Rectangle 21"/>
                <p:cNvSpPr>
                  <a:spLocks noChangeArrowheads="1"/>
                </p:cNvSpPr>
                <p:nvPr/>
              </p:nvSpPr>
              <p:spPr bwMode="auto">
                <a:xfrm>
                  <a:off x="1248" y="1968"/>
                  <a:ext cx="672" cy="76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319" name="Line 22"/>
                <p:cNvSpPr>
                  <a:spLocks noChangeShapeType="1"/>
                </p:cNvSpPr>
                <p:nvPr/>
              </p:nvSpPr>
              <p:spPr bwMode="auto">
                <a:xfrm>
                  <a:off x="1248" y="206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0" name="Line 23"/>
                <p:cNvSpPr>
                  <a:spLocks noChangeShapeType="1"/>
                </p:cNvSpPr>
                <p:nvPr/>
              </p:nvSpPr>
              <p:spPr bwMode="auto">
                <a:xfrm>
                  <a:off x="1248" y="216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1" name="Line 24"/>
                <p:cNvSpPr>
                  <a:spLocks noChangeShapeType="1"/>
                </p:cNvSpPr>
                <p:nvPr/>
              </p:nvSpPr>
              <p:spPr bwMode="auto">
                <a:xfrm>
                  <a:off x="1248" y="2256"/>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2" name="Line 25"/>
                <p:cNvSpPr>
                  <a:spLocks noChangeShapeType="1"/>
                </p:cNvSpPr>
                <p:nvPr/>
              </p:nvSpPr>
              <p:spPr bwMode="auto">
                <a:xfrm>
                  <a:off x="1248" y="2352"/>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3" name="Line 26"/>
                <p:cNvSpPr>
                  <a:spLocks noChangeShapeType="1"/>
                </p:cNvSpPr>
                <p:nvPr/>
              </p:nvSpPr>
              <p:spPr bwMode="auto">
                <a:xfrm>
                  <a:off x="1248" y="2448"/>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4" name="Line 27"/>
                <p:cNvSpPr>
                  <a:spLocks noChangeShapeType="1"/>
                </p:cNvSpPr>
                <p:nvPr/>
              </p:nvSpPr>
              <p:spPr bwMode="auto">
                <a:xfrm>
                  <a:off x="1248" y="254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5" name="Line 28"/>
                <p:cNvSpPr>
                  <a:spLocks noChangeShapeType="1"/>
                </p:cNvSpPr>
                <p:nvPr/>
              </p:nvSpPr>
              <p:spPr bwMode="auto">
                <a:xfrm>
                  <a:off x="1248" y="264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17" name="Line 29"/>
              <p:cNvSpPr>
                <a:spLocks noChangeShapeType="1"/>
              </p:cNvSpPr>
              <p:nvPr/>
            </p:nvSpPr>
            <p:spPr bwMode="auto">
              <a:xfrm>
                <a:off x="1584" y="1968"/>
                <a:ext cx="0" cy="7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66" name="Oval 30"/>
            <p:cNvSpPr>
              <a:spLocks noChangeArrowheads="1"/>
            </p:cNvSpPr>
            <p:nvPr/>
          </p:nvSpPr>
          <p:spPr bwMode="auto">
            <a:xfrm>
              <a:off x="5109" y="2042"/>
              <a:ext cx="26" cy="26"/>
            </a:xfrm>
            <a:prstGeom prst="ellipse">
              <a:avLst/>
            </a:prstGeom>
            <a:solidFill>
              <a:schemeClr val="accent1"/>
            </a:solidFill>
            <a:ln w="9525">
              <a:solidFill>
                <a:schemeClr val="tx1"/>
              </a:solidFill>
              <a:round/>
              <a:headEnd/>
              <a:tailEnd/>
            </a:ln>
          </p:spPr>
          <p:txBody>
            <a:bodyPr wrap="none" anchor="ctr"/>
            <a:lstStyle/>
            <a:p>
              <a:endParaRPr lang="en-US" b="0">
                <a:cs typeface="Tahoma" charset="0"/>
              </a:endParaRPr>
            </a:p>
          </p:txBody>
        </p:sp>
        <p:sp>
          <p:nvSpPr>
            <p:cNvPr id="51267" name="Oval 31"/>
            <p:cNvSpPr>
              <a:spLocks noChangeArrowheads="1"/>
            </p:cNvSpPr>
            <p:nvPr/>
          </p:nvSpPr>
          <p:spPr bwMode="auto">
            <a:xfrm>
              <a:off x="5160" y="2042"/>
              <a:ext cx="25" cy="26"/>
            </a:xfrm>
            <a:prstGeom prst="ellipse">
              <a:avLst/>
            </a:prstGeom>
            <a:solidFill>
              <a:schemeClr val="accent1"/>
            </a:solidFill>
            <a:ln w="9525">
              <a:solidFill>
                <a:schemeClr val="tx1"/>
              </a:solidFill>
              <a:round/>
              <a:headEnd/>
              <a:tailEnd/>
            </a:ln>
          </p:spPr>
          <p:txBody>
            <a:bodyPr wrap="none" anchor="ctr"/>
            <a:lstStyle/>
            <a:p>
              <a:endParaRPr lang="en-US" b="0">
                <a:cs typeface="Tahoma" charset="0"/>
              </a:endParaRPr>
            </a:p>
          </p:txBody>
        </p:sp>
        <p:grpSp>
          <p:nvGrpSpPr>
            <p:cNvPr id="51268" name="Group 32"/>
            <p:cNvGrpSpPr>
              <a:grpSpLocks/>
            </p:cNvGrpSpPr>
            <p:nvPr/>
          </p:nvGrpSpPr>
          <p:grpSpPr bwMode="auto">
            <a:xfrm>
              <a:off x="4299" y="1739"/>
              <a:ext cx="1292" cy="25"/>
              <a:chOff x="1392" y="1536"/>
              <a:chExt cx="2448" cy="48"/>
            </a:xfrm>
          </p:grpSpPr>
          <p:sp>
            <p:nvSpPr>
              <p:cNvPr id="51313" name="Line 33"/>
              <p:cNvSpPr>
                <a:spLocks noChangeShapeType="1"/>
              </p:cNvSpPr>
              <p:nvPr/>
            </p:nvSpPr>
            <p:spPr bwMode="auto">
              <a:xfrm flipV="1">
                <a:off x="1392" y="1536"/>
                <a:ext cx="4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4" name="Line 34"/>
              <p:cNvSpPr>
                <a:spLocks noChangeShapeType="1"/>
              </p:cNvSpPr>
              <p:nvPr/>
            </p:nvSpPr>
            <p:spPr bwMode="auto">
              <a:xfrm>
                <a:off x="1440" y="1536"/>
                <a:ext cx="23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5" name="Line 35"/>
              <p:cNvSpPr>
                <a:spLocks noChangeShapeType="1"/>
              </p:cNvSpPr>
              <p:nvPr/>
            </p:nvSpPr>
            <p:spPr bwMode="auto">
              <a:xfrm>
                <a:off x="3792" y="1536"/>
                <a:ext cx="4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69" name="Group 36"/>
            <p:cNvGrpSpPr>
              <a:grpSpLocks/>
            </p:cNvGrpSpPr>
            <p:nvPr/>
          </p:nvGrpSpPr>
          <p:grpSpPr bwMode="auto">
            <a:xfrm>
              <a:off x="4299" y="2245"/>
              <a:ext cx="354" cy="127"/>
              <a:chOff x="1392" y="2496"/>
              <a:chExt cx="672" cy="240"/>
            </a:xfrm>
          </p:grpSpPr>
          <p:grpSp>
            <p:nvGrpSpPr>
              <p:cNvPr id="51309" name="Group 37"/>
              <p:cNvGrpSpPr>
                <a:grpSpLocks/>
              </p:cNvGrpSpPr>
              <p:nvPr/>
            </p:nvGrpSpPr>
            <p:grpSpPr bwMode="auto">
              <a:xfrm>
                <a:off x="1392" y="2640"/>
                <a:ext cx="672" cy="96"/>
                <a:chOff x="1392" y="2640"/>
                <a:chExt cx="672" cy="96"/>
              </a:xfrm>
            </p:grpSpPr>
            <p:sp>
              <p:nvSpPr>
                <p:cNvPr id="51311" name="Rectangle 38"/>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312" name="Line 39"/>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10" name="Line 40"/>
              <p:cNvSpPr>
                <a:spLocks noChangeShapeType="1"/>
              </p:cNvSpPr>
              <p:nvPr/>
            </p:nvSpPr>
            <p:spPr bwMode="auto">
              <a:xfrm>
                <a:off x="1728" y="24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70" name="Group 41"/>
            <p:cNvGrpSpPr>
              <a:grpSpLocks/>
            </p:cNvGrpSpPr>
            <p:nvPr/>
          </p:nvGrpSpPr>
          <p:grpSpPr bwMode="auto">
            <a:xfrm>
              <a:off x="4704" y="2245"/>
              <a:ext cx="355" cy="127"/>
              <a:chOff x="1392" y="2496"/>
              <a:chExt cx="672" cy="240"/>
            </a:xfrm>
          </p:grpSpPr>
          <p:grpSp>
            <p:nvGrpSpPr>
              <p:cNvPr id="51305" name="Group 42"/>
              <p:cNvGrpSpPr>
                <a:grpSpLocks/>
              </p:cNvGrpSpPr>
              <p:nvPr/>
            </p:nvGrpSpPr>
            <p:grpSpPr bwMode="auto">
              <a:xfrm>
                <a:off x="1392" y="2640"/>
                <a:ext cx="672" cy="96"/>
                <a:chOff x="1392" y="2640"/>
                <a:chExt cx="672" cy="96"/>
              </a:xfrm>
            </p:grpSpPr>
            <p:sp>
              <p:nvSpPr>
                <p:cNvPr id="51307" name="Rectangle 43"/>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308" name="Line 44"/>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06" name="Line 45"/>
              <p:cNvSpPr>
                <a:spLocks noChangeShapeType="1"/>
              </p:cNvSpPr>
              <p:nvPr/>
            </p:nvSpPr>
            <p:spPr bwMode="auto">
              <a:xfrm>
                <a:off x="1728" y="24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71" name="Group 46"/>
            <p:cNvGrpSpPr>
              <a:grpSpLocks/>
            </p:cNvGrpSpPr>
            <p:nvPr/>
          </p:nvGrpSpPr>
          <p:grpSpPr bwMode="auto">
            <a:xfrm>
              <a:off x="5236" y="1840"/>
              <a:ext cx="355" cy="532"/>
              <a:chOff x="3024" y="4176"/>
              <a:chExt cx="672" cy="1008"/>
            </a:xfrm>
          </p:grpSpPr>
          <p:grpSp>
            <p:nvGrpSpPr>
              <p:cNvPr id="51289" name="Group 47"/>
              <p:cNvGrpSpPr>
                <a:grpSpLocks/>
              </p:cNvGrpSpPr>
              <p:nvPr/>
            </p:nvGrpSpPr>
            <p:grpSpPr bwMode="auto">
              <a:xfrm>
                <a:off x="3024" y="4176"/>
                <a:ext cx="672" cy="768"/>
                <a:chOff x="1248" y="1968"/>
                <a:chExt cx="672" cy="768"/>
              </a:xfrm>
            </p:grpSpPr>
            <p:grpSp>
              <p:nvGrpSpPr>
                <p:cNvPr id="51295" name="Group 48"/>
                <p:cNvGrpSpPr>
                  <a:grpSpLocks/>
                </p:cNvGrpSpPr>
                <p:nvPr/>
              </p:nvGrpSpPr>
              <p:grpSpPr bwMode="auto">
                <a:xfrm>
                  <a:off x="1248" y="1968"/>
                  <a:ext cx="672" cy="768"/>
                  <a:chOff x="1248" y="1968"/>
                  <a:chExt cx="672" cy="768"/>
                </a:xfrm>
              </p:grpSpPr>
              <p:sp>
                <p:nvSpPr>
                  <p:cNvPr id="51297" name="Rectangle 49"/>
                  <p:cNvSpPr>
                    <a:spLocks noChangeArrowheads="1"/>
                  </p:cNvSpPr>
                  <p:nvPr/>
                </p:nvSpPr>
                <p:spPr bwMode="auto">
                  <a:xfrm>
                    <a:off x="1248" y="1968"/>
                    <a:ext cx="672" cy="76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98" name="Line 50"/>
                  <p:cNvSpPr>
                    <a:spLocks noChangeShapeType="1"/>
                  </p:cNvSpPr>
                  <p:nvPr/>
                </p:nvSpPr>
                <p:spPr bwMode="auto">
                  <a:xfrm>
                    <a:off x="1248" y="206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99" name="Line 51"/>
                  <p:cNvSpPr>
                    <a:spLocks noChangeShapeType="1"/>
                  </p:cNvSpPr>
                  <p:nvPr/>
                </p:nvSpPr>
                <p:spPr bwMode="auto">
                  <a:xfrm>
                    <a:off x="1248" y="216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0" name="Line 52"/>
                  <p:cNvSpPr>
                    <a:spLocks noChangeShapeType="1"/>
                  </p:cNvSpPr>
                  <p:nvPr/>
                </p:nvSpPr>
                <p:spPr bwMode="auto">
                  <a:xfrm>
                    <a:off x="1248" y="2256"/>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1" name="Line 53"/>
                  <p:cNvSpPr>
                    <a:spLocks noChangeShapeType="1"/>
                  </p:cNvSpPr>
                  <p:nvPr/>
                </p:nvSpPr>
                <p:spPr bwMode="auto">
                  <a:xfrm>
                    <a:off x="1248" y="2352"/>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2" name="Line 54"/>
                  <p:cNvSpPr>
                    <a:spLocks noChangeShapeType="1"/>
                  </p:cNvSpPr>
                  <p:nvPr/>
                </p:nvSpPr>
                <p:spPr bwMode="auto">
                  <a:xfrm>
                    <a:off x="1248" y="2448"/>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3" name="Line 55"/>
                  <p:cNvSpPr>
                    <a:spLocks noChangeShapeType="1"/>
                  </p:cNvSpPr>
                  <p:nvPr/>
                </p:nvSpPr>
                <p:spPr bwMode="auto">
                  <a:xfrm>
                    <a:off x="1248" y="254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4" name="Line 56"/>
                  <p:cNvSpPr>
                    <a:spLocks noChangeShapeType="1"/>
                  </p:cNvSpPr>
                  <p:nvPr/>
                </p:nvSpPr>
                <p:spPr bwMode="auto">
                  <a:xfrm>
                    <a:off x="1248" y="264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96" name="Line 57"/>
                <p:cNvSpPr>
                  <a:spLocks noChangeShapeType="1"/>
                </p:cNvSpPr>
                <p:nvPr/>
              </p:nvSpPr>
              <p:spPr bwMode="auto">
                <a:xfrm>
                  <a:off x="1584" y="1968"/>
                  <a:ext cx="0" cy="7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90" name="Group 58"/>
              <p:cNvGrpSpPr>
                <a:grpSpLocks/>
              </p:cNvGrpSpPr>
              <p:nvPr/>
            </p:nvGrpSpPr>
            <p:grpSpPr bwMode="auto">
              <a:xfrm>
                <a:off x="3024" y="4944"/>
                <a:ext cx="672" cy="240"/>
                <a:chOff x="1392" y="2496"/>
                <a:chExt cx="672" cy="240"/>
              </a:xfrm>
            </p:grpSpPr>
            <p:grpSp>
              <p:nvGrpSpPr>
                <p:cNvPr id="51291" name="Group 59"/>
                <p:cNvGrpSpPr>
                  <a:grpSpLocks/>
                </p:cNvGrpSpPr>
                <p:nvPr/>
              </p:nvGrpSpPr>
              <p:grpSpPr bwMode="auto">
                <a:xfrm>
                  <a:off x="1392" y="2640"/>
                  <a:ext cx="672" cy="96"/>
                  <a:chOff x="1392" y="2640"/>
                  <a:chExt cx="672" cy="96"/>
                </a:xfrm>
              </p:grpSpPr>
              <p:sp>
                <p:nvSpPr>
                  <p:cNvPr id="51293" name="Rectangle 60"/>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94" name="Line 61"/>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92" name="Line 62"/>
                <p:cNvSpPr>
                  <a:spLocks noChangeShapeType="1"/>
                </p:cNvSpPr>
                <p:nvPr/>
              </p:nvSpPr>
              <p:spPr bwMode="auto">
                <a:xfrm>
                  <a:off x="1728" y="24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51272" name="Text Box 63"/>
            <p:cNvSpPr txBox="1">
              <a:spLocks noChangeArrowheads="1"/>
            </p:cNvSpPr>
            <p:nvPr/>
          </p:nvSpPr>
          <p:spPr bwMode="auto">
            <a:xfrm>
              <a:off x="4957" y="1488"/>
              <a:ext cx="25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cs typeface="Tahoma" charset="0"/>
                </a:rPr>
                <a:t>N</a:t>
              </a:r>
            </a:p>
          </p:txBody>
        </p:sp>
        <p:grpSp>
          <p:nvGrpSpPr>
            <p:cNvPr id="51273" name="Group 65"/>
            <p:cNvGrpSpPr>
              <a:grpSpLocks/>
            </p:cNvGrpSpPr>
            <p:nvPr/>
          </p:nvGrpSpPr>
          <p:grpSpPr bwMode="auto">
            <a:xfrm>
              <a:off x="3792" y="1637"/>
              <a:ext cx="329" cy="51"/>
              <a:chOff x="480" y="1392"/>
              <a:chExt cx="624" cy="96"/>
            </a:xfrm>
          </p:grpSpPr>
          <p:sp>
            <p:nvSpPr>
              <p:cNvPr id="51287" name="Rectangle 66"/>
              <p:cNvSpPr>
                <a:spLocks noChangeArrowheads="1"/>
              </p:cNvSpPr>
              <p:nvPr/>
            </p:nvSpPr>
            <p:spPr bwMode="auto">
              <a:xfrm>
                <a:off x="480" y="1392"/>
                <a:ext cx="624"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88" name="Line 67"/>
              <p:cNvSpPr>
                <a:spLocks noChangeShapeType="1"/>
              </p:cNvSpPr>
              <p:nvPr/>
            </p:nvSpPr>
            <p:spPr bwMode="auto">
              <a:xfrm>
                <a:off x="912" y="1392"/>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74" name="Group 68"/>
            <p:cNvGrpSpPr>
              <a:grpSpLocks/>
            </p:cNvGrpSpPr>
            <p:nvPr/>
          </p:nvGrpSpPr>
          <p:grpSpPr bwMode="auto">
            <a:xfrm>
              <a:off x="4222" y="1840"/>
              <a:ext cx="26" cy="405"/>
              <a:chOff x="1248" y="1728"/>
              <a:chExt cx="48" cy="768"/>
            </a:xfrm>
          </p:grpSpPr>
          <p:sp>
            <p:nvSpPr>
              <p:cNvPr id="51284" name="Line 69"/>
              <p:cNvSpPr>
                <a:spLocks noChangeShapeType="1"/>
              </p:cNvSpPr>
              <p:nvPr/>
            </p:nvSpPr>
            <p:spPr bwMode="auto">
              <a:xfrm flipH="1">
                <a:off x="1248" y="1728"/>
                <a:ext cx="4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85" name="Line 70"/>
              <p:cNvSpPr>
                <a:spLocks noChangeShapeType="1"/>
              </p:cNvSpPr>
              <p:nvPr/>
            </p:nvSpPr>
            <p:spPr bwMode="auto">
              <a:xfrm flipH="1" flipV="1">
                <a:off x="1248" y="2448"/>
                <a:ext cx="4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86" name="Line 71"/>
              <p:cNvSpPr>
                <a:spLocks noChangeShapeType="1"/>
              </p:cNvSpPr>
              <p:nvPr/>
            </p:nvSpPr>
            <p:spPr bwMode="auto">
              <a:xfrm>
                <a:off x="1248" y="1776"/>
                <a:ext cx="0"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75" name="Group 72"/>
            <p:cNvGrpSpPr>
              <a:grpSpLocks/>
            </p:cNvGrpSpPr>
            <p:nvPr/>
          </p:nvGrpSpPr>
          <p:grpSpPr bwMode="auto">
            <a:xfrm>
              <a:off x="4070" y="1688"/>
              <a:ext cx="152" cy="354"/>
              <a:chOff x="960" y="1440"/>
              <a:chExt cx="288" cy="672"/>
            </a:xfrm>
          </p:grpSpPr>
          <p:sp>
            <p:nvSpPr>
              <p:cNvPr id="51282" name="Line 73"/>
              <p:cNvSpPr>
                <a:spLocks noChangeShapeType="1"/>
              </p:cNvSpPr>
              <p:nvPr/>
            </p:nvSpPr>
            <p:spPr bwMode="auto">
              <a:xfrm>
                <a:off x="960" y="21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83" name="Line 74"/>
              <p:cNvSpPr>
                <a:spLocks noChangeShapeType="1"/>
              </p:cNvSpPr>
              <p:nvPr/>
            </p:nvSpPr>
            <p:spPr bwMode="auto">
              <a:xfrm flipV="1">
                <a:off x="960" y="1440"/>
                <a:ext cx="0"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76" name="Group 75"/>
            <p:cNvGrpSpPr>
              <a:grpSpLocks/>
            </p:cNvGrpSpPr>
            <p:nvPr/>
          </p:nvGrpSpPr>
          <p:grpSpPr bwMode="auto">
            <a:xfrm>
              <a:off x="3919" y="1688"/>
              <a:ext cx="354" cy="658"/>
              <a:chOff x="672" y="1440"/>
              <a:chExt cx="672" cy="1248"/>
            </a:xfrm>
          </p:grpSpPr>
          <p:sp>
            <p:nvSpPr>
              <p:cNvPr id="51280" name="Line 76"/>
              <p:cNvSpPr>
                <a:spLocks noChangeShapeType="1"/>
              </p:cNvSpPr>
              <p:nvPr/>
            </p:nvSpPr>
            <p:spPr bwMode="auto">
              <a:xfrm>
                <a:off x="672" y="26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81" name="Line 77"/>
              <p:cNvSpPr>
                <a:spLocks noChangeShapeType="1"/>
              </p:cNvSpPr>
              <p:nvPr/>
            </p:nvSpPr>
            <p:spPr bwMode="auto">
              <a:xfrm flipV="1">
                <a:off x="672" y="1440"/>
                <a:ext cx="0" cy="12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77" name="Text Box 78"/>
            <p:cNvSpPr txBox="1">
              <a:spLocks noChangeArrowheads="1"/>
            </p:cNvSpPr>
            <p:nvPr/>
          </p:nvSpPr>
          <p:spPr bwMode="auto">
            <a:xfrm>
              <a:off x="3744" y="1296"/>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cs typeface="Tahoma" charset="0"/>
                </a:rPr>
                <a:t>address</a:t>
              </a:r>
            </a:p>
          </p:txBody>
        </p:sp>
        <p:sp>
          <p:nvSpPr>
            <p:cNvPr id="51278" name="Text Box 142"/>
            <p:cNvSpPr txBox="1">
              <a:spLocks noChangeArrowheads="1"/>
            </p:cNvSpPr>
            <p:nvPr/>
          </p:nvSpPr>
          <p:spPr bwMode="auto">
            <a:xfrm>
              <a:off x="3620" y="912"/>
              <a:ext cx="199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cs typeface="Tahoma" charset="0"/>
                </a:rPr>
                <a:t>N-way set associative</a:t>
              </a:r>
            </a:p>
          </p:txBody>
        </p:sp>
        <p:sp>
          <p:nvSpPr>
            <p:cNvPr id="51279" name="Text Box 153"/>
            <p:cNvSpPr txBox="1">
              <a:spLocks noChangeArrowheads="1"/>
            </p:cNvSpPr>
            <p:nvPr/>
          </p:nvSpPr>
          <p:spPr bwMode="auto">
            <a:xfrm>
              <a:off x="3878" y="2736"/>
              <a:ext cx="1594" cy="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600" b="0">
                  <a:cs typeface="Tahoma" charset="0"/>
                </a:rPr>
                <a:t>Compares addr with N tags simultaneously.  Data can be stored in any of the N cache lines belonging to a </a:t>
              </a:r>
              <a:r>
                <a:rPr lang="ja-JP" altLang="en-US" sz="1600" b="0">
                  <a:cs typeface="Tahoma" charset="0"/>
                </a:rPr>
                <a:t>“</a:t>
              </a:r>
              <a:r>
                <a:rPr lang="en-US" altLang="ja-JP" sz="1600" b="0">
                  <a:cs typeface="Tahoma" charset="0"/>
                </a:rPr>
                <a:t>set</a:t>
              </a:r>
              <a:r>
                <a:rPr lang="ja-JP" altLang="en-US" sz="1600" b="0">
                  <a:cs typeface="Tahoma" charset="0"/>
                </a:rPr>
                <a:t>”</a:t>
              </a:r>
              <a:r>
                <a:rPr lang="en-US" altLang="ja-JP" sz="1600" b="0">
                  <a:cs typeface="Tahoma" charset="0"/>
                </a:rPr>
                <a:t> like N direct-mapped caches.</a:t>
              </a:r>
              <a:endParaRPr lang="en-US" sz="1600" b="0">
                <a:cs typeface="Tahoma" charset="0"/>
              </a:endParaRPr>
            </a:p>
          </p:txBody>
        </p:sp>
      </p:grpSp>
      <p:sp>
        <p:nvSpPr>
          <p:cNvPr id="21507" name="Rectangle 2"/>
          <p:cNvSpPr>
            <a:spLocks noGrp="1" noChangeArrowheads="1"/>
          </p:cNvSpPr>
          <p:nvPr>
            <p:ph type="title"/>
          </p:nvPr>
        </p:nvSpPr>
        <p:spPr/>
        <p:txBody>
          <a:bodyPr/>
          <a:lstStyle/>
          <a:p>
            <a:pPr>
              <a:defRPr/>
            </a:pPr>
            <a:r>
              <a:rPr lang="en-US" dirty="0">
                <a:latin typeface="Tahoma" charset="0"/>
                <a:ea typeface="Tahoma"/>
              </a:rPr>
              <a:t>Continuum of Associativity</a:t>
            </a:r>
          </a:p>
        </p:txBody>
      </p:sp>
      <p:grpSp>
        <p:nvGrpSpPr>
          <p:cNvPr id="51203" name="Group 157"/>
          <p:cNvGrpSpPr>
            <a:grpSpLocks/>
          </p:cNvGrpSpPr>
          <p:nvPr/>
        </p:nvGrpSpPr>
        <p:grpSpPr bwMode="auto">
          <a:xfrm>
            <a:off x="92075" y="1096963"/>
            <a:ext cx="2651125" cy="3943350"/>
            <a:chOff x="58" y="931"/>
            <a:chExt cx="1670" cy="2484"/>
          </a:xfrm>
        </p:grpSpPr>
        <p:sp>
          <p:nvSpPr>
            <p:cNvPr id="21548" name="Rectangle 100"/>
            <p:cNvSpPr>
              <a:spLocks noChangeArrowheads="1"/>
            </p:cNvSpPr>
            <p:nvPr/>
          </p:nvSpPr>
          <p:spPr bwMode="auto">
            <a:xfrm>
              <a:off x="240" y="1296"/>
              <a:ext cx="1392" cy="1296"/>
            </a:xfrm>
            <a:prstGeom prst="rect">
              <a:avLst/>
            </a:prstGeom>
            <a:solidFill>
              <a:schemeClr val="bg1">
                <a:lumMod val="85000"/>
              </a:schemeClr>
            </a:solidFill>
            <a:ln w="9525">
              <a:noFill/>
              <a:miter lim="800000"/>
              <a:headEnd/>
              <a:tailEnd/>
            </a:ln>
          </p:spPr>
          <p:txBody>
            <a:bodyPr wrap="none" anchor="ctr"/>
            <a:lstStyle/>
            <a:p>
              <a:pPr>
                <a:defRPr/>
              </a:pPr>
              <a:endParaRPr lang="en-US" b="0" dirty="0">
                <a:latin typeface="Tekton" pitchFamily="34" charset="0"/>
                <a:ea typeface="Tahoma"/>
                <a:cs typeface="Tahoma"/>
              </a:endParaRPr>
            </a:p>
          </p:txBody>
        </p:sp>
        <p:grpSp>
          <p:nvGrpSpPr>
            <p:cNvPr id="51244" name="Group 85"/>
            <p:cNvGrpSpPr>
              <a:grpSpLocks/>
            </p:cNvGrpSpPr>
            <p:nvPr/>
          </p:nvGrpSpPr>
          <p:grpSpPr bwMode="auto">
            <a:xfrm>
              <a:off x="816" y="1632"/>
              <a:ext cx="672" cy="96"/>
              <a:chOff x="1392" y="2640"/>
              <a:chExt cx="672" cy="96"/>
            </a:xfrm>
          </p:grpSpPr>
          <p:sp>
            <p:nvSpPr>
              <p:cNvPr id="51261" name="Rectangle 86"/>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62" name="Line 87"/>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45" name="Group 88"/>
            <p:cNvGrpSpPr>
              <a:grpSpLocks/>
            </p:cNvGrpSpPr>
            <p:nvPr/>
          </p:nvGrpSpPr>
          <p:grpSpPr bwMode="auto">
            <a:xfrm>
              <a:off x="816" y="1824"/>
              <a:ext cx="672" cy="96"/>
              <a:chOff x="1392" y="2640"/>
              <a:chExt cx="672" cy="96"/>
            </a:xfrm>
          </p:grpSpPr>
          <p:sp>
            <p:nvSpPr>
              <p:cNvPr id="51259" name="Rectangle 89"/>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60" name="Line 90"/>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46" name="Group 91"/>
            <p:cNvGrpSpPr>
              <a:grpSpLocks/>
            </p:cNvGrpSpPr>
            <p:nvPr/>
          </p:nvGrpSpPr>
          <p:grpSpPr bwMode="auto">
            <a:xfrm>
              <a:off x="816" y="2160"/>
              <a:ext cx="672" cy="96"/>
              <a:chOff x="1392" y="2640"/>
              <a:chExt cx="672" cy="96"/>
            </a:xfrm>
          </p:grpSpPr>
          <p:sp>
            <p:nvSpPr>
              <p:cNvPr id="51257" name="Rectangle 92"/>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58" name="Line 93"/>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47" name="Oval 94"/>
            <p:cNvSpPr>
              <a:spLocks noChangeArrowheads="1"/>
            </p:cNvSpPr>
            <p:nvPr/>
          </p:nvSpPr>
          <p:spPr bwMode="auto">
            <a:xfrm>
              <a:off x="1008" y="2016"/>
              <a:ext cx="48" cy="48"/>
            </a:xfrm>
            <a:prstGeom prst="ellipse">
              <a:avLst/>
            </a:prstGeom>
            <a:solidFill>
              <a:schemeClr val="accent1"/>
            </a:solidFill>
            <a:ln w="9525">
              <a:solidFill>
                <a:schemeClr val="tx1"/>
              </a:solidFill>
              <a:round/>
              <a:headEnd/>
              <a:tailEnd/>
            </a:ln>
          </p:spPr>
          <p:txBody>
            <a:bodyPr wrap="none" anchor="ctr"/>
            <a:lstStyle/>
            <a:p>
              <a:endParaRPr lang="en-US" b="0">
                <a:cs typeface="Tahoma" charset="0"/>
              </a:endParaRPr>
            </a:p>
          </p:txBody>
        </p:sp>
        <p:sp>
          <p:nvSpPr>
            <p:cNvPr id="51248" name="Oval 95"/>
            <p:cNvSpPr>
              <a:spLocks noChangeArrowheads="1"/>
            </p:cNvSpPr>
            <p:nvPr/>
          </p:nvSpPr>
          <p:spPr bwMode="auto">
            <a:xfrm>
              <a:off x="1104" y="2016"/>
              <a:ext cx="48" cy="48"/>
            </a:xfrm>
            <a:prstGeom prst="ellipse">
              <a:avLst/>
            </a:prstGeom>
            <a:solidFill>
              <a:schemeClr val="accent1"/>
            </a:solidFill>
            <a:ln w="9525">
              <a:solidFill>
                <a:schemeClr val="tx1"/>
              </a:solidFill>
              <a:round/>
              <a:headEnd/>
              <a:tailEnd/>
            </a:ln>
          </p:spPr>
          <p:txBody>
            <a:bodyPr wrap="none" anchor="ctr"/>
            <a:lstStyle/>
            <a:p>
              <a:endParaRPr lang="en-US" b="0">
                <a:cs typeface="Tahoma" charset="0"/>
              </a:endParaRPr>
            </a:p>
          </p:txBody>
        </p:sp>
        <p:sp>
          <p:nvSpPr>
            <p:cNvPr id="51249" name="Text Box 97"/>
            <p:cNvSpPr txBox="1">
              <a:spLocks noChangeArrowheads="1"/>
            </p:cNvSpPr>
            <p:nvPr/>
          </p:nvSpPr>
          <p:spPr bwMode="auto">
            <a:xfrm>
              <a:off x="288" y="1344"/>
              <a:ext cx="67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cs typeface="Tahoma" charset="0"/>
                </a:rPr>
                <a:t>address</a:t>
              </a:r>
            </a:p>
          </p:txBody>
        </p:sp>
        <p:sp>
          <p:nvSpPr>
            <p:cNvPr id="51250" name="Text Box 140"/>
            <p:cNvSpPr txBox="1">
              <a:spLocks noChangeArrowheads="1"/>
            </p:cNvSpPr>
            <p:nvPr/>
          </p:nvSpPr>
          <p:spPr bwMode="auto">
            <a:xfrm>
              <a:off x="58" y="931"/>
              <a:ext cx="15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cs typeface="Tahoma" charset="0"/>
                </a:rPr>
                <a:t>Fully associative</a:t>
              </a:r>
            </a:p>
          </p:txBody>
        </p:sp>
        <p:sp>
          <p:nvSpPr>
            <p:cNvPr id="51251" name="Oval 143"/>
            <p:cNvSpPr>
              <a:spLocks noChangeArrowheads="1"/>
            </p:cNvSpPr>
            <p:nvPr/>
          </p:nvSpPr>
          <p:spPr bwMode="auto">
            <a:xfrm>
              <a:off x="1200" y="2016"/>
              <a:ext cx="48" cy="48"/>
            </a:xfrm>
            <a:prstGeom prst="ellipse">
              <a:avLst/>
            </a:prstGeom>
            <a:solidFill>
              <a:schemeClr val="accent1"/>
            </a:solidFill>
            <a:ln w="9525">
              <a:solidFill>
                <a:schemeClr val="tx1"/>
              </a:solidFill>
              <a:round/>
              <a:headEnd/>
              <a:tailEnd/>
            </a:ln>
          </p:spPr>
          <p:txBody>
            <a:bodyPr wrap="none" anchor="ctr"/>
            <a:lstStyle/>
            <a:p>
              <a:endParaRPr lang="en-US" b="0">
                <a:cs typeface="Tahoma" charset="0"/>
              </a:endParaRPr>
            </a:p>
          </p:txBody>
        </p:sp>
        <p:sp>
          <p:nvSpPr>
            <p:cNvPr id="51252" name="Line 144"/>
            <p:cNvSpPr>
              <a:spLocks noChangeShapeType="1"/>
            </p:cNvSpPr>
            <p:nvPr/>
          </p:nvSpPr>
          <p:spPr bwMode="auto">
            <a:xfrm>
              <a:off x="528" y="16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53" name="Line 145"/>
            <p:cNvSpPr>
              <a:spLocks noChangeShapeType="1"/>
            </p:cNvSpPr>
            <p:nvPr/>
          </p:nvSpPr>
          <p:spPr bwMode="auto">
            <a:xfrm>
              <a:off x="528" y="187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54" name="Line 146"/>
            <p:cNvSpPr>
              <a:spLocks noChangeShapeType="1"/>
            </p:cNvSpPr>
            <p:nvPr/>
          </p:nvSpPr>
          <p:spPr bwMode="auto">
            <a:xfrm>
              <a:off x="528" y="220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55" name="Line 147"/>
            <p:cNvSpPr>
              <a:spLocks noChangeShapeType="1"/>
            </p:cNvSpPr>
            <p:nvPr/>
          </p:nvSpPr>
          <p:spPr bwMode="auto">
            <a:xfrm>
              <a:off x="528" y="1584"/>
              <a:ext cx="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6" name="Text Box 151"/>
            <p:cNvSpPr txBox="1">
              <a:spLocks noChangeArrowheads="1"/>
            </p:cNvSpPr>
            <p:nvPr/>
          </p:nvSpPr>
          <p:spPr bwMode="auto">
            <a:xfrm>
              <a:off x="134" y="2736"/>
              <a:ext cx="1594"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600" b="0">
                  <a:cs typeface="Tahoma" charset="0"/>
                </a:rPr>
                <a:t>Compares addr with ALL tags simultaneously location A can be stored in any cache line.</a:t>
              </a:r>
            </a:p>
          </p:txBody>
        </p:sp>
      </p:grpSp>
      <p:grpSp>
        <p:nvGrpSpPr>
          <p:cNvPr id="51204" name="Group 155"/>
          <p:cNvGrpSpPr>
            <a:grpSpLocks/>
          </p:cNvGrpSpPr>
          <p:nvPr/>
        </p:nvGrpSpPr>
        <p:grpSpPr bwMode="auto">
          <a:xfrm>
            <a:off x="6111875" y="1066800"/>
            <a:ext cx="2727325" cy="3973513"/>
            <a:chOff x="1834" y="912"/>
            <a:chExt cx="1718" cy="2503"/>
          </a:xfrm>
        </p:grpSpPr>
        <p:sp>
          <p:nvSpPr>
            <p:cNvPr id="51210" name="Rectangle 149"/>
            <p:cNvSpPr>
              <a:spLocks noChangeArrowheads="1"/>
            </p:cNvSpPr>
            <p:nvPr/>
          </p:nvSpPr>
          <p:spPr bwMode="auto">
            <a:xfrm>
              <a:off x="1834" y="1296"/>
              <a:ext cx="1680" cy="1344"/>
            </a:xfrm>
            <a:prstGeom prst="rect">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b="0">
                <a:cs typeface="Tahoma" charset="0"/>
              </a:endParaRPr>
            </a:p>
          </p:txBody>
        </p:sp>
        <p:grpSp>
          <p:nvGrpSpPr>
            <p:cNvPr id="51211" name="Group 102"/>
            <p:cNvGrpSpPr>
              <a:grpSpLocks/>
            </p:cNvGrpSpPr>
            <p:nvPr/>
          </p:nvGrpSpPr>
          <p:grpSpPr bwMode="auto">
            <a:xfrm>
              <a:off x="2794" y="1488"/>
              <a:ext cx="672" cy="1008"/>
              <a:chOff x="3024" y="4176"/>
              <a:chExt cx="672" cy="1008"/>
            </a:xfrm>
          </p:grpSpPr>
          <p:grpSp>
            <p:nvGrpSpPr>
              <p:cNvPr id="51227" name="Group 103"/>
              <p:cNvGrpSpPr>
                <a:grpSpLocks/>
              </p:cNvGrpSpPr>
              <p:nvPr/>
            </p:nvGrpSpPr>
            <p:grpSpPr bwMode="auto">
              <a:xfrm>
                <a:off x="3024" y="4176"/>
                <a:ext cx="672" cy="768"/>
                <a:chOff x="1248" y="1968"/>
                <a:chExt cx="672" cy="768"/>
              </a:xfrm>
            </p:grpSpPr>
            <p:grpSp>
              <p:nvGrpSpPr>
                <p:cNvPr id="51233" name="Group 104"/>
                <p:cNvGrpSpPr>
                  <a:grpSpLocks/>
                </p:cNvGrpSpPr>
                <p:nvPr/>
              </p:nvGrpSpPr>
              <p:grpSpPr bwMode="auto">
                <a:xfrm>
                  <a:off x="1248" y="1968"/>
                  <a:ext cx="672" cy="768"/>
                  <a:chOff x="1248" y="1968"/>
                  <a:chExt cx="672" cy="768"/>
                </a:xfrm>
              </p:grpSpPr>
              <p:sp>
                <p:nvSpPr>
                  <p:cNvPr id="51235" name="Rectangle 105"/>
                  <p:cNvSpPr>
                    <a:spLocks noChangeArrowheads="1"/>
                  </p:cNvSpPr>
                  <p:nvPr/>
                </p:nvSpPr>
                <p:spPr bwMode="auto">
                  <a:xfrm>
                    <a:off x="1248" y="1968"/>
                    <a:ext cx="672" cy="76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36" name="Line 106"/>
                  <p:cNvSpPr>
                    <a:spLocks noChangeShapeType="1"/>
                  </p:cNvSpPr>
                  <p:nvPr/>
                </p:nvSpPr>
                <p:spPr bwMode="auto">
                  <a:xfrm>
                    <a:off x="1248" y="206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7" name="Line 107"/>
                  <p:cNvSpPr>
                    <a:spLocks noChangeShapeType="1"/>
                  </p:cNvSpPr>
                  <p:nvPr/>
                </p:nvSpPr>
                <p:spPr bwMode="auto">
                  <a:xfrm>
                    <a:off x="1248" y="216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8" name="Line 108"/>
                  <p:cNvSpPr>
                    <a:spLocks noChangeShapeType="1"/>
                  </p:cNvSpPr>
                  <p:nvPr/>
                </p:nvSpPr>
                <p:spPr bwMode="auto">
                  <a:xfrm>
                    <a:off x="1248" y="2256"/>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9" name="Line 109"/>
                  <p:cNvSpPr>
                    <a:spLocks noChangeShapeType="1"/>
                  </p:cNvSpPr>
                  <p:nvPr/>
                </p:nvSpPr>
                <p:spPr bwMode="auto">
                  <a:xfrm>
                    <a:off x="1248" y="2352"/>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0" name="Line 110"/>
                  <p:cNvSpPr>
                    <a:spLocks noChangeShapeType="1"/>
                  </p:cNvSpPr>
                  <p:nvPr/>
                </p:nvSpPr>
                <p:spPr bwMode="auto">
                  <a:xfrm>
                    <a:off x="1248" y="2448"/>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1" name="Line 111"/>
                  <p:cNvSpPr>
                    <a:spLocks noChangeShapeType="1"/>
                  </p:cNvSpPr>
                  <p:nvPr/>
                </p:nvSpPr>
                <p:spPr bwMode="auto">
                  <a:xfrm>
                    <a:off x="1248" y="2544"/>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2" name="Line 112"/>
                  <p:cNvSpPr>
                    <a:spLocks noChangeShapeType="1"/>
                  </p:cNvSpPr>
                  <p:nvPr/>
                </p:nvSpPr>
                <p:spPr bwMode="auto">
                  <a:xfrm>
                    <a:off x="1248" y="2640"/>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34" name="Line 113"/>
                <p:cNvSpPr>
                  <a:spLocks noChangeShapeType="1"/>
                </p:cNvSpPr>
                <p:nvPr/>
              </p:nvSpPr>
              <p:spPr bwMode="auto">
                <a:xfrm>
                  <a:off x="1584" y="1968"/>
                  <a:ext cx="0" cy="7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28" name="Group 114"/>
              <p:cNvGrpSpPr>
                <a:grpSpLocks/>
              </p:cNvGrpSpPr>
              <p:nvPr/>
            </p:nvGrpSpPr>
            <p:grpSpPr bwMode="auto">
              <a:xfrm>
                <a:off x="3024" y="4944"/>
                <a:ext cx="672" cy="240"/>
                <a:chOff x="1392" y="2496"/>
                <a:chExt cx="672" cy="240"/>
              </a:xfrm>
            </p:grpSpPr>
            <p:grpSp>
              <p:nvGrpSpPr>
                <p:cNvPr id="51229" name="Group 115"/>
                <p:cNvGrpSpPr>
                  <a:grpSpLocks/>
                </p:cNvGrpSpPr>
                <p:nvPr/>
              </p:nvGrpSpPr>
              <p:grpSpPr bwMode="auto">
                <a:xfrm>
                  <a:off x="1392" y="2640"/>
                  <a:ext cx="672" cy="96"/>
                  <a:chOff x="1392" y="2640"/>
                  <a:chExt cx="672" cy="96"/>
                </a:xfrm>
              </p:grpSpPr>
              <p:sp>
                <p:nvSpPr>
                  <p:cNvPr id="51231" name="Rectangle 116"/>
                  <p:cNvSpPr>
                    <a:spLocks noChangeArrowheads="1"/>
                  </p:cNvSpPr>
                  <p:nvPr/>
                </p:nvSpPr>
                <p:spPr bwMode="auto">
                  <a:xfrm>
                    <a:off x="1392" y="2640"/>
                    <a:ext cx="672"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32" name="Line 117"/>
                  <p:cNvSpPr>
                    <a:spLocks noChangeShapeType="1"/>
                  </p:cNvSpPr>
                  <p:nvPr/>
                </p:nvSpPr>
                <p:spPr bwMode="auto">
                  <a:xfrm>
                    <a:off x="1728" y="264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30" name="Line 118"/>
                <p:cNvSpPr>
                  <a:spLocks noChangeShapeType="1"/>
                </p:cNvSpPr>
                <p:nvPr/>
              </p:nvSpPr>
              <p:spPr bwMode="auto">
                <a:xfrm>
                  <a:off x="1728" y="24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grpSp>
          <p:nvGrpSpPr>
            <p:cNvPr id="51212" name="Group 119"/>
            <p:cNvGrpSpPr>
              <a:grpSpLocks/>
            </p:cNvGrpSpPr>
            <p:nvPr/>
          </p:nvGrpSpPr>
          <p:grpSpPr bwMode="auto">
            <a:xfrm>
              <a:off x="2698" y="1488"/>
              <a:ext cx="48" cy="768"/>
              <a:chOff x="1248" y="1728"/>
              <a:chExt cx="48" cy="768"/>
            </a:xfrm>
          </p:grpSpPr>
          <p:sp>
            <p:nvSpPr>
              <p:cNvPr id="51224" name="Line 120"/>
              <p:cNvSpPr>
                <a:spLocks noChangeShapeType="1"/>
              </p:cNvSpPr>
              <p:nvPr/>
            </p:nvSpPr>
            <p:spPr bwMode="auto">
              <a:xfrm flipH="1">
                <a:off x="1248" y="1728"/>
                <a:ext cx="4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25" name="Line 121"/>
              <p:cNvSpPr>
                <a:spLocks noChangeShapeType="1"/>
              </p:cNvSpPr>
              <p:nvPr/>
            </p:nvSpPr>
            <p:spPr bwMode="auto">
              <a:xfrm flipH="1" flipV="1">
                <a:off x="1248" y="2448"/>
                <a:ext cx="4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26" name="Line 122"/>
              <p:cNvSpPr>
                <a:spLocks noChangeShapeType="1"/>
              </p:cNvSpPr>
              <p:nvPr/>
            </p:nvSpPr>
            <p:spPr bwMode="auto">
              <a:xfrm>
                <a:off x="1248" y="1776"/>
                <a:ext cx="0"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13" name="Line 123"/>
            <p:cNvSpPr>
              <a:spLocks noChangeShapeType="1"/>
            </p:cNvSpPr>
            <p:nvPr/>
          </p:nvSpPr>
          <p:spPr bwMode="auto">
            <a:xfrm>
              <a:off x="2410" y="187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4" name="Line 124"/>
            <p:cNvSpPr>
              <a:spLocks noChangeShapeType="1"/>
            </p:cNvSpPr>
            <p:nvPr/>
          </p:nvSpPr>
          <p:spPr bwMode="auto">
            <a:xfrm flipV="1">
              <a:off x="2410" y="1584"/>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5" name="Line 125"/>
            <p:cNvSpPr>
              <a:spLocks noChangeShapeType="1"/>
            </p:cNvSpPr>
            <p:nvPr/>
          </p:nvSpPr>
          <p:spPr bwMode="auto">
            <a:xfrm>
              <a:off x="2122" y="244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6" name="Line 126"/>
            <p:cNvSpPr>
              <a:spLocks noChangeShapeType="1"/>
            </p:cNvSpPr>
            <p:nvPr/>
          </p:nvSpPr>
          <p:spPr bwMode="auto">
            <a:xfrm flipV="1">
              <a:off x="2122" y="1584"/>
              <a:ext cx="0" cy="86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1217" name="Group 127"/>
            <p:cNvGrpSpPr>
              <a:grpSpLocks/>
            </p:cNvGrpSpPr>
            <p:nvPr/>
          </p:nvGrpSpPr>
          <p:grpSpPr bwMode="auto">
            <a:xfrm>
              <a:off x="1882" y="1296"/>
              <a:ext cx="672" cy="288"/>
              <a:chOff x="2208" y="1632"/>
              <a:chExt cx="672" cy="288"/>
            </a:xfrm>
          </p:grpSpPr>
          <p:grpSp>
            <p:nvGrpSpPr>
              <p:cNvPr id="51220" name="Group 128"/>
              <p:cNvGrpSpPr>
                <a:grpSpLocks/>
              </p:cNvGrpSpPr>
              <p:nvPr/>
            </p:nvGrpSpPr>
            <p:grpSpPr bwMode="auto">
              <a:xfrm>
                <a:off x="2208" y="1824"/>
                <a:ext cx="624" cy="96"/>
                <a:chOff x="480" y="1392"/>
                <a:chExt cx="624" cy="96"/>
              </a:xfrm>
            </p:grpSpPr>
            <p:sp>
              <p:nvSpPr>
                <p:cNvPr id="51222" name="Rectangle 129"/>
                <p:cNvSpPr>
                  <a:spLocks noChangeArrowheads="1"/>
                </p:cNvSpPr>
                <p:nvPr/>
              </p:nvSpPr>
              <p:spPr bwMode="auto">
                <a:xfrm>
                  <a:off x="480" y="1392"/>
                  <a:ext cx="624" cy="9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cs typeface="Tahoma" charset="0"/>
                  </a:endParaRPr>
                </a:p>
              </p:txBody>
            </p:sp>
            <p:sp>
              <p:nvSpPr>
                <p:cNvPr id="51223" name="Line 130"/>
                <p:cNvSpPr>
                  <a:spLocks noChangeShapeType="1"/>
                </p:cNvSpPr>
                <p:nvPr/>
              </p:nvSpPr>
              <p:spPr bwMode="auto">
                <a:xfrm>
                  <a:off x="912" y="1392"/>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21" name="Text Box 131"/>
              <p:cNvSpPr txBox="1">
                <a:spLocks noChangeArrowheads="1"/>
              </p:cNvSpPr>
              <p:nvPr/>
            </p:nvSpPr>
            <p:spPr bwMode="auto">
              <a:xfrm>
                <a:off x="2208" y="1632"/>
                <a:ext cx="67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cs typeface="Tahoma" charset="0"/>
                  </a:rPr>
                  <a:t>address</a:t>
                </a:r>
              </a:p>
            </p:txBody>
          </p:sp>
        </p:grpSp>
        <p:sp>
          <p:nvSpPr>
            <p:cNvPr id="51218" name="Text Box 141"/>
            <p:cNvSpPr txBox="1">
              <a:spLocks noChangeArrowheads="1"/>
            </p:cNvSpPr>
            <p:nvPr/>
          </p:nvSpPr>
          <p:spPr bwMode="auto">
            <a:xfrm>
              <a:off x="1918" y="912"/>
              <a:ext cx="138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cs typeface="Tahoma" charset="0"/>
                </a:rPr>
                <a:t>Direct-mapped</a:t>
              </a:r>
            </a:p>
          </p:txBody>
        </p:sp>
        <p:sp>
          <p:nvSpPr>
            <p:cNvPr id="51219" name="Text Box 152"/>
            <p:cNvSpPr txBox="1">
              <a:spLocks noChangeArrowheads="1"/>
            </p:cNvSpPr>
            <p:nvPr/>
          </p:nvSpPr>
          <p:spPr bwMode="auto">
            <a:xfrm>
              <a:off x="1958" y="2736"/>
              <a:ext cx="1594"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600" b="0">
                  <a:cs typeface="Tahoma" charset="0"/>
                </a:rPr>
                <a:t>Compare addr with only ONE tag.  Location A can be stored in exactly one cache line.</a:t>
              </a:r>
            </a:p>
          </p:txBody>
        </p:sp>
      </p:grpSp>
      <p:sp>
        <p:nvSpPr>
          <p:cNvPr id="51205" name="Line 158"/>
          <p:cNvSpPr>
            <a:spLocks noChangeShapeType="1"/>
          </p:cNvSpPr>
          <p:nvPr/>
        </p:nvSpPr>
        <p:spPr bwMode="auto">
          <a:xfrm>
            <a:off x="990600" y="1066800"/>
            <a:ext cx="6553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99" name="Text Box 159"/>
          <p:cNvSpPr txBox="1">
            <a:spLocks noChangeArrowheads="1"/>
          </p:cNvSpPr>
          <p:nvPr/>
        </p:nvSpPr>
        <p:spPr bwMode="auto">
          <a:xfrm>
            <a:off x="147638" y="6096000"/>
            <a:ext cx="259556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solidFill>
                  <a:srgbClr val="CC0000"/>
                </a:solidFill>
                <a:latin typeface="DomCasual" charset="0"/>
                <a:cs typeface="Tahoma" charset="0"/>
              </a:rPr>
              <a:t>Finds one entry out of entire cache to evict</a:t>
            </a:r>
          </a:p>
        </p:txBody>
      </p:sp>
      <p:sp>
        <p:nvSpPr>
          <p:cNvPr id="573602" name="Text Box 162"/>
          <p:cNvSpPr txBox="1">
            <a:spLocks noChangeArrowheads="1"/>
          </p:cNvSpPr>
          <p:nvPr/>
        </p:nvSpPr>
        <p:spPr bwMode="auto">
          <a:xfrm>
            <a:off x="103188" y="5543550"/>
            <a:ext cx="32496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u="sng">
                <a:solidFill>
                  <a:srgbClr val="CC0000"/>
                </a:solidFill>
                <a:latin typeface="DomCasual" charset="0"/>
                <a:cs typeface="Tahoma" charset="0"/>
              </a:rPr>
              <a:t>What happens on a MISS?</a:t>
            </a:r>
          </a:p>
        </p:txBody>
      </p:sp>
      <p:sp>
        <p:nvSpPr>
          <p:cNvPr id="142" name="Text Box 159"/>
          <p:cNvSpPr txBox="1">
            <a:spLocks noChangeArrowheads="1"/>
          </p:cNvSpPr>
          <p:nvPr/>
        </p:nvSpPr>
        <p:spPr bwMode="auto">
          <a:xfrm>
            <a:off x="2971800" y="6096000"/>
            <a:ext cx="2971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solidFill>
                  <a:srgbClr val="CC0000"/>
                </a:solidFill>
                <a:latin typeface="DomCasual" charset="0"/>
                <a:cs typeface="Tahoma" charset="0"/>
              </a:rPr>
              <a:t>Finds one entry out of N in a particular row to evict</a:t>
            </a:r>
          </a:p>
        </p:txBody>
      </p:sp>
      <p:sp>
        <p:nvSpPr>
          <p:cNvPr id="143" name="Text Box 159"/>
          <p:cNvSpPr txBox="1">
            <a:spLocks noChangeArrowheads="1"/>
          </p:cNvSpPr>
          <p:nvPr/>
        </p:nvSpPr>
        <p:spPr bwMode="auto">
          <a:xfrm>
            <a:off x="6096000" y="6096000"/>
            <a:ext cx="2971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solidFill>
                  <a:srgbClr val="CC0000"/>
                </a:solidFill>
                <a:latin typeface="DomCasual" charset="0"/>
                <a:cs typeface="Tahoma" charset="0"/>
              </a:rPr>
              <a:t>There is only one place it can go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6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5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9" grpId="0" autoUpdateAnimBg="0"/>
      <p:bldP spid="573602" grpId="0" autoUpdateAnimBg="0"/>
      <p:bldP spid="142" grpId="0" autoUpdateAnimBg="0"/>
      <p:bldP spid="14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latin typeface="Tahoma" charset="0"/>
                <a:ea typeface="Tahoma"/>
              </a:rPr>
              <a:t>Three Replacement Strategies</a:t>
            </a:r>
          </a:p>
        </p:txBody>
      </p:sp>
      <p:sp>
        <p:nvSpPr>
          <p:cNvPr id="6" name="Content Placeholder 5"/>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When an entry has to be evicted, how to pick the victim?</a:t>
            </a:r>
          </a:p>
          <a:p>
            <a:pPr lvl="1">
              <a:defRPr/>
            </a:pPr>
            <a:r>
              <a:rPr lang="en-US" dirty="0">
                <a:effectLst>
                  <a:outerShdw blurRad="38100" dist="38100" dir="2700000" algn="tl">
                    <a:srgbClr val="DDDDDD"/>
                  </a:outerShdw>
                </a:effectLst>
                <a:latin typeface="Tahoma" charset="0"/>
              </a:rPr>
              <a:t>LRU (Least-recently used)</a:t>
            </a:r>
          </a:p>
          <a:p>
            <a:pPr lvl="2">
              <a:defRPr/>
            </a:pPr>
            <a:r>
              <a:rPr lang="en-US" dirty="0">
                <a:effectLst>
                  <a:outerShdw blurRad="38100" dist="38100" dir="2700000" algn="tl">
                    <a:srgbClr val="DDDDDD"/>
                  </a:outerShdw>
                </a:effectLst>
                <a:latin typeface="Tahoma" charset="0"/>
              </a:rPr>
              <a:t>replaces the item that has gone UNACCESSED the LONGEST</a:t>
            </a:r>
          </a:p>
          <a:p>
            <a:pPr lvl="2">
              <a:defRPr/>
            </a:pPr>
            <a:r>
              <a:rPr lang="en-US" dirty="0">
                <a:effectLst>
                  <a:outerShdw blurRad="38100" dist="38100" dir="2700000" algn="tl">
                    <a:srgbClr val="DDDDDD"/>
                  </a:outerShdw>
                </a:effectLst>
                <a:latin typeface="Tahoma" charset="0"/>
              </a:rPr>
              <a:t>favors the </a:t>
            </a:r>
            <a:r>
              <a:rPr lang="en-US" u="sng" dirty="0">
                <a:effectLst>
                  <a:outerShdw blurRad="38100" dist="38100" dir="2700000" algn="tl">
                    <a:srgbClr val="DDDDDD"/>
                  </a:outerShdw>
                </a:effectLst>
                <a:latin typeface="Tahoma" charset="0"/>
              </a:rPr>
              <a:t>most recently accessed</a:t>
            </a:r>
            <a:r>
              <a:rPr lang="en-US" dirty="0">
                <a:effectLst>
                  <a:outerShdw blurRad="38100" dist="38100" dir="2700000" algn="tl">
                    <a:srgbClr val="DDDDDD"/>
                  </a:outerShdw>
                </a:effectLst>
                <a:latin typeface="Tahoma" charset="0"/>
              </a:rPr>
              <a:t> data</a:t>
            </a:r>
          </a:p>
          <a:p>
            <a:pPr lvl="1">
              <a:defRPr/>
            </a:pPr>
            <a:r>
              <a:rPr lang="en-US" dirty="0">
                <a:effectLst>
                  <a:outerShdw blurRad="38100" dist="38100" dir="2700000" algn="tl">
                    <a:srgbClr val="DDDDDD"/>
                  </a:outerShdw>
                </a:effectLst>
                <a:latin typeface="Tahoma" charset="0"/>
                <a:sym typeface="Symbol" charset="0"/>
              </a:rPr>
              <a:t>FIFO/LRR (first-in, first-out/least-recently replaced)</a:t>
            </a:r>
          </a:p>
          <a:p>
            <a:pPr lvl="2">
              <a:defRPr/>
            </a:pPr>
            <a:r>
              <a:rPr lang="en-US" dirty="0">
                <a:effectLst>
                  <a:outerShdw blurRad="38100" dist="38100" dir="2700000" algn="tl">
                    <a:srgbClr val="DDDDDD"/>
                  </a:outerShdw>
                </a:effectLst>
                <a:latin typeface="Tahoma" charset="0"/>
                <a:sym typeface="Symbol" charset="0"/>
              </a:rPr>
              <a:t>replaces the OLDEST item in cache</a:t>
            </a:r>
          </a:p>
          <a:p>
            <a:pPr lvl="2">
              <a:defRPr/>
            </a:pPr>
            <a:r>
              <a:rPr lang="en-US" dirty="0">
                <a:effectLst>
                  <a:outerShdw blurRad="38100" dist="38100" dir="2700000" algn="tl">
                    <a:srgbClr val="DDDDDD"/>
                  </a:outerShdw>
                </a:effectLst>
                <a:latin typeface="Tahoma" charset="0"/>
                <a:sym typeface="Symbol" charset="0"/>
              </a:rPr>
              <a:t>favors </a:t>
            </a:r>
            <a:r>
              <a:rPr lang="en-US" u="sng" dirty="0">
                <a:effectLst>
                  <a:outerShdw blurRad="38100" dist="38100" dir="2700000" algn="tl">
                    <a:srgbClr val="DDDDDD"/>
                  </a:outerShdw>
                </a:effectLst>
                <a:latin typeface="Tahoma" charset="0"/>
                <a:sym typeface="Symbol" charset="0"/>
              </a:rPr>
              <a:t>recently loaded</a:t>
            </a:r>
            <a:r>
              <a:rPr lang="en-US" dirty="0">
                <a:effectLst>
                  <a:outerShdw blurRad="38100" dist="38100" dir="2700000" algn="tl">
                    <a:srgbClr val="DDDDDD"/>
                  </a:outerShdw>
                </a:effectLst>
                <a:latin typeface="Tahoma" charset="0"/>
                <a:sym typeface="Symbol" charset="0"/>
              </a:rPr>
              <a:t> items over older STALE items</a:t>
            </a:r>
          </a:p>
          <a:p>
            <a:pPr lvl="1">
              <a:defRPr/>
            </a:pPr>
            <a:r>
              <a:rPr lang="en-US" dirty="0">
                <a:effectLst>
                  <a:outerShdw blurRad="38100" dist="38100" dir="2700000" algn="tl">
                    <a:srgbClr val="DDDDDD"/>
                  </a:outerShdw>
                </a:effectLst>
                <a:latin typeface="Tahoma" charset="0"/>
                <a:sym typeface="Symbol" charset="0"/>
              </a:rPr>
              <a:t>Random</a:t>
            </a:r>
          </a:p>
          <a:p>
            <a:pPr lvl="2">
              <a:defRPr/>
            </a:pPr>
            <a:r>
              <a:rPr lang="en-US" dirty="0">
                <a:effectLst>
                  <a:outerShdw blurRad="38100" dist="38100" dir="2700000" algn="tl">
                    <a:srgbClr val="DDDDDD"/>
                  </a:outerShdw>
                </a:effectLst>
                <a:latin typeface="Tahoma" charset="0"/>
                <a:sym typeface="Symbol" charset="0"/>
              </a:rPr>
              <a:t>replace some item at RANDOM</a:t>
            </a:r>
          </a:p>
          <a:p>
            <a:pPr lvl="2">
              <a:defRPr/>
            </a:pPr>
            <a:r>
              <a:rPr lang="en-US" dirty="0">
                <a:effectLst>
                  <a:outerShdw blurRad="38100" dist="38100" dir="2700000" algn="tl">
                    <a:srgbClr val="DDDDDD"/>
                  </a:outerShdw>
                </a:effectLst>
                <a:latin typeface="Tahoma" charset="0"/>
                <a:sym typeface="Symbol" charset="0"/>
              </a:rPr>
              <a:t>no favoritism – uniform distribution</a:t>
            </a:r>
          </a:p>
          <a:p>
            <a:pPr lvl="2">
              <a:defRPr/>
            </a:pPr>
            <a:r>
              <a:rPr lang="en-US" dirty="0">
                <a:effectLst>
                  <a:outerShdw blurRad="38100" dist="38100" dir="2700000" algn="tl">
                    <a:srgbClr val="DDDDDD"/>
                  </a:outerShdw>
                </a:effectLst>
                <a:latin typeface="Tahoma" charset="0"/>
                <a:sym typeface="Symbol" charset="0"/>
              </a:rPr>
              <a:t>no </a:t>
            </a:r>
            <a:r>
              <a:rPr lang="ja-JP" altLang="en-US" dirty="0">
                <a:effectLst>
                  <a:outerShdw blurRad="38100" dist="38100" dir="2700000" algn="tl">
                    <a:srgbClr val="DDDDDD"/>
                  </a:outerShdw>
                </a:effectLst>
                <a:latin typeface="Tahoma" charset="0"/>
                <a:sym typeface="Symbol" charset="0"/>
              </a:rPr>
              <a:t>“</a:t>
            </a:r>
            <a:r>
              <a:rPr lang="en-US" dirty="0">
                <a:effectLst>
                  <a:outerShdw blurRad="38100" dist="38100" dir="2700000" algn="tl">
                    <a:srgbClr val="DDDDDD"/>
                  </a:outerShdw>
                </a:effectLst>
                <a:latin typeface="Tahoma" charset="0"/>
                <a:sym typeface="Symbol" charset="0"/>
              </a:rPr>
              <a:t>pathological</a:t>
            </a:r>
            <a:r>
              <a:rPr lang="ja-JP" altLang="en-US" dirty="0">
                <a:effectLst>
                  <a:outerShdw blurRad="38100" dist="38100" dir="2700000" algn="tl">
                    <a:srgbClr val="DDDDDD"/>
                  </a:outerShdw>
                </a:effectLst>
                <a:latin typeface="Tahoma" charset="0"/>
                <a:sym typeface="Symbol" charset="0"/>
              </a:rPr>
              <a:t>”</a:t>
            </a:r>
            <a:r>
              <a:rPr lang="en-US" dirty="0">
                <a:effectLst>
                  <a:outerShdw blurRad="38100" dist="38100" dir="2700000" algn="tl">
                    <a:srgbClr val="DDDDDD"/>
                  </a:outerShdw>
                </a:effectLst>
                <a:latin typeface="Tahoma" charset="0"/>
                <a:sym typeface="Symbol" charset="0"/>
              </a:rPr>
              <a:t> reference streams causing worst-case results</a:t>
            </a:r>
          </a:p>
          <a:p>
            <a:pPr lvl="2">
              <a:defRPr/>
            </a:pPr>
            <a:r>
              <a:rPr lang="en-US" dirty="0">
                <a:effectLst>
                  <a:outerShdw blurRad="38100" dist="38100" dir="2700000" algn="tl">
                    <a:srgbClr val="DDDDDD"/>
                  </a:outerShdw>
                </a:effectLst>
                <a:latin typeface="Tahoma" charset="0"/>
                <a:sym typeface="Symbol" charset="0"/>
              </a:rPr>
              <a:t>use pseudo-random generator to get reproducible behavior</a:t>
            </a:r>
          </a:p>
          <a:p>
            <a:pPr>
              <a:defRPr/>
            </a:pPr>
            <a:endParaRPr lang="en-US" dirty="0">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latin typeface="Tahoma" charset="0"/>
                <a:ea typeface="Tahoma"/>
              </a:rPr>
              <a:t>Handling WRITES</a:t>
            </a:r>
          </a:p>
        </p:txBody>
      </p:sp>
      <p:sp>
        <p:nvSpPr>
          <p:cNvPr id="4" name="Content Placeholder 3"/>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Observation: Most (80+%) of memory accesses are reads, but writes are essential. How should we handle writes?  </a:t>
            </a:r>
          </a:p>
          <a:p>
            <a:pPr lvl="1">
              <a:defRPr/>
            </a:pPr>
            <a:r>
              <a:rPr lang="en-US" dirty="0">
                <a:effectLst>
                  <a:outerShdw blurRad="38100" dist="38100" dir="2700000" algn="tl">
                    <a:srgbClr val="DDDDDD"/>
                  </a:outerShdw>
                </a:effectLst>
                <a:latin typeface="Tahoma" charset="0"/>
              </a:rPr>
              <a:t>Two different policies:</a:t>
            </a:r>
          </a:p>
          <a:p>
            <a:pPr lvl="2">
              <a:defRPr/>
            </a:pPr>
            <a:r>
              <a:rPr lang="en-US" dirty="0">
                <a:effectLst>
                  <a:outerShdw blurRad="38100" dist="38100" dir="2700000" algn="tl">
                    <a:srgbClr val="DDDDDD"/>
                  </a:outerShdw>
                </a:effectLst>
                <a:latin typeface="Tahoma" charset="0"/>
              </a:rPr>
              <a:t>WRITE-THROUGH:  CPU writes are cached, but </a:t>
            </a:r>
            <a:r>
              <a:rPr lang="en-US" u="sng" dirty="0">
                <a:effectLst>
                  <a:outerShdw blurRad="38100" dist="38100" dir="2700000" algn="tl">
                    <a:srgbClr val="DDDDDD"/>
                  </a:outerShdw>
                </a:effectLst>
                <a:latin typeface="Tahoma" charset="0"/>
              </a:rPr>
              <a:t>also written to main memory</a:t>
            </a:r>
            <a:r>
              <a:rPr lang="en-US" dirty="0">
                <a:effectLst>
                  <a:outerShdw blurRad="38100" dist="38100" dir="2700000" algn="tl">
                    <a:srgbClr val="DDDDDD"/>
                  </a:outerShdw>
                </a:effectLst>
                <a:latin typeface="Tahoma" charset="0"/>
              </a:rPr>
              <a:t> (stalling the CPU until write is completed). Memory always holds the latest values.</a:t>
            </a:r>
          </a:p>
          <a:p>
            <a:pPr lvl="3">
              <a:defRPr/>
            </a:pPr>
            <a:endParaRPr lang="en-US" dirty="0">
              <a:effectLst>
                <a:outerShdw blurRad="38100" dist="38100" dir="2700000" algn="tl">
                  <a:srgbClr val="DDDDDD"/>
                </a:outerShdw>
              </a:effectLst>
              <a:latin typeface="Tahoma" charset="0"/>
            </a:endParaRPr>
          </a:p>
          <a:p>
            <a:pPr lvl="2">
              <a:defRPr/>
            </a:pPr>
            <a:r>
              <a:rPr lang="en-US" dirty="0">
                <a:effectLst>
                  <a:outerShdw blurRad="38100" dist="38100" dir="2700000" algn="tl">
                    <a:srgbClr val="DDDDDD"/>
                  </a:outerShdw>
                </a:effectLst>
                <a:latin typeface="Tahoma" charset="0"/>
              </a:rPr>
              <a:t>WRITE-BACK:  CPU writes are cached, but </a:t>
            </a:r>
            <a:r>
              <a:rPr lang="en-US" u="sng" dirty="0">
                <a:effectLst>
                  <a:outerShdw blurRad="38100" dist="38100" dir="2700000" algn="tl">
                    <a:srgbClr val="DDDDDD"/>
                  </a:outerShdw>
                </a:effectLst>
                <a:latin typeface="Tahoma" charset="0"/>
              </a:rPr>
              <a:t>not immediately written to main memory.</a:t>
            </a:r>
            <a:r>
              <a:rPr lang="en-US" dirty="0">
                <a:effectLst>
                  <a:outerShdw blurRad="38100" dist="38100" dir="2700000" algn="tl">
                    <a:srgbClr val="DDDDDD"/>
                  </a:outerShdw>
                </a:effectLst>
                <a:latin typeface="Tahoma" charset="0"/>
              </a:rPr>
              <a:t>  Main memory contents can become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stale</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Only when a value has to be evicted from the cache, and only if it had been modified (i.e., is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dirty</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only then it is written to main memory.</a:t>
            </a:r>
          </a:p>
          <a:p>
            <a:pPr lvl="1">
              <a:defRPr/>
            </a:pPr>
            <a:r>
              <a:rPr lang="en-US" dirty="0">
                <a:effectLst>
                  <a:outerShdw blurRad="38100" dist="38100" dir="2700000" algn="tl">
                    <a:srgbClr val="DDDDDD"/>
                  </a:outerShdw>
                </a:effectLst>
                <a:latin typeface="Tahoma" charset="0"/>
              </a:rPr>
              <a:t>Pros and Cons?</a:t>
            </a:r>
          </a:p>
          <a:p>
            <a:pPr lvl="2">
              <a:defRPr/>
            </a:pPr>
            <a:r>
              <a:rPr lang="en-US" dirty="0">
                <a:effectLst>
                  <a:outerShdw blurRad="38100" dist="38100" dir="2700000" algn="tl">
                    <a:srgbClr val="DDDDDD"/>
                  </a:outerShdw>
                </a:effectLst>
                <a:latin typeface="Tahoma" charset="0"/>
              </a:rPr>
              <a:t>WRITE-BACK typically has higher performance</a:t>
            </a:r>
          </a:p>
          <a:p>
            <a:pPr lvl="2">
              <a:defRPr/>
            </a:pPr>
            <a:r>
              <a:rPr lang="en-US" dirty="0">
                <a:effectLst>
                  <a:outerShdw blurRad="38100" dist="38100" dir="2700000" algn="tl">
                    <a:srgbClr val="DDDDDD"/>
                  </a:outerShdw>
                </a:effectLst>
                <a:latin typeface="Tahoma" charset="0"/>
              </a:rPr>
              <a:t>WRITE-THROUGH typically causes fewer consistency problems</a:t>
            </a:r>
          </a:p>
          <a:p>
            <a:pPr>
              <a:defRPr/>
            </a:pPr>
            <a:endParaRPr lang="en-US" dirty="0">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latin typeface="Tahoma" charset="0"/>
                <a:ea typeface="Tahoma"/>
              </a:rPr>
              <a:t>Memory Hierarchy Summary</a:t>
            </a:r>
          </a:p>
        </p:txBody>
      </p:sp>
      <p:sp>
        <p:nvSpPr>
          <p:cNvPr id="59699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Give the illusion of fast, big memory</a:t>
            </a:r>
          </a:p>
          <a:p>
            <a:pPr lvl="1">
              <a:defRPr/>
            </a:pPr>
            <a:r>
              <a:rPr lang="en-US" dirty="0">
                <a:effectLst>
                  <a:outerShdw blurRad="38100" dist="38100" dir="2700000" algn="tl">
                    <a:srgbClr val="DDDDDD"/>
                  </a:outerShdw>
                </a:effectLst>
                <a:latin typeface="Tahoma" charset="0"/>
              </a:rPr>
              <a:t>small fast cache makes the entire memory appear fast</a:t>
            </a:r>
          </a:p>
          <a:p>
            <a:pPr lvl="1">
              <a:defRPr/>
            </a:pPr>
            <a:r>
              <a:rPr lang="en-US" dirty="0">
                <a:effectLst>
                  <a:outerShdw blurRad="38100" dist="38100" dir="2700000" algn="tl">
                    <a:srgbClr val="DDDDDD"/>
                  </a:outerShdw>
                </a:effectLst>
                <a:latin typeface="Tahoma" charset="0"/>
              </a:rPr>
              <a:t>large main memory provides ample storage</a:t>
            </a:r>
          </a:p>
          <a:p>
            <a:pPr lvl="1">
              <a:defRPr/>
            </a:pPr>
            <a:r>
              <a:rPr lang="en-US" dirty="0">
                <a:effectLst>
                  <a:outerShdw blurRad="38100" dist="38100" dir="2700000" algn="tl">
                    <a:srgbClr val="DDDDDD"/>
                  </a:outerShdw>
                </a:effectLst>
                <a:latin typeface="Tahoma" charset="0"/>
              </a:rPr>
              <a:t>even larger hard drive provides huge virtual memory (TB)</a:t>
            </a:r>
          </a:p>
          <a:p>
            <a:pPr>
              <a:defRPr/>
            </a:pPr>
            <a:r>
              <a:rPr lang="en-US" dirty="0">
                <a:effectLst>
                  <a:outerShdw blurRad="38100" dist="38100" dir="2700000" algn="tl">
                    <a:srgbClr val="DDDDDD"/>
                  </a:outerShdw>
                </a:effectLst>
                <a:latin typeface="Tahoma" charset="0"/>
                <a:ea typeface="Tahoma"/>
              </a:rPr>
              <a:t>Various design decisions affect caching</a:t>
            </a:r>
          </a:p>
          <a:p>
            <a:pPr lvl="1">
              <a:defRPr/>
            </a:pPr>
            <a:r>
              <a:rPr lang="en-US" dirty="0">
                <a:effectLst>
                  <a:outerShdw blurRad="38100" dist="38100" dir="2700000" algn="tl">
                    <a:srgbClr val="DDDDDD"/>
                  </a:outerShdw>
                </a:effectLst>
                <a:latin typeface="Tahoma" charset="0"/>
              </a:rPr>
              <a:t>total cache size, line size, replacement strategy, write policy</a:t>
            </a:r>
          </a:p>
          <a:p>
            <a:pPr>
              <a:defRPr/>
            </a:pPr>
            <a:r>
              <a:rPr lang="en-US" dirty="0">
                <a:effectLst>
                  <a:outerShdw blurRad="38100" dist="38100" dir="2700000" algn="tl">
                    <a:srgbClr val="DDDDDD"/>
                  </a:outerShdw>
                </a:effectLst>
                <a:latin typeface="Tahoma" charset="0"/>
                <a:ea typeface="Tahoma"/>
              </a:rPr>
              <a:t>Performance</a:t>
            </a:r>
          </a:p>
          <a:p>
            <a:pPr lvl="1">
              <a:defRPr/>
            </a:pPr>
            <a:r>
              <a:rPr lang="en-US" dirty="0">
                <a:effectLst>
                  <a:outerShdw blurRad="38100" dist="38100" dir="2700000" algn="tl">
                    <a:srgbClr val="DDDDDD"/>
                  </a:outerShdw>
                </a:effectLst>
                <a:latin typeface="Tahoma" charset="0"/>
              </a:rPr>
              <a:t>Put your money on bigger caches, </a:t>
            </a:r>
            <a:r>
              <a:rPr lang="en-US" dirty="0" smtClean="0">
                <a:effectLst>
                  <a:outerShdw blurRad="38100" dist="38100" dir="2700000" algn="tl">
                    <a:srgbClr val="DDDDDD"/>
                  </a:outerShdw>
                </a:effectLst>
                <a:latin typeface="Tahoma" charset="0"/>
              </a:rPr>
              <a:t>then </a:t>
            </a:r>
            <a:r>
              <a:rPr lang="en-US" dirty="0">
                <a:effectLst>
                  <a:outerShdw blurRad="38100" dist="38100" dir="2700000" algn="tl">
                    <a:srgbClr val="DDDDDD"/>
                  </a:outerShdw>
                </a:effectLst>
                <a:latin typeface="Tahoma" charset="0"/>
              </a:rPr>
              <a:t>bigger main memory.  </a:t>
            </a:r>
          </a:p>
          <a:p>
            <a:pPr lvl="1">
              <a:defRPr/>
            </a:pPr>
            <a:r>
              <a:rPr lang="en-US" dirty="0">
                <a:effectLst>
                  <a:outerShdw blurRad="38100" dist="38100" dir="2700000" algn="tl">
                    <a:srgbClr val="DDDDDD"/>
                  </a:outerShdw>
                </a:effectLst>
                <a:latin typeface="Tahoma" charset="0"/>
              </a:rPr>
              <a:t>Don</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t put your money on CPU clock speed (GHz) because memory is usually the culprit!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6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6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69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6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699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6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69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6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a:latin typeface="Tahoma" charset="0"/>
                <a:ea typeface="Tahoma"/>
              </a:rPr>
              <a:t>What Do We Want in a Memory?</a:t>
            </a:r>
          </a:p>
        </p:txBody>
      </p:sp>
      <p:sp>
        <p:nvSpPr>
          <p:cNvPr id="20482" name="Text Box 5"/>
          <p:cNvSpPr txBox="1">
            <a:spLocks noChangeArrowheads="1"/>
          </p:cNvSpPr>
          <p:nvPr/>
        </p:nvSpPr>
        <p:spPr bwMode="auto">
          <a:xfrm>
            <a:off x="3643313" y="990600"/>
            <a:ext cx="39528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PC</a:t>
            </a:r>
          </a:p>
        </p:txBody>
      </p:sp>
      <p:sp>
        <p:nvSpPr>
          <p:cNvPr id="20483" name="Text Box 6"/>
          <p:cNvSpPr txBox="1">
            <a:spLocks noChangeArrowheads="1"/>
          </p:cNvSpPr>
          <p:nvPr/>
        </p:nvSpPr>
        <p:spPr bwMode="auto">
          <a:xfrm>
            <a:off x="3521075" y="1325563"/>
            <a:ext cx="53181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INST</a:t>
            </a:r>
          </a:p>
        </p:txBody>
      </p:sp>
      <p:sp>
        <p:nvSpPr>
          <p:cNvPr id="20484" name="Text Box 7"/>
          <p:cNvSpPr txBox="1">
            <a:spLocks noChangeArrowheads="1"/>
          </p:cNvSpPr>
          <p:nvPr/>
        </p:nvSpPr>
        <p:spPr bwMode="auto">
          <a:xfrm>
            <a:off x="3295650" y="2087563"/>
            <a:ext cx="7572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MADDR</a:t>
            </a:r>
          </a:p>
        </p:txBody>
      </p:sp>
      <p:sp>
        <p:nvSpPr>
          <p:cNvPr id="20485" name="Text Box 8"/>
          <p:cNvSpPr txBox="1">
            <a:spLocks noChangeArrowheads="1"/>
          </p:cNvSpPr>
          <p:nvPr/>
        </p:nvSpPr>
        <p:spPr bwMode="auto">
          <a:xfrm>
            <a:off x="3292475" y="2316163"/>
            <a:ext cx="7334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MDATA</a:t>
            </a:r>
          </a:p>
        </p:txBody>
      </p:sp>
      <p:sp>
        <p:nvSpPr>
          <p:cNvPr id="20486" name="Line 9"/>
          <p:cNvSpPr>
            <a:spLocks noChangeShapeType="1"/>
          </p:cNvSpPr>
          <p:nvPr/>
        </p:nvSpPr>
        <p:spPr bwMode="auto">
          <a:xfrm>
            <a:off x="4038600" y="11430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87" name="Line 10"/>
          <p:cNvSpPr>
            <a:spLocks noChangeShapeType="1"/>
          </p:cNvSpPr>
          <p:nvPr/>
        </p:nvSpPr>
        <p:spPr bwMode="auto">
          <a:xfrm flipH="1">
            <a:off x="4038600" y="1447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88" name="Line 11"/>
          <p:cNvSpPr>
            <a:spLocks noChangeShapeType="1"/>
          </p:cNvSpPr>
          <p:nvPr/>
        </p:nvSpPr>
        <p:spPr bwMode="auto">
          <a:xfrm>
            <a:off x="4038600" y="2209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89" name="Line 12"/>
          <p:cNvSpPr>
            <a:spLocks noChangeShapeType="1"/>
          </p:cNvSpPr>
          <p:nvPr/>
        </p:nvSpPr>
        <p:spPr bwMode="auto">
          <a:xfrm flipH="1">
            <a:off x="4038600" y="2438400"/>
            <a:ext cx="1066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0" name="Text Box 13"/>
          <p:cNvSpPr txBox="1">
            <a:spLocks noChangeArrowheads="1"/>
          </p:cNvSpPr>
          <p:nvPr/>
        </p:nvSpPr>
        <p:spPr bwMode="auto">
          <a:xfrm>
            <a:off x="2466975" y="1600200"/>
            <a:ext cx="13382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cs typeface="Tahoma" charset="0"/>
              </a:rPr>
              <a:t>miniMIPS</a:t>
            </a:r>
          </a:p>
        </p:txBody>
      </p:sp>
      <p:sp>
        <p:nvSpPr>
          <p:cNvPr id="20491" name="Text Box 14"/>
          <p:cNvSpPr txBox="1">
            <a:spLocks noChangeArrowheads="1"/>
          </p:cNvSpPr>
          <p:nvPr/>
        </p:nvSpPr>
        <p:spPr bwMode="auto">
          <a:xfrm>
            <a:off x="5214938" y="1600200"/>
            <a:ext cx="13382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cs typeface="Tahoma" charset="0"/>
              </a:rPr>
              <a:t>MEMORY</a:t>
            </a:r>
            <a:endParaRPr lang="en-US">
              <a:cs typeface="Tahoma" charset="0"/>
            </a:endParaRPr>
          </a:p>
        </p:txBody>
      </p:sp>
      <p:sp>
        <p:nvSpPr>
          <p:cNvPr id="20492" name="Rectangle 15"/>
          <p:cNvSpPr>
            <a:spLocks noChangeArrowheads="1"/>
          </p:cNvSpPr>
          <p:nvPr/>
        </p:nvSpPr>
        <p:spPr bwMode="auto">
          <a:xfrm>
            <a:off x="2466975" y="990600"/>
            <a:ext cx="1558925" cy="180022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cs typeface="Tahoma" charset="0"/>
            </a:endParaRPr>
          </a:p>
        </p:txBody>
      </p:sp>
      <p:sp>
        <p:nvSpPr>
          <p:cNvPr id="20493" name="Rectangle 16"/>
          <p:cNvSpPr>
            <a:spLocks noChangeArrowheads="1"/>
          </p:cNvSpPr>
          <p:nvPr/>
        </p:nvSpPr>
        <p:spPr bwMode="auto">
          <a:xfrm flipH="1">
            <a:off x="5116513" y="990600"/>
            <a:ext cx="1512887" cy="180022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cs typeface="Tahoma" charset="0"/>
            </a:endParaRPr>
          </a:p>
        </p:txBody>
      </p:sp>
      <p:graphicFrame>
        <p:nvGraphicFramePr>
          <p:cNvPr id="809058" name="Group 98"/>
          <p:cNvGraphicFramePr>
            <a:graphicFrameLocks noGrp="1"/>
          </p:cNvGraphicFramePr>
          <p:nvPr/>
        </p:nvGraphicFramePr>
        <p:xfrm>
          <a:off x="1219200" y="3143250"/>
          <a:ext cx="6781800" cy="2711449"/>
        </p:xfrm>
        <a:graphic>
          <a:graphicData uri="http://schemas.openxmlformats.org/drawingml/2006/table">
            <a:tbl>
              <a:tblPr/>
              <a:tblGrid>
                <a:gridCol w="1695450"/>
                <a:gridCol w="1962150"/>
                <a:gridCol w="1428750"/>
                <a:gridCol w="1695450"/>
              </a:tblGrid>
              <a:tr h="5490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ekton" charset="0"/>
                          <a:ea typeface="Tahoma"/>
                          <a:cs typeface="Tahoma"/>
                        </a:rPr>
                        <a:t>Capacity</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ekton" charset="0"/>
                          <a:ea typeface="Tahoma"/>
                          <a:cs typeface="Tahoma"/>
                        </a:rPr>
                        <a:t>Latency</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ekton" charset="0"/>
                          <a:ea typeface="Tahoma"/>
                          <a:cs typeface="Tahoma"/>
                        </a:rPr>
                        <a:t>Cost</a:t>
                      </a:r>
                      <a:endParaRPr kumimoji="0" lang="en-US" sz="2000" b="0" i="1"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04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Register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1000s </a:t>
                      </a:r>
                      <a:r>
                        <a:rPr kumimoji="0" lang="en-US" sz="2000" b="0" i="0" u="none" strike="noStrike" cap="none" normalizeH="0" baseline="0" dirty="0">
                          <a:ln>
                            <a:noFill/>
                          </a:ln>
                          <a:solidFill>
                            <a:schemeClr val="tx1"/>
                          </a:solidFill>
                          <a:effectLst/>
                          <a:latin typeface="Tekton" charset="0"/>
                          <a:ea typeface="Tahoma"/>
                          <a:cs typeface="Tahoma"/>
                        </a:rPr>
                        <a:t>of 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10 </a:t>
                      </a:r>
                      <a:r>
                        <a:rPr kumimoji="0" lang="en-US" sz="2000" b="0" i="0" u="none" strike="noStrike" cap="none" normalizeH="0" baseline="0" dirty="0" err="1">
                          <a:ln>
                            <a:noFill/>
                          </a:ln>
                          <a:solidFill>
                            <a:schemeClr val="tx1"/>
                          </a:solidFill>
                          <a:effectLst/>
                          <a:latin typeface="Tekton" charset="0"/>
                          <a:ea typeface="Tahoma"/>
                          <a:cs typeface="Tahoma"/>
                        </a:rPr>
                        <a:t>ps</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SRAM</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1</a:t>
                      </a:r>
                      <a:r>
                        <a:rPr kumimoji="0" lang="en-US" sz="2000" b="0" i="0" u="none" strike="noStrike" cap="none" normalizeH="0" baseline="0" dirty="0" smtClean="0">
                          <a:ln>
                            <a:noFill/>
                          </a:ln>
                          <a:solidFill>
                            <a:schemeClr val="tx1"/>
                          </a:solidFill>
                          <a:effectLst/>
                          <a:latin typeface="Tekton" charset="0"/>
                          <a:ea typeface="Tahoma"/>
                          <a:cs typeface="Tahoma"/>
                        </a:rPr>
                        <a:t>-8 </a:t>
                      </a:r>
                      <a:r>
                        <a:rPr kumimoji="0" lang="en-US" sz="2000" b="0" i="0" u="none" strike="noStrike" cap="none" normalizeH="0" baseline="0" dirty="0" err="1" smtClean="0">
                          <a:ln>
                            <a:noFill/>
                          </a:ln>
                          <a:solidFill>
                            <a:schemeClr val="tx1"/>
                          </a:solidFill>
                          <a:effectLst/>
                          <a:latin typeface="Tekton" charset="0"/>
                          <a:ea typeface="Tahoma"/>
                          <a:cs typeface="Tahoma"/>
                        </a:rPr>
                        <a:t>MBytes</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0.5-1 </a:t>
                      </a:r>
                      <a:r>
                        <a:rPr kumimoji="0" lang="en-US" sz="2000" b="0" i="0" u="none" strike="noStrike" cap="none" normalizeH="0" baseline="0" dirty="0">
                          <a:ln>
                            <a:noFill/>
                          </a:ln>
                          <a:solidFill>
                            <a:schemeClr val="tx1"/>
                          </a:solidFill>
                          <a:effectLst/>
                          <a:latin typeface="Tekton" charset="0"/>
                          <a:ea typeface="Tahoma"/>
                          <a:cs typeface="Tahoma"/>
                        </a:rPr>
                        <a:t>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$2K/GB</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DRAM</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1</a:t>
                      </a:r>
                      <a:r>
                        <a:rPr kumimoji="0" lang="en-US" sz="2000" b="0" i="0" u="none" strike="noStrike" cap="none" normalizeH="0" baseline="0" dirty="0" smtClean="0">
                          <a:ln>
                            <a:noFill/>
                          </a:ln>
                          <a:solidFill>
                            <a:schemeClr val="tx1"/>
                          </a:solidFill>
                          <a:effectLst/>
                          <a:latin typeface="Tekton" charset="0"/>
                          <a:ea typeface="Tahoma"/>
                          <a:cs typeface="Tahoma"/>
                        </a:rPr>
                        <a:t>-8 </a:t>
                      </a:r>
                      <a:r>
                        <a:rPr kumimoji="0" lang="en-US" sz="2000" b="0" i="0" u="none" strike="noStrike" cap="none" normalizeH="0" baseline="0" dirty="0" err="1" smtClean="0">
                          <a:ln>
                            <a:noFill/>
                          </a:ln>
                          <a:solidFill>
                            <a:schemeClr val="tx1"/>
                          </a:solidFill>
                          <a:effectLst/>
                          <a:latin typeface="Tekton" charset="0"/>
                          <a:ea typeface="Tahoma"/>
                          <a:cs typeface="Tahoma"/>
                        </a:rPr>
                        <a:t>GBytes</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50 </a:t>
                      </a:r>
                      <a:r>
                        <a:rPr kumimoji="0" lang="en-US" sz="2000" b="0" i="0" u="none" strike="noStrike" cap="none" normalizeH="0" baseline="0" dirty="0">
                          <a:ln>
                            <a:noFill/>
                          </a:ln>
                          <a:solidFill>
                            <a:schemeClr val="tx1"/>
                          </a:solidFill>
                          <a:effectLst/>
                          <a:latin typeface="Tekton" charset="0"/>
                          <a:ea typeface="Tahoma"/>
                          <a:cs typeface="Tahoma"/>
                        </a:rPr>
                        <a:t>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$20/GB</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Hard disk*</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100s </a:t>
                      </a:r>
                      <a:r>
                        <a:rPr kumimoji="0" lang="en-US" sz="2000" b="0" i="0" u="none" strike="noStrike" cap="none" normalizeH="0" baseline="0" dirty="0" err="1" smtClean="0">
                          <a:ln>
                            <a:noFill/>
                          </a:ln>
                          <a:solidFill>
                            <a:schemeClr val="tx1"/>
                          </a:solidFill>
                          <a:effectLst/>
                          <a:latin typeface="Tekton" charset="0"/>
                          <a:ea typeface="Tahoma"/>
                          <a:cs typeface="Tahoma"/>
                        </a:rPr>
                        <a:t>GBytes</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ekton" charset="0"/>
                          <a:ea typeface="Tahoma"/>
                          <a:cs typeface="Tahoma"/>
                        </a:rPr>
                        <a:t>10 </a:t>
                      </a:r>
                      <a:r>
                        <a:rPr kumimoji="0" lang="en-US" sz="2000" b="0" i="0" u="none" strike="noStrike" cap="none" normalizeH="0" baseline="0" dirty="0" err="1">
                          <a:ln>
                            <a:noFill/>
                          </a:ln>
                          <a:solidFill>
                            <a:schemeClr val="tx1"/>
                          </a:solidFill>
                          <a:effectLst/>
                          <a:latin typeface="Tekton" charset="0"/>
                          <a:ea typeface="Tahoma"/>
                          <a:cs typeface="Tahoma"/>
                        </a:rPr>
                        <a:t>ms</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ekton" charset="0"/>
                          <a:ea typeface="Tahoma"/>
                          <a:cs typeface="Tahoma"/>
                        </a:rPr>
                        <a:t>20¢/GB</a:t>
                      </a:r>
                      <a:endParaRPr kumimoji="0" lang="en-US" sz="2000" b="0" i="0" u="none" strike="noStrike" cap="none" normalizeH="0" baseline="0" dirty="0">
                        <a:ln>
                          <a:noFill/>
                        </a:ln>
                        <a:solidFill>
                          <a:schemeClr val="tx1"/>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C0000"/>
                          </a:solidFill>
                          <a:effectLst/>
                          <a:latin typeface="Tekton" charset="0"/>
                          <a:ea typeface="Tahoma"/>
                          <a:cs typeface="Tahoma"/>
                        </a:rPr>
                        <a:t>Want?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CC0000"/>
                          </a:solidFill>
                          <a:effectLst/>
                          <a:latin typeface="Tekton" charset="0"/>
                          <a:ea typeface="Tahoma"/>
                          <a:cs typeface="Tahoma"/>
                        </a:rPr>
                        <a:t>Huge</a:t>
                      </a:r>
                      <a:endParaRPr kumimoji="0" lang="en-US" sz="2000" b="0" i="0" u="none" strike="noStrike" cap="none" normalizeH="0" baseline="0" dirty="0">
                        <a:ln>
                          <a:noFill/>
                        </a:ln>
                        <a:solidFill>
                          <a:srgbClr val="CC0000"/>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CC0000"/>
                          </a:solidFill>
                          <a:effectLst/>
                          <a:latin typeface="Tekton" charset="0"/>
                          <a:ea typeface="Tahoma"/>
                          <a:cs typeface="Tahoma"/>
                        </a:rPr>
                        <a:t>Low (fast)</a:t>
                      </a:r>
                      <a:endParaRPr kumimoji="0" lang="en-US" sz="2000" b="0" i="0" u="none" strike="noStrike" cap="none" normalizeH="0" baseline="0" dirty="0">
                        <a:ln>
                          <a:noFill/>
                        </a:ln>
                        <a:solidFill>
                          <a:srgbClr val="CC0000"/>
                        </a:solidFill>
                        <a:effectLst/>
                        <a:latin typeface="Tekton" charset="0"/>
                        <a:ea typeface="Tahoma"/>
                        <a:cs typeface="Tahoma"/>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C0000"/>
                          </a:solidFill>
                          <a:effectLst/>
                          <a:latin typeface="Tekton" charset="0"/>
                          <a:ea typeface="Tahoma"/>
                          <a:cs typeface="Tahoma"/>
                        </a:rPr>
                        <a:t>C</a:t>
                      </a:r>
                      <a:r>
                        <a:rPr kumimoji="0" lang="en-US" sz="2000" b="0" i="0" u="none" strike="noStrike" cap="none" normalizeH="0" baseline="0" dirty="0" smtClean="0">
                          <a:ln>
                            <a:noFill/>
                          </a:ln>
                          <a:solidFill>
                            <a:srgbClr val="CC0000"/>
                          </a:solidFill>
                          <a:effectLst/>
                          <a:latin typeface="Tekton" charset="0"/>
                          <a:ea typeface="Tahoma"/>
                          <a:cs typeface="Tahoma"/>
                        </a:rPr>
                        <a:t>heap</a:t>
                      </a:r>
                      <a:r>
                        <a:rPr kumimoji="0" lang="en-US" sz="2000" b="0" i="0" u="none" strike="noStrike" cap="none" normalizeH="0" baseline="0" dirty="0">
                          <a:ln>
                            <a:noFill/>
                          </a:ln>
                          <a:solidFill>
                            <a:srgbClr val="CC0000"/>
                          </a:solidFill>
                          <a:effectLst/>
                          <a:latin typeface="Tekton" charset="0"/>
                          <a:ea typeface="Tahoma"/>
                          <a:cs typeface="Tahoma"/>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31" name="Text Box 75"/>
          <p:cNvSpPr txBox="1">
            <a:spLocks noChangeArrowheads="1"/>
          </p:cNvSpPr>
          <p:nvPr/>
        </p:nvSpPr>
        <p:spPr bwMode="auto">
          <a:xfrm>
            <a:off x="1143000" y="6305550"/>
            <a:ext cx="78660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cs typeface="Tahoma" charset="0"/>
              </a:rPr>
              <a:t>*non-volatile:  Typically magnetic disk drive, but also SSD/flash now</a:t>
            </a:r>
          </a:p>
        </p:txBody>
      </p:sp>
      <p:sp>
        <p:nvSpPr>
          <p:cNvPr id="20532" name="Text Box 76"/>
          <p:cNvSpPr txBox="1">
            <a:spLocks noChangeArrowheads="1"/>
          </p:cNvSpPr>
          <p:nvPr/>
        </p:nvSpPr>
        <p:spPr bwMode="auto">
          <a:xfrm>
            <a:off x="5097463" y="990600"/>
            <a:ext cx="641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ADDR</a:t>
            </a:r>
          </a:p>
        </p:txBody>
      </p:sp>
      <p:sp>
        <p:nvSpPr>
          <p:cNvPr id="20533" name="Text Box 77"/>
          <p:cNvSpPr txBox="1">
            <a:spLocks noChangeArrowheads="1"/>
          </p:cNvSpPr>
          <p:nvPr/>
        </p:nvSpPr>
        <p:spPr bwMode="auto">
          <a:xfrm>
            <a:off x="5116513" y="1325563"/>
            <a:ext cx="6159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DOUT</a:t>
            </a:r>
          </a:p>
        </p:txBody>
      </p:sp>
      <p:sp>
        <p:nvSpPr>
          <p:cNvPr id="20534" name="Text Box 78"/>
          <p:cNvSpPr txBox="1">
            <a:spLocks noChangeArrowheads="1"/>
          </p:cNvSpPr>
          <p:nvPr/>
        </p:nvSpPr>
        <p:spPr bwMode="auto">
          <a:xfrm>
            <a:off x="5086350" y="2087563"/>
            <a:ext cx="641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ADDR</a:t>
            </a:r>
          </a:p>
        </p:txBody>
      </p:sp>
      <p:sp>
        <p:nvSpPr>
          <p:cNvPr id="20535" name="Text Box 79"/>
          <p:cNvSpPr txBox="1">
            <a:spLocks noChangeArrowheads="1"/>
          </p:cNvSpPr>
          <p:nvPr/>
        </p:nvSpPr>
        <p:spPr bwMode="auto">
          <a:xfrm>
            <a:off x="5105400" y="2316163"/>
            <a:ext cx="6064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DATA</a:t>
            </a:r>
          </a:p>
        </p:txBody>
      </p:sp>
      <p:sp>
        <p:nvSpPr>
          <p:cNvPr id="20536" name="Line 80"/>
          <p:cNvSpPr>
            <a:spLocks noChangeShapeType="1"/>
          </p:cNvSpPr>
          <p:nvPr/>
        </p:nvSpPr>
        <p:spPr bwMode="auto">
          <a:xfrm>
            <a:off x="4038600" y="2652713"/>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537" name="Text Box 81"/>
          <p:cNvSpPr txBox="1">
            <a:spLocks noChangeArrowheads="1"/>
          </p:cNvSpPr>
          <p:nvPr/>
        </p:nvSpPr>
        <p:spPr bwMode="auto">
          <a:xfrm>
            <a:off x="5094288" y="2514600"/>
            <a:ext cx="492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R/W</a:t>
            </a:r>
          </a:p>
        </p:txBody>
      </p:sp>
      <p:sp>
        <p:nvSpPr>
          <p:cNvPr id="20538" name="Text Box 82"/>
          <p:cNvSpPr txBox="1">
            <a:spLocks noChangeArrowheads="1"/>
          </p:cNvSpPr>
          <p:nvPr/>
        </p:nvSpPr>
        <p:spPr bwMode="auto">
          <a:xfrm>
            <a:off x="3638550" y="2514600"/>
            <a:ext cx="400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Arial" charset="0"/>
                <a:cs typeface="Tahoma" charset="0"/>
              </a:rPr>
              <a:t>Wr</a:t>
            </a:r>
          </a:p>
        </p:txBody>
      </p:sp>
      <p:sp>
        <p:nvSpPr>
          <p:cNvPr id="20539" name="Line 83"/>
          <p:cNvSpPr>
            <a:spLocks noChangeShapeType="1"/>
          </p:cNvSpPr>
          <p:nvPr/>
        </p:nvSpPr>
        <p:spPr bwMode="auto">
          <a:xfrm>
            <a:off x="5213350" y="2578100"/>
            <a:ext cx="76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a:defRPr/>
            </a:pPr>
            <a:r>
              <a:rPr lang="en-US" dirty="0">
                <a:latin typeface="Tahoma" charset="0"/>
                <a:ea typeface="Tahoma"/>
              </a:rPr>
              <a:t>Best of Both Worlds</a:t>
            </a:r>
          </a:p>
        </p:txBody>
      </p:sp>
      <p:sp>
        <p:nvSpPr>
          <p:cNvPr id="6147" name="Rectangle 1027"/>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What we REALLY want:  A BIG, FAST memory!</a:t>
            </a:r>
          </a:p>
          <a:p>
            <a:pPr lvl="1">
              <a:defRPr/>
            </a:pPr>
            <a:r>
              <a:rPr lang="en-US" dirty="0">
                <a:effectLst>
                  <a:outerShdw blurRad="38100" dist="38100" dir="2700000" algn="tl">
                    <a:srgbClr val="DDDDDD"/>
                  </a:outerShdw>
                </a:effectLst>
                <a:latin typeface="Tahoma" charset="0"/>
              </a:rPr>
              <a:t>Keep everything within instant access</a:t>
            </a:r>
          </a:p>
          <a:p>
            <a:pPr>
              <a:defRPr/>
            </a:pP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We</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d like to have a memory system that</a:t>
            </a:r>
          </a:p>
          <a:p>
            <a:pPr lvl="1">
              <a:defRPr/>
            </a:pPr>
            <a:r>
              <a:rPr lang="en-US" dirty="0" smtClean="0">
                <a:effectLst>
                  <a:outerShdw blurRad="38100" dist="38100" dir="2700000" algn="tl">
                    <a:srgbClr val="DDDDDD"/>
                  </a:outerShdw>
                </a:effectLst>
                <a:latin typeface="Tahoma" charset="0"/>
              </a:rPr>
              <a:t>Stores 2-16 GB of data like DRAM would</a:t>
            </a:r>
          </a:p>
          <a:p>
            <a:pPr lvl="2">
              <a:defRPr/>
            </a:pPr>
            <a:r>
              <a:rPr lang="en-US" dirty="0">
                <a:effectLst>
                  <a:outerShdw blurRad="38100" dist="38100" dir="2700000" algn="tl">
                    <a:srgbClr val="DDDDDD"/>
                  </a:outerShdw>
                </a:effectLst>
                <a:latin typeface="Tahoma" charset="0"/>
              </a:rPr>
              <a:t>typical SRAM sizes are in MB, not GB</a:t>
            </a:r>
          </a:p>
          <a:p>
            <a:pPr lvl="1">
              <a:defRPr/>
            </a:pPr>
            <a:r>
              <a:rPr lang="en-US" dirty="0" smtClean="0">
                <a:effectLst>
                  <a:outerShdw blurRad="38100" dist="38100" dir="2700000" algn="tl">
                    <a:srgbClr val="DDDDDD"/>
                  </a:outerShdw>
                </a:effectLst>
                <a:latin typeface="Tahoma" charset="0"/>
              </a:rPr>
              <a:t>Performs fast like SRAM would</a:t>
            </a:r>
          </a:p>
          <a:p>
            <a:pPr lvl="2">
              <a:defRPr/>
            </a:pPr>
            <a:r>
              <a:rPr lang="en-US" dirty="0">
                <a:effectLst>
                  <a:outerShdw blurRad="38100" dist="38100" dir="2700000" algn="tl">
                    <a:srgbClr val="DDDDDD"/>
                  </a:outerShdw>
                </a:effectLst>
                <a:latin typeface="Tahoma" charset="0"/>
              </a:rPr>
              <a:t>typical DRAMs are order of magnitude slower than </a:t>
            </a:r>
            <a:r>
              <a:rPr lang="en-US" dirty="0" smtClean="0">
                <a:effectLst>
                  <a:outerShdw blurRad="38100" dist="38100" dir="2700000" algn="tl">
                    <a:srgbClr val="DDDDDD"/>
                  </a:outerShdw>
                </a:effectLst>
                <a:latin typeface="Tahoma" charset="0"/>
              </a:rPr>
              <a:t>SRAM</a:t>
            </a:r>
            <a:endParaRPr lang="en-US" dirty="0">
              <a:effectLst>
                <a:outerShdw blurRad="38100" dist="38100" dir="2700000" algn="tl">
                  <a:srgbClr val="DDDDDD"/>
                </a:outerShdw>
              </a:effectLst>
              <a:latin typeface="Tahoma" charset="0"/>
            </a:endParaRPr>
          </a:p>
          <a:p>
            <a:pPr lvl="1">
              <a:defRPr/>
            </a:pPr>
            <a:r>
              <a:rPr lang="en-US" dirty="0" smtClean="0">
                <a:effectLst>
                  <a:outerShdw blurRad="38100" dist="38100" dir="2700000" algn="tl">
                    <a:srgbClr val="DDDDDD"/>
                  </a:outerShdw>
                </a:effectLst>
                <a:latin typeface="Tahoma" charset="0"/>
              </a:rPr>
              <a:t>SURPRISE</a:t>
            </a:r>
            <a:r>
              <a:rPr lang="en-US" dirty="0">
                <a:effectLst>
                  <a:outerShdw blurRad="38100" dist="38100" dir="2700000" algn="tl">
                    <a:srgbClr val="DDDDDD"/>
                  </a:outerShdw>
                </a:effectLst>
                <a:latin typeface="Tahoma" charset="0"/>
              </a:rPr>
              <a:t>: We can (nearly) get our wish!</a:t>
            </a:r>
          </a:p>
          <a:p>
            <a:pPr lvl="2">
              <a:defRPr/>
            </a:pPr>
            <a:r>
              <a:rPr lang="en-US" dirty="0">
                <a:effectLst>
                  <a:outerShdw blurRad="38100" dist="38100" dir="2700000" algn="tl">
                    <a:srgbClr val="DDDDDD"/>
                  </a:outerShdw>
                </a:effectLst>
                <a:latin typeface="Tahoma" charset="0"/>
              </a:rPr>
              <a:t>Key Idea: Use a hierarchy of memory technologies:</a:t>
            </a:r>
          </a:p>
        </p:txBody>
      </p:sp>
      <p:grpSp>
        <p:nvGrpSpPr>
          <p:cNvPr id="21507" name="Group 1206"/>
          <p:cNvGrpSpPr>
            <a:grpSpLocks/>
          </p:cNvGrpSpPr>
          <p:nvPr/>
        </p:nvGrpSpPr>
        <p:grpSpPr bwMode="auto">
          <a:xfrm>
            <a:off x="7021513" y="1447800"/>
            <a:ext cx="1817687" cy="2411413"/>
            <a:chOff x="4423" y="1148"/>
            <a:chExt cx="1145" cy="1519"/>
          </a:xfrm>
        </p:grpSpPr>
        <p:grpSp>
          <p:nvGrpSpPr>
            <p:cNvPr id="21528" name="Group 1047"/>
            <p:cNvGrpSpPr>
              <a:grpSpLocks/>
            </p:cNvGrpSpPr>
            <p:nvPr/>
          </p:nvGrpSpPr>
          <p:grpSpPr bwMode="auto">
            <a:xfrm flipH="1">
              <a:off x="4423" y="1376"/>
              <a:ext cx="1145" cy="1291"/>
              <a:chOff x="4368" y="1088"/>
              <a:chExt cx="1145" cy="1291"/>
            </a:xfrm>
          </p:grpSpPr>
          <p:sp>
            <p:nvSpPr>
              <p:cNvPr id="21560" name="Freeform 1048"/>
              <p:cNvSpPr>
                <a:spLocks/>
              </p:cNvSpPr>
              <p:nvPr/>
            </p:nvSpPr>
            <p:spPr bwMode="auto">
              <a:xfrm>
                <a:off x="4368" y="2027"/>
                <a:ext cx="307" cy="230"/>
              </a:xfrm>
              <a:custGeom>
                <a:avLst/>
                <a:gdLst>
                  <a:gd name="T0" fmla="*/ 10 w 922"/>
                  <a:gd name="T1" fmla="*/ 6 h 691"/>
                  <a:gd name="T2" fmla="*/ 9 w 922"/>
                  <a:gd name="T3" fmla="*/ 6 h 691"/>
                  <a:gd name="T4" fmla="*/ 8 w 922"/>
                  <a:gd name="T5" fmla="*/ 6 h 691"/>
                  <a:gd name="T6" fmla="*/ 7 w 922"/>
                  <a:gd name="T7" fmla="*/ 5 h 691"/>
                  <a:gd name="T8" fmla="*/ 5 w 922"/>
                  <a:gd name="T9" fmla="*/ 5 h 691"/>
                  <a:gd name="T10" fmla="*/ 4 w 922"/>
                  <a:gd name="T11" fmla="*/ 5 h 691"/>
                  <a:gd name="T12" fmla="*/ 2 w 922"/>
                  <a:gd name="T13" fmla="*/ 4 h 691"/>
                  <a:gd name="T14" fmla="*/ 1 w 922"/>
                  <a:gd name="T15" fmla="*/ 3 h 691"/>
                  <a:gd name="T16" fmla="*/ 1 w 922"/>
                  <a:gd name="T17" fmla="*/ 2 h 691"/>
                  <a:gd name="T18" fmla="*/ 1 w 922"/>
                  <a:gd name="T19" fmla="*/ 2 h 691"/>
                  <a:gd name="T20" fmla="*/ 2 w 922"/>
                  <a:gd name="T21" fmla="*/ 1 h 691"/>
                  <a:gd name="T22" fmla="*/ 2 w 922"/>
                  <a:gd name="T23" fmla="*/ 0 h 691"/>
                  <a:gd name="T24" fmla="*/ 2 w 922"/>
                  <a:gd name="T25" fmla="*/ 0 h 691"/>
                  <a:gd name="T26" fmla="*/ 3 w 922"/>
                  <a:gd name="T27" fmla="*/ 0 h 691"/>
                  <a:gd name="T28" fmla="*/ 3 w 922"/>
                  <a:gd name="T29" fmla="*/ 0 h 691"/>
                  <a:gd name="T30" fmla="*/ 3 w 922"/>
                  <a:gd name="T31" fmla="*/ 0 h 691"/>
                  <a:gd name="T32" fmla="*/ 3 w 922"/>
                  <a:gd name="T33" fmla="*/ 0 h 691"/>
                  <a:gd name="T34" fmla="*/ 3 w 922"/>
                  <a:gd name="T35" fmla="*/ 0 h 691"/>
                  <a:gd name="T36" fmla="*/ 3 w 922"/>
                  <a:gd name="T37" fmla="*/ 0 h 691"/>
                  <a:gd name="T38" fmla="*/ 2 w 922"/>
                  <a:gd name="T39" fmla="*/ 0 h 691"/>
                  <a:gd name="T40" fmla="*/ 2 w 922"/>
                  <a:gd name="T41" fmla="*/ 0 h 691"/>
                  <a:gd name="T42" fmla="*/ 1 w 922"/>
                  <a:gd name="T43" fmla="*/ 0 h 691"/>
                  <a:gd name="T44" fmla="*/ 0 w 922"/>
                  <a:gd name="T45" fmla="*/ 1 h 691"/>
                  <a:gd name="T46" fmla="*/ 0 w 922"/>
                  <a:gd name="T47" fmla="*/ 2 h 691"/>
                  <a:gd name="T48" fmla="*/ 0 w 922"/>
                  <a:gd name="T49" fmla="*/ 3 h 691"/>
                  <a:gd name="T50" fmla="*/ 0 w 922"/>
                  <a:gd name="T51" fmla="*/ 4 h 691"/>
                  <a:gd name="T52" fmla="*/ 1 w 922"/>
                  <a:gd name="T53" fmla="*/ 5 h 691"/>
                  <a:gd name="T54" fmla="*/ 1 w 922"/>
                  <a:gd name="T55" fmla="*/ 6 h 691"/>
                  <a:gd name="T56" fmla="*/ 2 w 922"/>
                  <a:gd name="T57" fmla="*/ 6 h 691"/>
                  <a:gd name="T58" fmla="*/ 3 w 922"/>
                  <a:gd name="T59" fmla="*/ 7 h 691"/>
                  <a:gd name="T60" fmla="*/ 4 w 922"/>
                  <a:gd name="T61" fmla="*/ 7 h 691"/>
                  <a:gd name="T62" fmla="*/ 5 w 922"/>
                  <a:gd name="T63" fmla="*/ 8 h 691"/>
                  <a:gd name="T64" fmla="*/ 6 w 922"/>
                  <a:gd name="T65" fmla="*/ 8 h 691"/>
                  <a:gd name="T66" fmla="*/ 7 w 922"/>
                  <a:gd name="T67" fmla="*/ 8 h 691"/>
                  <a:gd name="T68" fmla="*/ 8 w 922"/>
                  <a:gd name="T69" fmla="*/ 8 h 691"/>
                  <a:gd name="T70" fmla="*/ 9 w 922"/>
                  <a:gd name="T71" fmla="*/ 8 h 691"/>
                  <a:gd name="T72" fmla="*/ 9 w 922"/>
                  <a:gd name="T73" fmla="*/ 9 h 691"/>
                  <a:gd name="T74" fmla="*/ 10 w 922"/>
                  <a:gd name="T75" fmla="*/ 9 h 691"/>
                  <a:gd name="T76" fmla="*/ 11 w 922"/>
                  <a:gd name="T77" fmla="*/ 8 h 691"/>
                  <a:gd name="T78" fmla="*/ 11 w 922"/>
                  <a:gd name="T79" fmla="*/ 8 h 691"/>
                  <a:gd name="T80" fmla="*/ 11 w 922"/>
                  <a:gd name="T81" fmla="*/ 8 h 691"/>
                  <a:gd name="T82" fmla="*/ 11 w 922"/>
                  <a:gd name="T83" fmla="*/ 8 h 691"/>
                  <a:gd name="T84" fmla="*/ 11 w 922"/>
                  <a:gd name="T85" fmla="*/ 7 h 691"/>
                  <a:gd name="T86" fmla="*/ 11 w 922"/>
                  <a:gd name="T87" fmla="*/ 7 h 691"/>
                  <a:gd name="T88" fmla="*/ 11 w 922"/>
                  <a:gd name="T89" fmla="*/ 7 h 691"/>
                  <a:gd name="T90" fmla="*/ 10 w 922"/>
                  <a:gd name="T91" fmla="*/ 6 h 691"/>
                  <a:gd name="T92" fmla="*/ 10 w 922"/>
                  <a:gd name="T93" fmla="*/ 6 h 691"/>
                  <a:gd name="T94" fmla="*/ 10 w 922"/>
                  <a:gd name="T95" fmla="*/ 6 h 691"/>
                  <a:gd name="T96" fmla="*/ 10 w 922"/>
                  <a:gd name="T97" fmla="*/ 6 h 6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22"/>
                  <a:gd name="T148" fmla="*/ 0 h 691"/>
                  <a:gd name="T149" fmla="*/ 922 w 922"/>
                  <a:gd name="T150" fmla="*/ 691 h 6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22" h="691">
                    <a:moveTo>
                      <a:pt x="796" y="467"/>
                    </a:moveTo>
                    <a:lnTo>
                      <a:pt x="763" y="464"/>
                    </a:lnTo>
                    <a:lnTo>
                      <a:pt x="680" y="456"/>
                    </a:lnTo>
                    <a:lnTo>
                      <a:pt x="561" y="440"/>
                    </a:lnTo>
                    <a:lnTo>
                      <a:pt x="428" y="416"/>
                    </a:lnTo>
                    <a:lnTo>
                      <a:pt x="294" y="380"/>
                    </a:lnTo>
                    <a:lnTo>
                      <a:pt x="181" y="335"/>
                    </a:lnTo>
                    <a:lnTo>
                      <a:pt x="106" y="273"/>
                    </a:lnTo>
                    <a:lnTo>
                      <a:pt x="85" y="199"/>
                    </a:lnTo>
                    <a:lnTo>
                      <a:pt x="101" y="125"/>
                    </a:lnTo>
                    <a:lnTo>
                      <a:pt x="123" y="72"/>
                    </a:lnTo>
                    <a:lnTo>
                      <a:pt x="149" y="36"/>
                    </a:lnTo>
                    <a:lnTo>
                      <a:pt x="179" y="16"/>
                    </a:lnTo>
                    <a:lnTo>
                      <a:pt x="205" y="5"/>
                    </a:lnTo>
                    <a:lnTo>
                      <a:pt x="228" y="2"/>
                    </a:lnTo>
                    <a:lnTo>
                      <a:pt x="243" y="3"/>
                    </a:lnTo>
                    <a:lnTo>
                      <a:pt x="250" y="4"/>
                    </a:lnTo>
                    <a:lnTo>
                      <a:pt x="238" y="2"/>
                    </a:lnTo>
                    <a:lnTo>
                      <a:pt x="210" y="0"/>
                    </a:lnTo>
                    <a:lnTo>
                      <a:pt x="170" y="2"/>
                    </a:lnTo>
                    <a:lnTo>
                      <a:pt x="125" y="12"/>
                    </a:lnTo>
                    <a:lnTo>
                      <a:pt x="77" y="33"/>
                    </a:lnTo>
                    <a:lnTo>
                      <a:pt x="38" y="72"/>
                    </a:lnTo>
                    <a:lnTo>
                      <a:pt x="9" y="130"/>
                    </a:lnTo>
                    <a:lnTo>
                      <a:pt x="0" y="214"/>
                    </a:lnTo>
                    <a:lnTo>
                      <a:pt x="12" y="303"/>
                    </a:lnTo>
                    <a:lnTo>
                      <a:pt x="49" y="382"/>
                    </a:lnTo>
                    <a:lnTo>
                      <a:pt x="103" y="451"/>
                    </a:lnTo>
                    <a:lnTo>
                      <a:pt x="174" y="510"/>
                    </a:lnTo>
                    <a:lnTo>
                      <a:pt x="253" y="558"/>
                    </a:lnTo>
                    <a:lnTo>
                      <a:pt x="339" y="596"/>
                    </a:lnTo>
                    <a:lnTo>
                      <a:pt x="425" y="625"/>
                    </a:lnTo>
                    <a:lnTo>
                      <a:pt x="508" y="646"/>
                    </a:lnTo>
                    <a:lnTo>
                      <a:pt x="582" y="660"/>
                    </a:lnTo>
                    <a:lnTo>
                      <a:pt x="651" y="674"/>
                    </a:lnTo>
                    <a:lnTo>
                      <a:pt x="713" y="684"/>
                    </a:lnTo>
                    <a:lnTo>
                      <a:pt x="769" y="691"/>
                    </a:lnTo>
                    <a:lnTo>
                      <a:pt x="815" y="691"/>
                    </a:lnTo>
                    <a:lnTo>
                      <a:pt x="855" y="687"/>
                    </a:lnTo>
                    <a:lnTo>
                      <a:pt x="887" y="674"/>
                    </a:lnTo>
                    <a:lnTo>
                      <a:pt x="912" y="653"/>
                    </a:lnTo>
                    <a:lnTo>
                      <a:pt x="922" y="623"/>
                    </a:lnTo>
                    <a:lnTo>
                      <a:pt x="916" y="593"/>
                    </a:lnTo>
                    <a:lnTo>
                      <a:pt x="897" y="561"/>
                    </a:lnTo>
                    <a:lnTo>
                      <a:pt x="873" y="532"/>
                    </a:lnTo>
                    <a:lnTo>
                      <a:pt x="845" y="505"/>
                    </a:lnTo>
                    <a:lnTo>
                      <a:pt x="821" y="486"/>
                    </a:lnTo>
                    <a:lnTo>
                      <a:pt x="802" y="472"/>
                    </a:lnTo>
                    <a:lnTo>
                      <a:pt x="796" y="467"/>
                    </a:lnTo>
                    <a:close/>
                  </a:path>
                </a:pathLst>
              </a:custGeom>
              <a:solidFill>
                <a:srgbClr val="000000"/>
              </a:solidFill>
              <a:ln w="0">
                <a:solidFill>
                  <a:srgbClr val="000000"/>
                </a:solidFill>
                <a:round/>
                <a:headEnd/>
                <a:tailEnd/>
              </a:ln>
            </p:spPr>
            <p:txBody>
              <a:bodyPr/>
              <a:lstStyle/>
              <a:p>
                <a:endParaRPr lang="en-US"/>
              </a:p>
            </p:txBody>
          </p:sp>
          <p:sp>
            <p:nvSpPr>
              <p:cNvPr id="21561" name="Freeform 1049"/>
              <p:cNvSpPr>
                <a:spLocks/>
              </p:cNvSpPr>
              <p:nvPr/>
            </p:nvSpPr>
            <p:spPr bwMode="auto">
              <a:xfrm>
                <a:off x="5172" y="1877"/>
                <a:ext cx="341" cy="488"/>
              </a:xfrm>
              <a:custGeom>
                <a:avLst/>
                <a:gdLst>
                  <a:gd name="T0" fmla="*/ 4 w 1023"/>
                  <a:gd name="T1" fmla="*/ 0 h 1464"/>
                  <a:gd name="T2" fmla="*/ 4 w 1023"/>
                  <a:gd name="T3" fmla="*/ 0 h 1464"/>
                  <a:gd name="T4" fmla="*/ 5 w 1023"/>
                  <a:gd name="T5" fmla="*/ 0 h 1464"/>
                  <a:gd name="T6" fmla="*/ 6 w 1023"/>
                  <a:gd name="T7" fmla="*/ 0 h 1464"/>
                  <a:gd name="T8" fmla="*/ 8 w 1023"/>
                  <a:gd name="T9" fmla="*/ 0 h 1464"/>
                  <a:gd name="T10" fmla="*/ 9 w 1023"/>
                  <a:gd name="T11" fmla="*/ 0 h 1464"/>
                  <a:gd name="T12" fmla="*/ 10 w 1023"/>
                  <a:gd name="T13" fmla="*/ 1 h 1464"/>
                  <a:gd name="T14" fmla="*/ 11 w 1023"/>
                  <a:gd name="T15" fmla="*/ 2 h 1464"/>
                  <a:gd name="T16" fmla="*/ 11 w 1023"/>
                  <a:gd name="T17" fmla="*/ 3 h 1464"/>
                  <a:gd name="T18" fmla="*/ 12 w 1023"/>
                  <a:gd name="T19" fmla="*/ 5 h 1464"/>
                  <a:gd name="T20" fmla="*/ 11 w 1023"/>
                  <a:gd name="T21" fmla="*/ 6 h 1464"/>
                  <a:gd name="T22" fmla="*/ 11 w 1023"/>
                  <a:gd name="T23" fmla="*/ 8 h 1464"/>
                  <a:gd name="T24" fmla="*/ 11 w 1023"/>
                  <a:gd name="T25" fmla="*/ 9 h 1464"/>
                  <a:gd name="T26" fmla="*/ 10 w 1023"/>
                  <a:gd name="T27" fmla="*/ 10 h 1464"/>
                  <a:gd name="T28" fmla="*/ 10 w 1023"/>
                  <a:gd name="T29" fmla="*/ 10 h 1464"/>
                  <a:gd name="T30" fmla="*/ 9 w 1023"/>
                  <a:gd name="T31" fmla="*/ 11 h 1464"/>
                  <a:gd name="T32" fmla="*/ 9 w 1023"/>
                  <a:gd name="T33" fmla="*/ 11 h 1464"/>
                  <a:gd name="T34" fmla="*/ 9 w 1023"/>
                  <a:gd name="T35" fmla="*/ 11 h 1464"/>
                  <a:gd name="T36" fmla="*/ 10 w 1023"/>
                  <a:gd name="T37" fmla="*/ 11 h 1464"/>
                  <a:gd name="T38" fmla="*/ 11 w 1023"/>
                  <a:gd name="T39" fmla="*/ 11 h 1464"/>
                  <a:gd name="T40" fmla="*/ 11 w 1023"/>
                  <a:gd name="T41" fmla="*/ 12 h 1464"/>
                  <a:gd name="T42" fmla="*/ 12 w 1023"/>
                  <a:gd name="T43" fmla="*/ 12 h 1464"/>
                  <a:gd name="T44" fmla="*/ 12 w 1023"/>
                  <a:gd name="T45" fmla="*/ 13 h 1464"/>
                  <a:gd name="T46" fmla="*/ 13 w 1023"/>
                  <a:gd name="T47" fmla="*/ 14 h 1464"/>
                  <a:gd name="T48" fmla="*/ 12 w 1023"/>
                  <a:gd name="T49" fmla="*/ 15 h 1464"/>
                  <a:gd name="T50" fmla="*/ 12 w 1023"/>
                  <a:gd name="T51" fmla="*/ 16 h 1464"/>
                  <a:gd name="T52" fmla="*/ 11 w 1023"/>
                  <a:gd name="T53" fmla="*/ 17 h 1464"/>
                  <a:gd name="T54" fmla="*/ 10 w 1023"/>
                  <a:gd name="T55" fmla="*/ 17 h 1464"/>
                  <a:gd name="T56" fmla="*/ 9 w 1023"/>
                  <a:gd name="T57" fmla="*/ 18 h 1464"/>
                  <a:gd name="T58" fmla="*/ 8 w 1023"/>
                  <a:gd name="T59" fmla="*/ 18 h 1464"/>
                  <a:gd name="T60" fmla="*/ 7 w 1023"/>
                  <a:gd name="T61" fmla="*/ 18 h 1464"/>
                  <a:gd name="T62" fmla="*/ 6 w 1023"/>
                  <a:gd name="T63" fmla="*/ 18 h 1464"/>
                  <a:gd name="T64" fmla="*/ 5 w 1023"/>
                  <a:gd name="T65" fmla="*/ 18 h 1464"/>
                  <a:gd name="T66" fmla="*/ 3 w 1023"/>
                  <a:gd name="T67" fmla="*/ 17 h 1464"/>
                  <a:gd name="T68" fmla="*/ 2 w 1023"/>
                  <a:gd name="T69" fmla="*/ 17 h 1464"/>
                  <a:gd name="T70" fmla="*/ 1 w 1023"/>
                  <a:gd name="T71" fmla="*/ 16 h 1464"/>
                  <a:gd name="T72" fmla="*/ 0 w 1023"/>
                  <a:gd name="T73" fmla="*/ 15 h 1464"/>
                  <a:gd name="T74" fmla="*/ 0 w 1023"/>
                  <a:gd name="T75" fmla="*/ 13 h 1464"/>
                  <a:gd name="T76" fmla="*/ 0 w 1023"/>
                  <a:gd name="T77" fmla="*/ 12 h 1464"/>
                  <a:gd name="T78" fmla="*/ 1 w 1023"/>
                  <a:gd name="T79" fmla="*/ 11 h 1464"/>
                  <a:gd name="T80" fmla="*/ 2 w 1023"/>
                  <a:gd name="T81" fmla="*/ 10 h 1464"/>
                  <a:gd name="T82" fmla="*/ 3 w 1023"/>
                  <a:gd name="T83" fmla="*/ 9 h 1464"/>
                  <a:gd name="T84" fmla="*/ 4 w 1023"/>
                  <a:gd name="T85" fmla="*/ 8 h 1464"/>
                  <a:gd name="T86" fmla="*/ 4 w 1023"/>
                  <a:gd name="T87" fmla="*/ 8 h 1464"/>
                  <a:gd name="T88" fmla="*/ 4 w 1023"/>
                  <a:gd name="T89" fmla="*/ 7 h 1464"/>
                  <a:gd name="T90" fmla="*/ 4 w 1023"/>
                  <a:gd name="T91" fmla="*/ 7 h 1464"/>
                  <a:gd name="T92" fmla="*/ 4 w 1023"/>
                  <a:gd name="T93" fmla="*/ 6 h 1464"/>
                  <a:gd name="T94" fmla="*/ 4 w 1023"/>
                  <a:gd name="T95" fmla="*/ 6 h 1464"/>
                  <a:gd name="T96" fmla="*/ 5 w 1023"/>
                  <a:gd name="T97" fmla="*/ 5 h 1464"/>
                  <a:gd name="T98" fmla="*/ 5 w 1023"/>
                  <a:gd name="T99" fmla="*/ 5 h 1464"/>
                  <a:gd name="T100" fmla="*/ 4 w 1023"/>
                  <a:gd name="T101" fmla="*/ 4 h 1464"/>
                  <a:gd name="T102" fmla="*/ 4 w 1023"/>
                  <a:gd name="T103" fmla="*/ 3 h 1464"/>
                  <a:gd name="T104" fmla="*/ 4 w 1023"/>
                  <a:gd name="T105" fmla="*/ 3 h 1464"/>
                  <a:gd name="T106" fmla="*/ 4 w 1023"/>
                  <a:gd name="T107" fmla="*/ 2 h 1464"/>
                  <a:gd name="T108" fmla="*/ 3 w 1023"/>
                  <a:gd name="T109" fmla="*/ 1 h 1464"/>
                  <a:gd name="T110" fmla="*/ 3 w 1023"/>
                  <a:gd name="T111" fmla="*/ 1 h 1464"/>
                  <a:gd name="T112" fmla="*/ 4 w 1023"/>
                  <a:gd name="T113" fmla="*/ 0 h 14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23"/>
                  <a:gd name="T172" fmla="*/ 0 h 1464"/>
                  <a:gd name="T173" fmla="*/ 1023 w 1023"/>
                  <a:gd name="T174" fmla="*/ 1464 h 14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23" h="1464">
                    <a:moveTo>
                      <a:pt x="302" y="34"/>
                    </a:moveTo>
                    <a:lnTo>
                      <a:pt x="346" y="17"/>
                    </a:lnTo>
                    <a:lnTo>
                      <a:pt x="420" y="4"/>
                    </a:lnTo>
                    <a:lnTo>
                      <a:pt x="511" y="0"/>
                    </a:lnTo>
                    <a:lnTo>
                      <a:pt x="614" y="8"/>
                    </a:lnTo>
                    <a:lnTo>
                      <a:pt x="715" y="34"/>
                    </a:lnTo>
                    <a:lnTo>
                      <a:pt x="806" y="82"/>
                    </a:lnTo>
                    <a:lnTo>
                      <a:pt x="877" y="158"/>
                    </a:lnTo>
                    <a:lnTo>
                      <a:pt x="921" y="266"/>
                    </a:lnTo>
                    <a:lnTo>
                      <a:pt x="932" y="388"/>
                    </a:lnTo>
                    <a:lnTo>
                      <a:pt x="922" y="504"/>
                    </a:lnTo>
                    <a:lnTo>
                      <a:pt x="896" y="609"/>
                    </a:lnTo>
                    <a:lnTo>
                      <a:pt x="862" y="703"/>
                    </a:lnTo>
                    <a:lnTo>
                      <a:pt x="823" y="780"/>
                    </a:lnTo>
                    <a:lnTo>
                      <a:pt x="788" y="839"/>
                    </a:lnTo>
                    <a:lnTo>
                      <a:pt x="764" y="876"/>
                    </a:lnTo>
                    <a:lnTo>
                      <a:pt x="754" y="890"/>
                    </a:lnTo>
                    <a:lnTo>
                      <a:pt x="768" y="894"/>
                    </a:lnTo>
                    <a:lnTo>
                      <a:pt x="809" y="905"/>
                    </a:lnTo>
                    <a:lnTo>
                      <a:pt x="863" y="926"/>
                    </a:lnTo>
                    <a:lnTo>
                      <a:pt x="922" y="959"/>
                    </a:lnTo>
                    <a:lnTo>
                      <a:pt x="975" y="1001"/>
                    </a:lnTo>
                    <a:lnTo>
                      <a:pt x="1011" y="1056"/>
                    </a:lnTo>
                    <a:lnTo>
                      <a:pt x="1023" y="1125"/>
                    </a:lnTo>
                    <a:lnTo>
                      <a:pt x="1000" y="1208"/>
                    </a:lnTo>
                    <a:lnTo>
                      <a:pt x="947" y="1289"/>
                    </a:lnTo>
                    <a:lnTo>
                      <a:pt x="888" y="1354"/>
                    </a:lnTo>
                    <a:lnTo>
                      <a:pt x="819" y="1401"/>
                    </a:lnTo>
                    <a:lnTo>
                      <a:pt x="745" y="1436"/>
                    </a:lnTo>
                    <a:lnTo>
                      <a:pt x="660" y="1456"/>
                    </a:lnTo>
                    <a:lnTo>
                      <a:pt x="571" y="1464"/>
                    </a:lnTo>
                    <a:lnTo>
                      <a:pt x="474" y="1460"/>
                    </a:lnTo>
                    <a:lnTo>
                      <a:pt x="371" y="1448"/>
                    </a:lnTo>
                    <a:lnTo>
                      <a:pt x="264" y="1413"/>
                    </a:lnTo>
                    <a:lnTo>
                      <a:pt x="169" y="1352"/>
                    </a:lnTo>
                    <a:lnTo>
                      <a:pt x="89" y="1273"/>
                    </a:lnTo>
                    <a:lnTo>
                      <a:pt x="32" y="1181"/>
                    </a:lnTo>
                    <a:lnTo>
                      <a:pt x="0" y="1081"/>
                    </a:lnTo>
                    <a:lnTo>
                      <a:pt x="4" y="981"/>
                    </a:lnTo>
                    <a:lnTo>
                      <a:pt x="49" y="886"/>
                    </a:lnTo>
                    <a:lnTo>
                      <a:pt x="142" y="806"/>
                    </a:lnTo>
                    <a:lnTo>
                      <a:pt x="236" y="736"/>
                    </a:lnTo>
                    <a:lnTo>
                      <a:pt x="295" y="676"/>
                    </a:lnTo>
                    <a:lnTo>
                      <a:pt x="325" y="622"/>
                    </a:lnTo>
                    <a:lnTo>
                      <a:pt x="338" y="576"/>
                    </a:lnTo>
                    <a:lnTo>
                      <a:pt x="339" y="532"/>
                    </a:lnTo>
                    <a:lnTo>
                      <a:pt x="339" y="492"/>
                    </a:lnTo>
                    <a:lnTo>
                      <a:pt x="346" y="454"/>
                    </a:lnTo>
                    <a:lnTo>
                      <a:pt x="371" y="415"/>
                    </a:lnTo>
                    <a:lnTo>
                      <a:pt x="371" y="379"/>
                    </a:lnTo>
                    <a:lnTo>
                      <a:pt x="358" y="333"/>
                    </a:lnTo>
                    <a:lnTo>
                      <a:pt x="334" y="277"/>
                    </a:lnTo>
                    <a:lnTo>
                      <a:pt x="309" y="218"/>
                    </a:lnTo>
                    <a:lnTo>
                      <a:pt x="286" y="159"/>
                    </a:lnTo>
                    <a:lnTo>
                      <a:pt x="274" y="107"/>
                    </a:lnTo>
                    <a:lnTo>
                      <a:pt x="276" y="63"/>
                    </a:lnTo>
                    <a:lnTo>
                      <a:pt x="30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2" name="Freeform 1050"/>
              <p:cNvSpPr>
                <a:spLocks/>
              </p:cNvSpPr>
              <p:nvPr/>
            </p:nvSpPr>
            <p:spPr bwMode="auto">
              <a:xfrm>
                <a:off x="4520" y="1443"/>
                <a:ext cx="793" cy="852"/>
              </a:xfrm>
              <a:custGeom>
                <a:avLst/>
                <a:gdLst>
                  <a:gd name="T0" fmla="*/ 2 w 2377"/>
                  <a:gd name="T1" fmla="*/ 6 h 2555"/>
                  <a:gd name="T2" fmla="*/ 1 w 2377"/>
                  <a:gd name="T3" fmla="*/ 9 h 2555"/>
                  <a:gd name="T4" fmla="*/ 0 w 2377"/>
                  <a:gd name="T5" fmla="*/ 13 h 2555"/>
                  <a:gd name="T6" fmla="*/ 0 w 2377"/>
                  <a:gd name="T7" fmla="*/ 17 h 2555"/>
                  <a:gd name="T8" fmla="*/ 0 w 2377"/>
                  <a:gd name="T9" fmla="*/ 21 h 2555"/>
                  <a:gd name="T10" fmla="*/ 1 w 2377"/>
                  <a:gd name="T11" fmla="*/ 25 h 2555"/>
                  <a:gd name="T12" fmla="*/ 2 w 2377"/>
                  <a:gd name="T13" fmla="*/ 28 h 2555"/>
                  <a:gd name="T14" fmla="*/ 3 w 2377"/>
                  <a:gd name="T15" fmla="*/ 30 h 2555"/>
                  <a:gd name="T16" fmla="*/ 5 w 2377"/>
                  <a:gd name="T17" fmla="*/ 31 h 2555"/>
                  <a:gd name="T18" fmla="*/ 7 w 2377"/>
                  <a:gd name="T19" fmla="*/ 31 h 2555"/>
                  <a:gd name="T20" fmla="*/ 10 w 2377"/>
                  <a:gd name="T21" fmla="*/ 31 h 2555"/>
                  <a:gd name="T22" fmla="*/ 13 w 2377"/>
                  <a:gd name="T23" fmla="*/ 32 h 2555"/>
                  <a:gd name="T24" fmla="*/ 17 w 2377"/>
                  <a:gd name="T25" fmla="*/ 32 h 2555"/>
                  <a:gd name="T26" fmla="*/ 20 w 2377"/>
                  <a:gd name="T27" fmla="*/ 31 h 2555"/>
                  <a:gd name="T28" fmla="*/ 24 w 2377"/>
                  <a:gd name="T29" fmla="*/ 30 h 2555"/>
                  <a:gd name="T30" fmla="*/ 26 w 2377"/>
                  <a:gd name="T31" fmla="*/ 29 h 2555"/>
                  <a:gd name="T32" fmla="*/ 28 w 2377"/>
                  <a:gd name="T33" fmla="*/ 27 h 2555"/>
                  <a:gd name="T34" fmla="*/ 29 w 2377"/>
                  <a:gd name="T35" fmla="*/ 24 h 2555"/>
                  <a:gd name="T36" fmla="*/ 29 w 2377"/>
                  <a:gd name="T37" fmla="*/ 21 h 2555"/>
                  <a:gd name="T38" fmla="*/ 29 w 2377"/>
                  <a:gd name="T39" fmla="*/ 18 h 2555"/>
                  <a:gd name="T40" fmla="*/ 29 w 2377"/>
                  <a:gd name="T41" fmla="*/ 15 h 2555"/>
                  <a:gd name="T42" fmla="*/ 28 w 2377"/>
                  <a:gd name="T43" fmla="*/ 13 h 2555"/>
                  <a:gd name="T44" fmla="*/ 27 w 2377"/>
                  <a:gd name="T45" fmla="*/ 11 h 2555"/>
                  <a:gd name="T46" fmla="*/ 26 w 2377"/>
                  <a:gd name="T47" fmla="*/ 9 h 2555"/>
                  <a:gd name="T48" fmla="*/ 25 w 2377"/>
                  <a:gd name="T49" fmla="*/ 9 h 2555"/>
                  <a:gd name="T50" fmla="*/ 24 w 2377"/>
                  <a:gd name="T51" fmla="*/ 8 h 2555"/>
                  <a:gd name="T52" fmla="*/ 24 w 2377"/>
                  <a:gd name="T53" fmla="*/ 8 h 2555"/>
                  <a:gd name="T54" fmla="*/ 23 w 2377"/>
                  <a:gd name="T55" fmla="*/ 8 h 2555"/>
                  <a:gd name="T56" fmla="*/ 23 w 2377"/>
                  <a:gd name="T57" fmla="*/ 8 h 2555"/>
                  <a:gd name="T58" fmla="*/ 22 w 2377"/>
                  <a:gd name="T59" fmla="*/ 8 h 2555"/>
                  <a:gd name="T60" fmla="*/ 22 w 2377"/>
                  <a:gd name="T61" fmla="*/ 7 h 2555"/>
                  <a:gd name="T62" fmla="*/ 22 w 2377"/>
                  <a:gd name="T63" fmla="*/ 7 h 2555"/>
                  <a:gd name="T64" fmla="*/ 22 w 2377"/>
                  <a:gd name="T65" fmla="*/ 6 h 2555"/>
                  <a:gd name="T66" fmla="*/ 21 w 2377"/>
                  <a:gd name="T67" fmla="*/ 5 h 2555"/>
                  <a:gd name="T68" fmla="*/ 20 w 2377"/>
                  <a:gd name="T69" fmla="*/ 3 h 2555"/>
                  <a:gd name="T70" fmla="*/ 17 w 2377"/>
                  <a:gd name="T71" fmla="*/ 1 h 2555"/>
                  <a:gd name="T72" fmla="*/ 14 w 2377"/>
                  <a:gd name="T73" fmla="*/ 0 h 2555"/>
                  <a:gd name="T74" fmla="*/ 11 w 2377"/>
                  <a:gd name="T75" fmla="*/ 0 h 2555"/>
                  <a:gd name="T76" fmla="*/ 8 w 2377"/>
                  <a:gd name="T77" fmla="*/ 1 h 2555"/>
                  <a:gd name="T78" fmla="*/ 5 w 2377"/>
                  <a:gd name="T79" fmla="*/ 2 h 2555"/>
                  <a:gd name="T80" fmla="*/ 2 w 2377"/>
                  <a:gd name="T81" fmla="*/ 6 h 25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77"/>
                  <a:gd name="T124" fmla="*/ 0 h 2555"/>
                  <a:gd name="T125" fmla="*/ 2377 w 2377"/>
                  <a:gd name="T126" fmla="*/ 2555 h 25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77" h="2555">
                    <a:moveTo>
                      <a:pt x="200" y="457"/>
                    </a:moveTo>
                    <a:lnTo>
                      <a:pt x="85" y="736"/>
                    </a:lnTo>
                    <a:lnTo>
                      <a:pt x="21" y="1053"/>
                    </a:lnTo>
                    <a:lnTo>
                      <a:pt x="0" y="1386"/>
                    </a:lnTo>
                    <a:lnTo>
                      <a:pt x="21" y="1712"/>
                    </a:lnTo>
                    <a:lnTo>
                      <a:pt x="74" y="2007"/>
                    </a:lnTo>
                    <a:lnTo>
                      <a:pt x="160" y="2252"/>
                    </a:lnTo>
                    <a:lnTo>
                      <a:pt x="270" y="2421"/>
                    </a:lnTo>
                    <a:lnTo>
                      <a:pt x="402" y="2496"/>
                    </a:lnTo>
                    <a:lnTo>
                      <a:pt x="576" y="2515"/>
                    </a:lnTo>
                    <a:lnTo>
                      <a:pt x="807" y="2540"/>
                    </a:lnTo>
                    <a:lnTo>
                      <a:pt x="1077" y="2555"/>
                    </a:lnTo>
                    <a:lnTo>
                      <a:pt x="1364" y="2553"/>
                    </a:lnTo>
                    <a:lnTo>
                      <a:pt x="1646" y="2520"/>
                    </a:lnTo>
                    <a:lnTo>
                      <a:pt x="1905" y="2450"/>
                    </a:lnTo>
                    <a:lnTo>
                      <a:pt x="2118" y="2330"/>
                    </a:lnTo>
                    <a:lnTo>
                      <a:pt x="2269" y="2151"/>
                    </a:lnTo>
                    <a:lnTo>
                      <a:pt x="2348" y="1928"/>
                    </a:lnTo>
                    <a:lnTo>
                      <a:pt x="2377" y="1697"/>
                    </a:lnTo>
                    <a:lnTo>
                      <a:pt x="2363" y="1466"/>
                    </a:lnTo>
                    <a:lnTo>
                      <a:pt x="2317" y="1248"/>
                    </a:lnTo>
                    <a:lnTo>
                      <a:pt x="2250" y="1049"/>
                    </a:lnTo>
                    <a:lnTo>
                      <a:pt x="2174" y="885"/>
                    </a:lnTo>
                    <a:lnTo>
                      <a:pt x="2096" y="762"/>
                    </a:lnTo>
                    <a:lnTo>
                      <a:pt x="2030" y="694"/>
                    </a:lnTo>
                    <a:lnTo>
                      <a:pt x="1972" y="661"/>
                    </a:lnTo>
                    <a:lnTo>
                      <a:pt x="1918" y="642"/>
                    </a:lnTo>
                    <a:lnTo>
                      <a:pt x="1868" y="629"/>
                    </a:lnTo>
                    <a:lnTo>
                      <a:pt x="1825" y="621"/>
                    </a:lnTo>
                    <a:lnTo>
                      <a:pt x="1791" y="609"/>
                    </a:lnTo>
                    <a:lnTo>
                      <a:pt x="1767" y="592"/>
                    </a:lnTo>
                    <a:lnTo>
                      <a:pt x="1755" y="561"/>
                    </a:lnTo>
                    <a:lnTo>
                      <a:pt x="1760" y="516"/>
                    </a:lnTo>
                    <a:lnTo>
                      <a:pt x="1721" y="372"/>
                    </a:lnTo>
                    <a:lnTo>
                      <a:pt x="1596" y="231"/>
                    </a:lnTo>
                    <a:lnTo>
                      <a:pt x="1405" y="109"/>
                    </a:lnTo>
                    <a:lnTo>
                      <a:pt x="1172" y="26"/>
                    </a:lnTo>
                    <a:lnTo>
                      <a:pt x="912" y="0"/>
                    </a:lnTo>
                    <a:lnTo>
                      <a:pt x="650" y="51"/>
                    </a:lnTo>
                    <a:lnTo>
                      <a:pt x="405" y="196"/>
                    </a:lnTo>
                    <a:lnTo>
                      <a:pt x="200" y="4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3" name="Freeform 1051"/>
              <p:cNvSpPr>
                <a:spLocks/>
              </p:cNvSpPr>
              <p:nvPr/>
            </p:nvSpPr>
            <p:spPr bwMode="auto">
              <a:xfrm>
                <a:off x="5039" y="1101"/>
                <a:ext cx="233" cy="530"/>
              </a:xfrm>
              <a:custGeom>
                <a:avLst/>
                <a:gdLst>
                  <a:gd name="T0" fmla="*/ 0 w 698"/>
                  <a:gd name="T1" fmla="*/ 5 h 1591"/>
                  <a:gd name="T2" fmla="*/ 0 w 698"/>
                  <a:gd name="T3" fmla="*/ 5 h 1591"/>
                  <a:gd name="T4" fmla="*/ 1 w 698"/>
                  <a:gd name="T5" fmla="*/ 4 h 1591"/>
                  <a:gd name="T6" fmla="*/ 1 w 698"/>
                  <a:gd name="T7" fmla="*/ 3 h 1591"/>
                  <a:gd name="T8" fmla="*/ 2 w 698"/>
                  <a:gd name="T9" fmla="*/ 2 h 1591"/>
                  <a:gd name="T10" fmla="*/ 2 w 698"/>
                  <a:gd name="T11" fmla="*/ 1 h 1591"/>
                  <a:gd name="T12" fmla="*/ 3 w 698"/>
                  <a:gd name="T13" fmla="*/ 1 h 1591"/>
                  <a:gd name="T14" fmla="*/ 4 w 698"/>
                  <a:gd name="T15" fmla="*/ 0 h 1591"/>
                  <a:gd name="T16" fmla="*/ 5 w 698"/>
                  <a:gd name="T17" fmla="*/ 0 h 1591"/>
                  <a:gd name="T18" fmla="*/ 5 w 698"/>
                  <a:gd name="T19" fmla="*/ 0 h 1591"/>
                  <a:gd name="T20" fmla="*/ 6 w 698"/>
                  <a:gd name="T21" fmla="*/ 1 h 1591"/>
                  <a:gd name="T22" fmla="*/ 7 w 698"/>
                  <a:gd name="T23" fmla="*/ 2 h 1591"/>
                  <a:gd name="T24" fmla="*/ 8 w 698"/>
                  <a:gd name="T25" fmla="*/ 4 h 1591"/>
                  <a:gd name="T26" fmla="*/ 8 w 698"/>
                  <a:gd name="T27" fmla="*/ 5 h 1591"/>
                  <a:gd name="T28" fmla="*/ 9 w 698"/>
                  <a:gd name="T29" fmla="*/ 6 h 1591"/>
                  <a:gd name="T30" fmla="*/ 9 w 698"/>
                  <a:gd name="T31" fmla="*/ 7 h 1591"/>
                  <a:gd name="T32" fmla="*/ 8 w 698"/>
                  <a:gd name="T33" fmla="*/ 8 h 1591"/>
                  <a:gd name="T34" fmla="*/ 7 w 698"/>
                  <a:gd name="T35" fmla="*/ 9 h 1591"/>
                  <a:gd name="T36" fmla="*/ 7 w 698"/>
                  <a:gd name="T37" fmla="*/ 11 h 1591"/>
                  <a:gd name="T38" fmla="*/ 7 w 698"/>
                  <a:gd name="T39" fmla="*/ 12 h 1591"/>
                  <a:gd name="T40" fmla="*/ 7 w 698"/>
                  <a:gd name="T41" fmla="*/ 14 h 1591"/>
                  <a:gd name="T42" fmla="*/ 7 w 698"/>
                  <a:gd name="T43" fmla="*/ 16 h 1591"/>
                  <a:gd name="T44" fmla="*/ 7 w 698"/>
                  <a:gd name="T45" fmla="*/ 17 h 1591"/>
                  <a:gd name="T46" fmla="*/ 7 w 698"/>
                  <a:gd name="T47" fmla="*/ 18 h 1591"/>
                  <a:gd name="T48" fmla="*/ 7 w 698"/>
                  <a:gd name="T49" fmla="*/ 19 h 1591"/>
                  <a:gd name="T50" fmla="*/ 7 w 698"/>
                  <a:gd name="T51" fmla="*/ 19 h 1591"/>
                  <a:gd name="T52" fmla="*/ 6 w 698"/>
                  <a:gd name="T53" fmla="*/ 20 h 1591"/>
                  <a:gd name="T54" fmla="*/ 5 w 698"/>
                  <a:gd name="T55" fmla="*/ 20 h 1591"/>
                  <a:gd name="T56" fmla="*/ 5 w 698"/>
                  <a:gd name="T57" fmla="*/ 20 h 1591"/>
                  <a:gd name="T58" fmla="*/ 4 w 698"/>
                  <a:gd name="T59" fmla="*/ 19 h 1591"/>
                  <a:gd name="T60" fmla="*/ 3 w 698"/>
                  <a:gd name="T61" fmla="*/ 19 h 1591"/>
                  <a:gd name="T62" fmla="*/ 3 w 698"/>
                  <a:gd name="T63" fmla="*/ 19 h 1591"/>
                  <a:gd name="T64" fmla="*/ 2 w 698"/>
                  <a:gd name="T65" fmla="*/ 19 h 1591"/>
                  <a:gd name="T66" fmla="*/ 1 w 698"/>
                  <a:gd name="T67" fmla="*/ 18 h 1591"/>
                  <a:gd name="T68" fmla="*/ 1 w 698"/>
                  <a:gd name="T69" fmla="*/ 17 h 1591"/>
                  <a:gd name="T70" fmla="*/ 1 w 698"/>
                  <a:gd name="T71" fmla="*/ 16 h 1591"/>
                  <a:gd name="T72" fmla="*/ 1 w 698"/>
                  <a:gd name="T73" fmla="*/ 14 h 1591"/>
                  <a:gd name="T74" fmla="*/ 1 w 698"/>
                  <a:gd name="T75" fmla="*/ 13 h 1591"/>
                  <a:gd name="T76" fmla="*/ 1 w 698"/>
                  <a:gd name="T77" fmla="*/ 12 h 1591"/>
                  <a:gd name="T78" fmla="*/ 1 w 698"/>
                  <a:gd name="T79" fmla="*/ 10 h 1591"/>
                  <a:gd name="T80" fmla="*/ 1 w 698"/>
                  <a:gd name="T81" fmla="*/ 9 h 1591"/>
                  <a:gd name="T82" fmla="*/ 0 w 698"/>
                  <a:gd name="T83" fmla="*/ 9 h 1591"/>
                  <a:gd name="T84" fmla="*/ 0 w 698"/>
                  <a:gd name="T85" fmla="*/ 8 h 1591"/>
                  <a:gd name="T86" fmla="*/ 0 w 698"/>
                  <a:gd name="T87" fmla="*/ 8 h 1591"/>
                  <a:gd name="T88" fmla="*/ 0 w 698"/>
                  <a:gd name="T89" fmla="*/ 7 h 1591"/>
                  <a:gd name="T90" fmla="*/ 0 w 698"/>
                  <a:gd name="T91" fmla="*/ 6 h 1591"/>
                  <a:gd name="T92" fmla="*/ 0 w 698"/>
                  <a:gd name="T93" fmla="*/ 6 h 1591"/>
                  <a:gd name="T94" fmla="*/ 0 w 698"/>
                  <a:gd name="T95" fmla="*/ 5 h 1591"/>
                  <a:gd name="T96" fmla="*/ 0 w 698"/>
                  <a:gd name="T97" fmla="*/ 5 h 15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98"/>
                  <a:gd name="T148" fmla="*/ 0 h 1591"/>
                  <a:gd name="T149" fmla="*/ 698 w 698"/>
                  <a:gd name="T150" fmla="*/ 1591 h 15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98" h="1591">
                    <a:moveTo>
                      <a:pt x="27" y="419"/>
                    </a:moveTo>
                    <a:lnTo>
                      <a:pt x="36" y="398"/>
                    </a:lnTo>
                    <a:lnTo>
                      <a:pt x="59" y="347"/>
                    </a:lnTo>
                    <a:lnTo>
                      <a:pt x="95" y="275"/>
                    </a:lnTo>
                    <a:lnTo>
                      <a:pt x="142" y="194"/>
                    </a:lnTo>
                    <a:lnTo>
                      <a:pt x="196" y="114"/>
                    </a:lnTo>
                    <a:lnTo>
                      <a:pt x="255" y="48"/>
                    </a:lnTo>
                    <a:lnTo>
                      <a:pt x="316" y="6"/>
                    </a:lnTo>
                    <a:lnTo>
                      <a:pt x="376" y="0"/>
                    </a:lnTo>
                    <a:lnTo>
                      <a:pt x="438" y="33"/>
                    </a:lnTo>
                    <a:lnTo>
                      <a:pt x="507" y="99"/>
                    </a:lnTo>
                    <a:lnTo>
                      <a:pt x="573" y="187"/>
                    </a:lnTo>
                    <a:lnTo>
                      <a:pt x="632" y="293"/>
                    </a:lnTo>
                    <a:lnTo>
                      <a:pt x="675" y="402"/>
                    </a:lnTo>
                    <a:lnTo>
                      <a:pt x="698" y="511"/>
                    </a:lnTo>
                    <a:lnTo>
                      <a:pt x="690" y="607"/>
                    </a:lnTo>
                    <a:lnTo>
                      <a:pt x="648" y="686"/>
                    </a:lnTo>
                    <a:lnTo>
                      <a:pt x="596" y="769"/>
                    </a:lnTo>
                    <a:lnTo>
                      <a:pt x="565" y="881"/>
                    </a:lnTo>
                    <a:lnTo>
                      <a:pt x="550" y="1011"/>
                    </a:lnTo>
                    <a:lnTo>
                      <a:pt x="548" y="1148"/>
                    </a:lnTo>
                    <a:lnTo>
                      <a:pt x="552" y="1277"/>
                    </a:lnTo>
                    <a:lnTo>
                      <a:pt x="560" y="1389"/>
                    </a:lnTo>
                    <a:lnTo>
                      <a:pt x="565" y="1470"/>
                    </a:lnTo>
                    <a:lnTo>
                      <a:pt x="565" y="1511"/>
                    </a:lnTo>
                    <a:lnTo>
                      <a:pt x="537" y="1555"/>
                    </a:lnTo>
                    <a:lnTo>
                      <a:pt x="495" y="1581"/>
                    </a:lnTo>
                    <a:lnTo>
                      <a:pt x="440" y="1591"/>
                    </a:lnTo>
                    <a:lnTo>
                      <a:pt x="380" y="1588"/>
                    </a:lnTo>
                    <a:lnTo>
                      <a:pt x="317" y="1576"/>
                    </a:lnTo>
                    <a:lnTo>
                      <a:pt x="259" y="1556"/>
                    </a:lnTo>
                    <a:lnTo>
                      <a:pt x="209" y="1533"/>
                    </a:lnTo>
                    <a:lnTo>
                      <a:pt x="174" y="1510"/>
                    </a:lnTo>
                    <a:lnTo>
                      <a:pt x="121" y="1444"/>
                    </a:lnTo>
                    <a:lnTo>
                      <a:pt x="84" y="1362"/>
                    </a:lnTo>
                    <a:lnTo>
                      <a:pt x="59" y="1265"/>
                    </a:lnTo>
                    <a:lnTo>
                      <a:pt x="48" y="1160"/>
                    </a:lnTo>
                    <a:lnTo>
                      <a:pt x="43" y="1051"/>
                    </a:lnTo>
                    <a:lnTo>
                      <a:pt x="46" y="944"/>
                    </a:lnTo>
                    <a:lnTo>
                      <a:pt x="53" y="845"/>
                    </a:lnTo>
                    <a:lnTo>
                      <a:pt x="65" y="761"/>
                    </a:lnTo>
                    <a:lnTo>
                      <a:pt x="29" y="719"/>
                    </a:lnTo>
                    <a:lnTo>
                      <a:pt x="8" y="668"/>
                    </a:lnTo>
                    <a:lnTo>
                      <a:pt x="0" y="611"/>
                    </a:lnTo>
                    <a:lnTo>
                      <a:pt x="1" y="555"/>
                    </a:lnTo>
                    <a:lnTo>
                      <a:pt x="7" y="502"/>
                    </a:lnTo>
                    <a:lnTo>
                      <a:pt x="16" y="459"/>
                    </a:lnTo>
                    <a:lnTo>
                      <a:pt x="23" y="430"/>
                    </a:lnTo>
                    <a:lnTo>
                      <a:pt x="27" y="4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4" name="Freeform 1052"/>
              <p:cNvSpPr>
                <a:spLocks/>
              </p:cNvSpPr>
              <p:nvPr/>
            </p:nvSpPr>
            <p:spPr bwMode="auto">
              <a:xfrm>
                <a:off x="4672" y="1184"/>
                <a:ext cx="488" cy="546"/>
              </a:xfrm>
              <a:custGeom>
                <a:avLst/>
                <a:gdLst>
                  <a:gd name="T0" fmla="*/ 4 w 1462"/>
                  <a:gd name="T1" fmla="*/ 3 h 1636"/>
                  <a:gd name="T2" fmla="*/ 4 w 1462"/>
                  <a:gd name="T3" fmla="*/ 2 h 1636"/>
                  <a:gd name="T4" fmla="*/ 4 w 1462"/>
                  <a:gd name="T5" fmla="*/ 2 h 1636"/>
                  <a:gd name="T6" fmla="*/ 5 w 1462"/>
                  <a:gd name="T7" fmla="*/ 2 h 1636"/>
                  <a:gd name="T8" fmla="*/ 5 w 1462"/>
                  <a:gd name="T9" fmla="*/ 1 h 1636"/>
                  <a:gd name="T10" fmla="*/ 6 w 1462"/>
                  <a:gd name="T11" fmla="*/ 0 h 1636"/>
                  <a:gd name="T12" fmla="*/ 7 w 1462"/>
                  <a:gd name="T13" fmla="*/ 0 h 1636"/>
                  <a:gd name="T14" fmla="*/ 7 w 1462"/>
                  <a:gd name="T15" fmla="*/ 0 h 1636"/>
                  <a:gd name="T16" fmla="*/ 8 w 1462"/>
                  <a:gd name="T17" fmla="*/ 0 h 1636"/>
                  <a:gd name="T18" fmla="*/ 9 w 1462"/>
                  <a:gd name="T19" fmla="*/ 1 h 1636"/>
                  <a:gd name="T20" fmla="*/ 9 w 1462"/>
                  <a:gd name="T21" fmla="*/ 1 h 1636"/>
                  <a:gd name="T22" fmla="*/ 9 w 1462"/>
                  <a:gd name="T23" fmla="*/ 1 h 1636"/>
                  <a:gd name="T24" fmla="*/ 10 w 1462"/>
                  <a:gd name="T25" fmla="*/ 1 h 1636"/>
                  <a:gd name="T26" fmla="*/ 10 w 1462"/>
                  <a:gd name="T27" fmla="*/ 1 h 1636"/>
                  <a:gd name="T28" fmla="*/ 10 w 1462"/>
                  <a:gd name="T29" fmla="*/ 2 h 1636"/>
                  <a:gd name="T30" fmla="*/ 10 w 1462"/>
                  <a:gd name="T31" fmla="*/ 2 h 1636"/>
                  <a:gd name="T32" fmla="*/ 10 w 1462"/>
                  <a:gd name="T33" fmla="*/ 2 h 1636"/>
                  <a:gd name="T34" fmla="*/ 10 w 1462"/>
                  <a:gd name="T35" fmla="*/ 2 h 1636"/>
                  <a:gd name="T36" fmla="*/ 10 w 1462"/>
                  <a:gd name="T37" fmla="*/ 1 h 1636"/>
                  <a:gd name="T38" fmla="*/ 10 w 1462"/>
                  <a:gd name="T39" fmla="*/ 1 h 1636"/>
                  <a:gd name="T40" fmla="*/ 11 w 1462"/>
                  <a:gd name="T41" fmla="*/ 1 h 1636"/>
                  <a:gd name="T42" fmla="*/ 11 w 1462"/>
                  <a:gd name="T43" fmla="*/ 1 h 1636"/>
                  <a:gd name="T44" fmla="*/ 11 w 1462"/>
                  <a:gd name="T45" fmla="*/ 0 h 1636"/>
                  <a:gd name="T46" fmla="*/ 12 w 1462"/>
                  <a:gd name="T47" fmla="*/ 0 h 1636"/>
                  <a:gd name="T48" fmla="*/ 13 w 1462"/>
                  <a:gd name="T49" fmla="*/ 1 h 1636"/>
                  <a:gd name="T50" fmla="*/ 14 w 1462"/>
                  <a:gd name="T51" fmla="*/ 2 h 1636"/>
                  <a:gd name="T52" fmla="*/ 15 w 1462"/>
                  <a:gd name="T53" fmla="*/ 3 h 1636"/>
                  <a:gd name="T54" fmla="*/ 16 w 1462"/>
                  <a:gd name="T55" fmla="*/ 5 h 1636"/>
                  <a:gd name="T56" fmla="*/ 17 w 1462"/>
                  <a:gd name="T57" fmla="*/ 7 h 1636"/>
                  <a:gd name="T58" fmla="*/ 17 w 1462"/>
                  <a:gd name="T59" fmla="*/ 9 h 1636"/>
                  <a:gd name="T60" fmla="*/ 18 w 1462"/>
                  <a:gd name="T61" fmla="*/ 11 h 1636"/>
                  <a:gd name="T62" fmla="*/ 18 w 1462"/>
                  <a:gd name="T63" fmla="*/ 13 h 1636"/>
                  <a:gd name="T64" fmla="*/ 18 w 1462"/>
                  <a:gd name="T65" fmla="*/ 14 h 1636"/>
                  <a:gd name="T66" fmla="*/ 16 w 1462"/>
                  <a:gd name="T67" fmla="*/ 18 h 1636"/>
                  <a:gd name="T68" fmla="*/ 13 w 1462"/>
                  <a:gd name="T69" fmla="*/ 20 h 1636"/>
                  <a:gd name="T70" fmla="*/ 9 w 1462"/>
                  <a:gd name="T71" fmla="*/ 20 h 1636"/>
                  <a:gd name="T72" fmla="*/ 6 w 1462"/>
                  <a:gd name="T73" fmla="*/ 19 h 1636"/>
                  <a:gd name="T74" fmla="*/ 2 w 1462"/>
                  <a:gd name="T75" fmla="*/ 17 h 1636"/>
                  <a:gd name="T76" fmla="*/ 0 w 1462"/>
                  <a:gd name="T77" fmla="*/ 14 h 1636"/>
                  <a:gd name="T78" fmla="*/ 0 w 1462"/>
                  <a:gd name="T79" fmla="*/ 11 h 1636"/>
                  <a:gd name="T80" fmla="*/ 2 w 1462"/>
                  <a:gd name="T81" fmla="*/ 8 h 1636"/>
                  <a:gd name="T82" fmla="*/ 2 w 1462"/>
                  <a:gd name="T83" fmla="*/ 8 h 1636"/>
                  <a:gd name="T84" fmla="*/ 2 w 1462"/>
                  <a:gd name="T85" fmla="*/ 7 h 1636"/>
                  <a:gd name="T86" fmla="*/ 3 w 1462"/>
                  <a:gd name="T87" fmla="*/ 6 h 1636"/>
                  <a:gd name="T88" fmla="*/ 3 w 1462"/>
                  <a:gd name="T89" fmla="*/ 5 h 1636"/>
                  <a:gd name="T90" fmla="*/ 3 w 1462"/>
                  <a:gd name="T91" fmla="*/ 4 h 1636"/>
                  <a:gd name="T92" fmla="*/ 3 w 1462"/>
                  <a:gd name="T93" fmla="*/ 3 h 1636"/>
                  <a:gd name="T94" fmla="*/ 4 w 1462"/>
                  <a:gd name="T95" fmla="*/ 3 h 1636"/>
                  <a:gd name="T96" fmla="*/ 4 w 1462"/>
                  <a:gd name="T97" fmla="*/ 3 h 16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62"/>
                  <a:gd name="T148" fmla="*/ 0 h 1636"/>
                  <a:gd name="T149" fmla="*/ 1462 w 1462"/>
                  <a:gd name="T150" fmla="*/ 1636 h 16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62" h="1636">
                    <a:moveTo>
                      <a:pt x="308" y="204"/>
                    </a:moveTo>
                    <a:lnTo>
                      <a:pt x="316" y="191"/>
                    </a:lnTo>
                    <a:lnTo>
                      <a:pt x="342" y="162"/>
                    </a:lnTo>
                    <a:lnTo>
                      <a:pt x="381" y="123"/>
                    </a:lnTo>
                    <a:lnTo>
                      <a:pt x="431" y="80"/>
                    </a:lnTo>
                    <a:lnTo>
                      <a:pt x="485" y="39"/>
                    </a:lnTo>
                    <a:lnTo>
                      <a:pt x="545" y="11"/>
                    </a:lnTo>
                    <a:lnTo>
                      <a:pt x="603" y="0"/>
                    </a:lnTo>
                    <a:lnTo>
                      <a:pt x="659" y="16"/>
                    </a:lnTo>
                    <a:lnTo>
                      <a:pt x="704" y="43"/>
                    </a:lnTo>
                    <a:lnTo>
                      <a:pt x="739" y="67"/>
                    </a:lnTo>
                    <a:lnTo>
                      <a:pt x="765" y="88"/>
                    </a:lnTo>
                    <a:lnTo>
                      <a:pt x="784" y="105"/>
                    </a:lnTo>
                    <a:lnTo>
                      <a:pt x="795" y="118"/>
                    </a:lnTo>
                    <a:lnTo>
                      <a:pt x="803" y="128"/>
                    </a:lnTo>
                    <a:lnTo>
                      <a:pt x="807" y="133"/>
                    </a:lnTo>
                    <a:lnTo>
                      <a:pt x="808" y="136"/>
                    </a:lnTo>
                    <a:lnTo>
                      <a:pt x="812" y="129"/>
                    </a:lnTo>
                    <a:lnTo>
                      <a:pt x="822" y="114"/>
                    </a:lnTo>
                    <a:lnTo>
                      <a:pt x="839" y="92"/>
                    </a:lnTo>
                    <a:lnTo>
                      <a:pt x="864" y="71"/>
                    </a:lnTo>
                    <a:lnTo>
                      <a:pt x="894" y="52"/>
                    </a:lnTo>
                    <a:lnTo>
                      <a:pt x="930" y="40"/>
                    </a:lnTo>
                    <a:lnTo>
                      <a:pt x="971" y="40"/>
                    </a:lnTo>
                    <a:lnTo>
                      <a:pt x="1018" y="58"/>
                    </a:lnTo>
                    <a:lnTo>
                      <a:pt x="1113" y="132"/>
                    </a:lnTo>
                    <a:lnTo>
                      <a:pt x="1204" y="248"/>
                    </a:lnTo>
                    <a:lnTo>
                      <a:pt x="1285" y="391"/>
                    </a:lnTo>
                    <a:lnTo>
                      <a:pt x="1356" y="552"/>
                    </a:lnTo>
                    <a:lnTo>
                      <a:pt x="1410" y="717"/>
                    </a:lnTo>
                    <a:lnTo>
                      <a:pt x="1446" y="875"/>
                    </a:lnTo>
                    <a:lnTo>
                      <a:pt x="1462" y="1016"/>
                    </a:lnTo>
                    <a:lnTo>
                      <a:pt x="1453" y="1126"/>
                    </a:lnTo>
                    <a:lnTo>
                      <a:pt x="1290" y="1460"/>
                    </a:lnTo>
                    <a:lnTo>
                      <a:pt x="1039" y="1621"/>
                    </a:lnTo>
                    <a:lnTo>
                      <a:pt x="745" y="1636"/>
                    </a:lnTo>
                    <a:lnTo>
                      <a:pt x="452" y="1540"/>
                    </a:lnTo>
                    <a:lnTo>
                      <a:pt x="200" y="1363"/>
                    </a:lnTo>
                    <a:lnTo>
                      <a:pt x="36" y="1140"/>
                    </a:lnTo>
                    <a:lnTo>
                      <a:pt x="0" y="902"/>
                    </a:lnTo>
                    <a:lnTo>
                      <a:pt x="140" y="681"/>
                    </a:lnTo>
                    <a:lnTo>
                      <a:pt x="160" y="637"/>
                    </a:lnTo>
                    <a:lnTo>
                      <a:pt x="185" y="572"/>
                    </a:lnTo>
                    <a:lnTo>
                      <a:pt x="210" y="493"/>
                    </a:lnTo>
                    <a:lnTo>
                      <a:pt x="236" y="410"/>
                    </a:lnTo>
                    <a:lnTo>
                      <a:pt x="260" y="330"/>
                    </a:lnTo>
                    <a:lnTo>
                      <a:pt x="280" y="263"/>
                    </a:lnTo>
                    <a:lnTo>
                      <a:pt x="297" y="218"/>
                    </a:lnTo>
                    <a:lnTo>
                      <a:pt x="308" y="2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5" name="Freeform 1053"/>
              <p:cNvSpPr>
                <a:spLocks/>
              </p:cNvSpPr>
              <p:nvPr/>
            </p:nvSpPr>
            <p:spPr bwMode="auto">
              <a:xfrm>
                <a:off x="4472" y="1088"/>
                <a:ext cx="333" cy="626"/>
              </a:xfrm>
              <a:custGeom>
                <a:avLst/>
                <a:gdLst>
                  <a:gd name="T0" fmla="*/ 12 w 998"/>
                  <a:gd name="T1" fmla="*/ 9 h 1879"/>
                  <a:gd name="T2" fmla="*/ 12 w 998"/>
                  <a:gd name="T3" fmla="*/ 9 h 1879"/>
                  <a:gd name="T4" fmla="*/ 12 w 998"/>
                  <a:gd name="T5" fmla="*/ 8 h 1879"/>
                  <a:gd name="T6" fmla="*/ 12 w 998"/>
                  <a:gd name="T7" fmla="*/ 7 h 1879"/>
                  <a:gd name="T8" fmla="*/ 11 w 998"/>
                  <a:gd name="T9" fmla="*/ 6 h 1879"/>
                  <a:gd name="T10" fmla="*/ 11 w 998"/>
                  <a:gd name="T11" fmla="*/ 5 h 1879"/>
                  <a:gd name="T12" fmla="*/ 10 w 998"/>
                  <a:gd name="T13" fmla="*/ 4 h 1879"/>
                  <a:gd name="T14" fmla="*/ 10 w 998"/>
                  <a:gd name="T15" fmla="*/ 3 h 1879"/>
                  <a:gd name="T16" fmla="*/ 10 w 998"/>
                  <a:gd name="T17" fmla="*/ 3 h 1879"/>
                  <a:gd name="T18" fmla="*/ 9 w 998"/>
                  <a:gd name="T19" fmla="*/ 3 h 1879"/>
                  <a:gd name="T20" fmla="*/ 9 w 998"/>
                  <a:gd name="T21" fmla="*/ 3 h 1879"/>
                  <a:gd name="T22" fmla="*/ 8 w 998"/>
                  <a:gd name="T23" fmla="*/ 2 h 1879"/>
                  <a:gd name="T24" fmla="*/ 8 w 998"/>
                  <a:gd name="T25" fmla="*/ 2 h 1879"/>
                  <a:gd name="T26" fmla="*/ 7 w 998"/>
                  <a:gd name="T27" fmla="*/ 2 h 1879"/>
                  <a:gd name="T28" fmla="*/ 7 w 998"/>
                  <a:gd name="T29" fmla="*/ 1 h 1879"/>
                  <a:gd name="T30" fmla="*/ 6 w 998"/>
                  <a:gd name="T31" fmla="*/ 1 h 1879"/>
                  <a:gd name="T32" fmla="*/ 5 w 998"/>
                  <a:gd name="T33" fmla="*/ 0 h 1879"/>
                  <a:gd name="T34" fmla="*/ 5 w 998"/>
                  <a:gd name="T35" fmla="*/ 0 h 1879"/>
                  <a:gd name="T36" fmla="*/ 4 w 998"/>
                  <a:gd name="T37" fmla="*/ 0 h 1879"/>
                  <a:gd name="T38" fmla="*/ 3 w 998"/>
                  <a:gd name="T39" fmla="*/ 1 h 1879"/>
                  <a:gd name="T40" fmla="*/ 2 w 998"/>
                  <a:gd name="T41" fmla="*/ 2 h 1879"/>
                  <a:gd name="T42" fmla="*/ 1 w 998"/>
                  <a:gd name="T43" fmla="*/ 3 h 1879"/>
                  <a:gd name="T44" fmla="*/ 0 w 998"/>
                  <a:gd name="T45" fmla="*/ 4 h 1879"/>
                  <a:gd name="T46" fmla="*/ 0 w 998"/>
                  <a:gd name="T47" fmla="*/ 6 h 1879"/>
                  <a:gd name="T48" fmla="*/ 0 w 998"/>
                  <a:gd name="T49" fmla="*/ 8 h 1879"/>
                  <a:gd name="T50" fmla="*/ 1 w 998"/>
                  <a:gd name="T51" fmla="*/ 9 h 1879"/>
                  <a:gd name="T52" fmla="*/ 1 w 998"/>
                  <a:gd name="T53" fmla="*/ 11 h 1879"/>
                  <a:gd name="T54" fmla="*/ 2 w 998"/>
                  <a:gd name="T55" fmla="*/ 12 h 1879"/>
                  <a:gd name="T56" fmla="*/ 3 w 998"/>
                  <a:gd name="T57" fmla="*/ 13 h 1879"/>
                  <a:gd name="T58" fmla="*/ 3 w 998"/>
                  <a:gd name="T59" fmla="*/ 13 h 1879"/>
                  <a:gd name="T60" fmla="*/ 4 w 998"/>
                  <a:gd name="T61" fmla="*/ 14 h 1879"/>
                  <a:gd name="T62" fmla="*/ 5 w 998"/>
                  <a:gd name="T63" fmla="*/ 15 h 1879"/>
                  <a:gd name="T64" fmla="*/ 5 w 998"/>
                  <a:gd name="T65" fmla="*/ 15 h 1879"/>
                  <a:gd name="T66" fmla="*/ 5 w 998"/>
                  <a:gd name="T67" fmla="*/ 16 h 1879"/>
                  <a:gd name="T68" fmla="*/ 5 w 998"/>
                  <a:gd name="T69" fmla="*/ 16 h 1879"/>
                  <a:gd name="T70" fmla="*/ 5 w 998"/>
                  <a:gd name="T71" fmla="*/ 17 h 1879"/>
                  <a:gd name="T72" fmla="*/ 5 w 998"/>
                  <a:gd name="T73" fmla="*/ 18 h 1879"/>
                  <a:gd name="T74" fmla="*/ 5 w 998"/>
                  <a:gd name="T75" fmla="*/ 19 h 1879"/>
                  <a:gd name="T76" fmla="*/ 5 w 998"/>
                  <a:gd name="T77" fmla="*/ 20 h 1879"/>
                  <a:gd name="T78" fmla="*/ 6 w 998"/>
                  <a:gd name="T79" fmla="*/ 21 h 1879"/>
                  <a:gd name="T80" fmla="*/ 6 w 998"/>
                  <a:gd name="T81" fmla="*/ 22 h 1879"/>
                  <a:gd name="T82" fmla="*/ 9 w 998"/>
                  <a:gd name="T83" fmla="*/ 23 h 1879"/>
                  <a:gd name="T84" fmla="*/ 11 w 998"/>
                  <a:gd name="T85" fmla="*/ 23 h 1879"/>
                  <a:gd name="T86" fmla="*/ 11 w 998"/>
                  <a:gd name="T87" fmla="*/ 22 h 1879"/>
                  <a:gd name="T88" fmla="*/ 12 w 998"/>
                  <a:gd name="T89" fmla="*/ 21 h 1879"/>
                  <a:gd name="T90" fmla="*/ 11 w 998"/>
                  <a:gd name="T91" fmla="*/ 19 h 1879"/>
                  <a:gd name="T92" fmla="*/ 11 w 998"/>
                  <a:gd name="T93" fmla="*/ 18 h 1879"/>
                  <a:gd name="T94" fmla="*/ 11 w 998"/>
                  <a:gd name="T95" fmla="*/ 16 h 1879"/>
                  <a:gd name="T96" fmla="*/ 11 w 998"/>
                  <a:gd name="T97" fmla="*/ 15 h 1879"/>
                  <a:gd name="T98" fmla="*/ 11 w 998"/>
                  <a:gd name="T99" fmla="*/ 14 h 1879"/>
                  <a:gd name="T100" fmla="*/ 12 w 998"/>
                  <a:gd name="T101" fmla="*/ 13 h 1879"/>
                  <a:gd name="T102" fmla="*/ 12 w 998"/>
                  <a:gd name="T103" fmla="*/ 12 h 1879"/>
                  <a:gd name="T104" fmla="*/ 12 w 998"/>
                  <a:gd name="T105" fmla="*/ 11 h 1879"/>
                  <a:gd name="T106" fmla="*/ 12 w 998"/>
                  <a:gd name="T107" fmla="*/ 10 h 1879"/>
                  <a:gd name="T108" fmla="*/ 12 w 998"/>
                  <a:gd name="T109" fmla="*/ 10 h 1879"/>
                  <a:gd name="T110" fmla="*/ 12 w 998"/>
                  <a:gd name="T111" fmla="*/ 9 h 1879"/>
                  <a:gd name="T112" fmla="*/ 12 w 998"/>
                  <a:gd name="T113" fmla="*/ 9 h 18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98"/>
                  <a:gd name="T172" fmla="*/ 0 h 1879"/>
                  <a:gd name="T173" fmla="*/ 998 w 998"/>
                  <a:gd name="T174" fmla="*/ 1879 h 18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98" h="1879">
                    <a:moveTo>
                      <a:pt x="998" y="752"/>
                    </a:moveTo>
                    <a:lnTo>
                      <a:pt x="991" y="730"/>
                    </a:lnTo>
                    <a:lnTo>
                      <a:pt x="974" y="673"/>
                    </a:lnTo>
                    <a:lnTo>
                      <a:pt x="948" y="593"/>
                    </a:lnTo>
                    <a:lnTo>
                      <a:pt x="917" y="501"/>
                    </a:lnTo>
                    <a:lnTo>
                      <a:pt x="881" y="407"/>
                    </a:lnTo>
                    <a:lnTo>
                      <a:pt x="846" y="325"/>
                    </a:lnTo>
                    <a:lnTo>
                      <a:pt x="811" y="263"/>
                    </a:lnTo>
                    <a:lnTo>
                      <a:pt x="781" y="236"/>
                    </a:lnTo>
                    <a:lnTo>
                      <a:pt x="746" y="226"/>
                    </a:lnTo>
                    <a:lnTo>
                      <a:pt x="708" y="213"/>
                    </a:lnTo>
                    <a:lnTo>
                      <a:pt x="667" y="195"/>
                    </a:lnTo>
                    <a:lnTo>
                      <a:pt x="622" y="173"/>
                    </a:lnTo>
                    <a:lnTo>
                      <a:pt x="575" y="144"/>
                    </a:lnTo>
                    <a:lnTo>
                      <a:pt x="529" y="111"/>
                    </a:lnTo>
                    <a:lnTo>
                      <a:pt x="484" y="72"/>
                    </a:lnTo>
                    <a:lnTo>
                      <a:pt x="444" y="27"/>
                    </a:lnTo>
                    <a:lnTo>
                      <a:pt x="389" y="0"/>
                    </a:lnTo>
                    <a:lnTo>
                      <a:pt x="317" y="11"/>
                    </a:lnTo>
                    <a:lnTo>
                      <a:pt x="234" y="56"/>
                    </a:lnTo>
                    <a:lnTo>
                      <a:pt x="152" y="132"/>
                    </a:lnTo>
                    <a:lnTo>
                      <a:pt x="78" y="229"/>
                    </a:lnTo>
                    <a:lnTo>
                      <a:pt x="25" y="348"/>
                    </a:lnTo>
                    <a:lnTo>
                      <a:pt x="0" y="479"/>
                    </a:lnTo>
                    <a:lnTo>
                      <a:pt x="14" y="620"/>
                    </a:lnTo>
                    <a:lnTo>
                      <a:pt x="55" y="748"/>
                    </a:lnTo>
                    <a:lnTo>
                      <a:pt x="105" y="858"/>
                    </a:lnTo>
                    <a:lnTo>
                      <a:pt x="159" y="947"/>
                    </a:lnTo>
                    <a:lnTo>
                      <a:pt x="217" y="1022"/>
                    </a:lnTo>
                    <a:lnTo>
                      <a:pt x="273" y="1083"/>
                    </a:lnTo>
                    <a:lnTo>
                      <a:pt x="326" y="1135"/>
                    </a:lnTo>
                    <a:lnTo>
                      <a:pt x="374" y="1179"/>
                    </a:lnTo>
                    <a:lnTo>
                      <a:pt x="412" y="1222"/>
                    </a:lnTo>
                    <a:lnTo>
                      <a:pt x="431" y="1271"/>
                    </a:lnTo>
                    <a:lnTo>
                      <a:pt x="435" y="1336"/>
                    </a:lnTo>
                    <a:lnTo>
                      <a:pt x="428" y="1411"/>
                    </a:lnTo>
                    <a:lnTo>
                      <a:pt x="421" y="1493"/>
                    </a:lnTo>
                    <a:lnTo>
                      <a:pt x="415" y="1572"/>
                    </a:lnTo>
                    <a:lnTo>
                      <a:pt x="422" y="1647"/>
                    </a:lnTo>
                    <a:lnTo>
                      <a:pt x="447" y="1710"/>
                    </a:lnTo>
                    <a:lnTo>
                      <a:pt x="498" y="1757"/>
                    </a:lnTo>
                    <a:lnTo>
                      <a:pt x="731" y="1865"/>
                    </a:lnTo>
                    <a:lnTo>
                      <a:pt x="867" y="1879"/>
                    </a:lnTo>
                    <a:lnTo>
                      <a:pt x="929" y="1821"/>
                    </a:lnTo>
                    <a:lnTo>
                      <a:pt x="938" y="1712"/>
                    </a:lnTo>
                    <a:lnTo>
                      <a:pt x="916" y="1572"/>
                    </a:lnTo>
                    <a:lnTo>
                      <a:pt x="884" y="1425"/>
                    </a:lnTo>
                    <a:lnTo>
                      <a:pt x="864" y="1291"/>
                    </a:lnTo>
                    <a:lnTo>
                      <a:pt x="878" y="1191"/>
                    </a:lnTo>
                    <a:lnTo>
                      <a:pt x="915" y="1106"/>
                    </a:lnTo>
                    <a:lnTo>
                      <a:pt x="944" y="1026"/>
                    </a:lnTo>
                    <a:lnTo>
                      <a:pt x="964" y="950"/>
                    </a:lnTo>
                    <a:lnTo>
                      <a:pt x="980" y="885"/>
                    </a:lnTo>
                    <a:lnTo>
                      <a:pt x="988" y="830"/>
                    </a:lnTo>
                    <a:lnTo>
                      <a:pt x="994" y="788"/>
                    </a:lnTo>
                    <a:lnTo>
                      <a:pt x="997" y="761"/>
                    </a:lnTo>
                    <a:lnTo>
                      <a:pt x="998" y="75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6" name="Freeform 1054"/>
              <p:cNvSpPr>
                <a:spLocks/>
              </p:cNvSpPr>
              <p:nvPr/>
            </p:nvSpPr>
            <p:spPr bwMode="auto">
              <a:xfrm>
                <a:off x="4908" y="1493"/>
                <a:ext cx="516" cy="343"/>
              </a:xfrm>
              <a:custGeom>
                <a:avLst/>
                <a:gdLst>
                  <a:gd name="T0" fmla="*/ 9 w 1546"/>
                  <a:gd name="T1" fmla="*/ 4 h 1029"/>
                  <a:gd name="T2" fmla="*/ 9 w 1546"/>
                  <a:gd name="T3" fmla="*/ 6 h 1029"/>
                  <a:gd name="T4" fmla="*/ 9 w 1546"/>
                  <a:gd name="T5" fmla="*/ 8 h 1029"/>
                  <a:gd name="T6" fmla="*/ 10 w 1546"/>
                  <a:gd name="T7" fmla="*/ 8 h 1029"/>
                  <a:gd name="T8" fmla="*/ 10 w 1546"/>
                  <a:gd name="T9" fmla="*/ 9 h 1029"/>
                  <a:gd name="T10" fmla="*/ 10 w 1546"/>
                  <a:gd name="T11" fmla="*/ 9 h 1029"/>
                  <a:gd name="T12" fmla="*/ 11 w 1546"/>
                  <a:gd name="T13" fmla="*/ 9 h 1029"/>
                  <a:gd name="T14" fmla="*/ 12 w 1546"/>
                  <a:gd name="T15" fmla="*/ 8 h 1029"/>
                  <a:gd name="T16" fmla="*/ 12 w 1546"/>
                  <a:gd name="T17" fmla="*/ 8 h 1029"/>
                  <a:gd name="T18" fmla="*/ 13 w 1546"/>
                  <a:gd name="T19" fmla="*/ 7 h 1029"/>
                  <a:gd name="T20" fmla="*/ 14 w 1546"/>
                  <a:gd name="T21" fmla="*/ 7 h 1029"/>
                  <a:gd name="T22" fmla="*/ 14 w 1546"/>
                  <a:gd name="T23" fmla="*/ 6 h 1029"/>
                  <a:gd name="T24" fmla="*/ 14 w 1546"/>
                  <a:gd name="T25" fmla="*/ 5 h 1029"/>
                  <a:gd name="T26" fmla="*/ 15 w 1546"/>
                  <a:gd name="T27" fmla="*/ 4 h 1029"/>
                  <a:gd name="T28" fmla="*/ 15 w 1546"/>
                  <a:gd name="T29" fmla="*/ 3 h 1029"/>
                  <a:gd name="T30" fmla="*/ 15 w 1546"/>
                  <a:gd name="T31" fmla="*/ 2 h 1029"/>
                  <a:gd name="T32" fmla="*/ 15 w 1546"/>
                  <a:gd name="T33" fmla="*/ 2 h 1029"/>
                  <a:gd name="T34" fmla="*/ 15 w 1546"/>
                  <a:gd name="T35" fmla="*/ 2 h 1029"/>
                  <a:gd name="T36" fmla="*/ 16 w 1546"/>
                  <a:gd name="T37" fmla="*/ 2 h 1029"/>
                  <a:gd name="T38" fmla="*/ 16 w 1546"/>
                  <a:gd name="T39" fmla="*/ 2 h 1029"/>
                  <a:gd name="T40" fmla="*/ 17 w 1546"/>
                  <a:gd name="T41" fmla="*/ 3 h 1029"/>
                  <a:gd name="T42" fmla="*/ 18 w 1546"/>
                  <a:gd name="T43" fmla="*/ 3 h 1029"/>
                  <a:gd name="T44" fmla="*/ 18 w 1546"/>
                  <a:gd name="T45" fmla="*/ 3 h 1029"/>
                  <a:gd name="T46" fmla="*/ 19 w 1546"/>
                  <a:gd name="T47" fmla="*/ 3 h 1029"/>
                  <a:gd name="T48" fmla="*/ 19 w 1546"/>
                  <a:gd name="T49" fmla="*/ 3 h 1029"/>
                  <a:gd name="T50" fmla="*/ 19 w 1546"/>
                  <a:gd name="T51" fmla="*/ 4 h 1029"/>
                  <a:gd name="T52" fmla="*/ 19 w 1546"/>
                  <a:gd name="T53" fmla="*/ 4 h 1029"/>
                  <a:gd name="T54" fmla="*/ 18 w 1546"/>
                  <a:gd name="T55" fmla="*/ 5 h 1029"/>
                  <a:gd name="T56" fmla="*/ 18 w 1546"/>
                  <a:gd name="T57" fmla="*/ 5 h 1029"/>
                  <a:gd name="T58" fmla="*/ 17 w 1546"/>
                  <a:gd name="T59" fmla="*/ 6 h 1029"/>
                  <a:gd name="T60" fmla="*/ 16 w 1546"/>
                  <a:gd name="T61" fmla="*/ 7 h 1029"/>
                  <a:gd name="T62" fmla="*/ 16 w 1546"/>
                  <a:gd name="T63" fmla="*/ 8 h 1029"/>
                  <a:gd name="T64" fmla="*/ 16 w 1546"/>
                  <a:gd name="T65" fmla="*/ 9 h 1029"/>
                  <a:gd name="T66" fmla="*/ 16 w 1546"/>
                  <a:gd name="T67" fmla="*/ 10 h 1029"/>
                  <a:gd name="T68" fmla="*/ 15 w 1546"/>
                  <a:gd name="T69" fmla="*/ 11 h 1029"/>
                  <a:gd name="T70" fmla="*/ 14 w 1546"/>
                  <a:gd name="T71" fmla="*/ 12 h 1029"/>
                  <a:gd name="T72" fmla="*/ 13 w 1546"/>
                  <a:gd name="T73" fmla="*/ 12 h 1029"/>
                  <a:gd name="T74" fmla="*/ 11 w 1546"/>
                  <a:gd name="T75" fmla="*/ 13 h 1029"/>
                  <a:gd name="T76" fmla="*/ 10 w 1546"/>
                  <a:gd name="T77" fmla="*/ 13 h 1029"/>
                  <a:gd name="T78" fmla="*/ 8 w 1546"/>
                  <a:gd name="T79" fmla="*/ 12 h 1029"/>
                  <a:gd name="T80" fmla="*/ 6 w 1546"/>
                  <a:gd name="T81" fmla="*/ 11 h 1029"/>
                  <a:gd name="T82" fmla="*/ 2 w 1546"/>
                  <a:gd name="T83" fmla="*/ 7 h 1029"/>
                  <a:gd name="T84" fmla="*/ 0 w 1546"/>
                  <a:gd name="T85" fmla="*/ 4 h 1029"/>
                  <a:gd name="T86" fmla="*/ 0 w 1546"/>
                  <a:gd name="T87" fmla="*/ 2 h 1029"/>
                  <a:gd name="T88" fmla="*/ 2 w 1546"/>
                  <a:gd name="T89" fmla="*/ 1 h 1029"/>
                  <a:gd name="T90" fmla="*/ 4 w 1546"/>
                  <a:gd name="T91" fmla="*/ 0 h 1029"/>
                  <a:gd name="T92" fmla="*/ 7 w 1546"/>
                  <a:gd name="T93" fmla="*/ 0 h 1029"/>
                  <a:gd name="T94" fmla="*/ 9 w 1546"/>
                  <a:gd name="T95" fmla="*/ 2 h 1029"/>
                  <a:gd name="T96" fmla="*/ 9 w 1546"/>
                  <a:gd name="T97" fmla="*/ 4 h 10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46"/>
                  <a:gd name="T148" fmla="*/ 0 h 1029"/>
                  <a:gd name="T149" fmla="*/ 1546 w 1546"/>
                  <a:gd name="T150" fmla="*/ 1029 h 10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46" h="1029">
                    <a:moveTo>
                      <a:pt x="750" y="310"/>
                    </a:moveTo>
                    <a:lnTo>
                      <a:pt x="741" y="490"/>
                    </a:lnTo>
                    <a:lnTo>
                      <a:pt x="749" y="611"/>
                    </a:lnTo>
                    <a:lnTo>
                      <a:pt x="770" y="682"/>
                    </a:lnTo>
                    <a:lnTo>
                      <a:pt x="805" y="714"/>
                    </a:lnTo>
                    <a:lnTo>
                      <a:pt x="846" y="716"/>
                    </a:lnTo>
                    <a:lnTo>
                      <a:pt x="896" y="699"/>
                    </a:lnTo>
                    <a:lnTo>
                      <a:pt x="947" y="671"/>
                    </a:lnTo>
                    <a:lnTo>
                      <a:pt x="999" y="646"/>
                    </a:lnTo>
                    <a:lnTo>
                      <a:pt x="1048" y="607"/>
                    </a:lnTo>
                    <a:lnTo>
                      <a:pt x="1093" y="548"/>
                    </a:lnTo>
                    <a:lnTo>
                      <a:pt x="1132" y="473"/>
                    </a:lnTo>
                    <a:lnTo>
                      <a:pt x="1168" y="393"/>
                    </a:lnTo>
                    <a:lnTo>
                      <a:pt x="1196" y="315"/>
                    </a:lnTo>
                    <a:lnTo>
                      <a:pt x="1217" y="249"/>
                    </a:lnTo>
                    <a:lnTo>
                      <a:pt x="1231" y="202"/>
                    </a:lnTo>
                    <a:lnTo>
                      <a:pt x="1236" y="186"/>
                    </a:lnTo>
                    <a:lnTo>
                      <a:pt x="1248" y="186"/>
                    </a:lnTo>
                    <a:lnTo>
                      <a:pt x="1282" y="189"/>
                    </a:lnTo>
                    <a:lnTo>
                      <a:pt x="1328" y="194"/>
                    </a:lnTo>
                    <a:lnTo>
                      <a:pt x="1384" y="203"/>
                    </a:lnTo>
                    <a:lnTo>
                      <a:pt x="1438" y="214"/>
                    </a:lnTo>
                    <a:lnTo>
                      <a:pt x="1489" y="229"/>
                    </a:lnTo>
                    <a:lnTo>
                      <a:pt x="1526" y="246"/>
                    </a:lnTo>
                    <a:lnTo>
                      <a:pt x="1546" y="268"/>
                    </a:lnTo>
                    <a:lnTo>
                      <a:pt x="1538" y="294"/>
                    </a:lnTo>
                    <a:lnTo>
                      <a:pt x="1510" y="330"/>
                    </a:lnTo>
                    <a:lnTo>
                      <a:pt x="1468" y="374"/>
                    </a:lnTo>
                    <a:lnTo>
                      <a:pt x="1418" y="427"/>
                    </a:lnTo>
                    <a:lnTo>
                      <a:pt x="1366" y="488"/>
                    </a:lnTo>
                    <a:lnTo>
                      <a:pt x="1321" y="559"/>
                    </a:lnTo>
                    <a:lnTo>
                      <a:pt x="1287" y="638"/>
                    </a:lnTo>
                    <a:lnTo>
                      <a:pt x="1274" y="727"/>
                    </a:lnTo>
                    <a:lnTo>
                      <a:pt x="1253" y="815"/>
                    </a:lnTo>
                    <a:lnTo>
                      <a:pt x="1201" y="895"/>
                    </a:lnTo>
                    <a:lnTo>
                      <a:pt x="1120" y="959"/>
                    </a:lnTo>
                    <a:lnTo>
                      <a:pt x="1019" y="1007"/>
                    </a:lnTo>
                    <a:lnTo>
                      <a:pt x="902" y="1029"/>
                    </a:lnTo>
                    <a:lnTo>
                      <a:pt x="775" y="1024"/>
                    </a:lnTo>
                    <a:lnTo>
                      <a:pt x="643" y="988"/>
                    </a:lnTo>
                    <a:lnTo>
                      <a:pt x="513" y="916"/>
                    </a:lnTo>
                    <a:lnTo>
                      <a:pt x="146" y="592"/>
                    </a:lnTo>
                    <a:lnTo>
                      <a:pt x="0" y="339"/>
                    </a:lnTo>
                    <a:lnTo>
                      <a:pt x="21" y="156"/>
                    </a:lnTo>
                    <a:lnTo>
                      <a:pt x="156" y="43"/>
                    </a:lnTo>
                    <a:lnTo>
                      <a:pt x="348" y="0"/>
                    </a:lnTo>
                    <a:lnTo>
                      <a:pt x="548" y="30"/>
                    </a:lnTo>
                    <a:lnTo>
                      <a:pt x="699" y="133"/>
                    </a:lnTo>
                    <a:lnTo>
                      <a:pt x="750" y="3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7" name="Freeform 1055"/>
              <p:cNvSpPr>
                <a:spLocks/>
              </p:cNvSpPr>
              <p:nvPr/>
            </p:nvSpPr>
            <p:spPr bwMode="auto">
              <a:xfrm>
                <a:off x="5128" y="1735"/>
                <a:ext cx="116" cy="38"/>
              </a:xfrm>
              <a:custGeom>
                <a:avLst/>
                <a:gdLst>
                  <a:gd name="T0" fmla="*/ 4 w 348"/>
                  <a:gd name="T1" fmla="*/ 0 h 114"/>
                  <a:gd name="T2" fmla="*/ 4 w 348"/>
                  <a:gd name="T3" fmla="*/ 0 h 114"/>
                  <a:gd name="T4" fmla="*/ 4 w 348"/>
                  <a:gd name="T5" fmla="*/ 0 h 114"/>
                  <a:gd name="T6" fmla="*/ 3 w 348"/>
                  <a:gd name="T7" fmla="*/ 0 h 114"/>
                  <a:gd name="T8" fmla="*/ 3 w 348"/>
                  <a:gd name="T9" fmla="*/ 0 h 114"/>
                  <a:gd name="T10" fmla="*/ 2 w 348"/>
                  <a:gd name="T11" fmla="*/ 0 h 114"/>
                  <a:gd name="T12" fmla="*/ 1 w 348"/>
                  <a:gd name="T13" fmla="*/ 0 h 114"/>
                  <a:gd name="T14" fmla="*/ 1 w 348"/>
                  <a:gd name="T15" fmla="*/ 1 h 114"/>
                  <a:gd name="T16" fmla="*/ 0 w 348"/>
                  <a:gd name="T17" fmla="*/ 1 h 114"/>
                  <a:gd name="T18" fmla="*/ 0 w 348"/>
                  <a:gd name="T19" fmla="*/ 1 h 114"/>
                  <a:gd name="T20" fmla="*/ 0 w 348"/>
                  <a:gd name="T21" fmla="*/ 1 h 114"/>
                  <a:gd name="T22" fmla="*/ 0 w 348"/>
                  <a:gd name="T23" fmla="*/ 1 h 114"/>
                  <a:gd name="T24" fmla="*/ 0 w 348"/>
                  <a:gd name="T25" fmla="*/ 1 h 114"/>
                  <a:gd name="T26" fmla="*/ 0 w 348"/>
                  <a:gd name="T27" fmla="*/ 1 h 114"/>
                  <a:gd name="T28" fmla="*/ 1 w 348"/>
                  <a:gd name="T29" fmla="*/ 0 h 114"/>
                  <a:gd name="T30" fmla="*/ 1 w 348"/>
                  <a:gd name="T31" fmla="*/ 0 h 114"/>
                  <a:gd name="T32" fmla="*/ 2 w 348"/>
                  <a:gd name="T33" fmla="*/ 0 h 114"/>
                  <a:gd name="T34" fmla="*/ 3 w 348"/>
                  <a:gd name="T35" fmla="*/ 0 h 114"/>
                  <a:gd name="T36" fmla="*/ 4 w 348"/>
                  <a:gd name="T37" fmla="*/ 0 h 114"/>
                  <a:gd name="T38" fmla="*/ 4 w 348"/>
                  <a:gd name="T39" fmla="*/ 0 h 114"/>
                  <a:gd name="T40" fmla="*/ 4 w 348"/>
                  <a:gd name="T41" fmla="*/ 0 h 114"/>
                  <a:gd name="T42" fmla="*/ 4 w 348"/>
                  <a:gd name="T43" fmla="*/ 0 h 114"/>
                  <a:gd name="T44" fmla="*/ 4 w 348"/>
                  <a:gd name="T45" fmla="*/ 0 h 114"/>
                  <a:gd name="T46" fmla="*/ 4 w 348"/>
                  <a:gd name="T47" fmla="*/ 0 h 114"/>
                  <a:gd name="T48" fmla="*/ 4 w 348"/>
                  <a:gd name="T49" fmla="*/ 0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8"/>
                  <a:gd name="T76" fmla="*/ 0 h 114"/>
                  <a:gd name="T77" fmla="*/ 348 w 348"/>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8" h="114">
                    <a:moveTo>
                      <a:pt x="346" y="40"/>
                    </a:moveTo>
                    <a:lnTo>
                      <a:pt x="333" y="37"/>
                    </a:lnTo>
                    <a:lnTo>
                      <a:pt x="302" y="33"/>
                    </a:lnTo>
                    <a:lnTo>
                      <a:pt x="257" y="27"/>
                    </a:lnTo>
                    <a:lnTo>
                      <a:pt x="206" y="26"/>
                    </a:lnTo>
                    <a:lnTo>
                      <a:pt x="150" y="27"/>
                    </a:lnTo>
                    <a:lnTo>
                      <a:pt x="100" y="37"/>
                    </a:lnTo>
                    <a:lnTo>
                      <a:pt x="58" y="56"/>
                    </a:lnTo>
                    <a:lnTo>
                      <a:pt x="32" y="89"/>
                    </a:lnTo>
                    <a:lnTo>
                      <a:pt x="14" y="113"/>
                    </a:lnTo>
                    <a:lnTo>
                      <a:pt x="3" y="114"/>
                    </a:lnTo>
                    <a:lnTo>
                      <a:pt x="0" y="98"/>
                    </a:lnTo>
                    <a:lnTo>
                      <a:pt x="8" y="72"/>
                    </a:lnTo>
                    <a:lnTo>
                      <a:pt x="26" y="42"/>
                    </a:lnTo>
                    <a:lnTo>
                      <a:pt x="59" y="16"/>
                    </a:lnTo>
                    <a:lnTo>
                      <a:pt x="109" y="0"/>
                    </a:lnTo>
                    <a:lnTo>
                      <a:pt x="179" y="2"/>
                    </a:lnTo>
                    <a:lnTo>
                      <a:pt x="245" y="12"/>
                    </a:lnTo>
                    <a:lnTo>
                      <a:pt x="293" y="20"/>
                    </a:lnTo>
                    <a:lnTo>
                      <a:pt x="322" y="27"/>
                    </a:lnTo>
                    <a:lnTo>
                      <a:pt x="340" y="31"/>
                    </a:lnTo>
                    <a:lnTo>
                      <a:pt x="346" y="34"/>
                    </a:lnTo>
                    <a:lnTo>
                      <a:pt x="348" y="37"/>
                    </a:lnTo>
                    <a:lnTo>
                      <a:pt x="347" y="38"/>
                    </a:lnTo>
                    <a:lnTo>
                      <a:pt x="346"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68" name="Freeform 1056"/>
              <p:cNvSpPr>
                <a:spLocks/>
              </p:cNvSpPr>
              <p:nvPr/>
            </p:nvSpPr>
            <p:spPr bwMode="auto">
              <a:xfrm>
                <a:off x="5167" y="1889"/>
                <a:ext cx="314" cy="450"/>
              </a:xfrm>
              <a:custGeom>
                <a:avLst/>
                <a:gdLst>
                  <a:gd name="T0" fmla="*/ 3 w 944"/>
                  <a:gd name="T1" fmla="*/ 1 h 1349"/>
                  <a:gd name="T2" fmla="*/ 3 w 944"/>
                  <a:gd name="T3" fmla="*/ 1 h 1349"/>
                  <a:gd name="T4" fmla="*/ 4 w 944"/>
                  <a:gd name="T5" fmla="*/ 1 h 1349"/>
                  <a:gd name="T6" fmla="*/ 5 w 944"/>
                  <a:gd name="T7" fmla="*/ 0 h 1349"/>
                  <a:gd name="T8" fmla="*/ 7 w 944"/>
                  <a:gd name="T9" fmla="*/ 0 h 1349"/>
                  <a:gd name="T10" fmla="*/ 8 w 944"/>
                  <a:gd name="T11" fmla="*/ 0 h 1349"/>
                  <a:gd name="T12" fmla="*/ 9 w 944"/>
                  <a:gd name="T13" fmla="*/ 0 h 1349"/>
                  <a:gd name="T14" fmla="*/ 10 w 944"/>
                  <a:gd name="T15" fmla="*/ 1 h 1349"/>
                  <a:gd name="T16" fmla="*/ 10 w 944"/>
                  <a:gd name="T17" fmla="*/ 2 h 1349"/>
                  <a:gd name="T18" fmla="*/ 11 w 944"/>
                  <a:gd name="T19" fmla="*/ 4 h 1349"/>
                  <a:gd name="T20" fmla="*/ 10 w 944"/>
                  <a:gd name="T21" fmla="*/ 5 h 1349"/>
                  <a:gd name="T22" fmla="*/ 10 w 944"/>
                  <a:gd name="T23" fmla="*/ 7 h 1349"/>
                  <a:gd name="T24" fmla="*/ 10 w 944"/>
                  <a:gd name="T25" fmla="*/ 8 h 1349"/>
                  <a:gd name="T26" fmla="*/ 9 w 944"/>
                  <a:gd name="T27" fmla="*/ 9 h 1349"/>
                  <a:gd name="T28" fmla="*/ 9 w 944"/>
                  <a:gd name="T29" fmla="*/ 10 h 1349"/>
                  <a:gd name="T30" fmla="*/ 9 w 944"/>
                  <a:gd name="T31" fmla="*/ 11 h 1349"/>
                  <a:gd name="T32" fmla="*/ 8 w 944"/>
                  <a:gd name="T33" fmla="*/ 11 h 1349"/>
                  <a:gd name="T34" fmla="*/ 9 w 944"/>
                  <a:gd name="T35" fmla="*/ 11 h 1349"/>
                  <a:gd name="T36" fmla="*/ 9 w 944"/>
                  <a:gd name="T37" fmla="*/ 11 h 1349"/>
                  <a:gd name="T38" fmla="*/ 10 w 944"/>
                  <a:gd name="T39" fmla="*/ 11 h 1349"/>
                  <a:gd name="T40" fmla="*/ 10 w 944"/>
                  <a:gd name="T41" fmla="*/ 11 h 1349"/>
                  <a:gd name="T42" fmla="*/ 11 w 944"/>
                  <a:gd name="T43" fmla="*/ 12 h 1349"/>
                  <a:gd name="T44" fmla="*/ 11 w 944"/>
                  <a:gd name="T45" fmla="*/ 12 h 1349"/>
                  <a:gd name="T46" fmla="*/ 12 w 944"/>
                  <a:gd name="T47" fmla="*/ 13 h 1349"/>
                  <a:gd name="T48" fmla="*/ 11 w 944"/>
                  <a:gd name="T49" fmla="*/ 14 h 1349"/>
                  <a:gd name="T50" fmla="*/ 11 w 944"/>
                  <a:gd name="T51" fmla="*/ 15 h 1349"/>
                  <a:gd name="T52" fmla="*/ 10 w 944"/>
                  <a:gd name="T53" fmla="*/ 16 h 1349"/>
                  <a:gd name="T54" fmla="*/ 9 w 944"/>
                  <a:gd name="T55" fmla="*/ 16 h 1349"/>
                  <a:gd name="T56" fmla="*/ 8 w 944"/>
                  <a:gd name="T57" fmla="*/ 17 h 1349"/>
                  <a:gd name="T58" fmla="*/ 7 w 944"/>
                  <a:gd name="T59" fmla="*/ 17 h 1349"/>
                  <a:gd name="T60" fmla="*/ 6 w 944"/>
                  <a:gd name="T61" fmla="*/ 17 h 1349"/>
                  <a:gd name="T62" fmla="*/ 5 w 944"/>
                  <a:gd name="T63" fmla="*/ 17 h 1349"/>
                  <a:gd name="T64" fmla="*/ 4 w 944"/>
                  <a:gd name="T65" fmla="*/ 16 h 1349"/>
                  <a:gd name="T66" fmla="*/ 3 w 944"/>
                  <a:gd name="T67" fmla="*/ 16 h 1349"/>
                  <a:gd name="T68" fmla="*/ 2 w 944"/>
                  <a:gd name="T69" fmla="*/ 15 h 1349"/>
                  <a:gd name="T70" fmla="*/ 1 w 944"/>
                  <a:gd name="T71" fmla="*/ 14 h 1349"/>
                  <a:gd name="T72" fmla="*/ 1 w 944"/>
                  <a:gd name="T73" fmla="*/ 13 h 1349"/>
                  <a:gd name="T74" fmla="*/ 0 w 944"/>
                  <a:gd name="T75" fmla="*/ 12 h 1349"/>
                  <a:gd name="T76" fmla="*/ 0 w 944"/>
                  <a:gd name="T77" fmla="*/ 11 h 1349"/>
                  <a:gd name="T78" fmla="*/ 0 w 944"/>
                  <a:gd name="T79" fmla="*/ 9 h 1349"/>
                  <a:gd name="T80" fmla="*/ 1 w 944"/>
                  <a:gd name="T81" fmla="*/ 8 h 1349"/>
                  <a:gd name="T82" fmla="*/ 2 w 944"/>
                  <a:gd name="T83" fmla="*/ 8 h 1349"/>
                  <a:gd name="T84" fmla="*/ 3 w 944"/>
                  <a:gd name="T85" fmla="*/ 7 h 1349"/>
                  <a:gd name="T86" fmla="*/ 3 w 944"/>
                  <a:gd name="T87" fmla="*/ 6 h 1349"/>
                  <a:gd name="T88" fmla="*/ 4 w 944"/>
                  <a:gd name="T89" fmla="*/ 6 h 1349"/>
                  <a:gd name="T90" fmla="*/ 4 w 944"/>
                  <a:gd name="T91" fmla="*/ 5 h 1349"/>
                  <a:gd name="T92" fmla="*/ 4 w 944"/>
                  <a:gd name="T93" fmla="*/ 5 h 1349"/>
                  <a:gd name="T94" fmla="*/ 4 w 944"/>
                  <a:gd name="T95" fmla="*/ 4 h 1349"/>
                  <a:gd name="T96" fmla="*/ 4 w 944"/>
                  <a:gd name="T97" fmla="*/ 4 h 1349"/>
                  <a:gd name="T98" fmla="*/ 4 w 944"/>
                  <a:gd name="T99" fmla="*/ 4 h 1349"/>
                  <a:gd name="T100" fmla="*/ 4 w 944"/>
                  <a:gd name="T101" fmla="*/ 3 h 1349"/>
                  <a:gd name="T102" fmla="*/ 4 w 944"/>
                  <a:gd name="T103" fmla="*/ 3 h 1349"/>
                  <a:gd name="T104" fmla="*/ 3 w 944"/>
                  <a:gd name="T105" fmla="*/ 2 h 1349"/>
                  <a:gd name="T106" fmla="*/ 3 w 944"/>
                  <a:gd name="T107" fmla="*/ 2 h 1349"/>
                  <a:gd name="T108" fmla="*/ 3 w 944"/>
                  <a:gd name="T109" fmla="*/ 2 h 1349"/>
                  <a:gd name="T110" fmla="*/ 3 w 944"/>
                  <a:gd name="T111" fmla="*/ 1 h 1349"/>
                  <a:gd name="T112" fmla="*/ 3 w 944"/>
                  <a:gd name="T113" fmla="*/ 1 h 1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4"/>
                  <a:gd name="T172" fmla="*/ 0 h 1349"/>
                  <a:gd name="T173" fmla="*/ 944 w 944"/>
                  <a:gd name="T174" fmla="*/ 1349 h 13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4" h="1349">
                    <a:moveTo>
                      <a:pt x="240" y="92"/>
                    </a:moveTo>
                    <a:lnTo>
                      <a:pt x="282" y="70"/>
                    </a:lnTo>
                    <a:lnTo>
                      <a:pt x="355" y="43"/>
                    </a:lnTo>
                    <a:lnTo>
                      <a:pt x="445" y="16"/>
                    </a:lnTo>
                    <a:lnTo>
                      <a:pt x="546" y="1"/>
                    </a:lnTo>
                    <a:lnTo>
                      <a:pt x="645" y="0"/>
                    </a:lnTo>
                    <a:lnTo>
                      <a:pt x="737" y="25"/>
                    </a:lnTo>
                    <a:lnTo>
                      <a:pt x="807" y="80"/>
                    </a:lnTo>
                    <a:lnTo>
                      <a:pt x="849" y="178"/>
                    </a:lnTo>
                    <a:lnTo>
                      <a:pt x="860" y="297"/>
                    </a:lnTo>
                    <a:lnTo>
                      <a:pt x="849" y="419"/>
                    </a:lnTo>
                    <a:lnTo>
                      <a:pt x="824" y="535"/>
                    </a:lnTo>
                    <a:lnTo>
                      <a:pt x="792" y="643"/>
                    </a:lnTo>
                    <a:lnTo>
                      <a:pt x="756" y="735"/>
                    </a:lnTo>
                    <a:lnTo>
                      <a:pt x="722" y="808"/>
                    </a:lnTo>
                    <a:lnTo>
                      <a:pt x="698" y="856"/>
                    </a:lnTo>
                    <a:lnTo>
                      <a:pt x="689" y="873"/>
                    </a:lnTo>
                    <a:lnTo>
                      <a:pt x="703" y="874"/>
                    </a:lnTo>
                    <a:lnTo>
                      <a:pt x="741" y="883"/>
                    </a:lnTo>
                    <a:lnTo>
                      <a:pt x="792" y="898"/>
                    </a:lnTo>
                    <a:lnTo>
                      <a:pt x="848" y="923"/>
                    </a:lnTo>
                    <a:lnTo>
                      <a:pt x="898" y="957"/>
                    </a:lnTo>
                    <a:lnTo>
                      <a:pt x="934" y="1004"/>
                    </a:lnTo>
                    <a:lnTo>
                      <a:pt x="944" y="1066"/>
                    </a:lnTo>
                    <a:lnTo>
                      <a:pt x="922" y="1144"/>
                    </a:lnTo>
                    <a:lnTo>
                      <a:pt x="870" y="1217"/>
                    </a:lnTo>
                    <a:lnTo>
                      <a:pt x="805" y="1273"/>
                    </a:lnTo>
                    <a:lnTo>
                      <a:pt x="731" y="1311"/>
                    </a:lnTo>
                    <a:lnTo>
                      <a:pt x="651" y="1336"/>
                    </a:lnTo>
                    <a:lnTo>
                      <a:pt x="567" y="1348"/>
                    </a:lnTo>
                    <a:lnTo>
                      <a:pt x="483" y="1349"/>
                    </a:lnTo>
                    <a:lnTo>
                      <a:pt x="401" y="1341"/>
                    </a:lnTo>
                    <a:lnTo>
                      <a:pt x="326" y="1327"/>
                    </a:lnTo>
                    <a:lnTo>
                      <a:pt x="250" y="1293"/>
                    </a:lnTo>
                    <a:lnTo>
                      <a:pt x="174" y="1233"/>
                    </a:lnTo>
                    <a:lnTo>
                      <a:pt x="102" y="1152"/>
                    </a:lnTo>
                    <a:lnTo>
                      <a:pt x="44" y="1059"/>
                    </a:lnTo>
                    <a:lnTo>
                      <a:pt x="6" y="958"/>
                    </a:lnTo>
                    <a:lnTo>
                      <a:pt x="0" y="858"/>
                    </a:lnTo>
                    <a:lnTo>
                      <a:pt x="31" y="765"/>
                    </a:lnTo>
                    <a:lnTo>
                      <a:pt x="110" y="687"/>
                    </a:lnTo>
                    <a:lnTo>
                      <a:pt x="195" y="622"/>
                    </a:lnTo>
                    <a:lnTo>
                      <a:pt x="248" y="566"/>
                    </a:lnTo>
                    <a:lnTo>
                      <a:pt x="276" y="516"/>
                    </a:lnTo>
                    <a:lnTo>
                      <a:pt x="289" y="472"/>
                    </a:lnTo>
                    <a:lnTo>
                      <a:pt x="292" y="430"/>
                    </a:lnTo>
                    <a:lnTo>
                      <a:pt x="294" y="391"/>
                    </a:lnTo>
                    <a:lnTo>
                      <a:pt x="303" y="355"/>
                    </a:lnTo>
                    <a:lnTo>
                      <a:pt x="326" y="319"/>
                    </a:lnTo>
                    <a:lnTo>
                      <a:pt x="326" y="292"/>
                    </a:lnTo>
                    <a:lnTo>
                      <a:pt x="312" y="263"/>
                    </a:lnTo>
                    <a:lnTo>
                      <a:pt x="287" y="231"/>
                    </a:lnTo>
                    <a:lnTo>
                      <a:pt x="259" y="200"/>
                    </a:lnTo>
                    <a:lnTo>
                      <a:pt x="233" y="169"/>
                    </a:lnTo>
                    <a:lnTo>
                      <a:pt x="217" y="139"/>
                    </a:lnTo>
                    <a:lnTo>
                      <a:pt x="217" y="113"/>
                    </a:lnTo>
                    <a:lnTo>
                      <a:pt x="240" y="92"/>
                    </a:lnTo>
                    <a:close/>
                  </a:path>
                </a:pathLst>
              </a:custGeom>
              <a:solidFill>
                <a:srgbClr val="26479E"/>
              </a:solidFill>
              <a:ln w="0">
                <a:solidFill>
                  <a:srgbClr val="000000"/>
                </a:solidFill>
                <a:round/>
                <a:headEnd/>
                <a:tailEnd/>
              </a:ln>
            </p:spPr>
            <p:txBody>
              <a:bodyPr/>
              <a:lstStyle/>
              <a:p>
                <a:endParaRPr lang="en-US"/>
              </a:p>
            </p:txBody>
          </p:sp>
          <p:sp>
            <p:nvSpPr>
              <p:cNvPr id="21569" name="Freeform 1057"/>
              <p:cNvSpPr>
                <a:spLocks/>
              </p:cNvSpPr>
              <p:nvPr/>
            </p:nvSpPr>
            <p:spPr bwMode="auto">
              <a:xfrm>
                <a:off x="5177" y="1894"/>
                <a:ext cx="289" cy="430"/>
              </a:xfrm>
              <a:custGeom>
                <a:avLst/>
                <a:gdLst>
                  <a:gd name="T0" fmla="*/ 2 w 866"/>
                  <a:gd name="T1" fmla="*/ 1 h 1288"/>
                  <a:gd name="T2" fmla="*/ 3 w 866"/>
                  <a:gd name="T3" fmla="*/ 1 h 1288"/>
                  <a:gd name="T4" fmla="*/ 4 w 866"/>
                  <a:gd name="T5" fmla="*/ 0 h 1288"/>
                  <a:gd name="T6" fmla="*/ 5 w 866"/>
                  <a:gd name="T7" fmla="*/ 0 h 1288"/>
                  <a:gd name="T8" fmla="*/ 6 w 866"/>
                  <a:gd name="T9" fmla="*/ 0 h 1288"/>
                  <a:gd name="T10" fmla="*/ 7 w 866"/>
                  <a:gd name="T11" fmla="*/ 0 h 1288"/>
                  <a:gd name="T12" fmla="*/ 8 w 866"/>
                  <a:gd name="T13" fmla="*/ 0 h 1288"/>
                  <a:gd name="T14" fmla="*/ 9 w 866"/>
                  <a:gd name="T15" fmla="*/ 1 h 1288"/>
                  <a:gd name="T16" fmla="*/ 10 w 866"/>
                  <a:gd name="T17" fmla="*/ 2 h 1288"/>
                  <a:gd name="T18" fmla="*/ 10 w 866"/>
                  <a:gd name="T19" fmla="*/ 3 h 1288"/>
                  <a:gd name="T20" fmla="*/ 10 w 866"/>
                  <a:gd name="T21" fmla="*/ 5 h 1288"/>
                  <a:gd name="T22" fmla="*/ 9 w 866"/>
                  <a:gd name="T23" fmla="*/ 6 h 1288"/>
                  <a:gd name="T24" fmla="*/ 9 w 866"/>
                  <a:gd name="T25" fmla="*/ 8 h 1288"/>
                  <a:gd name="T26" fmla="*/ 9 w 866"/>
                  <a:gd name="T27" fmla="*/ 9 h 1288"/>
                  <a:gd name="T28" fmla="*/ 8 w 866"/>
                  <a:gd name="T29" fmla="*/ 10 h 1288"/>
                  <a:gd name="T30" fmla="*/ 8 w 866"/>
                  <a:gd name="T31" fmla="*/ 10 h 1288"/>
                  <a:gd name="T32" fmla="*/ 8 w 866"/>
                  <a:gd name="T33" fmla="*/ 10 h 1288"/>
                  <a:gd name="T34" fmla="*/ 8 w 866"/>
                  <a:gd name="T35" fmla="*/ 11 h 1288"/>
                  <a:gd name="T36" fmla="*/ 8 w 866"/>
                  <a:gd name="T37" fmla="*/ 11 h 1288"/>
                  <a:gd name="T38" fmla="*/ 9 w 866"/>
                  <a:gd name="T39" fmla="*/ 11 h 1288"/>
                  <a:gd name="T40" fmla="*/ 10 w 866"/>
                  <a:gd name="T41" fmla="*/ 11 h 1288"/>
                  <a:gd name="T42" fmla="*/ 10 w 866"/>
                  <a:gd name="T43" fmla="*/ 12 h 1288"/>
                  <a:gd name="T44" fmla="*/ 11 w 866"/>
                  <a:gd name="T45" fmla="*/ 12 h 1288"/>
                  <a:gd name="T46" fmla="*/ 11 w 866"/>
                  <a:gd name="T47" fmla="*/ 13 h 1288"/>
                  <a:gd name="T48" fmla="*/ 10 w 866"/>
                  <a:gd name="T49" fmla="*/ 14 h 1288"/>
                  <a:gd name="T50" fmla="*/ 10 w 866"/>
                  <a:gd name="T51" fmla="*/ 15 h 1288"/>
                  <a:gd name="T52" fmla="*/ 9 w 866"/>
                  <a:gd name="T53" fmla="*/ 15 h 1288"/>
                  <a:gd name="T54" fmla="*/ 8 w 866"/>
                  <a:gd name="T55" fmla="*/ 16 h 1288"/>
                  <a:gd name="T56" fmla="*/ 7 w 866"/>
                  <a:gd name="T57" fmla="*/ 16 h 1288"/>
                  <a:gd name="T58" fmla="*/ 6 w 866"/>
                  <a:gd name="T59" fmla="*/ 16 h 1288"/>
                  <a:gd name="T60" fmla="*/ 5 w 866"/>
                  <a:gd name="T61" fmla="*/ 16 h 1288"/>
                  <a:gd name="T62" fmla="*/ 5 w 866"/>
                  <a:gd name="T63" fmla="*/ 16 h 1288"/>
                  <a:gd name="T64" fmla="*/ 4 w 866"/>
                  <a:gd name="T65" fmla="*/ 16 h 1288"/>
                  <a:gd name="T66" fmla="*/ 3 w 866"/>
                  <a:gd name="T67" fmla="*/ 15 h 1288"/>
                  <a:gd name="T68" fmla="*/ 2 w 866"/>
                  <a:gd name="T69" fmla="*/ 15 h 1288"/>
                  <a:gd name="T70" fmla="*/ 1 w 866"/>
                  <a:gd name="T71" fmla="*/ 14 h 1288"/>
                  <a:gd name="T72" fmla="*/ 0 w 866"/>
                  <a:gd name="T73" fmla="*/ 13 h 1288"/>
                  <a:gd name="T74" fmla="*/ 0 w 866"/>
                  <a:gd name="T75" fmla="*/ 11 h 1288"/>
                  <a:gd name="T76" fmla="*/ 0 w 866"/>
                  <a:gd name="T77" fmla="*/ 10 h 1288"/>
                  <a:gd name="T78" fmla="*/ 0 w 866"/>
                  <a:gd name="T79" fmla="*/ 9 h 1288"/>
                  <a:gd name="T80" fmla="*/ 1 w 866"/>
                  <a:gd name="T81" fmla="*/ 8 h 1288"/>
                  <a:gd name="T82" fmla="*/ 2 w 866"/>
                  <a:gd name="T83" fmla="*/ 7 h 1288"/>
                  <a:gd name="T84" fmla="*/ 3 w 866"/>
                  <a:gd name="T85" fmla="*/ 7 h 1288"/>
                  <a:gd name="T86" fmla="*/ 3 w 866"/>
                  <a:gd name="T87" fmla="*/ 6 h 1288"/>
                  <a:gd name="T88" fmla="*/ 3 w 866"/>
                  <a:gd name="T89" fmla="*/ 5 h 1288"/>
                  <a:gd name="T90" fmla="*/ 3 w 866"/>
                  <a:gd name="T91" fmla="*/ 5 h 1288"/>
                  <a:gd name="T92" fmla="*/ 3 w 866"/>
                  <a:gd name="T93" fmla="*/ 5 h 1288"/>
                  <a:gd name="T94" fmla="*/ 3 w 866"/>
                  <a:gd name="T95" fmla="*/ 4 h 1288"/>
                  <a:gd name="T96" fmla="*/ 4 w 866"/>
                  <a:gd name="T97" fmla="*/ 4 h 1288"/>
                  <a:gd name="T98" fmla="*/ 4 w 866"/>
                  <a:gd name="T99" fmla="*/ 3 h 1288"/>
                  <a:gd name="T100" fmla="*/ 3 w 866"/>
                  <a:gd name="T101" fmla="*/ 3 h 1288"/>
                  <a:gd name="T102" fmla="*/ 3 w 866"/>
                  <a:gd name="T103" fmla="*/ 3 h 1288"/>
                  <a:gd name="T104" fmla="*/ 3 w 866"/>
                  <a:gd name="T105" fmla="*/ 2 h 1288"/>
                  <a:gd name="T106" fmla="*/ 2 w 866"/>
                  <a:gd name="T107" fmla="*/ 2 h 1288"/>
                  <a:gd name="T108" fmla="*/ 2 w 866"/>
                  <a:gd name="T109" fmla="*/ 2 h 1288"/>
                  <a:gd name="T110" fmla="*/ 2 w 866"/>
                  <a:gd name="T111" fmla="*/ 1 h 1288"/>
                  <a:gd name="T112" fmla="*/ 2 w 866"/>
                  <a:gd name="T113" fmla="*/ 1 h 12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66"/>
                  <a:gd name="T172" fmla="*/ 0 h 1288"/>
                  <a:gd name="T173" fmla="*/ 866 w 866"/>
                  <a:gd name="T174" fmla="*/ 1288 h 12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66" h="1288">
                    <a:moveTo>
                      <a:pt x="202" y="85"/>
                    </a:moveTo>
                    <a:lnTo>
                      <a:pt x="241" y="64"/>
                    </a:lnTo>
                    <a:lnTo>
                      <a:pt x="309" y="39"/>
                    </a:lnTo>
                    <a:lnTo>
                      <a:pt x="397" y="15"/>
                    </a:lnTo>
                    <a:lnTo>
                      <a:pt x="496" y="0"/>
                    </a:lnTo>
                    <a:lnTo>
                      <a:pt x="593" y="0"/>
                    </a:lnTo>
                    <a:lnTo>
                      <a:pt x="681" y="25"/>
                    </a:lnTo>
                    <a:lnTo>
                      <a:pt x="748" y="77"/>
                    </a:lnTo>
                    <a:lnTo>
                      <a:pt x="789" y="167"/>
                    </a:lnTo>
                    <a:lnTo>
                      <a:pt x="797" y="280"/>
                    </a:lnTo>
                    <a:lnTo>
                      <a:pt x="787" y="396"/>
                    </a:lnTo>
                    <a:lnTo>
                      <a:pt x="763" y="510"/>
                    </a:lnTo>
                    <a:lnTo>
                      <a:pt x="731" y="616"/>
                    </a:lnTo>
                    <a:lnTo>
                      <a:pt x="695" y="706"/>
                    </a:lnTo>
                    <a:lnTo>
                      <a:pt x="663" y="779"/>
                    </a:lnTo>
                    <a:lnTo>
                      <a:pt x="642" y="828"/>
                    </a:lnTo>
                    <a:lnTo>
                      <a:pt x="636" y="849"/>
                    </a:lnTo>
                    <a:lnTo>
                      <a:pt x="650" y="854"/>
                    </a:lnTo>
                    <a:lnTo>
                      <a:pt x="687" y="864"/>
                    </a:lnTo>
                    <a:lnTo>
                      <a:pt x="733" y="879"/>
                    </a:lnTo>
                    <a:lnTo>
                      <a:pt x="784" y="905"/>
                    </a:lnTo>
                    <a:lnTo>
                      <a:pt x="828" y="937"/>
                    </a:lnTo>
                    <a:lnTo>
                      <a:pt x="857" y="981"/>
                    </a:lnTo>
                    <a:lnTo>
                      <a:pt x="866" y="1037"/>
                    </a:lnTo>
                    <a:lnTo>
                      <a:pt x="843" y="1108"/>
                    </a:lnTo>
                    <a:lnTo>
                      <a:pt x="795" y="1174"/>
                    </a:lnTo>
                    <a:lnTo>
                      <a:pt x="736" y="1223"/>
                    </a:lnTo>
                    <a:lnTo>
                      <a:pt x="668" y="1256"/>
                    </a:lnTo>
                    <a:lnTo>
                      <a:pt x="595" y="1278"/>
                    </a:lnTo>
                    <a:lnTo>
                      <a:pt x="518" y="1287"/>
                    </a:lnTo>
                    <a:lnTo>
                      <a:pt x="442" y="1288"/>
                    </a:lnTo>
                    <a:lnTo>
                      <a:pt x="369" y="1281"/>
                    </a:lnTo>
                    <a:lnTo>
                      <a:pt x="301" y="1270"/>
                    </a:lnTo>
                    <a:lnTo>
                      <a:pt x="231" y="1240"/>
                    </a:lnTo>
                    <a:lnTo>
                      <a:pt x="160" y="1186"/>
                    </a:lnTo>
                    <a:lnTo>
                      <a:pt x="92" y="1110"/>
                    </a:lnTo>
                    <a:lnTo>
                      <a:pt x="39" y="1023"/>
                    </a:lnTo>
                    <a:lnTo>
                      <a:pt x="5" y="927"/>
                    </a:lnTo>
                    <a:lnTo>
                      <a:pt x="0" y="830"/>
                    </a:lnTo>
                    <a:lnTo>
                      <a:pt x="31" y="737"/>
                    </a:lnTo>
                    <a:lnTo>
                      <a:pt x="107" y="659"/>
                    </a:lnTo>
                    <a:lnTo>
                      <a:pt x="186" y="590"/>
                    </a:lnTo>
                    <a:lnTo>
                      <a:pt x="234" y="533"/>
                    </a:lnTo>
                    <a:lnTo>
                      <a:pt x="257" y="483"/>
                    </a:lnTo>
                    <a:lnTo>
                      <a:pt x="266" y="441"/>
                    </a:lnTo>
                    <a:lnTo>
                      <a:pt x="263" y="403"/>
                    </a:lnTo>
                    <a:lnTo>
                      <a:pt x="262" y="368"/>
                    </a:lnTo>
                    <a:lnTo>
                      <a:pt x="267" y="336"/>
                    </a:lnTo>
                    <a:lnTo>
                      <a:pt x="288" y="304"/>
                    </a:lnTo>
                    <a:lnTo>
                      <a:pt x="285" y="277"/>
                    </a:lnTo>
                    <a:lnTo>
                      <a:pt x="269" y="248"/>
                    </a:lnTo>
                    <a:lnTo>
                      <a:pt x="244" y="217"/>
                    </a:lnTo>
                    <a:lnTo>
                      <a:pt x="219" y="187"/>
                    </a:lnTo>
                    <a:lnTo>
                      <a:pt x="196" y="156"/>
                    </a:lnTo>
                    <a:lnTo>
                      <a:pt x="181" y="129"/>
                    </a:lnTo>
                    <a:lnTo>
                      <a:pt x="181" y="105"/>
                    </a:lnTo>
                    <a:lnTo>
                      <a:pt x="202" y="85"/>
                    </a:lnTo>
                    <a:close/>
                  </a:path>
                </a:pathLst>
              </a:custGeom>
              <a:solidFill>
                <a:srgbClr val="405C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0" name="Freeform 1058"/>
              <p:cNvSpPr>
                <a:spLocks/>
              </p:cNvSpPr>
              <p:nvPr/>
            </p:nvSpPr>
            <p:spPr bwMode="auto">
              <a:xfrm>
                <a:off x="5187" y="1899"/>
                <a:ext cx="264" cy="409"/>
              </a:xfrm>
              <a:custGeom>
                <a:avLst/>
                <a:gdLst>
                  <a:gd name="T0" fmla="*/ 2 w 791"/>
                  <a:gd name="T1" fmla="*/ 1 h 1227"/>
                  <a:gd name="T2" fmla="*/ 2 w 791"/>
                  <a:gd name="T3" fmla="*/ 1 h 1227"/>
                  <a:gd name="T4" fmla="*/ 3 w 791"/>
                  <a:gd name="T5" fmla="*/ 0 h 1227"/>
                  <a:gd name="T6" fmla="*/ 4 w 791"/>
                  <a:gd name="T7" fmla="*/ 0 h 1227"/>
                  <a:gd name="T8" fmla="*/ 6 w 791"/>
                  <a:gd name="T9" fmla="*/ 0 h 1227"/>
                  <a:gd name="T10" fmla="*/ 7 w 791"/>
                  <a:gd name="T11" fmla="*/ 0 h 1227"/>
                  <a:gd name="T12" fmla="*/ 8 w 791"/>
                  <a:gd name="T13" fmla="*/ 0 h 1227"/>
                  <a:gd name="T14" fmla="*/ 9 w 791"/>
                  <a:gd name="T15" fmla="*/ 1 h 1227"/>
                  <a:gd name="T16" fmla="*/ 9 w 791"/>
                  <a:gd name="T17" fmla="*/ 2 h 1227"/>
                  <a:gd name="T18" fmla="*/ 9 w 791"/>
                  <a:gd name="T19" fmla="*/ 3 h 1227"/>
                  <a:gd name="T20" fmla="*/ 9 w 791"/>
                  <a:gd name="T21" fmla="*/ 5 h 1227"/>
                  <a:gd name="T22" fmla="*/ 9 w 791"/>
                  <a:gd name="T23" fmla="*/ 6 h 1227"/>
                  <a:gd name="T24" fmla="*/ 8 w 791"/>
                  <a:gd name="T25" fmla="*/ 7 h 1227"/>
                  <a:gd name="T26" fmla="*/ 8 w 791"/>
                  <a:gd name="T27" fmla="*/ 8 h 1227"/>
                  <a:gd name="T28" fmla="*/ 7 w 791"/>
                  <a:gd name="T29" fmla="*/ 9 h 1227"/>
                  <a:gd name="T30" fmla="*/ 7 w 791"/>
                  <a:gd name="T31" fmla="*/ 10 h 1227"/>
                  <a:gd name="T32" fmla="*/ 7 w 791"/>
                  <a:gd name="T33" fmla="*/ 10 h 1227"/>
                  <a:gd name="T34" fmla="*/ 7 w 791"/>
                  <a:gd name="T35" fmla="*/ 10 h 1227"/>
                  <a:gd name="T36" fmla="*/ 8 w 791"/>
                  <a:gd name="T37" fmla="*/ 10 h 1227"/>
                  <a:gd name="T38" fmla="*/ 8 w 791"/>
                  <a:gd name="T39" fmla="*/ 11 h 1227"/>
                  <a:gd name="T40" fmla="*/ 9 w 791"/>
                  <a:gd name="T41" fmla="*/ 11 h 1227"/>
                  <a:gd name="T42" fmla="*/ 9 w 791"/>
                  <a:gd name="T43" fmla="*/ 11 h 1227"/>
                  <a:gd name="T44" fmla="*/ 10 w 791"/>
                  <a:gd name="T45" fmla="*/ 12 h 1227"/>
                  <a:gd name="T46" fmla="*/ 10 w 791"/>
                  <a:gd name="T47" fmla="*/ 12 h 1227"/>
                  <a:gd name="T48" fmla="*/ 10 w 791"/>
                  <a:gd name="T49" fmla="*/ 13 h 1227"/>
                  <a:gd name="T50" fmla="*/ 9 w 791"/>
                  <a:gd name="T51" fmla="*/ 14 h 1227"/>
                  <a:gd name="T52" fmla="*/ 8 w 791"/>
                  <a:gd name="T53" fmla="*/ 14 h 1227"/>
                  <a:gd name="T54" fmla="*/ 8 w 791"/>
                  <a:gd name="T55" fmla="*/ 15 h 1227"/>
                  <a:gd name="T56" fmla="*/ 7 w 791"/>
                  <a:gd name="T57" fmla="*/ 15 h 1227"/>
                  <a:gd name="T58" fmla="*/ 6 w 791"/>
                  <a:gd name="T59" fmla="*/ 15 h 1227"/>
                  <a:gd name="T60" fmla="*/ 5 w 791"/>
                  <a:gd name="T61" fmla="*/ 15 h 1227"/>
                  <a:gd name="T62" fmla="*/ 4 w 791"/>
                  <a:gd name="T63" fmla="*/ 15 h 1227"/>
                  <a:gd name="T64" fmla="*/ 3 w 791"/>
                  <a:gd name="T65" fmla="*/ 15 h 1227"/>
                  <a:gd name="T66" fmla="*/ 3 w 791"/>
                  <a:gd name="T67" fmla="*/ 15 h 1227"/>
                  <a:gd name="T68" fmla="*/ 2 w 791"/>
                  <a:gd name="T69" fmla="*/ 14 h 1227"/>
                  <a:gd name="T70" fmla="*/ 1 w 791"/>
                  <a:gd name="T71" fmla="*/ 13 h 1227"/>
                  <a:gd name="T72" fmla="*/ 0 w 791"/>
                  <a:gd name="T73" fmla="*/ 12 h 1227"/>
                  <a:gd name="T74" fmla="*/ 0 w 791"/>
                  <a:gd name="T75" fmla="*/ 11 h 1227"/>
                  <a:gd name="T76" fmla="*/ 0 w 791"/>
                  <a:gd name="T77" fmla="*/ 10 h 1227"/>
                  <a:gd name="T78" fmla="*/ 0 w 791"/>
                  <a:gd name="T79" fmla="*/ 9 h 1227"/>
                  <a:gd name="T80" fmla="*/ 1 w 791"/>
                  <a:gd name="T81" fmla="*/ 8 h 1227"/>
                  <a:gd name="T82" fmla="*/ 2 w 791"/>
                  <a:gd name="T83" fmla="*/ 7 h 1227"/>
                  <a:gd name="T84" fmla="*/ 3 w 791"/>
                  <a:gd name="T85" fmla="*/ 6 h 1227"/>
                  <a:gd name="T86" fmla="*/ 3 w 791"/>
                  <a:gd name="T87" fmla="*/ 6 h 1227"/>
                  <a:gd name="T88" fmla="*/ 3 w 791"/>
                  <a:gd name="T89" fmla="*/ 5 h 1227"/>
                  <a:gd name="T90" fmla="*/ 3 w 791"/>
                  <a:gd name="T91" fmla="*/ 5 h 1227"/>
                  <a:gd name="T92" fmla="*/ 3 w 791"/>
                  <a:gd name="T93" fmla="*/ 4 h 1227"/>
                  <a:gd name="T94" fmla="*/ 3 w 791"/>
                  <a:gd name="T95" fmla="*/ 4 h 1227"/>
                  <a:gd name="T96" fmla="*/ 3 w 791"/>
                  <a:gd name="T97" fmla="*/ 4 h 1227"/>
                  <a:gd name="T98" fmla="*/ 3 w 791"/>
                  <a:gd name="T99" fmla="*/ 3 h 1227"/>
                  <a:gd name="T100" fmla="*/ 3 w 791"/>
                  <a:gd name="T101" fmla="*/ 3 h 1227"/>
                  <a:gd name="T102" fmla="*/ 3 w 791"/>
                  <a:gd name="T103" fmla="*/ 3 h 1227"/>
                  <a:gd name="T104" fmla="*/ 2 w 791"/>
                  <a:gd name="T105" fmla="*/ 2 h 1227"/>
                  <a:gd name="T106" fmla="*/ 2 w 791"/>
                  <a:gd name="T107" fmla="*/ 2 h 1227"/>
                  <a:gd name="T108" fmla="*/ 2 w 791"/>
                  <a:gd name="T109" fmla="*/ 1 h 1227"/>
                  <a:gd name="T110" fmla="*/ 2 w 791"/>
                  <a:gd name="T111" fmla="*/ 1 h 1227"/>
                  <a:gd name="T112" fmla="*/ 2 w 791"/>
                  <a:gd name="T113" fmla="*/ 1 h 12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1"/>
                  <a:gd name="T172" fmla="*/ 0 h 1227"/>
                  <a:gd name="T173" fmla="*/ 791 w 791"/>
                  <a:gd name="T174" fmla="*/ 1227 h 12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1" h="1227">
                    <a:moveTo>
                      <a:pt x="166" y="79"/>
                    </a:moveTo>
                    <a:lnTo>
                      <a:pt x="201" y="58"/>
                    </a:lnTo>
                    <a:lnTo>
                      <a:pt x="266" y="35"/>
                    </a:lnTo>
                    <a:lnTo>
                      <a:pt x="352" y="13"/>
                    </a:lnTo>
                    <a:lnTo>
                      <a:pt x="448" y="0"/>
                    </a:lnTo>
                    <a:lnTo>
                      <a:pt x="543" y="1"/>
                    </a:lnTo>
                    <a:lnTo>
                      <a:pt x="628" y="23"/>
                    </a:lnTo>
                    <a:lnTo>
                      <a:pt x="693" y="73"/>
                    </a:lnTo>
                    <a:lnTo>
                      <a:pt x="731" y="158"/>
                    </a:lnTo>
                    <a:lnTo>
                      <a:pt x="737" y="264"/>
                    </a:lnTo>
                    <a:lnTo>
                      <a:pt x="725" y="375"/>
                    </a:lnTo>
                    <a:lnTo>
                      <a:pt x="699" y="484"/>
                    </a:lnTo>
                    <a:lnTo>
                      <a:pt x="667" y="589"/>
                    </a:lnTo>
                    <a:lnTo>
                      <a:pt x="633" y="679"/>
                    </a:lnTo>
                    <a:lnTo>
                      <a:pt x="603" y="753"/>
                    </a:lnTo>
                    <a:lnTo>
                      <a:pt x="584" y="804"/>
                    </a:lnTo>
                    <a:lnTo>
                      <a:pt x="582" y="827"/>
                    </a:lnTo>
                    <a:lnTo>
                      <a:pt x="599" y="834"/>
                    </a:lnTo>
                    <a:lnTo>
                      <a:pt x="633" y="847"/>
                    </a:lnTo>
                    <a:lnTo>
                      <a:pt x="676" y="863"/>
                    </a:lnTo>
                    <a:lnTo>
                      <a:pt x="721" y="887"/>
                    </a:lnTo>
                    <a:lnTo>
                      <a:pt x="759" y="917"/>
                    </a:lnTo>
                    <a:lnTo>
                      <a:pt x="786" y="958"/>
                    </a:lnTo>
                    <a:lnTo>
                      <a:pt x="791" y="1008"/>
                    </a:lnTo>
                    <a:lnTo>
                      <a:pt x="769" y="1072"/>
                    </a:lnTo>
                    <a:lnTo>
                      <a:pt x="724" y="1130"/>
                    </a:lnTo>
                    <a:lnTo>
                      <a:pt x="670" y="1173"/>
                    </a:lnTo>
                    <a:lnTo>
                      <a:pt x="607" y="1202"/>
                    </a:lnTo>
                    <a:lnTo>
                      <a:pt x="542" y="1219"/>
                    </a:lnTo>
                    <a:lnTo>
                      <a:pt x="472" y="1226"/>
                    </a:lnTo>
                    <a:lnTo>
                      <a:pt x="403" y="1227"/>
                    </a:lnTo>
                    <a:lnTo>
                      <a:pt x="335" y="1222"/>
                    </a:lnTo>
                    <a:lnTo>
                      <a:pt x="274" y="1215"/>
                    </a:lnTo>
                    <a:lnTo>
                      <a:pt x="209" y="1189"/>
                    </a:lnTo>
                    <a:lnTo>
                      <a:pt x="144" y="1140"/>
                    </a:lnTo>
                    <a:lnTo>
                      <a:pt x="83" y="1071"/>
                    </a:lnTo>
                    <a:lnTo>
                      <a:pt x="34" y="988"/>
                    </a:lnTo>
                    <a:lnTo>
                      <a:pt x="3" y="895"/>
                    </a:lnTo>
                    <a:lnTo>
                      <a:pt x="0" y="801"/>
                    </a:lnTo>
                    <a:lnTo>
                      <a:pt x="30" y="711"/>
                    </a:lnTo>
                    <a:lnTo>
                      <a:pt x="104" y="629"/>
                    </a:lnTo>
                    <a:lnTo>
                      <a:pt x="180" y="559"/>
                    </a:lnTo>
                    <a:lnTo>
                      <a:pt x="224" y="502"/>
                    </a:lnTo>
                    <a:lnTo>
                      <a:pt x="242" y="453"/>
                    </a:lnTo>
                    <a:lnTo>
                      <a:pt x="244" y="413"/>
                    </a:lnTo>
                    <a:lnTo>
                      <a:pt x="237" y="378"/>
                    </a:lnTo>
                    <a:lnTo>
                      <a:pt x="231" y="347"/>
                    </a:lnTo>
                    <a:lnTo>
                      <a:pt x="231" y="319"/>
                    </a:lnTo>
                    <a:lnTo>
                      <a:pt x="250" y="293"/>
                    </a:lnTo>
                    <a:lnTo>
                      <a:pt x="243" y="264"/>
                    </a:lnTo>
                    <a:lnTo>
                      <a:pt x="227" y="235"/>
                    </a:lnTo>
                    <a:lnTo>
                      <a:pt x="204" y="203"/>
                    </a:lnTo>
                    <a:lnTo>
                      <a:pt x="181" y="174"/>
                    </a:lnTo>
                    <a:lnTo>
                      <a:pt x="160" y="144"/>
                    </a:lnTo>
                    <a:lnTo>
                      <a:pt x="148" y="119"/>
                    </a:lnTo>
                    <a:lnTo>
                      <a:pt x="148" y="95"/>
                    </a:lnTo>
                    <a:lnTo>
                      <a:pt x="166" y="79"/>
                    </a:lnTo>
                    <a:close/>
                  </a:path>
                </a:pathLst>
              </a:custGeom>
              <a:solidFill>
                <a:srgbClr val="5C73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1" name="Freeform 1059"/>
              <p:cNvSpPr>
                <a:spLocks/>
              </p:cNvSpPr>
              <p:nvPr/>
            </p:nvSpPr>
            <p:spPr bwMode="auto">
              <a:xfrm>
                <a:off x="5196" y="1904"/>
                <a:ext cx="239" cy="389"/>
              </a:xfrm>
              <a:custGeom>
                <a:avLst/>
                <a:gdLst>
                  <a:gd name="T0" fmla="*/ 2 w 716"/>
                  <a:gd name="T1" fmla="*/ 1 h 1166"/>
                  <a:gd name="T2" fmla="*/ 2 w 716"/>
                  <a:gd name="T3" fmla="*/ 1 h 1166"/>
                  <a:gd name="T4" fmla="*/ 3 w 716"/>
                  <a:gd name="T5" fmla="*/ 0 h 1166"/>
                  <a:gd name="T6" fmla="*/ 4 w 716"/>
                  <a:gd name="T7" fmla="*/ 0 h 1166"/>
                  <a:gd name="T8" fmla="*/ 5 w 716"/>
                  <a:gd name="T9" fmla="*/ 0 h 1166"/>
                  <a:gd name="T10" fmla="*/ 6 w 716"/>
                  <a:gd name="T11" fmla="*/ 0 h 1166"/>
                  <a:gd name="T12" fmla="*/ 7 w 716"/>
                  <a:gd name="T13" fmla="*/ 0 h 1166"/>
                  <a:gd name="T14" fmla="*/ 8 w 716"/>
                  <a:gd name="T15" fmla="*/ 1 h 1166"/>
                  <a:gd name="T16" fmla="*/ 8 w 716"/>
                  <a:gd name="T17" fmla="*/ 2 h 1166"/>
                  <a:gd name="T18" fmla="*/ 8 w 716"/>
                  <a:gd name="T19" fmla="*/ 3 h 1166"/>
                  <a:gd name="T20" fmla="*/ 8 w 716"/>
                  <a:gd name="T21" fmla="*/ 4 h 1166"/>
                  <a:gd name="T22" fmla="*/ 8 w 716"/>
                  <a:gd name="T23" fmla="*/ 6 h 1166"/>
                  <a:gd name="T24" fmla="*/ 8 w 716"/>
                  <a:gd name="T25" fmla="*/ 7 h 1166"/>
                  <a:gd name="T26" fmla="*/ 7 w 716"/>
                  <a:gd name="T27" fmla="*/ 8 h 1166"/>
                  <a:gd name="T28" fmla="*/ 7 w 716"/>
                  <a:gd name="T29" fmla="*/ 9 h 1166"/>
                  <a:gd name="T30" fmla="*/ 7 w 716"/>
                  <a:gd name="T31" fmla="*/ 10 h 1166"/>
                  <a:gd name="T32" fmla="*/ 7 w 716"/>
                  <a:gd name="T33" fmla="*/ 10 h 1166"/>
                  <a:gd name="T34" fmla="*/ 7 w 716"/>
                  <a:gd name="T35" fmla="*/ 10 h 1166"/>
                  <a:gd name="T36" fmla="*/ 7 w 716"/>
                  <a:gd name="T37" fmla="*/ 10 h 1166"/>
                  <a:gd name="T38" fmla="*/ 8 w 716"/>
                  <a:gd name="T39" fmla="*/ 10 h 1166"/>
                  <a:gd name="T40" fmla="*/ 8 w 716"/>
                  <a:gd name="T41" fmla="*/ 11 h 1166"/>
                  <a:gd name="T42" fmla="*/ 9 w 716"/>
                  <a:gd name="T43" fmla="*/ 11 h 1166"/>
                  <a:gd name="T44" fmla="*/ 9 w 716"/>
                  <a:gd name="T45" fmla="*/ 12 h 1166"/>
                  <a:gd name="T46" fmla="*/ 9 w 716"/>
                  <a:gd name="T47" fmla="*/ 12 h 1166"/>
                  <a:gd name="T48" fmla="*/ 9 w 716"/>
                  <a:gd name="T49" fmla="*/ 13 h 1166"/>
                  <a:gd name="T50" fmla="*/ 8 w 716"/>
                  <a:gd name="T51" fmla="*/ 13 h 1166"/>
                  <a:gd name="T52" fmla="*/ 7 w 716"/>
                  <a:gd name="T53" fmla="*/ 14 h 1166"/>
                  <a:gd name="T54" fmla="*/ 7 w 716"/>
                  <a:gd name="T55" fmla="*/ 14 h 1166"/>
                  <a:gd name="T56" fmla="*/ 6 w 716"/>
                  <a:gd name="T57" fmla="*/ 14 h 1166"/>
                  <a:gd name="T58" fmla="*/ 5 w 716"/>
                  <a:gd name="T59" fmla="*/ 14 h 1166"/>
                  <a:gd name="T60" fmla="*/ 5 w 716"/>
                  <a:gd name="T61" fmla="*/ 14 h 1166"/>
                  <a:gd name="T62" fmla="*/ 4 w 716"/>
                  <a:gd name="T63" fmla="*/ 14 h 1166"/>
                  <a:gd name="T64" fmla="*/ 3 w 716"/>
                  <a:gd name="T65" fmla="*/ 14 h 1166"/>
                  <a:gd name="T66" fmla="*/ 2 w 716"/>
                  <a:gd name="T67" fmla="*/ 14 h 1166"/>
                  <a:gd name="T68" fmla="*/ 2 w 716"/>
                  <a:gd name="T69" fmla="*/ 14 h 1166"/>
                  <a:gd name="T70" fmla="*/ 1 w 716"/>
                  <a:gd name="T71" fmla="*/ 13 h 1166"/>
                  <a:gd name="T72" fmla="*/ 0 w 716"/>
                  <a:gd name="T73" fmla="*/ 12 h 1166"/>
                  <a:gd name="T74" fmla="*/ 0 w 716"/>
                  <a:gd name="T75" fmla="*/ 11 h 1166"/>
                  <a:gd name="T76" fmla="*/ 0 w 716"/>
                  <a:gd name="T77" fmla="*/ 10 h 1166"/>
                  <a:gd name="T78" fmla="*/ 0 w 716"/>
                  <a:gd name="T79" fmla="*/ 8 h 1166"/>
                  <a:gd name="T80" fmla="*/ 1 w 716"/>
                  <a:gd name="T81" fmla="*/ 7 h 1166"/>
                  <a:gd name="T82" fmla="*/ 2 w 716"/>
                  <a:gd name="T83" fmla="*/ 7 h 1166"/>
                  <a:gd name="T84" fmla="*/ 3 w 716"/>
                  <a:gd name="T85" fmla="*/ 6 h 1166"/>
                  <a:gd name="T86" fmla="*/ 3 w 716"/>
                  <a:gd name="T87" fmla="*/ 5 h 1166"/>
                  <a:gd name="T88" fmla="*/ 3 w 716"/>
                  <a:gd name="T89" fmla="*/ 5 h 1166"/>
                  <a:gd name="T90" fmla="*/ 3 w 716"/>
                  <a:gd name="T91" fmla="*/ 4 h 1166"/>
                  <a:gd name="T92" fmla="*/ 2 w 716"/>
                  <a:gd name="T93" fmla="*/ 4 h 1166"/>
                  <a:gd name="T94" fmla="*/ 2 w 716"/>
                  <a:gd name="T95" fmla="*/ 4 h 1166"/>
                  <a:gd name="T96" fmla="*/ 3 w 716"/>
                  <a:gd name="T97" fmla="*/ 3 h 1166"/>
                  <a:gd name="T98" fmla="*/ 3 w 716"/>
                  <a:gd name="T99" fmla="*/ 3 h 1166"/>
                  <a:gd name="T100" fmla="*/ 2 w 716"/>
                  <a:gd name="T101" fmla="*/ 3 h 1166"/>
                  <a:gd name="T102" fmla="*/ 2 w 716"/>
                  <a:gd name="T103" fmla="*/ 2 h 1166"/>
                  <a:gd name="T104" fmla="*/ 2 w 716"/>
                  <a:gd name="T105" fmla="*/ 2 h 1166"/>
                  <a:gd name="T106" fmla="*/ 2 w 716"/>
                  <a:gd name="T107" fmla="*/ 2 h 1166"/>
                  <a:gd name="T108" fmla="*/ 1 w 716"/>
                  <a:gd name="T109" fmla="*/ 1 h 1166"/>
                  <a:gd name="T110" fmla="*/ 1 w 716"/>
                  <a:gd name="T111" fmla="*/ 1 h 1166"/>
                  <a:gd name="T112" fmla="*/ 2 w 716"/>
                  <a:gd name="T113" fmla="*/ 1 h 1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6"/>
                  <a:gd name="T172" fmla="*/ 0 h 1166"/>
                  <a:gd name="T173" fmla="*/ 716 w 716"/>
                  <a:gd name="T174" fmla="*/ 1166 h 1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6" h="1166">
                    <a:moveTo>
                      <a:pt x="130" y="72"/>
                    </a:moveTo>
                    <a:lnTo>
                      <a:pt x="163" y="53"/>
                    </a:lnTo>
                    <a:lnTo>
                      <a:pt x="224" y="30"/>
                    </a:lnTo>
                    <a:lnTo>
                      <a:pt x="306" y="11"/>
                    </a:lnTo>
                    <a:lnTo>
                      <a:pt x="400" y="0"/>
                    </a:lnTo>
                    <a:lnTo>
                      <a:pt x="492" y="3"/>
                    </a:lnTo>
                    <a:lnTo>
                      <a:pt x="575" y="25"/>
                    </a:lnTo>
                    <a:lnTo>
                      <a:pt x="639" y="71"/>
                    </a:lnTo>
                    <a:lnTo>
                      <a:pt x="675" y="150"/>
                    </a:lnTo>
                    <a:lnTo>
                      <a:pt x="680" y="249"/>
                    </a:lnTo>
                    <a:lnTo>
                      <a:pt x="667" y="354"/>
                    </a:lnTo>
                    <a:lnTo>
                      <a:pt x="641" y="459"/>
                    </a:lnTo>
                    <a:lnTo>
                      <a:pt x="609" y="561"/>
                    </a:lnTo>
                    <a:lnTo>
                      <a:pt x="575" y="650"/>
                    </a:lnTo>
                    <a:lnTo>
                      <a:pt x="548" y="725"/>
                    </a:lnTo>
                    <a:lnTo>
                      <a:pt x="530" y="777"/>
                    </a:lnTo>
                    <a:lnTo>
                      <a:pt x="531" y="804"/>
                    </a:lnTo>
                    <a:lnTo>
                      <a:pt x="549" y="814"/>
                    </a:lnTo>
                    <a:lnTo>
                      <a:pt x="581" y="828"/>
                    </a:lnTo>
                    <a:lnTo>
                      <a:pt x="619" y="845"/>
                    </a:lnTo>
                    <a:lnTo>
                      <a:pt x="660" y="870"/>
                    </a:lnTo>
                    <a:lnTo>
                      <a:pt x="692" y="899"/>
                    </a:lnTo>
                    <a:lnTo>
                      <a:pt x="714" y="936"/>
                    </a:lnTo>
                    <a:lnTo>
                      <a:pt x="716" y="980"/>
                    </a:lnTo>
                    <a:lnTo>
                      <a:pt x="695" y="1036"/>
                    </a:lnTo>
                    <a:lnTo>
                      <a:pt x="652" y="1086"/>
                    </a:lnTo>
                    <a:lnTo>
                      <a:pt x="603" y="1123"/>
                    </a:lnTo>
                    <a:lnTo>
                      <a:pt x="547" y="1146"/>
                    </a:lnTo>
                    <a:lnTo>
                      <a:pt x="488" y="1161"/>
                    </a:lnTo>
                    <a:lnTo>
                      <a:pt x="426" y="1166"/>
                    </a:lnTo>
                    <a:lnTo>
                      <a:pt x="364" y="1166"/>
                    </a:lnTo>
                    <a:lnTo>
                      <a:pt x="305" y="1162"/>
                    </a:lnTo>
                    <a:lnTo>
                      <a:pt x="249" y="1159"/>
                    </a:lnTo>
                    <a:lnTo>
                      <a:pt x="191" y="1139"/>
                    </a:lnTo>
                    <a:lnTo>
                      <a:pt x="130" y="1095"/>
                    </a:lnTo>
                    <a:lnTo>
                      <a:pt x="75" y="1031"/>
                    </a:lnTo>
                    <a:lnTo>
                      <a:pt x="30" y="953"/>
                    </a:lnTo>
                    <a:lnTo>
                      <a:pt x="2" y="865"/>
                    </a:lnTo>
                    <a:lnTo>
                      <a:pt x="0" y="773"/>
                    </a:lnTo>
                    <a:lnTo>
                      <a:pt x="31" y="683"/>
                    </a:lnTo>
                    <a:lnTo>
                      <a:pt x="102" y="601"/>
                    </a:lnTo>
                    <a:lnTo>
                      <a:pt x="174" y="527"/>
                    </a:lnTo>
                    <a:lnTo>
                      <a:pt x="212" y="469"/>
                    </a:lnTo>
                    <a:lnTo>
                      <a:pt x="225" y="422"/>
                    </a:lnTo>
                    <a:lnTo>
                      <a:pt x="223" y="383"/>
                    </a:lnTo>
                    <a:lnTo>
                      <a:pt x="211" y="351"/>
                    </a:lnTo>
                    <a:lnTo>
                      <a:pt x="200" y="324"/>
                    </a:lnTo>
                    <a:lnTo>
                      <a:pt x="198" y="300"/>
                    </a:lnTo>
                    <a:lnTo>
                      <a:pt x="214" y="278"/>
                    </a:lnTo>
                    <a:lnTo>
                      <a:pt x="203" y="248"/>
                    </a:lnTo>
                    <a:lnTo>
                      <a:pt x="186" y="219"/>
                    </a:lnTo>
                    <a:lnTo>
                      <a:pt x="165" y="188"/>
                    </a:lnTo>
                    <a:lnTo>
                      <a:pt x="145" y="159"/>
                    </a:lnTo>
                    <a:lnTo>
                      <a:pt x="127" y="131"/>
                    </a:lnTo>
                    <a:lnTo>
                      <a:pt x="116" y="107"/>
                    </a:lnTo>
                    <a:lnTo>
                      <a:pt x="116" y="86"/>
                    </a:lnTo>
                    <a:lnTo>
                      <a:pt x="130" y="72"/>
                    </a:lnTo>
                    <a:close/>
                  </a:path>
                </a:pathLst>
              </a:custGeom>
              <a:solidFill>
                <a:srgbClr val="7585C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2" name="Freeform 1060"/>
              <p:cNvSpPr>
                <a:spLocks/>
              </p:cNvSpPr>
              <p:nvPr/>
            </p:nvSpPr>
            <p:spPr bwMode="auto">
              <a:xfrm>
                <a:off x="5206" y="1909"/>
                <a:ext cx="214" cy="368"/>
              </a:xfrm>
              <a:custGeom>
                <a:avLst/>
                <a:gdLst>
                  <a:gd name="T0" fmla="*/ 1 w 640"/>
                  <a:gd name="T1" fmla="*/ 1 h 1105"/>
                  <a:gd name="T2" fmla="*/ 2 w 640"/>
                  <a:gd name="T3" fmla="*/ 1 h 1105"/>
                  <a:gd name="T4" fmla="*/ 2 w 640"/>
                  <a:gd name="T5" fmla="*/ 0 h 1105"/>
                  <a:gd name="T6" fmla="*/ 3 w 640"/>
                  <a:gd name="T7" fmla="*/ 0 h 1105"/>
                  <a:gd name="T8" fmla="*/ 4 w 640"/>
                  <a:gd name="T9" fmla="*/ 0 h 1105"/>
                  <a:gd name="T10" fmla="*/ 5 w 640"/>
                  <a:gd name="T11" fmla="*/ 0 h 1105"/>
                  <a:gd name="T12" fmla="*/ 7 w 640"/>
                  <a:gd name="T13" fmla="*/ 0 h 1105"/>
                  <a:gd name="T14" fmla="*/ 7 w 640"/>
                  <a:gd name="T15" fmla="*/ 1 h 1105"/>
                  <a:gd name="T16" fmla="*/ 8 w 640"/>
                  <a:gd name="T17" fmla="*/ 2 h 1105"/>
                  <a:gd name="T18" fmla="*/ 8 w 640"/>
                  <a:gd name="T19" fmla="*/ 3 h 1105"/>
                  <a:gd name="T20" fmla="*/ 8 w 640"/>
                  <a:gd name="T21" fmla="*/ 4 h 1105"/>
                  <a:gd name="T22" fmla="*/ 7 w 640"/>
                  <a:gd name="T23" fmla="*/ 5 h 1105"/>
                  <a:gd name="T24" fmla="*/ 7 w 640"/>
                  <a:gd name="T25" fmla="*/ 7 h 1105"/>
                  <a:gd name="T26" fmla="*/ 6 w 640"/>
                  <a:gd name="T27" fmla="*/ 8 h 1105"/>
                  <a:gd name="T28" fmla="*/ 6 w 640"/>
                  <a:gd name="T29" fmla="*/ 9 h 1105"/>
                  <a:gd name="T30" fmla="*/ 6 w 640"/>
                  <a:gd name="T31" fmla="*/ 9 h 1105"/>
                  <a:gd name="T32" fmla="*/ 6 w 640"/>
                  <a:gd name="T33" fmla="*/ 10 h 1105"/>
                  <a:gd name="T34" fmla="*/ 6 w 640"/>
                  <a:gd name="T35" fmla="*/ 10 h 1105"/>
                  <a:gd name="T36" fmla="*/ 7 w 640"/>
                  <a:gd name="T37" fmla="*/ 10 h 1105"/>
                  <a:gd name="T38" fmla="*/ 7 w 640"/>
                  <a:gd name="T39" fmla="*/ 10 h 1105"/>
                  <a:gd name="T40" fmla="*/ 7 w 640"/>
                  <a:gd name="T41" fmla="*/ 11 h 1105"/>
                  <a:gd name="T42" fmla="*/ 8 w 640"/>
                  <a:gd name="T43" fmla="*/ 11 h 1105"/>
                  <a:gd name="T44" fmla="*/ 8 w 640"/>
                  <a:gd name="T45" fmla="*/ 11 h 1105"/>
                  <a:gd name="T46" fmla="*/ 8 w 640"/>
                  <a:gd name="T47" fmla="*/ 12 h 1105"/>
                  <a:gd name="T48" fmla="*/ 8 w 640"/>
                  <a:gd name="T49" fmla="*/ 12 h 1105"/>
                  <a:gd name="T50" fmla="*/ 7 w 640"/>
                  <a:gd name="T51" fmla="*/ 13 h 1105"/>
                  <a:gd name="T52" fmla="*/ 7 w 640"/>
                  <a:gd name="T53" fmla="*/ 13 h 1105"/>
                  <a:gd name="T54" fmla="*/ 6 w 640"/>
                  <a:gd name="T55" fmla="*/ 13 h 1105"/>
                  <a:gd name="T56" fmla="*/ 5 w 640"/>
                  <a:gd name="T57" fmla="*/ 14 h 1105"/>
                  <a:gd name="T58" fmla="*/ 5 w 640"/>
                  <a:gd name="T59" fmla="*/ 14 h 1105"/>
                  <a:gd name="T60" fmla="*/ 4 w 640"/>
                  <a:gd name="T61" fmla="*/ 14 h 1105"/>
                  <a:gd name="T62" fmla="*/ 3 w 640"/>
                  <a:gd name="T63" fmla="*/ 14 h 1105"/>
                  <a:gd name="T64" fmla="*/ 3 w 640"/>
                  <a:gd name="T65" fmla="*/ 14 h 1105"/>
                  <a:gd name="T66" fmla="*/ 2 w 640"/>
                  <a:gd name="T67" fmla="*/ 13 h 1105"/>
                  <a:gd name="T68" fmla="*/ 1 w 640"/>
                  <a:gd name="T69" fmla="*/ 13 h 1105"/>
                  <a:gd name="T70" fmla="*/ 1 w 640"/>
                  <a:gd name="T71" fmla="*/ 12 h 1105"/>
                  <a:gd name="T72" fmla="*/ 0 w 640"/>
                  <a:gd name="T73" fmla="*/ 11 h 1105"/>
                  <a:gd name="T74" fmla="*/ 0 w 640"/>
                  <a:gd name="T75" fmla="*/ 10 h 1105"/>
                  <a:gd name="T76" fmla="*/ 0 w 640"/>
                  <a:gd name="T77" fmla="*/ 9 h 1105"/>
                  <a:gd name="T78" fmla="*/ 0 w 640"/>
                  <a:gd name="T79" fmla="*/ 8 h 1105"/>
                  <a:gd name="T80" fmla="*/ 1 w 640"/>
                  <a:gd name="T81" fmla="*/ 7 h 1105"/>
                  <a:gd name="T82" fmla="*/ 2 w 640"/>
                  <a:gd name="T83" fmla="*/ 6 h 1105"/>
                  <a:gd name="T84" fmla="*/ 2 w 640"/>
                  <a:gd name="T85" fmla="*/ 5 h 1105"/>
                  <a:gd name="T86" fmla="*/ 3 w 640"/>
                  <a:gd name="T87" fmla="*/ 5 h 1105"/>
                  <a:gd name="T88" fmla="*/ 2 w 640"/>
                  <a:gd name="T89" fmla="*/ 4 h 1105"/>
                  <a:gd name="T90" fmla="*/ 2 w 640"/>
                  <a:gd name="T91" fmla="*/ 4 h 1105"/>
                  <a:gd name="T92" fmla="*/ 2 w 640"/>
                  <a:gd name="T93" fmla="*/ 4 h 1105"/>
                  <a:gd name="T94" fmla="*/ 2 w 640"/>
                  <a:gd name="T95" fmla="*/ 3 h 1105"/>
                  <a:gd name="T96" fmla="*/ 2 w 640"/>
                  <a:gd name="T97" fmla="*/ 3 h 1105"/>
                  <a:gd name="T98" fmla="*/ 2 w 640"/>
                  <a:gd name="T99" fmla="*/ 3 h 1105"/>
                  <a:gd name="T100" fmla="*/ 2 w 640"/>
                  <a:gd name="T101" fmla="*/ 3 h 1105"/>
                  <a:gd name="T102" fmla="*/ 2 w 640"/>
                  <a:gd name="T103" fmla="*/ 2 h 1105"/>
                  <a:gd name="T104" fmla="*/ 1 w 640"/>
                  <a:gd name="T105" fmla="*/ 2 h 1105"/>
                  <a:gd name="T106" fmla="*/ 1 w 640"/>
                  <a:gd name="T107" fmla="*/ 1 h 1105"/>
                  <a:gd name="T108" fmla="*/ 1 w 640"/>
                  <a:gd name="T109" fmla="*/ 1 h 1105"/>
                  <a:gd name="T110" fmla="*/ 1 w 640"/>
                  <a:gd name="T111" fmla="*/ 1 h 1105"/>
                  <a:gd name="T112" fmla="*/ 1 w 640"/>
                  <a:gd name="T113" fmla="*/ 1 h 11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0"/>
                  <a:gd name="T172" fmla="*/ 0 h 1105"/>
                  <a:gd name="T173" fmla="*/ 640 w 640"/>
                  <a:gd name="T174" fmla="*/ 1105 h 11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0" h="1105">
                    <a:moveTo>
                      <a:pt x="95" y="66"/>
                    </a:moveTo>
                    <a:lnTo>
                      <a:pt x="123" y="48"/>
                    </a:lnTo>
                    <a:lnTo>
                      <a:pt x="182" y="27"/>
                    </a:lnTo>
                    <a:lnTo>
                      <a:pt x="262" y="9"/>
                    </a:lnTo>
                    <a:lnTo>
                      <a:pt x="352" y="0"/>
                    </a:lnTo>
                    <a:lnTo>
                      <a:pt x="441" y="4"/>
                    </a:lnTo>
                    <a:lnTo>
                      <a:pt x="523" y="25"/>
                    </a:lnTo>
                    <a:lnTo>
                      <a:pt x="583" y="69"/>
                    </a:lnTo>
                    <a:lnTo>
                      <a:pt x="616" y="141"/>
                    </a:lnTo>
                    <a:lnTo>
                      <a:pt x="619" y="232"/>
                    </a:lnTo>
                    <a:lnTo>
                      <a:pt x="605" y="333"/>
                    </a:lnTo>
                    <a:lnTo>
                      <a:pt x="579" y="434"/>
                    </a:lnTo>
                    <a:lnTo>
                      <a:pt x="548" y="533"/>
                    </a:lnTo>
                    <a:lnTo>
                      <a:pt x="514" y="621"/>
                    </a:lnTo>
                    <a:lnTo>
                      <a:pt x="490" y="697"/>
                    </a:lnTo>
                    <a:lnTo>
                      <a:pt x="475" y="751"/>
                    </a:lnTo>
                    <a:lnTo>
                      <a:pt x="479" y="780"/>
                    </a:lnTo>
                    <a:lnTo>
                      <a:pt x="498" y="794"/>
                    </a:lnTo>
                    <a:lnTo>
                      <a:pt x="528" y="811"/>
                    </a:lnTo>
                    <a:lnTo>
                      <a:pt x="562" y="829"/>
                    </a:lnTo>
                    <a:lnTo>
                      <a:pt x="596" y="854"/>
                    </a:lnTo>
                    <a:lnTo>
                      <a:pt x="624" y="880"/>
                    </a:lnTo>
                    <a:lnTo>
                      <a:pt x="640" y="914"/>
                    </a:lnTo>
                    <a:lnTo>
                      <a:pt x="640" y="953"/>
                    </a:lnTo>
                    <a:lnTo>
                      <a:pt x="619" y="1001"/>
                    </a:lnTo>
                    <a:lnTo>
                      <a:pt x="580" y="1044"/>
                    </a:lnTo>
                    <a:lnTo>
                      <a:pt x="535" y="1073"/>
                    </a:lnTo>
                    <a:lnTo>
                      <a:pt x="486" y="1092"/>
                    </a:lnTo>
                    <a:lnTo>
                      <a:pt x="434" y="1102"/>
                    </a:lnTo>
                    <a:lnTo>
                      <a:pt x="379" y="1105"/>
                    </a:lnTo>
                    <a:lnTo>
                      <a:pt x="325" y="1105"/>
                    </a:lnTo>
                    <a:lnTo>
                      <a:pt x="272" y="1103"/>
                    </a:lnTo>
                    <a:lnTo>
                      <a:pt x="224" y="1103"/>
                    </a:lnTo>
                    <a:lnTo>
                      <a:pt x="172" y="1088"/>
                    </a:lnTo>
                    <a:lnTo>
                      <a:pt x="117" y="1049"/>
                    </a:lnTo>
                    <a:lnTo>
                      <a:pt x="65" y="989"/>
                    </a:lnTo>
                    <a:lnTo>
                      <a:pt x="25" y="917"/>
                    </a:lnTo>
                    <a:lnTo>
                      <a:pt x="0" y="833"/>
                    </a:lnTo>
                    <a:lnTo>
                      <a:pt x="1" y="744"/>
                    </a:lnTo>
                    <a:lnTo>
                      <a:pt x="32" y="655"/>
                    </a:lnTo>
                    <a:lnTo>
                      <a:pt x="100" y="570"/>
                    </a:lnTo>
                    <a:lnTo>
                      <a:pt x="167" y="496"/>
                    </a:lnTo>
                    <a:lnTo>
                      <a:pt x="201" y="438"/>
                    </a:lnTo>
                    <a:lnTo>
                      <a:pt x="208" y="390"/>
                    </a:lnTo>
                    <a:lnTo>
                      <a:pt x="200" y="354"/>
                    </a:lnTo>
                    <a:lnTo>
                      <a:pt x="182" y="324"/>
                    </a:lnTo>
                    <a:lnTo>
                      <a:pt x="167" y="302"/>
                    </a:lnTo>
                    <a:lnTo>
                      <a:pt x="160" y="282"/>
                    </a:lnTo>
                    <a:lnTo>
                      <a:pt x="173" y="264"/>
                    </a:lnTo>
                    <a:lnTo>
                      <a:pt x="160" y="234"/>
                    </a:lnTo>
                    <a:lnTo>
                      <a:pt x="143" y="205"/>
                    </a:lnTo>
                    <a:lnTo>
                      <a:pt x="124" y="174"/>
                    </a:lnTo>
                    <a:lnTo>
                      <a:pt x="106" y="146"/>
                    </a:lnTo>
                    <a:lnTo>
                      <a:pt x="91" y="120"/>
                    </a:lnTo>
                    <a:lnTo>
                      <a:pt x="83" y="97"/>
                    </a:lnTo>
                    <a:lnTo>
                      <a:pt x="82" y="78"/>
                    </a:lnTo>
                    <a:lnTo>
                      <a:pt x="95" y="66"/>
                    </a:lnTo>
                    <a:close/>
                  </a:path>
                </a:pathLst>
              </a:custGeom>
              <a:solidFill>
                <a:srgbClr val="919C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3" name="Freeform 1061"/>
              <p:cNvSpPr>
                <a:spLocks/>
              </p:cNvSpPr>
              <p:nvPr/>
            </p:nvSpPr>
            <p:spPr bwMode="auto">
              <a:xfrm>
                <a:off x="5216" y="1914"/>
                <a:ext cx="189" cy="348"/>
              </a:xfrm>
              <a:custGeom>
                <a:avLst/>
                <a:gdLst>
                  <a:gd name="T0" fmla="*/ 1 w 566"/>
                  <a:gd name="T1" fmla="*/ 1 h 1046"/>
                  <a:gd name="T2" fmla="*/ 1 w 566"/>
                  <a:gd name="T3" fmla="*/ 1 h 1046"/>
                  <a:gd name="T4" fmla="*/ 2 w 566"/>
                  <a:gd name="T5" fmla="*/ 0 h 1046"/>
                  <a:gd name="T6" fmla="*/ 3 w 566"/>
                  <a:gd name="T7" fmla="*/ 0 h 1046"/>
                  <a:gd name="T8" fmla="*/ 4 w 566"/>
                  <a:gd name="T9" fmla="*/ 0 h 1046"/>
                  <a:gd name="T10" fmla="*/ 5 w 566"/>
                  <a:gd name="T11" fmla="*/ 0 h 1046"/>
                  <a:gd name="T12" fmla="*/ 6 w 566"/>
                  <a:gd name="T13" fmla="*/ 0 h 1046"/>
                  <a:gd name="T14" fmla="*/ 7 w 566"/>
                  <a:gd name="T15" fmla="*/ 1 h 1046"/>
                  <a:gd name="T16" fmla="*/ 7 w 566"/>
                  <a:gd name="T17" fmla="*/ 2 h 1046"/>
                  <a:gd name="T18" fmla="*/ 7 w 566"/>
                  <a:gd name="T19" fmla="*/ 3 h 1046"/>
                  <a:gd name="T20" fmla="*/ 7 w 566"/>
                  <a:gd name="T21" fmla="*/ 4 h 1046"/>
                  <a:gd name="T22" fmla="*/ 6 w 566"/>
                  <a:gd name="T23" fmla="*/ 5 h 1046"/>
                  <a:gd name="T24" fmla="*/ 6 w 566"/>
                  <a:gd name="T25" fmla="*/ 6 h 1046"/>
                  <a:gd name="T26" fmla="*/ 6 w 566"/>
                  <a:gd name="T27" fmla="*/ 7 h 1046"/>
                  <a:gd name="T28" fmla="*/ 5 w 566"/>
                  <a:gd name="T29" fmla="*/ 8 h 1046"/>
                  <a:gd name="T30" fmla="*/ 5 w 566"/>
                  <a:gd name="T31" fmla="*/ 9 h 1046"/>
                  <a:gd name="T32" fmla="*/ 5 w 566"/>
                  <a:gd name="T33" fmla="*/ 9 h 1046"/>
                  <a:gd name="T34" fmla="*/ 6 w 566"/>
                  <a:gd name="T35" fmla="*/ 10 h 1046"/>
                  <a:gd name="T36" fmla="*/ 6 w 566"/>
                  <a:gd name="T37" fmla="*/ 10 h 1046"/>
                  <a:gd name="T38" fmla="*/ 6 w 566"/>
                  <a:gd name="T39" fmla="*/ 10 h 1046"/>
                  <a:gd name="T40" fmla="*/ 7 w 566"/>
                  <a:gd name="T41" fmla="*/ 10 h 1046"/>
                  <a:gd name="T42" fmla="*/ 7 w 566"/>
                  <a:gd name="T43" fmla="*/ 11 h 1046"/>
                  <a:gd name="T44" fmla="*/ 7 w 566"/>
                  <a:gd name="T45" fmla="*/ 11 h 1046"/>
                  <a:gd name="T46" fmla="*/ 7 w 566"/>
                  <a:gd name="T47" fmla="*/ 11 h 1046"/>
                  <a:gd name="T48" fmla="*/ 7 w 566"/>
                  <a:gd name="T49" fmla="*/ 12 h 1046"/>
                  <a:gd name="T50" fmla="*/ 6 w 566"/>
                  <a:gd name="T51" fmla="*/ 12 h 1046"/>
                  <a:gd name="T52" fmla="*/ 6 w 566"/>
                  <a:gd name="T53" fmla="*/ 13 h 1046"/>
                  <a:gd name="T54" fmla="*/ 5 w 566"/>
                  <a:gd name="T55" fmla="*/ 13 h 1046"/>
                  <a:gd name="T56" fmla="*/ 5 w 566"/>
                  <a:gd name="T57" fmla="*/ 13 h 1046"/>
                  <a:gd name="T58" fmla="*/ 4 w 566"/>
                  <a:gd name="T59" fmla="*/ 13 h 1046"/>
                  <a:gd name="T60" fmla="*/ 4 w 566"/>
                  <a:gd name="T61" fmla="*/ 13 h 1046"/>
                  <a:gd name="T62" fmla="*/ 3 w 566"/>
                  <a:gd name="T63" fmla="*/ 13 h 1046"/>
                  <a:gd name="T64" fmla="*/ 2 w 566"/>
                  <a:gd name="T65" fmla="*/ 13 h 1046"/>
                  <a:gd name="T66" fmla="*/ 2 w 566"/>
                  <a:gd name="T67" fmla="*/ 13 h 1046"/>
                  <a:gd name="T68" fmla="*/ 1 w 566"/>
                  <a:gd name="T69" fmla="*/ 12 h 1046"/>
                  <a:gd name="T70" fmla="*/ 1 w 566"/>
                  <a:gd name="T71" fmla="*/ 12 h 1046"/>
                  <a:gd name="T72" fmla="*/ 0 w 566"/>
                  <a:gd name="T73" fmla="*/ 11 h 1046"/>
                  <a:gd name="T74" fmla="*/ 0 w 566"/>
                  <a:gd name="T75" fmla="*/ 10 h 1046"/>
                  <a:gd name="T76" fmla="*/ 0 w 566"/>
                  <a:gd name="T77" fmla="*/ 9 h 1046"/>
                  <a:gd name="T78" fmla="*/ 0 w 566"/>
                  <a:gd name="T79" fmla="*/ 8 h 1046"/>
                  <a:gd name="T80" fmla="*/ 1 w 566"/>
                  <a:gd name="T81" fmla="*/ 7 h 1046"/>
                  <a:gd name="T82" fmla="*/ 2 w 566"/>
                  <a:gd name="T83" fmla="*/ 6 h 1046"/>
                  <a:gd name="T84" fmla="*/ 2 w 566"/>
                  <a:gd name="T85" fmla="*/ 5 h 1046"/>
                  <a:gd name="T86" fmla="*/ 2 w 566"/>
                  <a:gd name="T87" fmla="*/ 4 h 1046"/>
                  <a:gd name="T88" fmla="*/ 2 w 566"/>
                  <a:gd name="T89" fmla="*/ 4 h 1046"/>
                  <a:gd name="T90" fmla="*/ 2 w 566"/>
                  <a:gd name="T91" fmla="*/ 4 h 1046"/>
                  <a:gd name="T92" fmla="*/ 2 w 566"/>
                  <a:gd name="T93" fmla="*/ 3 h 1046"/>
                  <a:gd name="T94" fmla="*/ 2 w 566"/>
                  <a:gd name="T95" fmla="*/ 3 h 1046"/>
                  <a:gd name="T96" fmla="*/ 2 w 566"/>
                  <a:gd name="T97" fmla="*/ 3 h 1046"/>
                  <a:gd name="T98" fmla="*/ 1 w 566"/>
                  <a:gd name="T99" fmla="*/ 3 h 1046"/>
                  <a:gd name="T100" fmla="*/ 1 w 566"/>
                  <a:gd name="T101" fmla="*/ 2 h 1046"/>
                  <a:gd name="T102" fmla="*/ 1 w 566"/>
                  <a:gd name="T103" fmla="*/ 2 h 1046"/>
                  <a:gd name="T104" fmla="*/ 1 w 566"/>
                  <a:gd name="T105" fmla="*/ 2 h 1046"/>
                  <a:gd name="T106" fmla="*/ 1 w 566"/>
                  <a:gd name="T107" fmla="*/ 1 h 1046"/>
                  <a:gd name="T108" fmla="*/ 1 w 566"/>
                  <a:gd name="T109" fmla="*/ 1 h 1046"/>
                  <a:gd name="T110" fmla="*/ 1 w 566"/>
                  <a:gd name="T111" fmla="*/ 1 h 1046"/>
                  <a:gd name="T112" fmla="*/ 1 w 566"/>
                  <a:gd name="T113" fmla="*/ 1 h 10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66"/>
                  <a:gd name="T172" fmla="*/ 0 h 1046"/>
                  <a:gd name="T173" fmla="*/ 566 w 566"/>
                  <a:gd name="T174" fmla="*/ 1046 h 10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66" h="1046">
                    <a:moveTo>
                      <a:pt x="58" y="60"/>
                    </a:moveTo>
                    <a:lnTo>
                      <a:pt x="83" y="41"/>
                    </a:lnTo>
                    <a:lnTo>
                      <a:pt x="140" y="22"/>
                    </a:lnTo>
                    <a:lnTo>
                      <a:pt x="216" y="7"/>
                    </a:lnTo>
                    <a:lnTo>
                      <a:pt x="304" y="0"/>
                    </a:lnTo>
                    <a:lnTo>
                      <a:pt x="391" y="3"/>
                    </a:lnTo>
                    <a:lnTo>
                      <a:pt x="469" y="24"/>
                    </a:lnTo>
                    <a:lnTo>
                      <a:pt x="527" y="64"/>
                    </a:lnTo>
                    <a:lnTo>
                      <a:pt x="558" y="130"/>
                    </a:lnTo>
                    <a:lnTo>
                      <a:pt x="558" y="215"/>
                    </a:lnTo>
                    <a:lnTo>
                      <a:pt x="544" y="310"/>
                    </a:lnTo>
                    <a:lnTo>
                      <a:pt x="517" y="408"/>
                    </a:lnTo>
                    <a:lnTo>
                      <a:pt x="487" y="505"/>
                    </a:lnTo>
                    <a:lnTo>
                      <a:pt x="456" y="594"/>
                    </a:lnTo>
                    <a:lnTo>
                      <a:pt x="432" y="669"/>
                    </a:lnTo>
                    <a:lnTo>
                      <a:pt x="419" y="725"/>
                    </a:lnTo>
                    <a:lnTo>
                      <a:pt x="426" y="757"/>
                    </a:lnTo>
                    <a:lnTo>
                      <a:pt x="446" y="774"/>
                    </a:lnTo>
                    <a:lnTo>
                      <a:pt x="475" y="792"/>
                    </a:lnTo>
                    <a:lnTo>
                      <a:pt x="503" y="812"/>
                    </a:lnTo>
                    <a:lnTo>
                      <a:pt x="533" y="835"/>
                    </a:lnTo>
                    <a:lnTo>
                      <a:pt x="554" y="861"/>
                    </a:lnTo>
                    <a:lnTo>
                      <a:pt x="566" y="891"/>
                    </a:lnTo>
                    <a:lnTo>
                      <a:pt x="564" y="924"/>
                    </a:lnTo>
                    <a:lnTo>
                      <a:pt x="544" y="965"/>
                    </a:lnTo>
                    <a:lnTo>
                      <a:pt x="507" y="1000"/>
                    </a:lnTo>
                    <a:lnTo>
                      <a:pt x="468" y="1023"/>
                    </a:lnTo>
                    <a:lnTo>
                      <a:pt x="425" y="1037"/>
                    </a:lnTo>
                    <a:lnTo>
                      <a:pt x="380" y="1044"/>
                    </a:lnTo>
                    <a:lnTo>
                      <a:pt x="334" y="1045"/>
                    </a:lnTo>
                    <a:lnTo>
                      <a:pt x="287" y="1044"/>
                    </a:lnTo>
                    <a:lnTo>
                      <a:pt x="241" y="1043"/>
                    </a:lnTo>
                    <a:lnTo>
                      <a:pt x="198" y="1046"/>
                    </a:lnTo>
                    <a:lnTo>
                      <a:pt x="152" y="1036"/>
                    </a:lnTo>
                    <a:lnTo>
                      <a:pt x="104" y="1002"/>
                    </a:lnTo>
                    <a:lnTo>
                      <a:pt x="57" y="949"/>
                    </a:lnTo>
                    <a:lnTo>
                      <a:pt x="22" y="881"/>
                    </a:lnTo>
                    <a:lnTo>
                      <a:pt x="0" y="801"/>
                    </a:lnTo>
                    <a:lnTo>
                      <a:pt x="2" y="715"/>
                    </a:lnTo>
                    <a:lnTo>
                      <a:pt x="31" y="626"/>
                    </a:lnTo>
                    <a:lnTo>
                      <a:pt x="98" y="540"/>
                    </a:lnTo>
                    <a:lnTo>
                      <a:pt x="160" y="464"/>
                    </a:lnTo>
                    <a:lnTo>
                      <a:pt x="190" y="404"/>
                    </a:lnTo>
                    <a:lnTo>
                      <a:pt x="192" y="359"/>
                    </a:lnTo>
                    <a:lnTo>
                      <a:pt x="178" y="325"/>
                    </a:lnTo>
                    <a:lnTo>
                      <a:pt x="156" y="299"/>
                    </a:lnTo>
                    <a:lnTo>
                      <a:pt x="136" y="280"/>
                    </a:lnTo>
                    <a:lnTo>
                      <a:pt x="125" y="264"/>
                    </a:lnTo>
                    <a:lnTo>
                      <a:pt x="136" y="250"/>
                    </a:lnTo>
                    <a:lnTo>
                      <a:pt x="119" y="220"/>
                    </a:lnTo>
                    <a:lnTo>
                      <a:pt x="102" y="190"/>
                    </a:lnTo>
                    <a:lnTo>
                      <a:pt x="85" y="161"/>
                    </a:lnTo>
                    <a:lnTo>
                      <a:pt x="69" y="134"/>
                    </a:lnTo>
                    <a:lnTo>
                      <a:pt x="56" y="107"/>
                    </a:lnTo>
                    <a:lnTo>
                      <a:pt x="49" y="86"/>
                    </a:lnTo>
                    <a:lnTo>
                      <a:pt x="49" y="69"/>
                    </a:lnTo>
                    <a:lnTo>
                      <a:pt x="58" y="60"/>
                    </a:lnTo>
                    <a:close/>
                  </a:path>
                </a:pathLst>
              </a:custGeom>
              <a:solidFill>
                <a:srgbClr val="ADB3D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4" name="Freeform 1062"/>
              <p:cNvSpPr>
                <a:spLocks/>
              </p:cNvSpPr>
              <p:nvPr/>
            </p:nvSpPr>
            <p:spPr bwMode="auto">
              <a:xfrm>
                <a:off x="5226" y="1918"/>
                <a:ext cx="167" cy="331"/>
              </a:xfrm>
              <a:custGeom>
                <a:avLst/>
                <a:gdLst>
                  <a:gd name="T0" fmla="*/ 0 w 502"/>
                  <a:gd name="T1" fmla="*/ 1 h 991"/>
                  <a:gd name="T2" fmla="*/ 1 w 502"/>
                  <a:gd name="T3" fmla="*/ 0 h 991"/>
                  <a:gd name="T4" fmla="*/ 1 w 502"/>
                  <a:gd name="T5" fmla="*/ 0 h 991"/>
                  <a:gd name="T6" fmla="*/ 2 w 502"/>
                  <a:gd name="T7" fmla="*/ 0 h 991"/>
                  <a:gd name="T8" fmla="*/ 3 w 502"/>
                  <a:gd name="T9" fmla="*/ 0 h 991"/>
                  <a:gd name="T10" fmla="*/ 4 w 502"/>
                  <a:gd name="T11" fmla="*/ 0 h 991"/>
                  <a:gd name="T12" fmla="*/ 5 w 502"/>
                  <a:gd name="T13" fmla="*/ 0 h 991"/>
                  <a:gd name="T14" fmla="*/ 6 w 502"/>
                  <a:gd name="T15" fmla="*/ 1 h 991"/>
                  <a:gd name="T16" fmla="*/ 6 w 502"/>
                  <a:gd name="T17" fmla="*/ 2 h 991"/>
                  <a:gd name="T18" fmla="*/ 6 w 502"/>
                  <a:gd name="T19" fmla="*/ 2 h 991"/>
                  <a:gd name="T20" fmla="*/ 6 w 502"/>
                  <a:gd name="T21" fmla="*/ 4 h 991"/>
                  <a:gd name="T22" fmla="*/ 6 w 502"/>
                  <a:gd name="T23" fmla="*/ 5 h 991"/>
                  <a:gd name="T24" fmla="*/ 5 w 502"/>
                  <a:gd name="T25" fmla="*/ 6 h 991"/>
                  <a:gd name="T26" fmla="*/ 5 w 502"/>
                  <a:gd name="T27" fmla="*/ 7 h 991"/>
                  <a:gd name="T28" fmla="*/ 5 w 502"/>
                  <a:gd name="T29" fmla="*/ 8 h 991"/>
                  <a:gd name="T30" fmla="*/ 4 w 502"/>
                  <a:gd name="T31" fmla="*/ 9 h 991"/>
                  <a:gd name="T32" fmla="*/ 5 w 502"/>
                  <a:gd name="T33" fmla="*/ 9 h 991"/>
                  <a:gd name="T34" fmla="*/ 5 w 502"/>
                  <a:gd name="T35" fmla="*/ 9 h 991"/>
                  <a:gd name="T36" fmla="*/ 5 w 502"/>
                  <a:gd name="T37" fmla="*/ 10 h 991"/>
                  <a:gd name="T38" fmla="*/ 6 w 502"/>
                  <a:gd name="T39" fmla="*/ 10 h 991"/>
                  <a:gd name="T40" fmla="*/ 6 w 502"/>
                  <a:gd name="T41" fmla="*/ 10 h 991"/>
                  <a:gd name="T42" fmla="*/ 6 w 502"/>
                  <a:gd name="T43" fmla="*/ 10 h 991"/>
                  <a:gd name="T44" fmla="*/ 6 w 502"/>
                  <a:gd name="T45" fmla="*/ 11 h 991"/>
                  <a:gd name="T46" fmla="*/ 6 w 502"/>
                  <a:gd name="T47" fmla="*/ 11 h 991"/>
                  <a:gd name="T48" fmla="*/ 6 w 502"/>
                  <a:gd name="T49" fmla="*/ 12 h 991"/>
                  <a:gd name="T50" fmla="*/ 5 w 502"/>
                  <a:gd name="T51" fmla="*/ 12 h 991"/>
                  <a:gd name="T52" fmla="*/ 5 w 502"/>
                  <a:gd name="T53" fmla="*/ 12 h 991"/>
                  <a:gd name="T54" fmla="*/ 4 w 502"/>
                  <a:gd name="T55" fmla="*/ 12 h 991"/>
                  <a:gd name="T56" fmla="*/ 4 w 502"/>
                  <a:gd name="T57" fmla="*/ 12 h 991"/>
                  <a:gd name="T58" fmla="*/ 4 w 502"/>
                  <a:gd name="T59" fmla="*/ 12 h 991"/>
                  <a:gd name="T60" fmla="*/ 3 w 502"/>
                  <a:gd name="T61" fmla="*/ 12 h 991"/>
                  <a:gd name="T62" fmla="*/ 3 w 502"/>
                  <a:gd name="T63" fmla="*/ 12 h 991"/>
                  <a:gd name="T64" fmla="*/ 2 w 502"/>
                  <a:gd name="T65" fmla="*/ 12 h 991"/>
                  <a:gd name="T66" fmla="*/ 2 w 502"/>
                  <a:gd name="T67" fmla="*/ 12 h 991"/>
                  <a:gd name="T68" fmla="*/ 1 w 502"/>
                  <a:gd name="T69" fmla="*/ 12 h 991"/>
                  <a:gd name="T70" fmla="*/ 1 w 502"/>
                  <a:gd name="T71" fmla="*/ 11 h 991"/>
                  <a:gd name="T72" fmla="*/ 0 w 502"/>
                  <a:gd name="T73" fmla="*/ 11 h 991"/>
                  <a:gd name="T74" fmla="*/ 0 w 502"/>
                  <a:gd name="T75" fmla="*/ 10 h 991"/>
                  <a:gd name="T76" fmla="*/ 0 w 502"/>
                  <a:gd name="T77" fmla="*/ 9 h 991"/>
                  <a:gd name="T78" fmla="*/ 0 w 502"/>
                  <a:gd name="T79" fmla="*/ 7 h 991"/>
                  <a:gd name="T80" fmla="*/ 1 w 502"/>
                  <a:gd name="T81" fmla="*/ 6 h 991"/>
                  <a:gd name="T82" fmla="*/ 2 w 502"/>
                  <a:gd name="T83" fmla="*/ 5 h 991"/>
                  <a:gd name="T84" fmla="*/ 2 w 502"/>
                  <a:gd name="T85" fmla="*/ 5 h 991"/>
                  <a:gd name="T86" fmla="*/ 2 w 502"/>
                  <a:gd name="T87" fmla="*/ 4 h 991"/>
                  <a:gd name="T88" fmla="*/ 2 w 502"/>
                  <a:gd name="T89" fmla="*/ 4 h 991"/>
                  <a:gd name="T90" fmla="*/ 2 w 502"/>
                  <a:gd name="T91" fmla="*/ 3 h 991"/>
                  <a:gd name="T92" fmla="*/ 1 w 502"/>
                  <a:gd name="T93" fmla="*/ 3 h 991"/>
                  <a:gd name="T94" fmla="*/ 1 w 502"/>
                  <a:gd name="T95" fmla="*/ 3 h 991"/>
                  <a:gd name="T96" fmla="*/ 1 w 502"/>
                  <a:gd name="T97" fmla="*/ 3 h 991"/>
                  <a:gd name="T98" fmla="*/ 1 w 502"/>
                  <a:gd name="T99" fmla="*/ 3 h 991"/>
                  <a:gd name="T100" fmla="*/ 1 w 502"/>
                  <a:gd name="T101" fmla="*/ 2 h 991"/>
                  <a:gd name="T102" fmla="*/ 1 w 502"/>
                  <a:gd name="T103" fmla="*/ 2 h 991"/>
                  <a:gd name="T104" fmla="*/ 0 w 502"/>
                  <a:gd name="T105" fmla="*/ 1 h 991"/>
                  <a:gd name="T106" fmla="*/ 0 w 502"/>
                  <a:gd name="T107" fmla="*/ 1 h 991"/>
                  <a:gd name="T108" fmla="*/ 0 w 502"/>
                  <a:gd name="T109" fmla="*/ 1 h 991"/>
                  <a:gd name="T110" fmla="*/ 0 w 502"/>
                  <a:gd name="T111" fmla="*/ 1 h 991"/>
                  <a:gd name="T112" fmla="*/ 0 w 502"/>
                  <a:gd name="T113" fmla="*/ 1 h 9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2"/>
                  <a:gd name="T172" fmla="*/ 0 h 991"/>
                  <a:gd name="T173" fmla="*/ 502 w 502"/>
                  <a:gd name="T174" fmla="*/ 991 h 9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2" h="991">
                    <a:moveTo>
                      <a:pt x="22" y="54"/>
                    </a:moveTo>
                    <a:lnTo>
                      <a:pt x="44" y="35"/>
                    </a:lnTo>
                    <a:lnTo>
                      <a:pt x="97" y="19"/>
                    </a:lnTo>
                    <a:lnTo>
                      <a:pt x="171" y="5"/>
                    </a:lnTo>
                    <a:lnTo>
                      <a:pt x="256" y="0"/>
                    </a:lnTo>
                    <a:lnTo>
                      <a:pt x="340" y="5"/>
                    </a:lnTo>
                    <a:lnTo>
                      <a:pt x="416" y="25"/>
                    </a:lnTo>
                    <a:lnTo>
                      <a:pt x="473" y="63"/>
                    </a:lnTo>
                    <a:lnTo>
                      <a:pt x="502" y="123"/>
                    </a:lnTo>
                    <a:lnTo>
                      <a:pt x="499" y="200"/>
                    </a:lnTo>
                    <a:lnTo>
                      <a:pt x="483" y="290"/>
                    </a:lnTo>
                    <a:lnTo>
                      <a:pt x="455" y="385"/>
                    </a:lnTo>
                    <a:lnTo>
                      <a:pt x="426" y="480"/>
                    </a:lnTo>
                    <a:lnTo>
                      <a:pt x="396" y="566"/>
                    </a:lnTo>
                    <a:lnTo>
                      <a:pt x="375" y="642"/>
                    </a:lnTo>
                    <a:lnTo>
                      <a:pt x="364" y="700"/>
                    </a:lnTo>
                    <a:lnTo>
                      <a:pt x="375" y="735"/>
                    </a:lnTo>
                    <a:lnTo>
                      <a:pt x="396" y="755"/>
                    </a:lnTo>
                    <a:lnTo>
                      <a:pt x="422" y="775"/>
                    </a:lnTo>
                    <a:lnTo>
                      <a:pt x="447" y="796"/>
                    </a:lnTo>
                    <a:lnTo>
                      <a:pt x="471" y="819"/>
                    </a:lnTo>
                    <a:lnTo>
                      <a:pt x="486" y="842"/>
                    </a:lnTo>
                    <a:lnTo>
                      <a:pt x="493" y="869"/>
                    </a:lnTo>
                    <a:lnTo>
                      <a:pt x="487" y="898"/>
                    </a:lnTo>
                    <a:lnTo>
                      <a:pt x="468" y="930"/>
                    </a:lnTo>
                    <a:lnTo>
                      <a:pt x="436" y="957"/>
                    </a:lnTo>
                    <a:lnTo>
                      <a:pt x="401" y="973"/>
                    </a:lnTo>
                    <a:lnTo>
                      <a:pt x="364" y="981"/>
                    </a:lnTo>
                    <a:lnTo>
                      <a:pt x="326" y="985"/>
                    </a:lnTo>
                    <a:lnTo>
                      <a:pt x="287" y="984"/>
                    </a:lnTo>
                    <a:lnTo>
                      <a:pt x="248" y="984"/>
                    </a:lnTo>
                    <a:lnTo>
                      <a:pt x="210" y="985"/>
                    </a:lnTo>
                    <a:lnTo>
                      <a:pt x="174" y="991"/>
                    </a:lnTo>
                    <a:lnTo>
                      <a:pt x="133" y="985"/>
                    </a:lnTo>
                    <a:lnTo>
                      <a:pt x="90" y="957"/>
                    </a:lnTo>
                    <a:lnTo>
                      <a:pt x="48" y="909"/>
                    </a:lnTo>
                    <a:lnTo>
                      <a:pt x="18" y="847"/>
                    </a:lnTo>
                    <a:lnTo>
                      <a:pt x="0" y="771"/>
                    </a:lnTo>
                    <a:lnTo>
                      <a:pt x="3" y="688"/>
                    </a:lnTo>
                    <a:lnTo>
                      <a:pt x="33" y="599"/>
                    </a:lnTo>
                    <a:lnTo>
                      <a:pt x="97" y="512"/>
                    </a:lnTo>
                    <a:lnTo>
                      <a:pt x="156" y="433"/>
                    </a:lnTo>
                    <a:lnTo>
                      <a:pt x="180" y="373"/>
                    </a:lnTo>
                    <a:lnTo>
                      <a:pt x="177" y="328"/>
                    </a:lnTo>
                    <a:lnTo>
                      <a:pt x="158" y="296"/>
                    </a:lnTo>
                    <a:lnTo>
                      <a:pt x="129" y="273"/>
                    </a:lnTo>
                    <a:lnTo>
                      <a:pt x="104" y="257"/>
                    </a:lnTo>
                    <a:lnTo>
                      <a:pt x="90" y="245"/>
                    </a:lnTo>
                    <a:lnTo>
                      <a:pt x="98" y="236"/>
                    </a:lnTo>
                    <a:lnTo>
                      <a:pt x="78" y="206"/>
                    </a:lnTo>
                    <a:lnTo>
                      <a:pt x="60" y="177"/>
                    </a:lnTo>
                    <a:lnTo>
                      <a:pt x="44" y="148"/>
                    </a:lnTo>
                    <a:lnTo>
                      <a:pt x="32" y="121"/>
                    </a:lnTo>
                    <a:lnTo>
                      <a:pt x="21" y="95"/>
                    </a:lnTo>
                    <a:lnTo>
                      <a:pt x="16" y="76"/>
                    </a:lnTo>
                    <a:lnTo>
                      <a:pt x="15" y="61"/>
                    </a:lnTo>
                    <a:lnTo>
                      <a:pt x="22" y="54"/>
                    </a:lnTo>
                    <a:close/>
                  </a:path>
                </a:pathLst>
              </a:custGeom>
              <a:solidFill>
                <a:srgbClr val="C7C7E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5" name="Freeform 1063"/>
              <p:cNvSpPr>
                <a:spLocks/>
              </p:cNvSpPr>
              <p:nvPr/>
            </p:nvSpPr>
            <p:spPr bwMode="auto">
              <a:xfrm>
                <a:off x="5230" y="1923"/>
                <a:ext cx="153" cy="311"/>
              </a:xfrm>
              <a:custGeom>
                <a:avLst/>
                <a:gdLst>
                  <a:gd name="T0" fmla="*/ 0 w 460"/>
                  <a:gd name="T1" fmla="*/ 1 h 934"/>
                  <a:gd name="T2" fmla="*/ 0 w 460"/>
                  <a:gd name="T3" fmla="*/ 0 h 934"/>
                  <a:gd name="T4" fmla="*/ 1 w 460"/>
                  <a:gd name="T5" fmla="*/ 0 h 934"/>
                  <a:gd name="T6" fmla="*/ 2 w 460"/>
                  <a:gd name="T7" fmla="*/ 0 h 934"/>
                  <a:gd name="T8" fmla="*/ 3 w 460"/>
                  <a:gd name="T9" fmla="*/ 0 h 934"/>
                  <a:gd name="T10" fmla="*/ 4 w 460"/>
                  <a:gd name="T11" fmla="*/ 0 h 934"/>
                  <a:gd name="T12" fmla="*/ 5 w 460"/>
                  <a:gd name="T13" fmla="*/ 0 h 934"/>
                  <a:gd name="T14" fmla="*/ 5 w 460"/>
                  <a:gd name="T15" fmla="*/ 1 h 934"/>
                  <a:gd name="T16" fmla="*/ 6 w 460"/>
                  <a:gd name="T17" fmla="*/ 1 h 934"/>
                  <a:gd name="T18" fmla="*/ 6 w 460"/>
                  <a:gd name="T19" fmla="*/ 2 h 934"/>
                  <a:gd name="T20" fmla="*/ 5 w 460"/>
                  <a:gd name="T21" fmla="*/ 3 h 934"/>
                  <a:gd name="T22" fmla="*/ 5 w 460"/>
                  <a:gd name="T23" fmla="*/ 4 h 934"/>
                  <a:gd name="T24" fmla="*/ 5 w 460"/>
                  <a:gd name="T25" fmla="*/ 6 h 934"/>
                  <a:gd name="T26" fmla="*/ 4 w 460"/>
                  <a:gd name="T27" fmla="*/ 7 h 934"/>
                  <a:gd name="T28" fmla="*/ 4 w 460"/>
                  <a:gd name="T29" fmla="*/ 8 h 934"/>
                  <a:gd name="T30" fmla="*/ 4 w 460"/>
                  <a:gd name="T31" fmla="*/ 8 h 934"/>
                  <a:gd name="T32" fmla="*/ 4 w 460"/>
                  <a:gd name="T33" fmla="*/ 9 h 934"/>
                  <a:gd name="T34" fmla="*/ 4 w 460"/>
                  <a:gd name="T35" fmla="*/ 9 h 934"/>
                  <a:gd name="T36" fmla="*/ 5 w 460"/>
                  <a:gd name="T37" fmla="*/ 9 h 934"/>
                  <a:gd name="T38" fmla="*/ 5 w 460"/>
                  <a:gd name="T39" fmla="*/ 10 h 934"/>
                  <a:gd name="T40" fmla="*/ 5 w 460"/>
                  <a:gd name="T41" fmla="*/ 10 h 934"/>
                  <a:gd name="T42" fmla="*/ 5 w 460"/>
                  <a:gd name="T43" fmla="*/ 10 h 934"/>
                  <a:gd name="T44" fmla="*/ 5 w 460"/>
                  <a:gd name="T45" fmla="*/ 10 h 934"/>
                  <a:gd name="T46" fmla="*/ 5 w 460"/>
                  <a:gd name="T47" fmla="*/ 11 h 934"/>
                  <a:gd name="T48" fmla="*/ 5 w 460"/>
                  <a:gd name="T49" fmla="*/ 11 h 934"/>
                  <a:gd name="T50" fmla="*/ 5 w 460"/>
                  <a:gd name="T51" fmla="*/ 11 h 934"/>
                  <a:gd name="T52" fmla="*/ 4 w 460"/>
                  <a:gd name="T53" fmla="*/ 11 h 934"/>
                  <a:gd name="T54" fmla="*/ 4 w 460"/>
                  <a:gd name="T55" fmla="*/ 11 h 934"/>
                  <a:gd name="T56" fmla="*/ 4 w 460"/>
                  <a:gd name="T57" fmla="*/ 11 h 934"/>
                  <a:gd name="T58" fmla="*/ 3 w 460"/>
                  <a:gd name="T59" fmla="*/ 11 h 934"/>
                  <a:gd name="T60" fmla="*/ 3 w 460"/>
                  <a:gd name="T61" fmla="*/ 11 h 934"/>
                  <a:gd name="T62" fmla="*/ 2 w 460"/>
                  <a:gd name="T63" fmla="*/ 11 h 934"/>
                  <a:gd name="T64" fmla="*/ 2 w 460"/>
                  <a:gd name="T65" fmla="*/ 12 h 934"/>
                  <a:gd name="T66" fmla="*/ 2 w 460"/>
                  <a:gd name="T67" fmla="*/ 12 h 934"/>
                  <a:gd name="T68" fmla="*/ 1 w 460"/>
                  <a:gd name="T69" fmla="*/ 11 h 934"/>
                  <a:gd name="T70" fmla="*/ 1 w 460"/>
                  <a:gd name="T71" fmla="*/ 11 h 934"/>
                  <a:gd name="T72" fmla="*/ 0 w 460"/>
                  <a:gd name="T73" fmla="*/ 10 h 934"/>
                  <a:gd name="T74" fmla="*/ 0 w 460"/>
                  <a:gd name="T75" fmla="*/ 9 h 934"/>
                  <a:gd name="T76" fmla="*/ 0 w 460"/>
                  <a:gd name="T77" fmla="*/ 8 h 934"/>
                  <a:gd name="T78" fmla="*/ 1 w 460"/>
                  <a:gd name="T79" fmla="*/ 7 h 934"/>
                  <a:gd name="T80" fmla="*/ 1 w 460"/>
                  <a:gd name="T81" fmla="*/ 6 h 934"/>
                  <a:gd name="T82" fmla="*/ 2 w 460"/>
                  <a:gd name="T83" fmla="*/ 5 h 934"/>
                  <a:gd name="T84" fmla="*/ 2 w 460"/>
                  <a:gd name="T85" fmla="*/ 4 h 934"/>
                  <a:gd name="T86" fmla="*/ 2 w 460"/>
                  <a:gd name="T87" fmla="*/ 4 h 934"/>
                  <a:gd name="T88" fmla="*/ 2 w 460"/>
                  <a:gd name="T89" fmla="*/ 3 h 934"/>
                  <a:gd name="T90" fmla="*/ 1 w 460"/>
                  <a:gd name="T91" fmla="*/ 3 h 934"/>
                  <a:gd name="T92" fmla="*/ 1 w 460"/>
                  <a:gd name="T93" fmla="*/ 3 h 934"/>
                  <a:gd name="T94" fmla="*/ 1 w 460"/>
                  <a:gd name="T95" fmla="*/ 3 h 934"/>
                  <a:gd name="T96" fmla="*/ 1 w 460"/>
                  <a:gd name="T97" fmla="*/ 3 h 934"/>
                  <a:gd name="T98" fmla="*/ 1 w 460"/>
                  <a:gd name="T99" fmla="*/ 2 h 934"/>
                  <a:gd name="T100" fmla="*/ 0 w 460"/>
                  <a:gd name="T101" fmla="*/ 2 h 934"/>
                  <a:gd name="T102" fmla="*/ 0 w 460"/>
                  <a:gd name="T103" fmla="*/ 2 h 934"/>
                  <a:gd name="T104" fmla="*/ 0 w 460"/>
                  <a:gd name="T105" fmla="*/ 1 h 934"/>
                  <a:gd name="T106" fmla="*/ 0 w 460"/>
                  <a:gd name="T107" fmla="*/ 1 h 934"/>
                  <a:gd name="T108" fmla="*/ 0 w 460"/>
                  <a:gd name="T109" fmla="*/ 1 h 934"/>
                  <a:gd name="T110" fmla="*/ 0 w 460"/>
                  <a:gd name="T111" fmla="*/ 1 h 934"/>
                  <a:gd name="T112" fmla="*/ 0 w 460"/>
                  <a:gd name="T113" fmla="*/ 1 h 9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0"/>
                  <a:gd name="T172" fmla="*/ 0 h 934"/>
                  <a:gd name="T173" fmla="*/ 460 w 460"/>
                  <a:gd name="T174" fmla="*/ 934 h 9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0" h="934">
                    <a:moveTo>
                      <a:pt x="3" y="48"/>
                    </a:moveTo>
                    <a:lnTo>
                      <a:pt x="21" y="30"/>
                    </a:lnTo>
                    <a:lnTo>
                      <a:pt x="71" y="15"/>
                    </a:lnTo>
                    <a:lnTo>
                      <a:pt x="142" y="4"/>
                    </a:lnTo>
                    <a:lnTo>
                      <a:pt x="224" y="0"/>
                    </a:lnTo>
                    <a:lnTo>
                      <a:pt x="306" y="6"/>
                    </a:lnTo>
                    <a:lnTo>
                      <a:pt x="381" y="26"/>
                    </a:lnTo>
                    <a:lnTo>
                      <a:pt x="434" y="59"/>
                    </a:lnTo>
                    <a:lnTo>
                      <a:pt x="460" y="114"/>
                    </a:lnTo>
                    <a:lnTo>
                      <a:pt x="457" y="184"/>
                    </a:lnTo>
                    <a:lnTo>
                      <a:pt x="439" y="268"/>
                    </a:lnTo>
                    <a:lnTo>
                      <a:pt x="411" y="359"/>
                    </a:lnTo>
                    <a:lnTo>
                      <a:pt x="382" y="452"/>
                    </a:lnTo>
                    <a:lnTo>
                      <a:pt x="353" y="538"/>
                    </a:lnTo>
                    <a:lnTo>
                      <a:pt x="333" y="614"/>
                    </a:lnTo>
                    <a:lnTo>
                      <a:pt x="325" y="674"/>
                    </a:lnTo>
                    <a:lnTo>
                      <a:pt x="338" y="712"/>
                    </a:lnTo>
                    <a:lnTo>
                      <a:pt x="360" y="734"/>
                    </a:lnTo>
                    <a:lnTo>
                      <a:pt x="384" y="757"/>
                    </a:lnTo>
                    <a:lnTo>
                      <a:pt x="405" y="779"/>
                    </a:lnTo>
                    <a:lnTo>
                      <a:pt x="423" y="801"/>
                    </a:lnTo>
                    <a:lnTo>
                      <a:pt x="433" y="823"/>
                    </a:lnTo>
                    <a:lnTo>
                      <a:pt x="436" y="847"/>
                    </a:lnTo>
                    <a:lnTo>
                      <a:pt x="428" y="870"/>
                    </a:lnTo>
                    <a:lnTo>
                      <a:pt x="409" y="895"/>
                    </a:lnTo>
                    <a:lnTo>
                      <a:pt x="379" y="914"/>
                    </a:lnTo>
                    <a:lnTo>
                      <a:pt x="350" y="923"/>
                    </a:lnTo>
                    <a:lnTo>
                      <a:pt x="319" y="927"/>
                    </a:lnTo>
                    <a:lnTo>
                      <a:pt x="288" y="927"/>
                    </a:lnTo>
                    <a:lnTo>
                      <a:pt x="256" y="923"/>
                    </a:lnTo>
                    <a:lnTo>
                      <a:pt x="225" y="922"/>
                    </a:lnTo>
                    <a:lnTo>
                      <a:pt x="194" y="924"/>
                    </a:lnTo>
                    <a:lnTo>
                      <a:pt x="165" y="934"/>
                    </a:lnTo>
                    <a:lnTo>
                      <a:pt x="130" y="934"/>
                    </a:lnTo>
                    <a:lnTo>
                      <a:pt x="92" y="912"/>
                    </a:lnTo>
                    <a:lnTo>
                      <a:pt x="57" y="870"/>
                    </a:lnTo>
                    <a:lnTo>
                      <a:pt x="31" y="813"/>
                    </a:lnTo>
                    <a:lnTo>
                      <a:pt x="15" y="741"/>
                    </a:lnTo>
                    <a:lnTo>
                      <a:pt x="20" y="660"/>
                    </a:lnTo>
                    <a:lnTo>
                      <a:pt x="50" y="573"/>
                    </a:lnTo>
                    <a:lnTo>
                      <a:pt x="110" y="483"/>
                    </a:lnTo>
                    <a:lnTo>
                      <a:pt x="165" y="402"/>
                    </a:lnTo>
                    <a:lnTo>
                      <a:pt x="184" y="341"/>
                    </a:lnTo>
                    <a:lnTo>
                      <a:pt x="177" y="296"/>
                    </a:lnTo>
                    <a:lnTo>
                      <a:pt x="152" y="266"/>
                    </a:lnTo>
                    <a:lnTo>
                      <a:pt x="118" y="246"/>
                    </a:lnTo>
                    <a:lnTo>
                      <a:pt x="90" y="234"/>
                    </a:lnTo>
                    <a:lnTo>
                      <a:pt x="72" y="227"/>
                    </a:lnTo>
                    <a:lnTo>
                      <a:pt x="77" y="222"/>
                    </a:lnTo>
                    <a:lnTo>
                      <a:pt x="54" y="192"/>
                    </a:lnTo>
                    <a:lnTo>
                      <a:pt x="37" y="162"/>
                    </a:lnTo>
                    <a:lnTo>
                      <a:pt x="22" y="134"/>
                    </a:lnTo>
                    <a:lnTo>
                      <a:pt x="12" y="108"/>
                    </a:lnTo>
                    <a:lnTo>
                      <a:pt x="3" y="84"/>
                    </a:lnTo>
                    <a:lnTo>
                      <a:pt x="0" y="66"/>
                    </a:lnTo>
                    <a:lnTo>
                      <a:pt x="0" y="54"/>
                    </a:lnTo>
                    <a:lnTo>
                      <a:pt x="3" y="48"/>
                    </a:lnTo>
                    <a:close/>
                  </a:path>
                </a:pathLst>
              </a:custGeom>
              <a:solidFill>
                <a:srgbClr val="E0DB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6" name="Freeform 1064"/>
              <p:cNvSpPr>
                <a:spLocks/>
              </p:cNvSpPr>
              <p:nvPr/>
            </p:nvSpPr>
            <p:spPr bwMode="auto">
              <a:xfrm>
                <a:off x="5228" y="1928"/>
                <a:ext cx="145" cy="294"/>
              </a:xfrm>
              <a:custGeom>
                <a:avLst/>
                <a:gdLst>
                  <a:gd name="T0" fmla="*/ 0 w 435"/>
                  <a:gd name="T1" fmla="*/ 1 h 883"/>
                  <a:gd name="T2" fmla="*/ 0 w 435"/>
                  <a:gd name="T3" fmla="*/ 0 h 883"/>
                  <a:gd name="T4" fmla="*/ 1 w 435"/>
                  <a:gd name="T5" fmla="*/ 0 h 883"/>
                  <a:gd name="T6" fmla="*/ 2 w 435"/>
                  <a:gd name="T7" fmla="*/ 0 h 883"/>
                  <a:gd name="T8" fmla="*/ 3 w 435"/>
                  <a:gd name="T9" fmla="*/ 0 h 883"/>
                  <a:gd name="T10" fmla="*/ 4 w 435"/>
                  <a:gd name="T11" fmla="*/ 0 h 883"/>
                  <a:gd name="T12" fmla="*/ 4 w 435"/>
                  <a:gd name="T13" fmla="*/ 0 h 883"/>
                  <a:gd name="T14" fmla="*/ 5 w 435"/>
                  <a:gd name="T15" fmla="*/ 1 h 883"/>
                  <a:gd name="T16" fmla="*/ 5 w 435"/>
                  <a:gd name="T17" fmla="*/ 1 h 883"/>
                  <a:gd name="T18" fmla="*/ 5 w 435"/>
                  <a:gd name="T19" fmla="*/ 2 h 883"/>
                  <a:gd name="T20" fmla="*/ 5 w 435"/>
                  <a:gd name="T21" fmla="*/ 3 h 883"/>
                  <a:gd name="T22" fmla="*/ 5 w 435"/>
                  <a:gd name="T23" fmla="*/ 4 h 883"/>
                  <a:gd name="T24" fmla="*/ 4 w 435"/>
                  <a:gd name="T25" fmla="*/ 5 h 883"/>
                  <a:gd name="T26" fmla="*/ 4 w 435"/>
                  <a:gd name="T27" fmla="*/ 6 h 883"/>
                  <a:gd name="T28" fmla="*/ 4 w 435"/>
                  <a:gd name="T29" fmla="*/ 7 h 883"/>
                  <a:gd name="T30" fmla="*/ 4 w 435"/>
                  <a:gd name="T31" fmla="*/ 8 h 883"/>
                  <a:gd name="T32" fmla="*/ 4 w 435"/>
                  <a:gd name="T33" fmla="*/ 8 h 883"/>
                  <a:gd name="T34" fmla="*/ 4 w 435"/>
                  <a:gd name="T35" fmla="*/ 9 h 883"/>
                  <a:gd name="T36" fmla="*/ 5 w 435"/>
                  <a:gd name="T37" fmla="*/ 9 h 883"/>
                  <a:gd name="T38" fmla="*/ 5 w 435"/>
                  <a:gd name="T39" fmla="*/ 9 h 883"/>
                  <a:gd name="T40" fmla="*/ 5 w 435"/>
                  <a:gd name="T41" fmla="*/ 10 h 883"/>
                  <a:gd name="T42" fmla="*/ 5 w 435"/>
                  <a:gd name="T43" fmla="*/ 10 h 883"/>
                  <a:gd name="T44" fmla="*/ 5 w 435"/>
                  <a:gd name="T45" fmla="*/ 10 h 883"/>
                  <a:gd name="T46" fmla="*/ 5 w 435"/>
                  <a:gd name="T47" fmla="*/ 10 h 883"/>
                  <a:gd name="T48" fmla="*/ 5 w 435"/>
                  <a:gd name="T49" fmla="*/ 11 h 883"/>
                  <a:gd name="T50" fmla="*/ 4 w 435"/>
                  <a:gd name="T51" fmla="*/ 11 h 883"/>
                  <a:gd name="T52" fmla="*/ 4 w 435"/>
                  <a:gd name="T53" fmla="*/ 11 h 883"/>
                  <a:gd name="T54" fmla="*/ 4 w 435"/>
                  <a:gd name="T55" fmla="*/ 11 h 883"/>
                  <a:gd name="T56" fmla="*/ 3 w 435"/>
                  <a:gd name="T57" fmla="*/ 11 h 883"/>
                  <a:gd name="T58" fmla="*/ 3 w 435"/>
                  <a:gd name="T59" fmla="*/ 11 h 883"/>
                  <a:gd name="T60" fmla="*/ 3 w 435"/>
                  <a:gd name="T61" fmla="*/ 11 h 883"/>
                  <a:gd name="T62" fmla="*/ 2 w 435"/>
                  <a:gd name="T63" fmla="*/ 11 h 883"/>
                  <a:gd name="T64" fmla="*/ 2 w 435"/>
                  <a:gd name="T65" fmla="*/ 11 h 883"/>
                  <a:gd name="T66" fmla="*/ 2 w 435"/>
                  <a:gd name="T67" fmla="*/ 11 h 883"/>
                  <a:gd name="T68" fmla="*/ 1 w 435"/>
                  <a:gd name="T69" fmla="*/ 11 h 883"/>
                  <a:gd name="T70" fmla="*/ 1 w 435"/>
                  <a:gd name="T71" fmla="*/ 10 h 883"/>
                  <a:gd name="T72" fmla="*/ 1 w 435"/>
                  <a:gd name="T73" fmla="*/ 10 h 883"/>
                  <a:gd name="T74" fmla="*/ 1 w 435"/>
                  <a:gd name="T75" fmla="*/ 9 h 883"/>
                  <a:gd name="T76" fmla="*/ 1 w 435"/>
                  <a:gd name="T77" fmla="*/ 8 h 883"/>
                  <a:gd name="T78" fmla="*/ 1 w 435"/>
                  <a:gd name="T79" fmla="*/ 7 h 883"/>
                  <a:gd name="T80" fmla="*/ 2 w 435"/>
                  <a:gd name="T81" fmla="*/ 6 h 883"/>
                  <a:gd name="T82" fmla="*/ 2 w 435"/>
                  <a:gd name="T83" fmla="*/ 5 h 883"/>
                  <a:gd name="T84" fmla="*/ 3 w 435"/>
                  <a:gd name="T85" fmla="*/ 4 h 883"/>
                  <a:gd name="T86" fmla="*/ 2 w 435"/>
                  <a:gd name="T87" fmla="*/ 3 h 883"/>
                  <a:gd name="T88" fmla="*/ 2 w 435"/>
                  <a:gd name="T89" fmla="*/ 3 h 883"/>
                  <a:gd name="T90" fmla="*/ 2 w 435"/>
                  <a:gd name="T91" fmla="*/ 3 h 883"/>
                  <a:gd name="T92" fmla="*/ 1 w 435"/>
                  <a:gd name="T93" fmla="*/ 3 h 883"/>
                  <a:gd name="T94" fmla="*/ 1 w 435"/>
                  <a:gd name="T95" fmla="*/ 3 h 883"/>
                  <a:gd name="T96" fmla="*/ 1 w 435"/>
                  <a:gd name="T97" fmla="*/ 3 h 883"/>
                  <a:gd name="T98" fmla="*/ 1 w 435"/>
                  <a:gd name="T99" fmla="*/ 2 h 883"/>
                  <a:gd name="T100" fmla="*/ 0 w 435"/>
                  <a:gd name="T101" fmla="*/ 2 h 883"/>
                  <a:gd name="T102" fmla="*/ 0 w 435"/>
                  <a:gd name="T103" fmla="*/ 1 h 883"/>
                  <a:gd name="T104" fmla="*/ 0 w 435"/>
                  <a:gd name="T105" fmla="*/ 1 h 883"/>
                  <a:gd name="T106" fmla="*/ 0 w 435"/>
                  <a:gd name="T107" fmla="*/ 1 h 883"/>
                  <a:gd name="T108" fmla="*/ 0 w 435"/>
                  <a:gd name="T109" fmla="*/ 1 h 883"/>
                  <a:gd name="T110" fmla="*/ 0 w 435"/>
                  <a:gd name="T111" fmla="*/ 1 h 883"/>
                  <a:gd name="T112" fmla="*/ 0 w 435"/>
                  <a:gd name="T113" fmla="*/ 1 h 88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35"/>
                  <a:gd name="T172" fmla="*/ 0 h 883"/>
                  <a:gd name="T173" fmla="*/ 435 w 435"/>
                  <a:gd name="T174" fmla="*/ 883 h 88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35" h="883">
                    <a:moveTo>
                      <a:pt x="1" y="41"/>
                    </a:moveTo>
                    <a:lnTo>
                      <a:pt x="16" y="23"/>
                    </a:lnTo>
                    <a:lnTo>
                      <a:pt x="63" y="10"/>
                    </a:lnTo>
                    <a:lnTo>
                      <a:pt x="131" y="1"/>
                    </a:lnTo>
                    <a:lnTo>
                      <a:pt x="210" y="0"/>
                    </a:lnTo>
                    <a:lnTo>
                      <a:pt x="288" y="7"/>
                    </a:lnTo>
                    <a:lnTo>
                      <a:pt x="361" y="26"/>
                    </a:lnTo>
                    <a:lnTo>
                      <a:pt x="412" y="56"/>
                    </a:lnTo>
                    <a:lnTo>
                      <a:pt x="435" y="104"/>
                    </a:lnTo>
                    <a:lnTo>
                      <a:pt x="429" y="166"/>
                    </a:lnTo>
                    <a:lnTo>
                      <a:pt x="412" y="246"/>
                    </a:lnTo>
                    <a:lnTo>
                      <a:pt x="383" y="333"/>
                    </a:lnTo>
                    <a:lnTo>
                      <a:pt x="355" y="424"/>
                    </a:lnTo>
                    <a:lnTo>
                      <a:pt x="326" y="510"/>
                    </a:lnTo>
                    <a:lnTo>
                      <a:pt x="308" y="587"/>
                    </a:lnTo>
                    <a:lnTo>
                      <a:pt x="305" y="648"/>
                    </a:lnTo>
                    <a:lnTo>
                      <a:pt x="320" y="689"/>
                    </a:lnTo>
                    <a:lnTo>
                      <a:pt x="344" y="714"/>
                    </a:lnTo>
                    <a:lnTo>
                      <a:pt x="365" y="739"/>
                    </a:lnTo>
                    <a:lnTo>
                      <a:pt x="382" y="762"/>
                    </a:lnTo>
                    <a:lnTo>
                      <a:pt x="395" y="784"/>
                    </a:lnTo>
                    <a:lnTo>
                      <a:pt x="400" y="804"/>
                    </a:lnTo>
                    <a:lnTo>
                      <a:pt x="397" y="823"/>
                    </a:lnTo>
                    <a:lnTo>
                      <a:pt x="387" y="841"/>
                    </a:lnTo>
                    <a:lnTo>
                      <a:pt x="368" y="859"/>
                    </a:lnTo>
                    <a:lnTo>
                      <a:pt x="342" y="870"/>
                    </a:lnTo>
                    <a:lnTo>
                      <a:pt x="317" y="873"/>
                    </a:lnTo>
                    <a:lnTo>
                      <a:pt x="293" y="872"/>
                    </a:lnTo>
                    <a:lnTo>
                      <a:pt x="269" y="868"/>
                    </a:lnTo>
                    <a:lnTo>
                      <a:pt x="244" y="862"/>
                    </a:lnTo>
                    <a:lnTo>
                      <a:pt x="221" y="861"/>
                    </a:lnTo>
                    <a:lnTo>
                      <a:pt x="197" y="865"/>
                    </a:lnTo>
                    <a:lnTo>
                      <a:pt x="173" y="879"/>
                    </a:lnTo>
                    <a:lnTo>
                      <a:pt x="145" y="883"/>
                    </a:lnTo>
                    <a:lnTo>
                      <a:pt x="113" y="866"/>
                    </a:lnTo>
                    <a:lnTo>
                      <a:pt x="82" y="829"/>
                    </a:lnTo>
                    <a:lnTo>
                      <a:pt x="59" y="777"/>
                    </a:lnTo>
                    <a:lnTo>
                      <a:pt x="48" y="708"/>
                    </a:lnTo>
                    <a:lnTo>
                      <a:pt x="55" y="631"/>
                    </a:lnTo>
                    <a:lnTo>
                      <a:pt x="84" y="545"/>
                    </a:lnTo>
                    <a:lnTo>
                      <a:pt x="144" y="454"/>
                    </a:lnTo>
                    <a:lnTo>
                      <a:pt x="193" y="371"/>
                    </a:lnTo>
                    <a:lnTo>
                      <a:pt x="208" y="309"/>
                    </a:lnTo>
                    <a:lnTo>
                      <a:pt x="195" y="265"/>
                    </a:lnTo>
                    <a:lnTo>
                      <a:pt x="165" y="237"/>
                    </a:lnTo>
                    <a:lnTo>
                      <a:pt x="127" y="220"/>
                    </a:lnTo>
                    <a:lnTo>
                      <a:pt x="93" y="212"/>
                    </a:lnTo>
                    <a:lnTo>
                      <a:pt x="70" y="208"/>
                    </a:lnTo>
                    <a:lnTo>
                      <a:pt x="74" y="209"/>
                    </a:lnTo>
                    <a:lnTo>
                      <a:pt x="48" y="178"/>
                    </a:lnTo>
                    <a:lnTo>
                      <a:pt x="29" y="148"/>
                    </a:lnTo>
                    <a:lnTo>
                      <a:pt x="14" y="120"/>
                    </a:lnTo>
                    <a:lnTo>
                      <a:pt x="7" y="94"/>
                    </a:lnTo>
                    <a:lnTo>
                      <a:pt x="1" y="72"/>
                    </a:lnTo>
                    <a:lnTo>
                      <a:pt x="0" y="55"/>
                    </a:lnTo>
                    <a:lnTo>
                      <a:pt x="0" y="44"/>
                    </a:lnTo>
                    <a:lnTo>
                      <a:pt x="1" y="41"/>
                    </a:lnTo>
                    <a:close/>
                  </a:path>
                </a:pathLst>
              </a:custGeom>
              <a:solidFill>
                <a:srgbClr val="FCF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77" name="Freeform 1065"/>
              <p:cNvSpPr>
                <a:spLocks/>
              </p:cNvSpPr>
              <p:nvPr/>
            </p:nvSpPr>
            <p:spPr bwMode="auto">
              <a:xfrm>
                <a:off x="5261" y="2217"/>
                <a:ext cx="213" cy="102"/>
              </a:xfrm>
              <a:custGeom>
                <a:avLst/>
                <a:gdLst>
                  <a:gd name="T0" fmla="*/ 3 w 639"/>
                  <a:gd name="T1" fmla="*/ 1 h 306"/>
                  <a:gd name="T2" fmla="*/ 3 w 639"/>
                  <a:gd name="T3" fmla="*/ 1 h 306"/>
                  <a:gd name="T4" fmla="*/ 3 w 639"/>
                  <a:gd name="T5" fmla="*/ 1 h 306"/>
                  <a:gd name="T6" fmla="*/ 4 w 639"/>
                  <a:gd name="T7" fmla="*/ 0 h 306"/>
                  <a:gd name="T8" fmla="*/ 5 w 639"/>
                  <a:gd name="T9" fmla="*/ 0 h 306"/>
                  <a:gd name="T10" fmla="*/ 6 w 639"/>
                  <a:gd name="T11" fmla="*/ 0 h 306"/>
                  <a:gd name="T12" fmla="*/ 6 w 639"/>
                  <a:gd name="T13" fmla="*/ 0 h 306"/>
                  <a:gd name="T14" fmla="*/ 7 w 639"/>
                  <a:gd name="T15" fmla="*/ 0 h 306"/>
                  <a:gd name="T16" fmla="*/ 8 w 639"/>
                  <a:gd name="T17" fmla="*/ 0 h 306"/>
                  <a:gd name="T18" fmla="*/ 8 w 639"/>
                  <a:gd name="T19" fmla="*/ 1 h 306"/>
                  <a:gd name="T20" fmla="*/ 8 w 639"/>
                  <a:gd name="T21" fmla="*/ 1 h 306"/>
                  <a:gd name="T22" fmla="*/ 8 w 639"/>
                  <a:gd name="T23" fmla="*/ 2 h 306"/>
                  <a:gd name="T24" fmla="*/ 8 w 639"/>
                  <a:gd name="T25" fmla="*/ 2 h 306"/>
                  <a:gd name="T26" fmla="*/ 7 w 639"/>
                  <a:gd name="T27" fmla="*/ 2 h 306"/>
                  <a:gd name="T28" fmla="*/ 7 w 639"/>
                  <a:gd name="T29" fmla="*/ 3 h 306"/>
                  <a:gd name="T30" fmla="*/ 6 w 639"/>
                  <a:gd name="T31" fmla="*/ 3 h 306"/>
                  <a:gd name="T32" fmla="*/ 6 w 639"/>
                  <a:gd name="T33" fmla="*/ 3 h 306"/>
                  <a:gd name="T34" fmla="*/ 5 w 639"/>
                  <a:gd name="T35" fmla="*/ 3 h 306"/>
                  <a:gd name="T36" fmla="*/ 4 w 639"/>
                  <a:gd name="T37" fmla="*/ 4 h 306"/>
                  <a:gd name="T38" fmla="*/ 4 w 639"/>
                  <a:gd name="T39" fmla="*/ 4 h 306"/>
                  <a:gd name="T40" fmla="*/ 3 w 639"/>
                  <a:gd name="T41" fmla="*/ 4 h 306"/>
                  <a:gd name="T42" fmla="*/ 2 w 639"/>
                  <a:gd name="T43" fmla="*/ 4 h 306"/>
                  <a:gd name="T44" fmla="*/ 2 w 639"/>
                  <a:gd name="T45" fmla="*/ 4 h 306"/>
                  <a:gd name="T46" fmla="*/ 1 w 639"/>
                  <a:gd name="T47" fmla="*/ 3 h 306"/>
                  <a:gd name="T48" fmla="*/ 0 w 639"/>
                  <a:gd name="T49" fmla="*/ 3 h 306"/>
                  <a:gd name="T50" fmla="*/ 0 w 639"/>
                  <a:gd name="T51" fmla="*/ 3 h 306"/>
                  <a:gd name="T52" fmla="*/ 0 w 639"/>
                  <a:gd name="T53" fmla="*/ 3 h 306"/>
                  <a:gd name="T54" fmla="*/ 0 w 639"/>
                  <a:gd name="T55" fmla="*/ 2 h 306"/>
                  <a:gd name="T56" fmla="*/ 1 w 639"/>
                  <a:gd name="T57" fmla="*/ 2 h 306"/>
                  <a:gd name="T58" fmla="*/ 2 w 639"/>
                  <a:gd name="T59" fmla="*/ 1 h 306"/>
                  <a:gd name="T60" fmla="*/ 2 w 639"/>
                  <a:gd name="T61" fmla="*/ 1 h 306"/>
                  <a:gd name="T62" fmla="*/ 3 w 639"/>
                  <a:gd name="T63" fmla="*/ 1 h 306"/>
                  <a:gd name="T64" fmla="*/ 3 w 639"/>
                  <a:gd name="T65" fmla="*/ 1 h 3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39"/>
                  <a:gd name="T100" fmla="*/ 0 h 306"/>
                  <a:gd name="T101" fmla="*/ 639 w 639"/>
                  <a:gd name="T102" fmla="*/ 306 h 3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39" h="306">
                    <a:moveTo>
                      <a:pt x="231" y="59"/>
                    </a:moveTo>
                    <a:lnTo>
                      <a:pt x="244" y="53"/>
                    </a:lnTo>
                    <a:lnTo>
                      <a:pt x="281" y="41"/>
                    </a:lnTo>
                    <a:lnTo>
                      <a:pt x="334" y="25"/>
                    </a:lnTo>
                    <a:lnTo>
                      <a:pt x="398" y="11"/>
                    </a:lnTo>
                    <a:lnTo>
                      <a:pt x="463" y="0"/>
                    </a:lnTo>
                    <a:lnTo>
                      <a:pt x="526" y="0"/>
                    </a:lnTo>
                    <a:lnTo>
                      <a:pt x="578" y="9"/>
                    </a:lnTo>
                    <a:lnTo>
                      <a:pt x="615" y="37"/>
                    </a:lnTo>
                    <a:lnTo>
                      <a:pt x="633" y="69"/>
                    </a:lnTo>
                    <a:lnTo>
                      <a:pt x="639" y="99"/>
                    </a:lnTo>
                    <a:lnTo>
                      <a:pt x="632" y="127"/>
                    </a:lnTo>
                    <a:lnTo>
                      <a:pt x="615" y="155"/>
                    </a:lnTo>
                    <a:lnTo>
                      <a:pt x="587" y="179"/>
                    </a:lnTo>
                    <a:lnTo>
                      <a:pt x="549" y="205"/>
                    </a:lnTo>
                    <a:lnTo>
                      <a:pt x="501" y="231"/>
                    </a:lnTo>
                    <a:lnTo>
                      <a:pt x="447" y="257"/>
                    </a:lnTo>
                    <a:lnTo>
                      <a:pt x="389" y="279"/>
                    </a:lnTo>
                    <a:lnTo>
                      <a:pt x="335" y="296"/>
                    </a:lnTo>
                    <a:lnTo>
                      <a:pt x="284" y="303"/>
                    </a:lnTo>
                    <a:lnTo>
                      <a:pt x="237" y="306"/>
                    </a:lnTo>
                    <a:lnTo>
                      <a:pt x="188" y="301"/>
                    </a:lnTo>
                    <a:lnTo>
                      <a:pt x="140" y="293"/>
                    </a:lnTo>
                    <a:lnTo>
                      <a:pt x="89" y="280"/>
                    </a:lnTo>
                    <a:lnTo>
                      <a:pt x="35" y="265"/>
                    </a:lnTo>
                    <a:lnTo>
                      <a:pt x="0" y="242"/>
                    </a:lnTo>
                    <a:lnTo>
                      <a:pt x="1" y="212"/>
                    </a:lnTo>
                    <a:lnTo>
                      <a:pt x="29" y="178"/>
                    </a:lnTo>
                    <a:lnTo>
                      <a:pt x="75" y="143"/>
                    </a:lnTo>
                    <a:lnTo>
                      <a:pt x="128" y="110"/>
                    </a:lnTo>
                    <a:lnTo>
                      <a:pt x="179" y="83"/>
                    </a:lnTo>
                    <a:lnTo>
                      <a:pt x="215" y="65"/>
                    </a:lnTo>
                    <a:lnTo>
                      <a:pt x="231" y="59"/>
                    </a:lnTo>
                    <a:close/>
                  </a:path>
                </a:pathLst>
              </a:custGeom>
              <a:solidFill>
                <a:srgbClr val="FFCCC2"/>
              </a:solidFill>
              <a:ln w="6350">
                <a:solidFill>
                  <a:srgbClr val="000000"/>
                </a:solidFill>
                <a:round/>
                <a:headEnd/>
                <a:tailEnd/>
              </a:ln>
            </p:spPr>
            <p:txBody>
              <a:bodyPr/>
              <a:lstStyle/>
              <a:p>
                <a:endParaRPr lang="en-US"/>
              </a:p>
            </p:txBody>
          </p:sp>
          <p:sp>
            <p:nvSpPr>
              <p:cNvPr id="21578" name="Freeform 1066"/>
              <p:cNvSpPr>
                <a:spLocks/>
              </p:cNvSpPr>
              <p:nvPr/>
            </p:nvSpPr>
            <p:spPr bwMode="auto">
              <a:xfrm>
                <a:off x="4374" y="2033"/>
                <a:ext cx="269" cy="205"/>
              </a:xfrm>
              <a:custGeom>
                <a:avLst/>
                <a:gdLst>
                  <a:gd name="T0" fmla="*/ 9 w 806"/>
                  <a:gd name="T1" fmla="*/ 6 h 614"/>
                  <a:gd name="T2" fmla="*/ 8 w 806"/>
                  <a:gd name="T3" fmla="*/ 6 h 614"/>
                  <a:gd name="T4" fmla="*/ 7 w 806"/>
                  <a:gd name="T5" fmla="*/ 6 h 614"/>
                  <a:gd name="T6" fmla="*/ 6 w 806"/>
                  <a:gd name="T7" fmla="*/ 5 h 614"/>
                  <a:gd name="T8" fmla="*/ 4 w 806"/>
                  <a:gd name="T9" fmla="*/ 5 h 614"/>
                  <a:gd name="T10" fmla="*/ 3 w 806"/>
                  <a:gd name="T11" fmla="*/ 4 h 614"/>
                  <a:gd name="T12" fmla="*/ 1 w 806"/>
                  <a:gd name="T13" fmla="*/ 4 h 614"/>
                  <a:gd name="T14" fmla="*/ 1 w 806"/>
                  <a:gd name="T15" fmla="*/ 3 h 614"/>
                  <a:gd name="T16" fmla="*/ 0 w 806"/>
                  <a:gd name="T17" fmla="*/ 2 h 614"/>
                  <a:gd name="T18" fmla="*/ 1 w 806"/>
                  <a:gd name="T19" fmla="*/ 1 h 614"/>
                  <a:gd name="T20" fmla="*/ 1 w 806"/>
                  <a:gd name="T21" fmla="*/ 1 h 614"/>
                  <a:gd name="T22" fmla="*/ 1 w 806"/>
                  <a:gd name="T23" fmla="*/ 0 h 614"/>
                  <a:gd name="T24" fmla="*/ 2 w 806"/>
                  <a:gd name="T25" fmla="*/ 0 h 614"/>
                  <a:gd name="T26" fmla="*/ 2 w 806"/>
                  <a:gd name="T27" fmla="*/ 0 h 614"/>
                  <a:gd name="T28" fmla="*/ 2 w 806"/>
                  <a:gd name="T29" fmla="*/ 0 h 614"/>
                  <a:gd name="T30" fmla="*/ 3 w 806"/>
                  <a:gd name="T31" fmla="*/ 0 h 614"/>
                  <a:gd name="T32" fmla="*/ 3 w 806"/>
                  <a:gd name="T33" fmla="*/ 0 h 614"/>
                  <a:gd name="T34" fmla="*/ 3 w 806"/>
                  <a:gd name="T35" fmla="*/ 0 h 614"/>
                  <a:gd name="T36" fmla="*/ 2 w 806"/>
                  <a:gd name="T37" fmla="*/ 0 h 614"/>
                  <a:gd name="T38" fmla="*/ 2 w 806"/>
                  <a:gd name="T39" fmla="*/ 0 h 614"/>
                  <a:gd name="T40" fmla="*/ 1 w 806"/>
                  <a:gd name="T41" fmla="*/ 0 h 614"/>
                  <a:gd name="T42" fmla="*/ 1 w 806"/>
                  <a:gd name="T43" fmla="*/ 0 h 614"/>
                  <a:gd name="T44" fmla="*/ 0 w 806"/>
                  <a:gd name="T45" fmla="*/ 1 h 614"/>
                  <a:gd name="T46" fmla="*/ 0 w 806"/>
                  <a:gd name="T47" fmla="*/ 1 h 614"/>
                  <a:gd name="T48" fmla="*/ 0 w 806"/>
                  <a:gd name="T49" fmla="*/ 2 h 614"/>
                  <a:gd name="T50" fmla="*/ 0 w 806"/>
                  <a:gd name="T51" fmla="*/ 3 h 614"/>
                  <a:gd name="T52" fmla="*/ 0 w 806"/>
                  <a:gd name="T53" fmla="*/ 4 h 614"/>
                  <a:gd name="T54" fmla="*/ 1 w 806"/>
                  <a:gd name="T55" fmla="*/ 5 h 614"/>
                  <a:gd name="T56" fmla="*/ 2 w 806"/>
                  <a:gd name="T57" fmla="*/ 5 h 614"/>
                  <a:gd name="T58" fmla="*/ 2 w 806"/>
                  <a:gd name="T59" fmla="*/ 6 h 614"/>
                  <a:gd name="T60" fmla="*/ 3 w 806"/>
                  <a:gd name="T61" fmla="*/ 6 h 614"/>
                  <a:gd name="T62" fmla="*/ 4 w 806"/>
                  <a:gd name="T63" fmla="*/ 7 h 614"/>
                  <a:gd name="T64" fmla="*/ 5 w 806"/>
                  <a:gd name="T65" fmla="*/ 7 h 614"/>
                  <a:gd name="T66" fmla="*/ 6 w 806"/>
                  <a:gd name="T67" fmla="*/ 7 h 614"/>
                  <a:gd name="T68" fmla="*/ 7 w 806"/>
                  <a:gd name="T69" fmla="*/ 7 h 614"/>
                  <a:gd name="T70" fmla="*/ 7 w 806"/>
                  <a:gd name="T71" fmla="*/ 7 h 614"/>
                  <a:gd name="T72" fmla="*/ 8 w 806"/>
                  <a:gd name="T73" fmla="*/ 7 h 614"/>
                  <a:gd name="T74" fmla="*/ 9 w 806"/>
                  <a:gd name="T75" fmla="*/ 8 h 614"/>
                  <a:gd name="T76" fmla="*/ 9 w 806"/>
                  <a:gd name="T77" fmla="*/ 8 h 614"/>
                  <a:gd name="T78" fmla="*/ 10 w 806"/>
                  <a:gd name="T79" fmla="*/ 7 h 614"/>
                  <a:gd name="T80" fmla="*/ 10 w 806"/>
                  <a:gd name="T81" fmla="*/ 7 h 614"/>
                  <a:gd name="T82" fmla="*/ 10 w 806"/>
                  <a:gd name="T83" fmla="*/ 7 h 614"/>
                  <a:gd name="T84" fmla="*/ 10 w 806"/>
                  <a:gd name="T85" fmla="*/ 7 h 614"/>
                  <a:gd name="T86" fmla="*/ 10 w 806"/>
                  <a:gd name="T87" fmla="*/ 7 h 614"/>
                  <a:gd name="T88" fmla="*/ 9 w 806"/>
                  <a:gd name="T89" fmla="*/ 6 h 614"/>
                  <a:gd name="T90" fmla="*/ 9 w 806"/>
                  <a:gd name="T91" fmla="*/ 6 h 614"/>
                  <a:gd name="T92" fmla="*/ 9 w 806"/>
                  <a:gd name="T93" fmla="*/ 6 h 614"/>
                  <a:gd name="T94" fmla="*/ 9 w 806"/>
                  <a:gd name="T95" fmla="*/ 6 h 614"/>
                  <a:gd name="T96" fmla="*/ 9 w 806"/>
                  <a:gd name="T97" fmla="*/ 6 h 6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06"/>
                  <a:gd name="T148" fmla="*/ 0 h 614"/>
                  <a:gd name="T149" fmla="*/ 806 w 806"/>
                  <a:gd name="T150" fmla="*/ 614 h 6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06" h="614">
                    <a:moveTo>
                      <a:pt x="691" y="483"/>
                    </a:moveTo>
                    <a:lnTo>
                      <a:pt x="660" y="477"/>
                    </a:lnTo>
                    <a:lnTo>
                      <a:pt x="583" y="463"/>
                    </a:lnTo>
                    <a:lnTo>
                      <a:pt x="473" y="438"/>
                    </a:lnTo>
                    <a:lnTo>
                      <a:pt x="349" y="405"/>
                    </a:lnTo>
                    <a:lnTo>
                      <a:pt x="224" y="361"/>
                    </a:lnTo>
                    <a:lnTo>
                      <a:pt x="118" y="310"/>
                    </a:lnTo>
                    <a:lnTo>
                      <a:pt x="47" y="249"/>
                    </a:lnTo>
                    <a:lnTo>
                      <a:pt x="27" y="181"/>
                    </a:lnTo>
                    <a:lnTo>
                      <a:pt x="41" y="116"/>
                    </a:lnTo>
                    <a:lnTo>
                      <a:pt x="67" y="71"/>
                    </a:lnTo>
                    <a:lnTo>
                      <a:pt x="97" y="39"/>
                    </a:lnTo>
                    <a:lnTo>
                      <a:pt x="131" y="22"/>
                    </a:lnTo>
                    <a:lnTo>
                      <a:pt x="162" y="11"/>
                    </a:lnTo>
                    <a:lnTo>
                      <a:pt x="190" y="9"/>
                    </a:lnTo>
                    <a:lnTo>
                      <a:pt x="209" y="10"/>
                    </a:lnTo>
                    <a:lnTo>
                      <a:pt x="217" y="11"/>
                    </a:lnTo>
                    <a:lnTo>
                      <a:pt x="206" y="8"/>
                    </a:lnTo>
                    <a:lnTo>
                      <a:pt x="182" y="3"/>
                    </a:lnTo>
                    <a:lnTo>
                      <a:pt x="147" y="0"/>
                    </a:lnTo>
                    <a:lnTo>
                      <a:pt x="108" y="3"/>
                    </a:lnTo>
                    <a:lnTo>
                      <a:pt x="67" y="16"/>
                    </a:lnTo>
                    <a:lnTo>
                      <a:pt x="33" y="45"/>
                    </a:lnTo>
                    <a:lnTo>
                      <a:pt x="8" y="92"/>
                    </a:lnTo>
                    <a:lnTo>
                      <a:pt x="0" y="164"/>
                    </a:lnTo>
                    <a:lnTo>
                      <a:pt x="9" y="240"/>
                    </a:lnTo>
                    <a:lnTo>
                      <a:pt x="38" y="311"/>
                    </a:lnTo>
                    <a:lnTo>
                      <a:pt x="80" y="370"/>
                    </a:lnTo>
                    <a:lnTo>
                      <a:pt x="136" y="424"/>
                    </a:lnTo>
                    <a:lnTo>
                      <a:pt x="198" y="467"/>
                    </a:lnTo>
                    <a:lnTo>
                      <a:pt x="268" y="501"/>
                    </a:lnTo>
                    <a:lnTo>
                      <a:pt x="338" y="527"/>
                    </a:lnTo>
                    <a:lnTo>
                      <a:pt x="409" y="546"/>
                    </a:lnTo>
                    <a:lnTo>
                      <a:pt x="475" y="559"/>
                    </a:lnTo>
                    <a:lnTo>
                      <a:pt x="541" y="576"/>
                    </a:lnTo>
                    <a:lnTo>
                      <a:pt x="600" y="591"/>
                    </a:lnTo>
                    <a:lnTo>
                      <a:pt x="656" y="604"/>
                    </a:lnTo>
                    <a:lnTo>
                      <a:pt x="703" y="612"/>
                    </a:lnTo>
                    <a:lnTo>
                      <a:pt x="745" y="614"/>
                    </a:lnTo>
                    <a:lnTo>
                      <a:pt x="776" y="606"/>
                    </a:lnTo>
                    <a:lnTo>
                      <a:pt x="799" y="590"/>
                    </a:lnTo>
                    <a:lnTo>
                      <a:pt x="806" y="566"/>
                    </a:lnTo>
                    <a:lnTo>
                      <a:pt x="800" y="546"/>
                    </a:lnTo>
                    <a:lnTo>
                      <a:pt x="784" y="527"/>
                    </a:lnTo>
                    <a:lnTo>
                      <a:pt x="762" y="513"/>
                    </a:lnTo>
                    <a:lnTo>
                      <a:pt x="736" y="499"/>
                    </a:lnTo>
                    <a:lnTo>
                      <a:pt x="714" y="490"/>
                    </a:lnTo>
                    <a:lnTo>
                      <a:pt x="697" y="484"/>
                    </a:lnTo>
                    <a:lnTo>
                      <a:pt x="691" y="483"/>
                    </a:lnTo>
                    <a:close/>
                  </a:path>
                </a:pathLst>
              </a:custGeom>
              <a:solidFill>
                <a:srgbClr val="B8C2E8"/>
              </a:solidFill>
              <a:ln w="0">
                <a:solidFill>
                  <a:srgbClr val="000000"/>
                </a:solidFill>
                <a:round/>
                <a:headEnd/>
                <a:tailEnd/>
              </a:ln>
            </p:spPr>
            <p:txBody>
              <a:bodyPr/>
              <a:lstStyle/>
              <a:p>
                <a:endParaRPr lang="en-US"/>
              </a:p>
            </p:txBody>
          </p:sp>
          <p:sp>
            <p:nvSpPr>
              <p:cNvPr id="21579" name="Freeform 1067"/>
              <p:cNvSpPr>
                <a:spLocks/>
              </p:cNvSpPr>
              <p:nvPr/>
            </p:nvSpPr>
            <p:spPr bwMode="auto">
              <a:xfrm>
                <a:off x="4542" y="1454"/>
                <a:ext cx="744" cy="820"/>
              </a:xfrm>
              <a:custGeom>
                <a:avLst/>
                <a:gdLst>
                  <a:gd name="T0" fmla="*/ 2 w 2232"/>
                  <a:gd name="T1" fmla="*/ 5 h 2459"/>
                  <a:gd name="T2" fmla="*/ 1 w 2232"/>
                  <a:gd name="T3" fmla="*/ 9 h 2459"/>
                  <a:gd name="T4" fmla="*/ 0 w 2232"/>
                  <a:gd name="T5" fmla="*/ 12 h 2459"/>
                  <a:gd name="T6" fmla="*/ 0 w 2232"/>
                  <a:gd name="T7" fmla="*/ 16 h 2459"/>
                  <a:gd name="T8" fmla="*/ 0 w 2232"/>
                  <a:gd name="T9" fmla="*/ 20 h 2459"/>
                  <a:gd name="T10" fmla="*/ 1 w 2232"/>
                  <a:gd name="T11" fmla="*/ 23 h 2459"/>
                  <a:gd name="T12" fmla="*/ 2 w 2232"/>
                  <a:gd name="T13" fmla="*/ 26 h 2459"/>
                  <a:gd name="T14" fmla="*/ 3 w 2232"/>
                  <a:gd name="T15" fmla="*/ 28 h 2459"/>
                  <a:gd name="T16" fmla="*/ 5 w 2232"/>
                  <a:gd name="T17" fmla="*/ 29 h 2459"/>
                  <a:gd name="T18" fmla="*/ 7 w 2232"/>
                  <a:gd name="T19" fmla="*/ 29 h 2459"/>
                  <a:gd name="T20" fmla="*/ 9 w 2232"/>
                  <a:gd name="T21" fmla="*/ 30 h 2459"/>
                  <a:gd name="T22" fmla="*/ 12 w 2232"/>
                  <a:gd name="T23" fmla="*/ 30 h 2459"/>
                  <a:gd name="T24" fmla="*/ 16 w 2232"/>
                  <a:gd name="T25" fmla="*/ 30 h 2459"/>
                  <a:gd name="T26" fmla="*/ 19 w 2232"/>
                  <a:gd name="T27" fmla="*/ 30 h 2459"/>
                  <a:gd name="T28" fmla="*/ 22 w 2232"/>
                  <a:gd name="T29" fmla="*/ 29 h 2459"/>
                  <a:gd name="T30" fmla="*/ 24 w 2232"/>
                  <a:gd name="T31" fmla="*/ 27 h 2459"/>
                  <a:gd name="T32" fmla="*/ 26 w 2232"/>
                  <a:gd name="T33" fmla="*/ 24 h 2459"/>
                  <a:gd name="T34" fmla="*/ 27 w 2232"/>
                  <a:gd name="T35" fmla="*/ 21 h 2459"/>
                  <a:gd name="T36" fmla="*/ 28 w 2232"/>
                  <a:gd name="T37" fmla="*/ 19 h 2459"/>
                  <a:gd name="T38" fmla="*/ 27 w 2232"/>
                  <a:gd name="T39" fmla="*/ 16 h 2459"/>
                  <a:gd name="T40" fmla="*/ 27 w 2232"/>
                  <a:gd name="T41" fmla="*/ 14 h 2459"/>
                  <a:gd name="T42" fmla="*/ 26 w 2232"/>
                  <a:gd name="T43" fmla="*/ 13 h 2459"/>
                  <a:gd name="T44" fmla="*/ 24 w 2232"/>
                  <a:gd name="T45" fmla="*/ 12 h 2459"/>
                  <a:gd name="T46" fmla="*/ 23 w 2232"/>
                  <a:gd name="T47" fmla="*/ 11 h 2459"/>
                  <a:gd name="T48" fmla="*/ 22 w 2232"/>
                  <a:gd name="T49" fmla="*/ 11 h 2459"/>
                  <a:gd name="T50" fmla="*/ 22 w 2232"/>
                  <a:gd name="T51" fmla="*/ 11 h 2459"/>
                  <a:gd name="T52" fmla="*/ 21 w 2232"/>
                  <a:gd name="T53" fmla="*/ 11 h 2459"/>
                  <a:gd name="T54" fmla="*/ 21 w 2232"/>
                  <a:gd name="T55" fmla="*/ 10 h 2459"/>
                  <a:gd name="T56" fmla="*/ 20 w 2232"/>
                  <a:gd name="T57" fmla="*/ 10 h 2459"/>
                  <a:gd name="T58" fmla="*/ 20 w 2232"/>
                  <a:gd name="T59" fmla="*/ 9 h 2459"/>
                  <a:gd name="T60" fmla="*/ 20 w 2232"/>
                  <a:gd name="T61" fmla="*/ 8 h 2459"/>
                  <a:gd name="T62" fmla="*/ 20 w 2232"/>
                  <a:gd name="T63" fmla="*/ 7 h 2459"/>
                  <a:gd name="T64" fmla="*/ 20 w 2232"/>
                  <a:gd name="T65" fmla="*/ 6 h 2459"/>
                  <a:gd name="T66" fmla="*/ 20 w 2232"/>
                  <a:gd name="T67" fmla="*/ 4 h 2459"/>
                  <a:gd name="T68" fmla="*/ 18 w 2232"/>
                  <a:gd name="T69" fmla="*/ 3 h 2459"/>
                  <a:gd name="T70" fmla="*/ 16 w 2232"/>
                  <a:gd name="T71" fmla="*/ 1 h 2459"/>
                  <a:gd name="T72" fmla="*/ 14 w 2232"/>
                  <a:gd name="T73" fmla="*/ 0 h 2459"/>
                  <a:gd name="T74" fmla="*/ 11 w 2232"/>
                  <a:gd name="T75" fmla="*/ 0 h 2459"/>
                  <a:gd name="T76" fmla="*/ 8 w 2232"/>
                  <a:gd name="T77" fmla="*/ 1 h 2459"/>
                  <a:gd name="T78" fmla="*/ 5 w 2232"/>
                  <a:gd name="T79" fmla="*/ 2 h 2459"/>
                  <a:gd name="T80" fmla="*/ 2 w 2232"/>
                  <a:gd name="T81" fmla="*/ 5 h 24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32"/>
                  <a:gd name="T124" fmla="*/ 0 h 2459"/>
                  <a:gd name="T125" fmla="*/ 2232 w 2232"/>
                  <a:gd name="T126" fmla="*/ 2459 h 245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32" h="2459">
                    <a:moveTo>
                      <a:pt x="188" y="433"/>
                    </a:moveTo>
                    <a:lnTo>
                      <a:pt x="79" y="697"/>
                    </a:lnTo>
                    <a:lnTo>
                      <a:pt x="19" y="997"/>
                    </a:lnTo>
                    <a:lnTo>
                      <a:pt x="0" y="1312"/>
                    </a:lnTo>
                    <a:lnTo>
                      <a:pt x="19" y="1621"/>
                    </a:lnTo>
                    <a:lnTo>
                      <a:pt x="70" y="1901"/>
                    </a:lnTo>
                    <a:lnTo>
                      <a:pt x="149" y="2133"/>
                    </a:lnTo>
                    <a:lnTo>
                      <a:pt x="252" y="2293"/>
                    </a:lnTo>
                    <a:lnTo>
                      <a:pt x="376" y="2363"/>
                    </a:lnTo>
                    <a:lnTo>
                      <a:pt x="537" y="2387"/>
                    </a:lnTo>
                    <a:lnTo>
                      <a:pt x="753" y="2422"/>
                    </a:lnTo>
                    <a:lnTo>
                      <a:pt x="1002" y="2451"/>
                    </a:lnTo>
                    <a:lnTo>
                      <a:pt x="1268" y="2459"/>
                    </a:lnTo>
                    <a:lnTo>
                      <a:pt x="1530" y="2431"/>
                    </a:lnTo>
                    <a:lnTo>
                      <a:pt x="1774" y="2352"/>
                    </a:lnTo>
                    <a:lnTo>
                      <a:pt x="1979" y="2207"/>
                    </a:lnTo>
                    <a:lnTo>
                      <a:pt x="2129" y="1982"/>
                    </a:lnTo>
                    <a:lnTo>
                      <a:pt x="2210" y="1724"/>
                    </a:lnTo>
                    <a:lnTo>
                      <a:pt x="2232" y="1499"/>
                    </a:lnTo>
                    <a:lnTo>
                      <a:pt x="2208" y="1307"/>
                    </a:lnTo>
                    <a:lnTo>
                      <a:pt x="2149" y="1152"/>
                    </a:lnTo>
                    <a:lnTo>
                      <a:pt x="2067" y="1032"/>
                    </a:lnTo>
                    <a:lnTo>
                      <a:pt x="1976" y="952"/>
                    </a:lnTo>
                    <a:lnTo>
                      <a:pt x="1886" y="913"/>
                    </a:lnTo>
                    <a:lnTo>
                      <a:pt x="1811" y="916"/>
                    </a:lnTo>
                    <a:lnTo>
                      <a:pt x="1752" y="921"/>
                    </a:lnTo>
                    <a:lnTo>
                      <a:pt x="1708" y="895"/>
                    </a:lnTo>
                    <a:lnTo>
                      <a:pt x="1676" y="844"/>
                    </a:lnTo>
                    <a:lnTo>
                      <a:pt x="1654" y="779"/>
                    </a:lnTo>
                    <a:lnTo>
                      <a:pt x="1643" y="703"/>
                    </a:lnTo>
                    <a:lnTo>
                      <a:pt x="1639" y="625"/>
                    </a:lnTo>
                    <a:lnTo>
                      <a:pt x="1641" y="551"/>
                    </a:lnTo>
                    <a:lnTo>
                      <a:pt x="1651" y="490"/>
                    </a:lnTo>
                    <a:lnTo>
                      <a:pt x="1614" y="353"/>
                    </a:lnTo>
                    <a:lnTo>
                      <a:pt x="1498" y="220"/>
                    </a:lnTo>
                    <a:lnTo>
                      <a:pt x="1319" y="104"/>
                    </a:lnTo>
                    <a:lnTo>
                      <a:pt x="1099" y="26"/>
                    </a:lnTo>
                    <a:lnTo>
                      <a:pt x="856" y="0"/>
                    </a:lnTo>
                    <a:lnTo>
                      <a:pt x="609" y="49"/>
                    </a:lnTo>
                    <a:lnTo>
                      <a:pt x="380" y="187"/>
                    </a:lnTo>
                    <a:lnTo>
                      <a:pt x="188" y="433"/>
                    </a:lnTo>
                    <a:close/>
                  </a:path>
                </a:pathLst>
              </a:custGeom>
              <a:solidFill>
                <a:srgbClr val="26479E"/>
              </a:solidFill>
              <a:ln w="6350">
                <a:solidFill>
                  <a:srgbClr val="000000"/>
                </a:solidFill>
                <a:round/>
                <a:headEnd/>
                <a:tailEnd/>
              </a:ln>
            </p:spPr>
            <p:txBody>
              <a:bodyPr/>
              <a:lstStyle/>
              <a:p>
                <a:endParaRPr lang="en-US"/>
              </a:p>
            </p:txBody>
          </p:sp>
          <p:sp>
            <p:nvSpPr>
              <p:cNvPr id="21580" name="Freeform 1068"/>
              <p:cNvSpPr>
                <a:spLocks/>
              </p:cNvSpPr>
              <p:nvPr/>
            </p:nvSpPr>
            <p:spPr bwMode="auto">
              <a:xfrm>
                <a:off x="4566" y="1472"/>
                <a:ext cx="714" cy="786"/>
              </a:xfrm>
              <a:custGeom>
                <a:avLst/>
                <a:gdLst>
                  <a:gd name="T0" fmla="*/ 2 w 2142"/>
                  <a:gd name="T1" fmla="*/ 5 h 2360"/>
                  <a:gd name="T2" fmla="*/ 1 w 2142"/>
                  <a:gd name="T3" fmla="*/ 8 h 2360"/>
                  <a:gd name="T4" fmla="*/ 0 w 2142"/>
                  <a:gd name="T5" fmla="*/ 12 h 2360"/>
                  <a:gd name="T6" fmla="*/ 0 w 2142"/>
                  <a:gd name="T7" fmla="*/ 16 h 2360"/>
                  <a:gd name="T8" fmla="*/ 0 w 2142"/>
                  <a:gd name="T9" fmla="*/ 19 h 2360"/>
                  <a:gd name="T10" fmla="*/ 1 w 2142"/>
                  <a:gd name="T11" fmla="*/ 22 h 2360"/>
                  <a:gd name="T12" fmla="*/ 2 w 2142"/>
                  <a:gd name="T13" fmla="*/ 25 h 2360"/>
                  <a:gd name="T14" fmla="*/ 3 w 2142"/>
                  <a:gd name="T15" fmla="*/ 27 h 2360"/>
                  <a:gd name="T16" fmla="*/ 4 w 2142"/>
                  <a:gd name="T17" fmla="*/ 28 h 2360"/>
                  <a:gd name="T18" fmla="*/ 6 w 2142"/>
                  <a:gd name="T19" fmla="*/ 28 h 2360"/>
                  <a:gd name="T20" fmla="*/ 9 w 2142"/>
                  <a:gd name="T21" fmla="*/ 29 h 2360"/>
                  <a:gd name="T22" fmla="*/ 12 w 2142"/>
                  <a:gd name="T23" fmla="*/ 29 h 2360"/>
                  <a:gd name="T24" fmla="*/ 15 w 2142"/>
                  <a:gd name="T25" fmla="*/ 29 h 2360"/>
                  <a:gd name="T26" fmla="*/ 18 w 2142"/>
                  <a:gd name="T27" fmla="*/ 29 h 2360"/>
                  <a:gd name="T28" fmla="*/ 21 w 2142"/>
                  <a:gd name="T29" fmla="*/ 28 h 2360"/>
                  <a:gd name="T30" fmla="*/ 23 w 2142"/>
                  <a:gd name="T31" fmla="*/ 26 h 2360"/>
                  <a:gd name="T32" fmla="*/ 25 w 2142"/>
                  <a:gd name="T33" fmla="*/ 23 h 2360"/>
                  <a:gd name="T34" fmla="*/ 26 w 2142"/>
                  <a:gd name="T35" fmla="*/ 21 h 2360"/>
                  <a:gd name="T36" fmla="*/ 26 w 2142"/>
                  <a:gd name="T37" fmla="*/ 18 h 2360"/>
                  <a:gd name="T38" fmla="*/ 26 w 2142"/>
                  <a:gd name="T39" fmla="*/ 16 h 2360"/>
                  <a:gd name="T40" fmla="*/ 25 w 2142"/>
                  <a:gd name="T41" fmla="*/ 14 h 2360"/>
                  <a:gd name="T42" fmla="*/ 24 w 2142"/>
                  <a:gd name="T43" fmla="*/ 12 h 2360"/>
                  <a:gd name="T44" fmla="*/ 23 w 2142"/>
                  <a:gd name="T45" fmla="*/ 11 h 2360"/>
                  <a:gd name="T46" fmla="*/ 22 w 2142"/>
                  <a:gd name="T47" fmla="*/ 11 h 2360"/>
                  <a:gd name="T48" fmla="*/ 21 w 2142"/>
                  <a:gd name="T49" fmla="*/ 11 h 2360"/>
                  <a:gd name="T50" fmla="*/ 21 w 2142"/>
                  <a:gd name="T51" fmla="*/ 11 h 2360"/>
                  <a:gd name="T52" fmla="*/ 20 w 2142"/>
                  <a:gd name="T53" fmla="*/ 11 h 2360"/>
                  <a:gd name="T54" fmla="*/ 20 w 2142"/>
                  <a:gd name="T55" fmla="*/ 10 h 2360"/>
                  <a:gd name="T56" fmla="*/ 20 w 2142"/>
                  <a:gd name="T57" fmla="*/ 9 h 2360"/>
                  <a:gd name="T58" fmla="*/ 19 w 2142"/>
                  <a:gd name="T59" fmla="*/ 8 h 2360"/>
                  <a:gd name="T60" fmla="*/ 19 w 2142"/>
                  <a:gd name="T61" fmla="*/ 7 h 2360"/>
                  <a:gd name="T62" fmla="*/ 20 w 2142"/>
                  <a:gd name="T63" fmla="*/ 6 h 2360"/>
                  <a:gd name="T64" fmla="*/ 20 w 2142"/>
                  <a:gd name="T65" fmla="*/ 6 h 2360"/>
                  <a:gd name="T66" fmla="*/ 19 w 2142"/>
                  <a:gd name="T67" fmla="*/ 4 h 2360"/>
                  <a:gd name="T68" fmla="*/ 18 w 2142"/>
                  <a:gd name="T69" fmla="*/ 3 h 2360"/>
                  <a:gd name="T70" fmla="*/ 16 w 2142"/>
                  <a:gd name="T71" fmla="*/ 1 h 2360"/>
                  <a:gd name="T72" fmla="*/ 13 w 2142"/>
                  <a:gd name="T73" fmla="*/ 0 h 2360"/>
                  <a:gd name="T74" fmla="*/ 10 w 2142"/>
                  <a:gd name="T75" fmla="*/ 0 h 2360"/>
                  <a:gd name="T76" fmla="*/ 7 w 2142"/>
                  <a:gd name="T77" fmla="*/ 1 h 2360"/>
                  <a:gd name="T78" fmla="*/ 5 w 2142"/>
                  <a:gd name="T79" fmla="*/ 2 h 2360"/>
                  <a:gd name="T80" fmla="*/ 2 w 2142"/>
                  <a:gd name="T81" fmla="*/ 5 h 23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42"/>
                  <a:gd name="T124" fmla="*/ 0 h 2360"/>
                  <a:gd name="T125" fmla="*/ 2142 w 2142"/>
                  <a:gd name="T126" fmla="*/ 2360 h 23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42" h="2360">
                    <a:moveTo>
                      <a:pt x="181" y="418"/>
                    </a:moveTo>
                    <a:lnTo>
                      <a:pt x="76" y="670"/>
                    </a:lnTo>
                    <a:lnTo>
                      <a:pt x="18" y="959"/>
                    </a:lnTo>
                    <a:lnTo>
                      <a:pt x="0" y="1261"/>
                    </a:lnTo>
                    <a:lnTo>
                      <a:pt x="18" y="1557"/>
                    </a:lnTo>
                    <a:lnTo>
                      <a:pt x="67" y="1826"/>
                    </a:lnTo>
                    <a:lnTo>
                      <a:pt x="144" y="2048"/>
                    </a:lnTo>
                    <a:lnTo>
                      <a:pt x="243" y="2202"/>
                    </a:lnTo>
                    <a:lnTo>
                      <a:pt x="362" y="2269"/>
                    </a:lnTo>
                    <a:lnTo>
                      <a:pt x="517" y="2292"/>
                    </a:lnTo>
                    <a:lnTo>
                      <a:pt x="724" y="2325"/>
                    </a:lnTo>
                    <a:lnTo>
                      <a:pt x="962" y="2351"/>
                    </a:lnTo>
                    <a:lnTo>
                      <a:pt x="1218" y="2360"/>
                    </a:lnTo>
                    <a:lnTo>
                      <a:pt x="1470" y="2332"/>
                    </a:lnTo>
                    <a:lnTo>
                      <a:pt x="1705" y="2257"/>
                    </a:lnTo>
                    <a:lnTo>
                      <a:pt x="1902" y="2119"/>
                    </a:lnTo>
                    <a:lnTo>
                      <a:pt x="2045" y="1907"/>
                    </a:lnTo>
                    <a:lnTo>
                      <a:pt x="2121" y="1663"/>
                    </a:lnTo>
                    <a:lnTo>
                      <a:pt x="2142" y="1449"/>
                    </a:lnTo>
                    <a:lnTo>
                      <a:pt x="2119" y="1266"/>
                    </a:lnTo>
                    <a:lnTo>
                      <a:pt x="2063" y="1117"/>
                    </a:lnTo>
                    <a:lnTo>
                      <a:pt x="1984" y="1000"/>
                    </a:lnTo>
                    <a:lnTo>
                      <a:pt x="1896" y="922"/>
                    </a:lnTo>
                    <a:lnTo>
                      <a:pt x="1809" y="880"/>
                    </a:lnTo>
                    <a:lnTo>
                      <a:pt x="1738" y="880"/>
                    </a:lnTo>
                    <a:lnTo>
                      <a:pt x="1682" y="882"/>
                    </a:lnTo>
                    <a:lnTo>
                      <a:pt x="1641" y="855"/>
                    </a:lnTo>
                    <a:lnTo>
                      <a:pt x="1610" y="806"/>
                    </a:lnTo>
                    <a:lnTo>
                      <a:pt x="1591" y="742"/>
                    </a:lnTo>
                    <a:lnTo>
                      <a:pt x="1579" y="668"/>
                    </a:lnTo>
                    <a:lnTo>
                      <a:pt x="1577" y="594"/>
                    </a:lnTo>
                    <a:lnTo>
                      <a:pt x="1580" y="523"/>
                    </a:lnTo>
                    <a:lnTo>
                      <a:pt x="1590" y="465"/>
                    </a:lnTo>
                    <a:lnTo>
                      <a:pt x="1553" y="335"/>
                    </a:lnTo>
                    <a:lnTo>
                      <a:pt x="1440" y="207"/>
                    </a:lnTo>
                    <a:lnTo>
                      <a:pt x="1268" y="97"/>
                    </a:lnTo>
                    <a:lnTo>
                      <a:pt x="1057" y="24"/>
                    </a:lnTo>
                    <a:lnTo>
                      <a:pt x="822" y="0"/>
                    </a:lnTo>
                    <a:lnTo>
                      <a:pt x="586" y="48"/>
                    </a:lnTo>
                    <a:lnTo>
                      <a:pt x="366" y="180"/>
                    </a:lnTo>
                    <a:lnTo>
                      <a:pt x="181" y="418"/>
                    </a:lnTo>
                    <a:close/>
                  </a:path>
                </a:pathLst>
              </a:custGeom>
              <a:solidFill>
                <a:srgbClr val="3854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1" name="Freeform 1069"/>
              <p:cNvSpPr>
                <a:spLocks/>
              </p:cNvSpPr>
              <p:nvPr/>
            </p:nvSpPr>
            <p:spPr bwMode="auto">
              <a:xfrm>
                <a:off x="4590" y="1489"/>
                <a:ext cx="684" cy="753"/>
              </a:xfrm>
              <a:custGeom>
                <a:avLst/>
                <a:gdLst>
                  <a:gd name="T0" fmla="*/ 2 w 2052"/>
                  <a:gd name="T1" fmla="*/ 5 h 2260"/>
                  <a:gd name="T2" fmla="*/ 1 w 2052"/>
                  <a:gd name="T3" fmla="*/ 8 h 2260"/>
                  <a:gd name="T4" fmla="*/ 0 w 2052"/>
                  <a:gd name="T5" fmla="*/ 11 h 2260"/>
                  <a:gd name="T6" fmla="*/ 0 w 2052"/>
                  <a:gd name="T7" fmla="*/ 15 h 2260"/>
                  <a:gd name="T8" fmla="*/ 0 w 2052"/>
                  <a:gd name="T9" fmla="*/ 18 h 2260"/>
                  <a:gd name="T10" fmla="*/ 1 w 2052"/>
                  <a:gd name="T11" fmla="*/ 22 h 2260"/>
                  <a:gd name="T12" fmla="*/ 2 w 2052"/>
                  <a:gd name="T13" fmla="*/ 24 h 2260"/>
                  <a:gd name="T14" fmla="*/ 3 w 2052"/>
                  <a:gd name="T15" fmla="*/ 26 h 2260"/>
                  <a:gd name="T16" fmla="*/ 4 w 2052"/>
                  <a:gd name="T17" fmla="*/ 27 h 2260"/>
                  <a:gd name="T18" fmla="*/ 6 w 2052"/>
                  <a:gd name="T19" fmla="*/ 27 h 2260"/>
                  <a:gd name="T20" fmla="*/ 9 w 2052"/>
                  <a:gd name="T21" fmla="*/ 28 h 2260"/>
                  <a:gd name="T22" fmla="*/ 11 w 2052"/>
                  <a:gd name="T23" fmla="*/ 28 h 2260"/>
                  <a:gd name="T24" fmla="*/ 14 w 2052"/>
                  <a:gd name="T25" fmla="*/ 28 h 2260"/>
                  <a:gd name="T26" fmla="*/ 17 w 2052"/>
                  <a:gd name="T27" fmla="*/ 28 h 2260"/>
                  <a:gd name="T28" fmla="*/ 20 w 2052"/>
                  <a:gd name="T29" fmla="*/ 27 h 2260"/>
                  <a:gd name="T30" fmla="*/ 23 w 2052"/>
                  <a:gd name="T31" fmla="*/ 25 h 2260"/>
                  <a:gd name="T32" fmla="*/ 24 w 2052"/>
                  <a:gd name="T33" fmla="*/ 23 h 2260"/>
                  <a:gd name="T34" fmla="*/ 25 w 2052"/>
                  <a:gd name="T35" fmla="*/ 20 h 2260"/>
                  <a:gd name="T36" fmla="*/ 25 w 2052"/>
                  <a:gd name="T37" fmla="*/ 17 h 2260"/>
                  <a:gd name="T38" fmla="*/ 25 w 2052"/>
                  <a:gd name="T39" fmla="*/ 15 h 2260"/>
                  <a:gd name="T40" fmla="*/ 24 w 2052"/>
                  <a:gd name="T41" fmla="*/ 13 h 2260"/>
                  <a:gd name="T42" fmla="*/ 23 w 2052"/>
                  <a:gd name="T43" fmla="*/ 12 h 2260"/>
                  <a:gd name="T44" fmla="*/ 22 w 2052"/>
                  <a:gd name="T45" fmla="*/ 11 h 2260"/>
                  <a:gd name="T46" fmla="*/ 21 w 2052"/>
                  <a:gd name="T47" fmla="*/ 10 h 2260"/>
                  <a:gd name="T48" fmla="*/ 21 w 2052"/>
                  <a:gd name="T49" fmla="*/ 10 h 2260"/>
                  <a:gd name="T50" fmla="*/ 20 w 2052"/>
                  <a:gd name="T51" fmla="*/ 10 h 2260"/>
                  <a:gd name="T52" fmla="*/ 19 w 2052"/>
                  <a:gd name="T53" fmla="*/ 10 h 2260"/>
                  <a:gd name="T54" fmla="*/ 19 w 2052"/>
                  <a:gd name="T55" fmla="*/ 9 h 2260"/>
                  <a:gd name="T56" fmla="*/ 19 w 2052"/>
                  <a:gd name="T57" fmla="*/ 9 h 2260"/>
                  <a:gd name="T58" fmla="*/ 19 w 2052"/>
                  <a:gd name="T59" fmla="*/ 8 h 2260"/>
                  <a:gd name="T60" fmla="*/ 19 w 2052"/>
                  <a:gd name="T61" fmla="*/ 7 h 2260"/>
                  <a:gd name="T62" fmla="*/ 19 w 2052"/>
                  <a:gd name="T63" fmla="*/ 6 h 2260"/>
                  <a:gd name="T64" fmla="*/ 19 w 2052"/>
                  <a:gd name="T65" fmla="*/ 5 h 2260"/>
                  <a:gd name="T66" fmla="*/ 18 w 2052"/>
                  <a:gd name="T67" fmla="*/ 4 h 2260"/>
                  <a:gd name="T68" fmla="*/ 17 w 2052"/>
                  <a:gd name="T69" fmla="*/ 2 h 2260"/>
                  <a:gd name="T70" fmla="*/ 15 w 2052"/>
                  <a:gd name="T71" fmla="*/ 1 h 2260"/>
                  <a:gd name="T72" fmla="*/ 13 w 2052"/>
                  <a:gd name="T73" fmla="*/ 0 h 2260"/>
                  <a:gd name="T74" fmla="*/ 10 w 2052"/>
                  <a:gd name="T75" fmla="*/ 0 h 2260"/>
                  <a:gd name="T76" fmla="*/ 7 w 2052"/>
                  <a:gd name="T77" fmla="*/ 1 h 2260"/>
                  <a:gd name="T78" fmla="*/ 4 w 2052"/>
                  <a:gd name="T79" fmla="*/ 2 h 2260"/>
                  <a:gd name="T80" fmla="*/ 2 w 2052"/>
                  <a:gd name="T81" fmla="*/ 5 h 22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2"/>
                  <a:gd name="T124" fmla="*/ 0 h 2260"/>
                  <a:gd name="T125" fmla="*/ 2052 w 2052"/>
                  <a:gd name="T126" fmla="*/ 2260 h 22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2" h="2260">
                    <a:moveTo>
                      <a:pt x="174" y="402"/>
                    </a:moveTo>
                    <a:lnTo>
                      <a:pt x="74" y="645"/>
                    </a:lnTo>
                    <a:lnTo>
                      <a:pt x="17" y="921"/>
                    </a:lnTo>
                    <a:lnTo>
                      <a:pt x="0" y="1210"/>
                    </a:lnTo>
                    <a:lnTo>
                      <a:pt x="17" y="1495"/>
                    </a:lnTo>
                    <a:lnTo>
                      <a:pt x="64" y="1753"/>
                    </a:lnTo>
                    <a:lnTo>
                      <a:pt x="137" y="1965"/>
                    </a:lnTo>
                    <a:lnTo>
                      <a:pt x="233" y="2113"/>
                    </a:lnTo>
                    <a:lnTo>
                      <a:pt x="347" y="2176"/>
                    </a:lnTo>
                    <a:lnTo>
                      <a:pt x="495" y="2198"/>
                    </a:lnTo>
                    <a:lnTo>
                      <a:pt x="695" y="2229"/>
                    </a:lnTo>
                    <a:lnTo>
                      <a:pt x="924" y="2253"/>
                    </a:lnTo>
                    <a:lnTo>
                      <a:pt x="1169" y="2260"/>
                    </a:lnTo>
                    <a:lnTo>
                      <a:pt x="1411" y="2233"/>
                    </a:lnTo>
                    <a:lnTo>
                      <a:pt x="1635" y="2162"/>
                    </a:lnTo>
                    <a:lnTo>
                      <a:pt x="1823" y="2032"/>
                    </a:lnTo>
                    <a:lnTo>
                      <a:pt x="1960" y="1833"/>
                    </a:lnTo>
                    <a:lnTo>
                      <a:pt x="2033" y="1603"/>
                    </a:lnTo>
                    <a:lnTo>
                      <a:pt x="2052" y="1400"/>
                    </a:lnTo>
                    <a:lnTo>
                      <a:pt x="2028" y="1226"/>
                    </a:lnTo>
                    <a:lnTo>
                      <a:pt x="1975" y="1083"/>
                    </a:lnTo>
                    <a:lnTo>
                      <a:pt x="1899" y="970"/>
                    </a:lnTo>
                    <a:lnTo>
                      <a:pt x="1816" y="892"/>
                    </a:lnTo>
                    <a:lnTo>
                      <a:pt x="1734" y="849"/>
                    </a:lnTo>
                    <a:lnTo>
                      <a:pt x="1666" y="846"/>
                    </a:lnTo>
                    <a:lnTo>
                      <a:pt x="1613" y="844"/>
                    </a:lnTo>
                    <a:lnTo>
                      <a:pt x="1574" y="816"/>
                    </a:lnTo>
                    <a:lnTo>
                      <a:pt x="1545" y="768"/>
                    </a:lnTo>
                    <a:lnTo>
                      <a:pt x="1527" y="707"/>
                    </a:lnTo>
                    <a:lnTo>
                      <a:pt x="1517" y="636"/>
                    </a:lnTo>
                    <a:lnTo>
                      <a:pt x="1514" y="564"/>
                    </a:lnTo>
                    <a:lnTo>
                      <a:pt x="1518" y="496"/>
                    </a:lnTo>
                    <a:lnTo>
                      <a:pt x="1527" y="441"/>
                    </a:lnTo>
                    <a:lnTo>
                      <a:pt x="1493" y="315"/>
                    </a:lnTo>
                    <a:lnTo>
                      <a:pt x="1385" y="193"/>
                    </a:lnTo>
                    <a:lnTo>
                      <a:pt x="1219" y="89"/>
                    </a:lnTo>
                    <a:lnTo>
                      <a:pt x="1016" y="20"/>
                    </a:lnTo>
                    <a:lnTo>
                      <a:pt x="790" y="0"/>
                    </a:lnTo>
                    <a:lnTo>
                      <a:pt x="563" y="46"/>
                    </a:lnTo>
                    <a:lnTo>
                      <a:pt x="351" y="175"/>
                    </a:lnTo>
                    <a:lnTo>
                      <a:pt x="174" y="402"/>
                    </a:lnTo>
                    <a:close/>
                  </a:path>
                </a:pathLst>
              </a:custGeom>
              <a:solidFill>
                <a:srgbClr val="4F66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2" name="Freeform 1070"/>
              <p:cNvSpPr>
                <a:spLocks/>
              </p:cNvSpPr>
              <p:nvPr/>
            </p:nvSpPr>
            <p:spPr bwMode="auto">
              <a:xfrm>
                <a:off x="4615" y="1506"/>
                <a:ext cx="653" cy="720"/>
              </a:xfrm>
              <a:custGeom>
                <a:avLst/>
                <a:gdLst>
                  <a:gd name="T0" fmla="*/ 2 w 1960"/>
                  <a:gd name="T1" fmla="*/ 5 h 2160"/>
                  <a:gd name="T2" fmla="*/ 1 w 1960"/>
                  <a:gd name="T3" fmla="*/ 8 h 2160"/>
                  <a:gd name="T4" fmla="*/ 0 w 1960"/>
                  <a:gd name="T5" fmla="*/ 11 h 2160"/>
                  <a:gd name="T6" fmla="*/ 0 w 1960"/>
                  <a:gd name="T7" fmla="*/ 14 h 2160"/>
                  <a:gd name="T8" fmla="*/ 0 w 1960"/>
                  <a:gd name="T9" fmla="*/ 18 h 2160"/>
                  <a:gd name="T10" fmla="*/ 1 w 1960"/>
                  <a:gd name="T11" fmla="*/ 21 h 2160"/>
                  <a:gd name="T12" fmla="*/ 2 w 1960"/>
                  <a:gd name="T13" fmla="*/ 23 h 2160"/>
                  <a:gd name="T14" fmla="*/ 3 w 1960"/>
                  <a:gd name="T15" fmla="*/ 25 h 2160"/>
                  <a:gd name="T16" fmla="*/ 4 w 1960"/>
                  <a:gd name="T17" fmla="*/ 26 h 2160"/>
                  <a:gd name="T18" fmla="*/ 6 w 1960"/>
                  <a:gd name="T19" fmla="*/ 26 h 2160"/>
                  <a:gd name="T20" fmla="*/ 8 w 1960"/>
                  <a:gd name="T21" fmla="*/ 26 h 2160"/>
                  <a:gd name="T22" fmla="*/ 11 w 1960"/>
                  <a:gd name="T23" fmla="*/ 27 h 2160"/>
                  <a:gd name="T24" fmla="*/ 14 w 1960"/>
                  <a:gd name="T25" fmla="*/ 27 h 2160"/>
                  <a:gd name="T26" fmla="*/ 17 w 1960"/>
                  <a:gd name="T27" fmla="*/ 26 h 2160"/>
                  <a:gd name="T28" fmla="*/ 19 w 1960"/>
                  <a:gd name="T29" fmla="*/ 26 h 2160"/>
                  <a:gd name="T30" fmla="*/ 22 w 1960"/>
                  <a:gd name="T31" fmla="*/ 24 h 2160"/>
                  <a:gd name="T32" fmla="*/ 23 w 1960"/>
                  <a:gd name="T33" fmla="*/ 22 h 2160"/>
                  <a:gd name="T34" fmla="*/ 24 w 1960"/>
                  <a:gd name="T35" fmla="*/ 19 h 2160"/>
                  <a:gd name="T36" fmla="*/ 24 w 1960"/>
                  <a:gd name="T37" fmla="*/ 17 h 2160"/>
                  <a:gd name="T38" fmla="*/ 24 w 1960"/>
                  <a:gd name="T39" fmla="*/ 15 h 2160"/>
                  <a:gd name="T40" fmla="*/ 23 w 1960"/>
                  <a:gd name="T41" fmla="*/ 13 h 2160"/>
                  <a:gd name="T42" fmla="*/ 22 w 1960"/>
                  <a:gd name="T43" fmla="*/ 12 h 2160"/>
                  <a:gd name="T44" fmla="*/ 21 w 1960"/>
                  <a:gd name="T45" fmla="*/ 11 h 2160"/>
                  <a:gd name="T46" fmla="*/ 20 w 1960"/>
                  <a:gd name="T47" fmla="*/ 10 h 2160"/>
                  <a:gd name="T48" fmla="*/ 20 w 1960"/>
                  <a:gd name="T49" fmla="*/ 10 h 2160"/>
                  <a:gd name="T50" fmla="*/ 19 w 1960"/>
                  <a:gd name="T51" fmla="*/ 10 h 2160"/>
                  <a:gd name="T52" fmla="*/ 19 w 1960"/>
                  <a:gd name="T53" fmla="*/ 10 h 2160"/>
                  <a:gd name="T54" fmla="*/ 18 w 1960"/>
                  <a:gd name="T55" fmla="*/ 9 h 2160"/>
                  <a:gd name="T56" fmla="*/ 18 w 1960"/>
                  <a:gd name="T57" fmla="*/ 8 h 2160"/>
                  <a:gd name="T58" fmla="*/ 18 w 1960"/>
                  <a:gd name="T59" fmla="*/ 7 h 2160"/>
                  <a:gd name="T60" fmla="*/ 18 w 1960"/>
                  <a:gd name="T61" fmla="*/ 7 h 2160"/>
                  <a:gd name="T62" fmla="*/ 18 w 1960"/>
                  <a:gd name="T63" fmla="*/ 6 h 2160"/>
                  <a:gd name="T64" fmla="*/ 18 w 1960"/>
                  <a:gd name="T65" fmla="*/ 5 h 2160"/>
                  <a:gd name="T66" fmla="*/ 18 w 1960"/>
                  <a:gd name="T67" fmla="*/ 4 h 2160"/>
                  <a:gd name="T68" fmla="*/ 16 w 1960"/>
                  <a:gd name="T69" fmla="*/ 2 h 2160"/>
                  <a:gd name="T70" fmla="*/ 14 w 1960"/>
                  <a:gd name="T71" fmla="*/ 1 h 2160"/>
                  <a:gd name="T72" fmla="*/ 12 w 1960"/>
                  <a:gd name="T73" fmla="*/ 0 h 2160"/>
                  <a:gd name="T74" fmla="*/ 9 w 1960"/>
                  <a:gd name="T75" fmla="*/ 0 h 2160"/>
                  <a:gd name="T76" fmla="*/ 7 w 1960"/>
                  <a:gd name="T77" fmla="*/ 1 h 2160"/>
                  <a:gd name="T78" fmla="*/ 4 w 1960"/>
                  <a:gd name="T79" fmla="*/ 2 h 2160"/>
                  <a:gd name="T80" fmla="*/ 2 w 1960"/>
                  <a:gd name="T81" fmla="*/ 5 h 2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60"/>
                  <a:gd name="T124" fmla="*/ 0 h 2160"/>
                  <a:gd name="T125" fmla="*/ 1960 w 1960"/>
                  <a:gd name="T126" fmla="*/ 2160 h 2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60" h="2160">
                    <a:moveTo>
                      <a:pt x="165" y="388"/>
                    </a:moveTo>
                    <a:lnTo>
                      <a:pt x="69" y="620"/>
                    </a:lnTo>
                    <a:lnTo>
                      <a:pt x="17" y="883"/>
                    </a:lnTo>
                    <a:lnTo>
                      <a:pt x="0" y="1161"/>
                    </a:lnTo>
                    <a:lnTo>
                      <a:pt x="17" y="1432"/>
                    </a:lnTo>
                    <a:lnTo>
                      <a:pt x="61" y="1677"/>
                    </a:lnTo>
                    <a:lnTo>
                      <a:pt x="131" y="1882"/>
                    </a:lnTo>
                    <a:lnTo>
                      <a:pt x="221" y="2022"/>
                    </a:lnTo>
                    <a:lnTo>
                      <a:pt x="330" y="2084"/>
                    </a:lnTo>
                    <a:lnTo>
                      <a:pt x="472" y="2103"/>
                    </a:lnTo>
                    <a:lnTo>
                      <a:pt x="663" y="2133"/>
                    </a:lnTo>
                    <a:lnTo>
                      <a:pt x="883" y="2155"/>
                    </a:lnTo>
                    <a:lnTo>
                      <a:pt x="1118" y="2160"/>
                    </a:lnTo>
                    <a:lnTo>
                      <a:pt x="1349" y="2135"/>
                    </a:lnTo>
                    <a:lnTo>
                      <a:pt x="1563" y="2067"/>
                    </a:lnTo>
                    <a:lnTo>
                      <a:pt x="1743" y="1946"/>
                    </a:lnTo>
                    <a:lnTo>
                      <a:pt x="1873" y="1758"/>
                    </a:lnTo>
                    <a:lnTo>
                      <a:pt x="1942" y="1542"/>
                    </a:lnTo>
                    <a:lnTo>
                      <a:pt x="1960" y="1350"/>
                    </a:lnTo>
                    <a:lnTo>
                      <a:pt x="1937" y="1184"/>
                    </a:lnTo>
                    <a:lnTo>
                      <a:pt x="1886" y="1047"/>
                    </a:lnTo>
                    <a:lnTo>
                      <a:pt x="1814" y="938"/>
                    </a:lnTo>
                    <a:lnTo>
                      <a:pt x="1735" y="862"/>
                    </a:lnTo>
                    <a:lnTo>
                      <a:pt x="1656" y="818"/>
                    </a:lnTo>
                    <a:lnTo>
                      <a:pt x="1592" y="811"/>
                    </a:lnTo>
                    <a:lnTo>
                      <a:pt x="1542" y="806"/>
                    </a:lnTo>
                    <a:lnTo>
                      <a:pt x="1507" y="778"/>
                    </a:lnTo>
                    <a:lnTo>
                      <a:pt x="1479" y="729"/>
                    </a:lnTo>
                    <a:lnTo>
                      <a:pt x="1464" y="670"/>
                    </a:lnTo>
                    <a:lnTo>
                      <a:pt x="1453" y="601"/>
                    </a:lnTo>
                    <a:lnTo>
                      <a:pt x="1452" y="534"/>
                    </a:lnTo>
                    <a:lnTo>
                      <a:pt x="1455" y="469"/>
                    </a:lnTo>
                    <a:lnTo>
                      <a:pt x="1464" y="417"/>
                    </a:lnTo>
                    <a:lnTo>
                      <a:pt x="1431" y="297"/>
                    </a:lnTo>
                    <a:lnTo>
                      <a:pt x="1326" y="181"/>
                    </a:lnTo>
                    <a:lnTo>
                      <a:pt x="1168" y="82"/>
                    </a:lnTo>
                    <a:lnTo>
                      <a:pt x="973" y="18"/>
                    </a:lnTo>
                    <a:lnTo>
                      <a:pt x="756" y="0"/>
                    </a:lnTo>
                    <a:lnTo>
                      <a:pt x="539" y="46"/>
                    </a:lnTo>
                    <a:lnTo>
                      <a:pt x="335" y="169"/>
                    </a:lnTo>
                    <a:lnTo>
                      <a:pt x="165" y="388"/>
                    </a:lnTo>
                    <a:close/>
                  </a:path>
                </a:pathLst>
              </a:custGeom>
              <a:solidFill>
                <a:srgbClr val="6678B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3" name="Freeform 1071"/>
              <p:cNvSpPr>
                <a:spLocks/>
              </p:cNvSpPr>
              <p:nvPr/>
            </p:nvSpPr>
            <p:spPr bwMode="auto">
              <a:xfrm>
                <a:off x="4639" y="1524"/>
                <a:ext cx="624" cy="687"/>
              </a:xfrm>
              <a:custGeom>
                <a:avLst/>
                <a:gdLst>
                  <a:gd name="T0" fmla="*/ 2 w 1870"/>
                  <a:gd name="T1" fmla="*/ 5 h 2062"/>
                  <a:gd name="T2" fmla="*/ 1 w 1870"/>
                  <a:gd name="T3" fmla="*/ 7 h 2062"/>
                  <a:gd name="T4" fmla="*/ 0 w 1870"/>
                  <a:gd name="T5" fmla="*/ 10 h 2062"/>
                  <a:gd name="T6" fmla="*/ 0 w 1870"/>
                  <a:gd name="T7" fmla="*/ 14 h 2062"/>
                  <a:gd name="T8" fmla="*/ 0 w 1870"/>
                  <a:gd name="T9" fmla="*/ 17 h 2062"/>
                  <a:gd name="T10" fmla="*/ 1 w 1870"/>
                  <a:gd name="T11" fmla="*/ 20 h 2062"/>
                  <a:gd name="T12" fmla="*/ 2 w 1870"/>
                  <a:gd name="T13" fmla="*/ 22 h 2062"/>
                  <a:gd name="T14" fmla="*/ 3 w 1870"/>
                  <a:gd name="T15" fmla="*/ 24 h 2062"/>
                  <a:gd name="T16" fmla="*/ 4 w 1870"/>
                  <a:gd name="T17" fmla="*/ 25 h 2062"/>
                  <a:gd name="T18" fmla="*/ 6 w 1870"/>
                  <a:gd name="T19" fmla="*/ 25 h 2062"/>
                  <a:gd name="T20" fmla="*/ 8 w 1870"/>
                  <a:gd name="T21" fmla="*/ 25 h 2062"/>
                  <a:gd name="T22" fmla="*/ 10 w 1870"/>
                  <a:gd name="T23" fmla="*/ 25 h 2062"/>
                  <a:gd name="T24" fmla="*/ 13 w 1870"/>
                  <a:gd name="T25" fmla="*/ 25 h 2062"/>
                  <a:gd name="T26" fmla="*/ 16 w 1870"/>
                  <a:gd name="T27" fmla="*/ 25 h 2062"/>
                  <a:gd name="T28" fmla="*/ 18 w 1870"/>
                  <a:gd name="T29" fmla="*/ 24 h 2062"/>
                  <a:gd name="T30" fmla="*/ 21 w 1870"/>
                  <a:gd name="T31" fmla="*/ 23 h 2062"/>
                  <a:gd name="T32" fmla="*/ 22 w 1870"/>
                  <a:gd name="T33" fmla="*/ 21 h 2062"/>
                  <a:gd name="T34" fmla="*/ 23 w 1870"/>
                  <a:gd name="T35" fmla="*/ 18 h 2062"/>
                  <a:gd name="T36" fmla="*/ 23 w 1870"/>
                  <a:gd name="T37" fmla="*/ 16 h 2062"/>
                  <a:gd name="T38" fmla="*/ 23 w 1870"/>
                  <a:gd name="T39" fmla="*/ 14 h 2062"/>
                  <a:gd name="T40" fmla="*/ 22 w 1870"/>
                  <a:gd name="T41" fmla="*/ 12 h 2062"/>
                  <a:gd name="T42" fmla="*/ 21 w 1870"/>
                  <a:gd name="T43" fmla="*/ 11 h 2062"/>
                  <a:gd name="T44" fmla="*/ 20 w 1870"/>
                  <a:gd name="T45" fmla="*/ 10 h 2062"/>
                  <a:gd name="T46" fmla="*/ 20 w 1870"/>
                  <a:gd name="T47" fmla="*/ 10 h 2062"/>
                  <a:gd name="T48" fmla="*/ 19 w 1870"/>
                  <a:gd name="T49" fmla="*/ 10 h 2062"/>
                  <a:gd name="T50" fmla="*/ 18 w 1870"/>
                  <a:gd name="T51" fmla="*/ 9 h 2062"/>
                  <a:gd name="T52" fmla="*/ 18 w 1870"/>
                  <a:gd name="T53" fmla="*/ 9 h 2062"/>
                  <a:gd name="T54" fmla="*/ 18 w 1870"/>
                  <a:gd name="T55" fmla="*/ 9 h 2062"/>
                  <a:gd name="T56" fmla="*/ 17 w 1870"/>
                  <a:gd name="T57" fmla="*/ 8 h 2062"/>
                  <a:gd name="T58" fmla="*/ 17 w 1870"/>
                  <a:gd name="T59" fmla="*/ 7 h 2062"/>
                  <a:gd name="T60" fmla="*/ 17 w 1870"/>
                  <a:gd name="T61" fmla="*/ 6 h 2062"/>
                  <a:gd name="T62" fmla="*/ 17 w 1870"/>
                  <a:gd name="T63" fmla="*/ 5 h 2062"/>
                  <a:gd name="T64" fmla="*/ 17 w 1870"/>
                  <a:gd name="T65" fmla="*/ 5 h 2062"/>
                  <a:gd name="T66" fmla="*/ 17 w 1870"/>
                  <a:gd name="T67" fmla="*/ 3 h 2062"/>
                  <a:gd name="T68" fmla="*/ 16 w 1870"/>
                  <a:gd name="T69" fmla="*/ 2 h 2062"/>
                  <a:gd name="T70" fmla="*/ 14 w 1870"/>
                  <a:gd name="T71" fmla="*/ 1 h 2062"/>
                  <a:gd name="T72" fmla="*/ 12 w 1870"/>
                  <a:gd name="T73" fmla="*/ 0 h 2062"/>
                  <a:gd name="T74" fmla="*/ 9 w 1870"/>
                  <a:gd name="T75" fmla="*/ 0 h 2062"/>
                  <a:gd name="T76" fmla="*/ 6 w 1870"/>
                  <a:gd name="T77" fmla="*/ 1 h 2062"/>
                  <a:gd name="T78" fmla="*/ 4 w 1870"/>
                  <a:gd name="T79" fmla="*/ 2 h 2062"/>
                  <a:gd name="T80" fmla="*/ 2 w 1870"/>
                  <a:gd name="T81" fmla="*/ 5 h 20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70"/>
                  <a:gd name="T124" fmla="*/ 0 h 2062"/>
                  <a:gd name="T125" fmla="*/ 1870 w 1870"/>
                  <a:gd name="T126" fmla="*/ 2062 h 20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70" h="2062">
                    <a:moveTo>
                      <a:pt x="159" y="373"/>
                    </a:moveTo>
                    <a:lnTo>
                      <a:pt x="67" y="593"/>
                    </a:lnTo>
                    <a:lnTo>
                      <a:pt x="16" y="845"/>
                    </a:lnTo>
                    <a:lnTo>
                      <a:pt x="0" y="1108"/>
                    </a:lnTo>
                    <a:lnTo>
                      <a:pt x="16" y="1368"/>
                    </a:lnTo>
                    <a:lnTo>
                      <a:pt x="59" y="1602"/>
                    </a:lnTo>
                    <a:lnTo>
                      <a:pt x="127" y="1796"/>
                    </a:lnTo>
                    <a:lnTo>
                      <a:pt x="213" y="1931"/>
                    </a:lnTo>
                    <a:lnTo>
                      <a:pt x="318" y="1990"/>
                    </a:lnTo>
                    <a:lnTo>
                      <a:pt x="453" y="2010"/>
                    </a:lnTo>
                    <a:lnTo>
                      <a:pt x="634" y="2036"/>
                    </a:lnTo>
                    <a:lnTo>
                      <a:pt x="844" y="2056"/>
                    </a:lnTo>
                    <a:lnTo>
                      <a:pt x="1068" y="2062"/>
                    </a:lnTo>
                    <a:lnTo>
                      <a:pt x="1289" y="2036"/>
                    </a:lnTo>
                    <a:lnTo>
                      <a:pt x="1493" y="1974"/>
                    </a:lnTo>
                    <a:lnTo>
                      <a:pt x="1664" y="1859"/>
                    </a:lnTo>
                    <a:lnTo>
                      <a:pt x="1788" y="1683"/>
                    </a:lnTo>
                    <a:lnTo>
                      <a:pt x="1852" y="1481"/>
                    </a:lnTo>
                    <a:lnTo>
                      <a:pt x="1870" y="1301"/>
                    </a:lnTo>
                    <a:lnTo>
                      <a:pt x="1849" y="1144"/>
                    </a:lnTo>
                    <a:lnTo>
                      <a:pt x="1799" y="1012"/>
                    </a:lnTo>
                    <a:lnTo>
                      <a:pt x="1730" y="907"/>
                    </a:lnTo>
                    <a:lnTo>
                      <a:pt x="1654" y="831"/>
                    </a:lnTo>
                    <a:lnTo>
                      <a:pt x="1581" y="787"/>
                    </a:lnTo>
                    <a:lnTo>
                      <a:pt x="1522" y="776"/>
                    </a:lnTo>
                    <a:lnTo>
                      <a:pt x="1474" y="767"/>
                    </a:lnTo>
                    <a:lnTo>
                      <a:pt x="1440" y="737"/>
                    </a:lnTo>
                    <a:lnTo>
                      <a:pt x="1415" y="691"/>
                    </a:lnTo>
                    <a:lnTo>
                      <a:pt x="1401" y="633"/>
                    </a:lnTo>
                    <a:lnTo>
                      <a:pt x="1392" y="568"/>
                    </a:lnTo>
                    <a:lnTo>
                      <a:pt x="1391" y="503"/>
                    </a:lnTo>
                    <a:lnTo>
                      <a:pt x="1393" y="441"/>
                    </a:lnTo>
                    <a:lnTo>
                      <a:pt x="1403" y="391"/>
                    </a:lnTo>
                    <a:lnTo>
                      <a:pt x="1371" y="278"/>
                    </a:lnTo>
                    <a:lnTo>
                      <a:pt x="1271" y="168"/>
                    </a:lnTo>
                    <a:lnTo>
                      <a:pt x="1118" y="75"/>
                    </a:lnTo>
                    <a:lnTo>
                      <a:pt x="931" y="15"/>
                    </a:lnTo>
                    <a:lnTo>
                      <a:pt x="723" y="0"/>
                    </a:lnTo>
                    <a:lnTo>
                      <a:pt x="515" y="45"/>
                    </a:lnTo>
                    <a:lnTo>
                      <a:pt x="320" y="164"/>
                    </a:lnTo>
                    <a:lnTo>
                      <a:pt x="159" y="373"/>
                    </a:lnTo>
                    <a:close/>
                  </a:path>
                </a:pathLst>
              </a:custGeom>
              <a:solidFill>
                <a:srgbClr val="7A8AB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4" name="Freeform 1072"/>
              <p:cNvSpPr>
                <a:spLocks/>
              </p:cNvSpPr>
              <p:nvPr/>
            </p:nvSpPr>
            <p:spPr bwMode="auto">
              <a:xfrm>
                <a:off x="4664" y="1541"/>
                <a:ext cx="593" cy="654"/>
              </a:xfrm>
              <a:custGeom>
                <a:avLst/>
                <a:gdLst>
                  <a:gd name="T0" fmla="*/ 2 w 1779"/>
                  <a:gd name="T1" fmla="*/ 4 h 1963"/>
                  <a:gd name="T2" fmla="*/ 1 w 1779"/>
                  <a:gd name="T3" fmla="*/ 7 h 1963"/>
                  <a:gd name="T4" fmla="*/ 0 w 1779"/>
                  <a:gd name="T5" fmla="*/ 10 h 1963"/>
                  <a:gd name="T6" fmla="*/ 0 w 1779"/>
                  <a:gd name="T7" fmla="*/ 13 h 1963"/>
                  <a:gd name="T8" fmla="*/ 0 w 1779"/>
                  <a:gd name="T9" fmla="*/ 16 h 1963"/>
                  <a:gd name="T10" fmla="*/ 1 w 1779"/>
                  <a:gd name="T11" fmla="*/ 19 h 1963"/>
                  <a:gd name="T12" fmla="*/ 1 w 1779"/>
                  <a:gd name="T13" fmla="*/ 21 h 1963"/>
                  <a:gd name="T14" fmla="*/ 2 w 1779"/>
                  <a:gd name="T15" fmla="*/ 23 h 1963"/>
                  <a:gd name="T16" fmla="*/ 4 w 1779"/>
                  <a:gd name="T17" fmla="*/ 23 h 1963"/>
                  <a:gd name="T18" fmla="*/ 5 w 1779"/>
                  <a:gd name="T19" fmla="*/ 24 h 1963"/>
                  <a:gd name="T20" fmla="*/ 7 w 1779"/>
                  <a:gd name="T21" fmla="*/ 24 h 1963"/>
                  <a:gd name="T22" fmla="*/ 10 w 1779"/>
                  <a:gd name="T23" fmla="*/ 24 h 1963"/>
                  <a:gd name="T24" fmla="*/ 13 w 1779"/>
                  <a:gd name="T25" fmla="*/ 24 h 1963"/>
                  <a:gd name="T26" fmla="*/ 15 w 1779"/>
                  <a:gd name="T27" fmla="*/ 24 h 1963"/>
                  <a:gd name="T28" fmla="*/ 18 w 1779"/>
                  <a:gd name="T29" fmla="*/ 23 h 1963"/>
                  <a:gd name="T30" fmla="*/ 20 w 1779"/>
                  <a:gd name="T31" fmla="*/ 22 h 1963"/>
                  <a:gd name="T32" fmla="*/ 21 w 1779"/>
                  <a:gd name="T33" fmla="*/ 20 h 1963"/>
                  <a:gd name="T34" fmla="*/ 22 w 1779"/>
                  <a:gd name="T35" fmla="*/ 18 h 1963"/>
                  <a:gd name="T36" fmla="*/ 22 w 1779"/>
                  <a:gd name="T37" fmla="*/ 15 h 1963"/>
                  <a:gd name="T38" fmla="*/ 22 w 1779"/>
                  <a:gd name="T39" fmla="*/ 14 h 1963"/>
                  <a:gd name="T40" fmla="*/ 21 w 1779"/>
                  <a:gd name="T41" fmla="*/ 12 h 1963"/>
                  <a:gd name="T42" fmla="*/ 20 w 1779"/>
                  <a:gd name="T43" fmla="*/ 11 h 1963"/>
                  <a:gd name="T44" fmla="*/ 19 w 1779"/>
                  <a:gd name="T45" fmla="*/ 10 h 1963"/>
                  <a:gd name="T46" fmla="*/ 19 w 1779"/>
                  <a:gd name="T47" fmla="*/ 9 h 1963"/>
                  <a:gd name="T48" fmla="*/ 18 w 1779"/>
                  <a:gd name="T49" fmla="*/ 9 h 1963"/>
                  <a:gd name="T50" fmla="*/ 17 w 1779"/>
                  <a:gd name="T51" fmla="*/ 9 h 1963"/>
                  <a:gd name="T52" fmla="*/ 17 w 1779"/>
                  <a:gd name="T53" fmla="*/ 9 h 1963"/>
                  <a:gd name="T54" fmla="*/ 17 w 1779"/>
                  <a:gd name="T55" fmla="*/ 8 h 1963"/>
                  <a:gd name="T56" fmla="*/ 17 w 1779"/>
                  <a:gd name="T57" fmla="*/ 7 h 1963"/>
                  <a:gd name="T58" fmla="*/ 16 w 1779"/>
                  <a:gd name="T59" fmla="*/ 7 h 1963"/>
                  <a:gd name="T60" fmla="*/ 16 w 1779"/>
                  <a:gd name="T61" fmla="*/ 6 h 1963"/>
                  <a:gd name="T62" fmla="*/ 16 w 1779"/>
                  <a:gd name="T63" fmla="*/ 5 h 1963"/>
                  <a:gd name="T64" fmla="*/ 17 w 1779"/>
                  <a:gd name="T65" fmla="*/ 5 h 1963"/>
                  <a:gd name="T66" fmla="*/ 16 w 1779"/>
                  <a:gd name="T67" fmla="*/ 3 h 1963"/>
                  <a:gd name="T68" fmla="*/ 15 w 1779"/>
                  <a:gd name="T69" fmla="*/ 2 h 1963"/>
                  <a:gd name="T70" fmla="*/ 13 w 1779"/>
                  <a:gd name="T71" fmla="*/ 1 h 1963"/>
                  <a:gd name="T72" fmla="*/ 11 w 1779"/>
                  <a:gd name="T73" fmla="*/ 0 h 1963"/>
                  <a:gd name="T74" fmla="*/ 9 w 1779"/>
                  <a:gd name="T75" fmla="*/ 0 h 1963"/>
                  <a:gd name="T76" fmla="*/ 6 w 1779"/>
                  <a:gd name="T77" fmla="*/ 1 h 1963"/>
                  <a:gd name="T78" fmla="*/ 4 w 1779"/>
                  <a:gd name="T79" fmla="*/ 2 h 1963"/>
                  <a:gd name="T80" fmla="*/ 2 w 1779"/>
                  <a:gd name="T81" fmla="*/ 4 h 19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79"/>
                  <a:gd name="T124" fmla="*/ 0 h 1963"/>
                  <a:gd name="T125" fmla="*/ 1779 w 1779"/>
                  <a:gd name="T126" fmla="*/ 1963 h 196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79" h="1963">
                    <a:moveTo>
                      <a:pt x="152" y="357"/>
                    </a:moveTo>
                    <a:lnTo>
                      <a:pt x="64" y="568"/>
                    </a:lnTo>
                    <a:lnTo>
                      <a:pt x="16" y="807"/>
                    </a:lnTo>
                    <a:lnTo>
                      <a:pt x="0" y="1059"/>
                    </a:lnTo>
                    <a:lnTo>
                      <a:pt x="16" y="1306"/>
                    </a:lnTo>
                    <a:lnTo>
                      <a:pt x="56" y="1529"/>
                    </a:lnTo>
                    <a:lnTo>
                      <a:pt x="120" y="1714"/>
                    </a:lnTo>
                    <a:lnTo>
                      <a:pt x="202" y="1843"/>
                    </a:lnTo>
                    <a:lnTo>
                      <a:pt x="302" y="1898"/>
                    </a:lnTo>
                    <a:lnTo>
                      <a:pt x="431" y="1916"/>
                    </a:lnTo>
                    <a:lnTo>
                      <a:pt x="604" y="1941"/>
                    </a:lnTo>
                    <a:lnTo>
                      <a:pt x="803" y="1959"/>
                    </a:lnTo>
                    <a:lnTo>
                      <a:pt x="1018" y="1963"/>
                    </a:lnTo>
                    <a:lnTo>
                      <a:pt x="1228" y="1939"/>
                    </a:lnTo>
                    <a:lnTo>
                      <a:pt x="1422" y="1880"/>
                    </a:lnTo>
                    <a:lnTo>
                      <a:pt x="1585" y="1773"/>
                    </a:lnTo>
                    <a:lnTo>
                      <a:pt x="1702" y="1609"/>
                    </a:lnTo>
                    <a:lnTo>
                      <a:pt x="1763" y="1421"/>
                    </a:lnTo>
                    <a:lnTo>
                      <a:pt x="1779" y="1252"/>
                    </a:lnTo>
                    <a:lnTo>
                      <a:pt x="1758" y="1103"/>
                    </a:lnTo>
                    <a:lnTo>
                      <a:pt x="1712" y="979"/>
                    </a:lnTo>
                    <a:lnTo>
                      <a:pt x="1647" y="877"/>
                    </a:lnTo>
                    <a:lnTo>
                      <a:pt x="1574" y="802"/>
                    </a:lnTo>
                    <a:lnTo>
                      <a:pt x="1505" y="757"/>
                    </a:lnTo>
                    <a:lnTo>
                      <a:pt x="1449" y="743"/>
                    </a:lnTo>
                    <a:lnTo>
                      <a:pt x="1405" y="732"/>
                    </a:lnTo>
                    <a:lnTo>
                      <a:pt x="1373" y="700"/>
                    </a:lnTo>
                    <a:lnTo>
                      <a:pt x="1350" y="654"/>
                    </a:lnTo>
                    <a:lnTo>
                      <a:pt x="1337" y="598"/>
                    </a:lnTo>
                    <a:lnTo>
                      <a:pt x="1329" y="535"/>
                    </a:lnTo>
                    <a:lnTo>
                      <a:pt x="1329" y="474"/>
                    </a:lnTo>
                    <a:lnTo>
                      <a:pt x="1332" y="415"/>
                    </a:lnTo>
                    <a:lnTo>
                      <a:pt x="1341" y="367"/>
                    </a:lnTo>
                    <a:lnTo>
                      <a:pt x="1310" y="260"/>
                    </a:lnTo>
                    <a:lnTo>
                      <a:pt x="1215" y="157"/>
                    </a:lnTo>
                    <a:lnTo>
                      <a:pt x="1069" y="70"/>
                    </a:lnTo>
                    <a:lnTo>
                      <a:pt x="890" y="14"/>
                    </a:lnTo>
                    <a:lnTo>
                      <a:pt x="691" y="0"/>
                    </a:lnTo>
                    <a:lnTo>
                      <a:pt x="493" y="44"/>
                    </a:lnTo>
                    <a:lnTo>
                      <a:pt x="306" y="158"/>
                    </a:lnTo>
                    <a:lnTo>
                      <a:pt x="152" y="357"/>
                    </a:lnTo>
                    <a:close/>
                  </a:path>
                </a:pathLst>
              </a:custGeom>
              <a:solidFill>
                <a:srgbClr val="919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5" name="Freeform 1073"/>
              <p:cNvSpPr>
                <a:spLocks/>
              </p:cNvSpPr>
              <p:nvPr/>
            </p:nvSpPr>
            <p:spPr bwMode="auto">
              <a:xfrm>
                <a:off x="4688" y="1558"/>
                <a:ext cx="563" cy="621"/>
              </a:xfrm>
              <a:custGeom>
                <a:avLst/>
                <a:gdLst>
                  <a:gd name="T0" fmla="*/ 2 w 1688"/>
                  <a:gd name="T1" fmla="*/ 4 h 1865"/>
                  <a:gd name="T2" fmla="*/ 1 w 1688"/>
                  <a:gd name="T3" fmla="*/ 7 h 1865"/>
                  <a:gd name="T4" fmla="*/ 0 w 1688"/>
                  <a:gd name="T5" fmla="*/ 9 h 1865"/>
                  <a:gd name="T6" fmla="*/ 0 w 1688"/>
                  <a:gd name="T7" fmla="*/ 12 h 1865"/>
                  <a:gd name="T8" fmla="*/ 0 w 1688"/>
                  <a:gd name="T9" fmla="*/ 15 h 1865"/>
                  <a:gd name="T10" fmla="*/ 1 w 1688"/>
                  <a:gd name="T11" fmla="*/ 18 h 1865"/>
                  <a:gd name="T12" fmla="*/ 1 w 1688"/>
                  <a:gd name="T13" fmla="*/ 20 h 1865"/>
                  <a:gd name="T14" fmla="*/ 2 w 1688"/>
                  <a:gd name="T15" fmla="*/ 22 h 1865"/>
                  <a:gd name="T16" fmla="*/ 4 w 1688"/>
                  <a:gd name="T17" fmla="*/ 22 h 1865"/>
                  <a:gd name="T18" fmla="*/ 5 w 1688"/>
                  <a:gd name="T19" fmla="*/ 22 h 1865"/>
                  <a:gd name="T20" fmla="*/ 7 w 1688"/>
                  <a:gd name="T21" fmla="*/ 23 h 1865"/>
                  <a:gd name="T22" fmla="*/ 9 w 1688"/>
                  <a:gd name="T23" fmla="*/ 23 h 1865"/>
                  <a:gd name="T24" fmla="*/ 12 w 1688"/>
                  <a:gd name="T25" fmla="*/ 23 h 1865"/>
                  <a:gd name="T26" fmla="*/ 14 w 1688"/>
                  <a:gd name="T27" fmla="*/ 23 h 1865"/>
                  <a:gd name="T28" fmla="*/ 17 w 1688"/>
                  <a:gd name="T29" fmla="*/ 22 h 1865"/>
                  <a:gd name="T30" fmla="*/ 19 w 1688"/>
                  <a:gd name="T31" fmla="*/ 21 h 1865"/>
                  <a:gd name="T32" fmla="*/ 20 w 1688"/>
                  <a:gd name="T33" fmla="*/ 19 h 1865"/>
                  <a:gd name="T34" fmla="*/ 21 w 1688"/>
                  <a:gd name="T35" fmla="*/ 17 h 1865"/>
                  <a:gd name="T36" fmla="*/ 21 w 1688"/>
                  <a:gd name="T37" fmla="*/ 15 h 1865"/>
                  <a:gd name="T38" fmla="*/ 21 w 1688"/>
                  <a:gd name="T39" fmla="*/ 13 h 1865"/>
                  <a:gd name="T40" fmla="*/ 20 w 1688"/>
                  <a:gd name="T41" fmla="*/ 12 h 1865"/>
                  <a:gd name="T42" fmla="*/ 19 w 1688"/>
                  <a:gd name="T43" fmla="*/ 10 h 1865"/>
                  <a:gd name="T44" fmla="*/ 18 w 1688"/>
                  <a:gd name="T45" fmla="*/ 10 h 1865"/>
                  <a:gd name="T46" fmla="*/ 18 w 1688"/>
                  <a:gd name="T47" fmla="*/ 9 h 1865"/>
                  <a:gd name="T48" fmla="*/ 17 w 1688"/>
                  <a:gd name="T49" fmla="*/ 9 h 1865"/>
                  <a:gd name="T50" fmla="*/ 16 w 1688"/>
                  <a:gd name="T51" fmla="*/ 9 h 1865"/>
                  <a:gd name="T52" fmla="*/ 16 w 1688"/>
                  <a:gd name="T53" fmla="*/ 8 h 1865"/>
                  <a:gd name="T54" fmla="*/ 16 w 1688"/>
                  <a:gd name="T55" fmla="*/ 8 h 1865"/>
                  <a:gd name="T56" fmla="*/ 16 w 1688"/>
                  <a:gd name="T57" fmla="*/ 7 h 1865"/>
                  <a:gd name="T58" fmla="*/ 16 w 1688"/>
                  <a:gd name="T59" fmla="*/ 6 h 1865"/>
                  <a:gd name="T60" fmla="*/ 16 w 1688"/>
                  <a:gd name="T61" fmla="*/ 5 h 1865"/>
                  <a:gd name="T62" fmla="*/ 16 w 1688"/>
                  <a:gd name="T63" fmla="*/ 5 h 1865"/>
                  <a:gd name="T64" fmla="*/ 16 w 1688"/>
                  <a:gd name="T65" fmla="*/ 4 h 1865"/>
                  <a:gd name="T66" fmla="*/ 15 w 1688"/>
                  <a:gd name="T67" fmla="*/ 3 h 1865"/>
                  <a:gd name="T68" fmla="*/ 14 w 1688"/>
                  <a:gd name="T69" fmla="*/ 2 h 1865"/>
                  <a:gd name="T70" fmla="*/ 13 w 1688"/>
                  <a:gd name="T71" fmla="*/ 1 h 1865"/>
                  <a:gd name="T72" fmla="*/ 10 w 1688"/>
                  <a:gd name="T73" fmla="*/ 0 h 1865"/>
                  <a:gd name="T74" fmla="*/ 8 w 1688"/>
                  <a:gd name="T75" fmla="*/ 0 h 1865"/>
                  <a:gd name="T76" fmla="*/ 6 w 1688"/>
                  <a:gd name="T77" fmla="*/ 1 h 1865"/>
                  <a:gd name="T78" fmla="*/ 4 w 1688"/>
                  <a:gd name="T79" fmla="*/ 2 h 1865"/>
                  <a:gd name="T80" fmla="*/ 2 w 1688"/>
                  <a:gd name="T81" fmla="*/ 4 h 18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8"/>
                  <a:gd name="T124" fmla="*/ 0 h 1865"/>
                  <a:gd name="T125" fmla="*/ 1688 w 1688"/>
                  <a:gd name="T126" fmla="*/ 1865 h 18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8" h="1865">
                    <a:moveTo>
                      <a:pt x="143" y="343"/>
                    </a:moveTo>
                    <a:lnTo>
                      <a:pt x="60" y="542"/>
                    </a:lnTo>
                    <a:lnTo>
                      <a:pt x="14" y="770"/>
                    </a:lnTo>
                    <a:lnTo>
                      <a:pt x="0" y="1009"/>
                    </a:lnTo>
                    <a:lnTo>
                      <a:pt x="14" y="1244"/>
                    </a:lnTo>
                    <a:lnTo>
                      <a:pt x="52" y="1456"/>
                    </a:lnTo>
                    <a:lnTo>
                      <a:pt x="114" y="1633"/>
                    </a:lnTo>
                    <a:lnTo>
                      <a:pt x="192" y="1754"/>
                    </a:lnTo>
                    <a:lnTo>
                      <a:pt x="286" y="1808"/>
                    </a:lnTo>
                    <a:lnTo>
                      <a:pt x="409" y="1824"/>
                    </a:lnTo>
                    <a:lnTo>
                      <a:pt x="574" y="1845"/>
                    </a:lnTo>
                    <a:lnTo>
                      <a:pt x="764" y="1861"/>
                    </a:lnTo>
                    <a:lnTo>
                      <a:pt x="967" y="1865"/>
                    </a:lnTo>
                    <a:lnTo>
                      <a:pt x="1166" y="1842"/>
                    </a:lnTo>
                    <a:lnTo>
                      <a:pt x="1351" y="1787"/>
                    </a:lnTo>
                    <a:lnTo>
                      <a:pt x="1505" y="1688"/>
                    </a:lnTo>
                    <a:lnTo>
                      <a:pt x="1617" y="1537"/>
                    </a:lnTo>
                    <a:lnTo>
                      <a:pt x="1673" y="1362"/>
                    </a:lnTo>
                    <a:lnTo>
                      <a:pt x="1688" y="1204"/>
                    </a:lnTo>
                    <a:lnTo>
                      <a:pt x="1668" y="1064"/>
                    </a:lnTo>
                    <a:lnTo>
                      <a:pt x="1624" y="944"/>
                    </a:lnTo>
                    <a:lnTo>
                      <a:pt x="1562" y="845"/>
                    </a:lnTo>
                    <a:lnTo>
                      <a:pt x="1494" y="773"/>
                    </a:lnTo>
                    <a:lnTo>
                      <a:pt x="1428" y="726"/>
                    </a:lnTo>
                    <a:lnTo>
                      <a:pt x="1375" y="708"/>
                    </a:lnTo>
                    <a:lnTo>
                      <a:pt x="1334" y="693"/>
                    </a:lnTo>
                    <a:lnTo>
                      <a:pt x="1305" y="661"/>
                    </a:lnTo>
                    <a:lnTo>
                      <a:pt x="1284" y="616"/>
                    </a:lnTo>
                    <a:lnTo>
                      <a:pt x="1273" y="562"/>
                    </a:lnTo>
                    <a:lnTo>
                      <a:pt x="1265" y="503"/>
                    </a:lnTo>
                    <a:lnTo>
                      <a:pt x="1267" y="444"/>
                    </a:lnTo>
                    <a:lnTo>
                      <a:pt x="1270" y="388"/>
                    </a:lnTo>
                    <a:lnTo>
                      <a:pt x="1278" y="343"/>
                    </a:lnTo>
                    <a:lnTo>
                      <a:pt x="1249" y="242"/>
                    </a:lnTo>
                    <a:lnTo>
                      <a:pt x="1157" y="144"/>
                    </a:lnTo>
                    <a:lnTo>
                      <a:pt x="1018" y="63"/>
                    </a:lnTo>
                    <a:lnTo>
                      <a:pt x="847" y="12"/>
                    </a:lnTo>
                    <a:lnTo>
                      <a:pt x="657" y="0"/>
                    </a:lnTo>
                    <a:lnTo>
                      <a:pt x="467" y="44"/>
                    </a:lnTo>
                    <a:lnTo>
                      <a:pt x="290" y="153"/>
                    </a:lnTo>
                    <a:lnTo>
                      <a:pt x="143" y="343"/>
                    </a:lnTo>
                    <a:close/>
                  </a:path>
                </a:pathLst>
              </a:custGeom>
              <a:solidFill>
                <a:srgbClr val="A6A8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6" name="Freeform 1074"/>
              <p:cNvSpPr>
                <a:spLocks/>
              </p:cNvSpPr>
              <p:nvPr/>
            </p:nvSpPr>
            <p:spPr bwMode="auto">
              <a:xfrm>
                <a:off x="4713" y="1575"/>
                <a:ext cx="532" cy="588"/>
              </a:xfrm>
              <a:custGeom>
                <a:avLst/>
                <a:gdLst>
                  <a:gd name="T0" fmla="*/ 2 w 1598"/>
                  <a:gd name="T1" fmla="*/ 4 h 1765"/>
                  <a:gd name="T2" fmla="*/ 1 w 1598"/>
                  <a:gd name="T3" fmla="*/ 6 h 1765"/>
                  <a:gd name="T4" fmla="*/ 0 w 1598"/>
                  <a:gd name="T5" fmla="*/ 9 h 1765"/>
                  <a:gd name="T6" fmla="*/ 0 w 1598"/>
                  <a:gd name="T7" fmla="*/ 12 h 1765"/>
                  <a:gd name="T8" fmla="*/ 0 w 1598"/>
                  <a:gd name="T9" fmla="*/ 15 h 1765"/>
                  <a:gd name="T10" fmla="*/ 1 w 1598"/>
                  <a:gd name="T11" fmla="*/ 17 h 1765"/>
                  <a:gd name="T12" fmla="*/ 1 w 1598"/>
                  <a:gd name="T13" fmla="*/ 19 h 1765"/>
                  <a:gd name="T14" fmla="*/ 2 w 1598"/>
                  <a:gd name="T15" fmla="*/ 21 h 1765"/>
                  <a:gd name="T16" fmla="*/ 3 w 1598"/>
                  <a:gd name="T17" fmla="*/ 21 h 1765"/>
                  <a:gd name="T18" fmla="*/ 5 w 1598"/>
                  <a:gd name="T19" fmla="*/ 21 h 1765"/>
                  <a:gd name="T20" fmla="*/ 7 w 1598"/>
                  <a:gd name="T21" fmla="*/ 22 h 1765"/>
                  <a:gd name="T22" fmla="*/ 9 w 1598"/>
                  <a:gd name="T23" fmla="*/ 22 h 1765"/>
                  <a:gd name="T24" fmla="*/ 11 w 1598"/>
                  <a:gd name="T25" fmla="*/ 22 h 1765"/>
                  <a:gd name="T26" fmla="*/ 14 w 1598"/>
                  <a:gd name="T27" fmla="*/ 22 h 1765"/>
                  <a:gd name="T28" fmla="*/ 16 w 1598"/>
                  <a:gd name="T29" fmla="*/ 21 h 1765"/>
                  <a:gd name="T30" fmla="*/ 18 w 1598"/>
                  <a:gd name="T31" fmla="*/ 20 h 1765"/>
                  <a:gd name="T32" fmla="*/ 19 w 1598"/>
                  <a:gd name="T33" fmla="*/ 18 h 1765"/>
                  <a:gd name="T34" fmla="*/ 20 w 1598"/>
                  <a:gd name="T35" fmla="*/ 16 h 1765"/>
                  <a:gd name="T36" fmla="*/ 20 w 1598"/>
                  <a:gd name="T37" fmla="*/ 14 h 1765"/>
                  <a:gd name="T38" fmla="*/ 19 w 1598"/>
                  <a:gd name="T39" fmla="*/ 13 h 1765"/>
                  <a:gd name="T40" fmla="*/ 19 w 1598"/>
                  <a:gd name="T41" fmla="*/ 11 h 1765"/>
                  <a:gd name="T42" fmla="*/ 18 w 1598"/>
                  <a:gd name="T43" fmla="*/ 10 h 1765"/>
                  <a:gd name="T44" fmla="*/ 17 w 1598"/>
                  <a:gd name="T45" fmla="*/ 9 h 1765"/>
                  <a:gd name="T46" fmla="*/ 17 w 1598"/>
                  <a:gd name="T47" fmla="*/ 9 h 1765"/>
                  <a:gd name="T48" fmla="*/ 16 w 1598"/>
                  <a:gd name="T49" fmla="*/ 8 h 1765"/>
                  <a:gd name="T50" fmla="*/ 16 w 1598"/>
                  <a:gd name="T51" fmla="*/ 8 h 1765"/>
                  <a:gd name="T52" fmla="*/ 15 w 1598"/>
                  <a:gd name="T53" fmla="*/ 8 h 1765"/>
                  <a:gd name="T54" fmla="*/ 15 w 1598"/>
                  <a:gd name="T55" fmla="*/ 7 h 1765"/>
                  <a:gd name="T56" fmla="*/ 15 w 1598"/>
                  <a:gd name="T57" fmla="*/ 6 h 1765"/>
                  <a:gd name="T58" fmla="*/ 15 w 1598"/>
                  <a:gd name="T59" fmla="*/ 6 h 1765"/>
                  <a:gd name="T60" fmla="*/ 15 w 1598"/>
                  <a:gd name="T61" fmla="*/ 5 h 1765"/>
                  <a:gd name="T62" fmla="*/ 15 w 1598"/>
                  <a:gd name="T63" fmla="*/ 4 h 1765"/>
                  <a:gd name="T64" fmla="*/ 15 w 1598"/>
                  <a:gd name="T65" fmla="*/ 4 h 1765"/>
                  <a:gd name="T66" fmla="*/ 15 w 1598"/>
                  <a:gd name="T67" fmla="*/ 3 h 1765"/>
                  <a:gd name="T68" fmla="*/ 14 w 1598"/>
                  <a:gd name="T69" fmla="*/ 2 h 1765"/>
                  <a:gd name="T70" fmla="*/ 12 w 1598"/>
                  <a:gd name="T71" fmla="*/ 1 h 1765"/>
                  <a:gd name="T72" fmla="*/ 10 w 1598"/>
                  <a:gd name="T73" fmla="*/ 0 h 1765"/>
                  <a:gd name="T74" fmla="*/ 8 w 1598"/>
                  <a:gd name="T75" fmla="*/ 0 h 1765"/>
                  <a:gd name="T76" fmla="*/ 5 w 1598"/>
                  <a:gd name="T77" fmla="*/ 1 h 1765"/>
                  <a:gd name="T78" fmla="*/ 3 w 1598"/>
                  <a:gd name="T79" fmla="*/ 2 h 1765"/>
                  <a:gd name="T80" fmla="*/ 2 w 1598"/>
                  <a:gd name="T81" fmla="*/ 4 h 17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8"/>
                  <a:gd name="T124" fmla="*/ 0 h 1765"/>
                  <a:gd name="T125" fmla="*/ 1598 w 1598"/>
                  <a:gd name="T126" fmla="*/ 1765 h 17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8" h="1765">
                    <a:moveTo>
                      <a:pt x="137" y="328"/>
                    </a:moveTo>
                    <a:lnTo>
                      <a:pt x="58" y="516"/>
                    </a:lnTo>
                    <a:lnTo>
                      <a:pt x="15" y="733"/>
                    </a:lnTo>
                    <a:lnTo>
                      <a:pt x="0" y="958"/>
                    </a:lnTo>
                    <a:lnTo>
                      <a:pt x="15" y="1181"/>
                    </a:lnTo>
                    <a:lnTo>
                      <a:pt x="50" y="1382"/>
                    </a:lnTo>
                    <a:lnTo>
                      <a:pt x="108" y="1548"/>
                    </a:lnTo>
                    <a:lnTo>
                      <a:pt x="183" y="1663"/>
                    </a:lnTo>
                    <a:lnTo>
                      <a:pt x="272" y="1713"/>
                    </a:lnTo>
                    <a:lnTo>
                      <a:pt x="388" y="1728"/>
                    </a:lnTo>
                    <a:lnTo>
                      <a:pt x="545" y="1749"/>
                    </a:lnTo>
                    <a:lnTo>
                      <a:pt x="724" y="1764"/>
                    </a:lnTo>
                    <a:lnTo>
                      <a:pt x="917" y="1765"/>
                    </a:lnTo>
                    <a:lnTo>
                      <a:pt x="1106" y="1744"/>
                    </a:lnTo>
                    <a:lnTo>
                      <a:pt x="1281" y="1692"/>
                    </a:lnTo>
                    <a:lnTo>
                      <a:pt x="1427" y="1601"/>
                    </a:lnTo>
                    <a:lnTo>
                      <a:pt x="1532" y="1463"/>
                    </a:lnTo>
                    <a:lnTo>
                      <a:pt x="1585" y="1302"/>
                    </a:lnTo>
                    <a:lnTo>
                      <a:pt x="1598" y="1154"/>
                    </a:lnTo>
                    <a:lnTo>
                      <a:pt x="1578" y="1023"/>
                    </a:lnTo>
                    <a:lnTo>
                      <a:pt x="1536" y="909"/>
                    </a:lnTo>
                    <a:lnTo>
                      <a:pt x="1478" y="814"/>
                    </a:lnTo>
                    <a:lnTo>
                      <a:pt x="1414" y="742"/>
                    </a:lnTo>
                    <a:lnTo>
                      <a:pt x="1353" y="695"/>
                    </a:lnTo>
                    <a:lnTo>
                      <a:pt x="1303" y="674"/>
                    </a:lnTo>
                    <a:lnTo>
                      <a:pt x="1265" y="655"/>
                    </a:lnTo>
                    <a:lnTo>
                      <a:pt x="1237" y="622"/>
                    </a:lnTo>
                    <a:lnTo>
                      <a:pt x="1219" y="576"/>
                    </a:lnTo>
                    <a:lnTo>
                      <a:pt x="1209" y="525"/>
                    </a:lnTo>
                    <a:lnTo>
                      <a:pt x="1203" y="468"/>
                    </a:lnTo>
                    <a:lnTo>
                      <a:pt x="1204" y="413"/>
                    </a:lnTo>
                    <a:lnTo>
                      <a:pt x="1208" y="360"/>
                    </a:lnTo>
                    <a:lnTo>
                      <a:pt x="1215" y="319"/>
                    </a:lnTo>
                    <a:lnTo>
                      <a:pt x="1186" y="222"/>
                    </a:lnTo>
                    <a:lnTo>
                      <a:pt x="1100" y="132"/>
                    </a:lnTo>
                    <a:lnTo>
                      <a:pt x="967" y="56"/>
                    </a:lnTo>
                    <a:lnTo>
                      <a:pt x="805" y="10"/>
                    </a:lnTo>
                    <a:lnTo>
                      <a:pt x="624" y="0"/>
                    </a:lnTo>
                    <a:lnTo>
                      <a:pt x="444" y="43"/>
                    </a:lnTo>
                    <a:lnTo>
                      <a:pt x="276" y="148"/>
                    </a:lnTo>
                    <a:lnTo>
                      <a:pt x="137" y="328"/>
                    </a:lnTo>
                    <a:close/>
                  </a:path>
                </a:pathLst>
              </a:custGeom>
              <a:solidFill>
                <a:srgbClr val="BABA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7" name="Freeform 1075"/>
              <p:cNvSpPr>
                <a:spLocks/>
              </p:cNvSpPr>
              <p:nvPr/>
            </p:nvSpPr>
            <p:spPr bwMode="auto">
              <a:xfrm>
                <a:off x="4738" y="1592"/>
                <a:ext cx="501" cy="556"/>
              </a:xfrm>
              <a:custGeom>
                <a:avLst/>
                <a:gdLst>
                  <a:gd name="T0" fmla="*/ 2 w 1505"/>
                  <a:gd name="T1" fmla="*/ 4 h 1666"/>
                  <a:gd name="T2" fmla="*/ 1 w 1505"/>
                  <a:gd name="T3" fmla="*/ 6 h 1666"/>
                  <a:gd name="T4" fmla="*/ 0 w 1505"/>
                  <a:gd name="T5" fmla="*/ 9 h 1666"/>
                  <a:gd name="T6" fmla="*/ 0 w 1505"/>
                  <a:gd name="T7" fmla="*/ 11 h 1666"/>
                  <a:gd name="T8" fmla="*/ 0 w 1505"/>
                  <a:gd name="T9" fmla="*/ 14 h 1666"/>
                  <a:gd name="T10" fmla="*/ 1 w 1505"/>
                  <a:gd name="T11" fmla="*/ 16 h 1666"/>
                  <a:gd name="T12" fmla="*/ 1 w 1505"/>
                  <a:gd name="T13" fmla="*/ 18 h 1666"/>
                  <a:gd name="T14" fmla="*/ 2 w 1505"/>
                  <a:gd name="T15" fmla="*/ 19 h 1666"/>
                  <a:gd name="T16" fmla="*/ 3 w 1505"/>
                  <a:gd name="T17" fmla="*/ 20 h 1666"/>
                  <a:gd name="T18" fmla="*/ 5 w 1505"/>
                  <a:gd name="T19" fmla="*/ 20 h 1666"/>
                  <a:gd name="T20" fmla="*/ 6 w 1505"/>
                  <a:gd name="T21" fmla="*/ 20 h 1666"/>
                  <a:gd name="T22" fmla="*/ 8 w 1505"/>
                  <a:gd name="T23" fmla="*/ 21 h 1666"/>
                  <a:gd name="T24" fmla="*/ 11 w 1505"/>
                  <a:gd name="T25" fmla="*/ 21 h 1666"/>
                  <a:gd name="T26" fmla="*/ 13 w 1505"/>
                  <a:gd name="T27" fmla="*/ 20 h 1666"/>
                  <a:gd name="T28" fmla="*/ 15 w 1505"/>
                  <a:gd name="T29" fmla="*/ 20 h 1666"/>
                  <a:gd name="T30" fmla="*/ 17 w 1505"/>
                  <a:gd name="T31" fmla="*/ 19 h 1666"/>
                  <a:gd name="T32" fmla="*/ 18 w 1505"/>
                  <a:gd name="T33" fmla="*/ 17 h 1666"/>
                  <a:gd name="T34" fmla="*/ 18 w 1505"/>
                  <a:gd name="T35" fmla="*/ 15 h 1666"/>
                  <a:gd name="T36" fmla="*/ 19 w 1505"/>
                  <a:gd name="T37" fmla="*/ 14 h 1666"/>
                  <a:gd name="T38" fmla="*/ 18 w 1505"/>
                  <a:gd name="T39" fmla="*/ 12 h 1666"/>
                  <a:gd name="T40" fmla="*/ 18 w 1505"/>
                  <a:gd name="T41" fmla="*/ 11 h 1666"/>
                  <a:gd name="T42" fmla="*/ 17 w 1505"/>
                  <a:gd name="T43" fmla="*/ 10 h 1666"/>
                  <a:gd name="T44" fmla="*/ 16 w 1505"/>
                  <a:gd name="T45" fmla="*/ 9 h 1666"/>
                  <a:gd name="T46" fmla="*/ 16 w 1505"/>
                  <a:gd name="T47" fmla="*/ 8 h 1666"/>
                  <a:gd name="T48" fmla="*/ 15 w 1505"/>
                  <a:gd name="T49" fmla="*/ 8 h 1666"/>
                  <a:gd name="T50" fmla="*/ 15 w 1505"/>
                  <a:gd name="T51" fmla="*/ 8 h 1666"/>
                  <a:gd name="T52" fmla="*/ 14 w 1505"/>
                  <a:gd name="T53" fmla="*/ 7 h 1666"/>
                  <a:gd name="T54" fmla="*/ 14 w 1505"/>
                  <a:gd name="T55" fmla="*/ 7 h 1666"/>
                  <a:gd name="T56" fmla="*/ 14 w 1505"/>
                  <a:gd name="T57" fmla="*/ 6 h 1666"/>
                  <a:gd name="T58" fmla="*/ 14 w 1505"/>
                  <a:gd name="T59" fmla="*/ 5 h 1666"/>
                  <a:gd name="T60" fmla="*/ 14 w 1505"/>
                  <a:gd name="T61" fmla="*/ 5 h 1666"/>
                  <a:gd name="T62" fmla="*/ 14 w 1505"/>
                  <a:gd name="T63" fmla="*/ 4 h 1666"/>
                  <a:gd name="T64" fmla="*/ 14 w 1505"/>
                  <a:gd name="T65" fmla="*/ 4 h 1666"/>
                  <a:gd name="T66" fmla="*/ 14 w 1505"/>
                  <a:gd name="T67" fmla="*/ 3 h 1666"/>
                  <a:gd name="T68" fmla="*/ 13 w 1505"/>
                  <a:gd name="T69" fmla="*/ 1 h 1666"/>
                  <a:gd name="T70" fmla="*/ 11 w 1505"/>
                  <a:gd name="T71" fmla="*/ 1 h 1666"/>
                  <a:gd name="T72" fmla="*/ 9 w 1505"/>
                  <a:gd name="T73" fmla="*/ 0 h 1666"/>
                  <a:gd name="T74" fmla="*/ 7 w 1505"/>
                  <a:gd name="T75" fmla="*/ 0 h 1666"/>
                  <a:gd name="T76" fmla="*/ 5 w 1505"/>
                  <a:gd name="T77" fmla="*/ 1 h 1666"/>
                  <a:gd name="T78" fmla="*/ 3 w 1505"/>
                  <a:gd name="T79" fmla="*/ 2 h 1666"/>
                  <a:gd name="T80" fmla="*/ 2 w 1505"/>
                  <a:gd name="T81" fmla="*/ 4 h 16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05"/>
                  <a:gd name="T124" fmla="*/ 0 h 1666"/>
                  <a:gd name="T125" fmla="*/ 1505 w 1505"/>
                  <a:gd name="T126" fmla="*/ 1666 h 16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05" h="1666">
                    <a:moveTo>
                      <a:pt x="128" y="312"/>
                    </a:moveTo>
                    <a:lnTo>
                      <a:pt x="55" y="491"/>
                    </a:lnTo>
                    <a:lnTo>
                      <a:pt x="13" y="694"/>
                    </a:lnTo>
                    <a:lnTo>
                      <a:pt x="0" y="907"/>
                    </a:lnTo>
                    <a:lnTo>
                      <a:pt x="13" y="1118"/>
                    </a:lnTo>
                    <a:lnTo>
                      <a:pt x="46" y="1307"/>
                    </a:lnTo>
                    <a:lnTo>
                      <a:pt x="101" y="1465"/>
                    </a:lnTo>
                    <a:lnTo>
                      <a:pt x="171" y="1574"/>
                    </a:lnTo>
                    <a:lnTo>
                      <a:pt x="255" y="1621"/>
                    </a:lnTo>
                    <a:lnTo>
                      <a:pt x="365" y="1634"/>
                    </a:lnTo>
                    <a:lnTo>
                      <a:pt x="514" y="1652"/>
                    </a:lnTo>
                    <a:lnTo>
                      <a:pt x="683" y="1664"/>
                    </a:lnTo>
                    <a:lnTo>
                      <a:pt x="866" y="1666"/>
                    </a:lnTo>
                    <a:lnTo>
                      <a:pt x="1045" y="1645"/>
                    </a:lnTo>
                    <a:lnTo>
                      <a:pt x="1210" y="1597"/>
                    </a:lnTo>
                    <a:lnTo>
                      <a:pt x="1346" y="1513"/>
                    </a:lnTo>
                    <a:lnTo>
                      <a:pt x="1444" y="1388"/>
                    </a:lnTo>
                    <a:lnTo>
                      <a:pt x="1493" y="1241"/>
                    </a:lnTo>
                    <a:lnTo>
                      <a:pt x="1505" y="1106"/>
                    </a:lnTo>
                    <a:lnTo>
                      <a:pt x="1486" y="982"/>
                    </a:lnTo>
                    <a:lnTo>
                      <a:pt x="1447" y="875"/>
                    </a:lnTo>
                    <a:lnTo>
                      <a:pt x="1391" y="783"/>
                    </a:lnTo>
                    <a:lnTo>
                      <a:pt x="1332" y="714"/>
                    </a:lnTo>
                    <a:lnTo>
                      <a:pt x="1274" y="664"/>
                    </a:lnTo>
                    <a:lnTo>
                      <a:pt x="1228" y="639"/>
                    </a:lnTo>
                    <a:lnTo>
                      <a:pt x="1192" y="617"/>
                    </a:lnTo>
                    <a:lnTo>
                      <a:pt x="1168" y="583"/>
                    </a:lnTo>
                    <a:lnTo>
                      <a:pt x="1151" y="539"/>
                    </a:lnTo>
                    <a:lnTo>
                      <a:pt x="1142" y="489"/>
                    </a:lnTo>
                    <a:lnTo>
                      <a:pt x="1138" y="436"/>
                    </a:lnTo>
                    <a:lnTo>
                      <a:pt x="1140" y="383"/>
                    </a:lnTo>
                    <a:lnTo>
                      <a:pt x="1144" y="334"/>
                    </a:lnTo>
                    <a:lnTo>
                      <a:pt x="1152" y="294"/>
                    </a:lnTo>
                    <a:lnTo>
                      <a:pt x="1126" y="204"/>
                    </a:lnTo>
                    <a:lnTo>
                      <a:pt x="1043" y="119"/>
                    </a:lnTo>
                    <a:lnTo>
                      <a:pt x="916" y="48"/>
                    </a:lnTo>
                    <a:lnTo>
                      <a:pt x="762" y="6"/>
                    </a:lnTo>
                    <a:lnTo>
                      <a:pt x="590" y="0"/>
                    </a:lnTo>
                    <a:lnTo>
                      <a:pt x="419" y="42"/>
                    </a:lnTo>
                    <a:lnTo>
                      <a:pt x="260" y="142"/>
                    </a:lnTo>
                    <a:lnTo>
                      <a:pt x="128" y="312"/>
                    </a:lnTo>
                    <a:close/>
                  </a:path>
                </a:pathLst>
              </a:custGeom>
              <a:solidFill>
                <a:srgbClr val="D1CC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8" name="Freeform 1076"/>
              <p:cNvSpPr>
                <a:spLocks/>
              </p:cNvSpPr>
              <p:nvPr/>
            </p:nvSpPr>
            <p:spPr bwMode="auto">
              <a:xfrm>
                <a:off x="4762" y="1610"/>
                <a:ext cx="472" cy="522"/>
              </a:xfrm>
              <a:custGeom>
                <a:avLst/>
                <a:gdLst>
                  <a:gd name="T0" fmla="*/ 1 w 1416"/>
                  <a:gd name="T1" fmla="*/ 4 h 1566"/>
                  <a:gd name="T2" fmla="*/ 1 w 1416"/>
                  <a:gd name="T3" fmla="*/ 6 h 1566"/>
                  <a:gd name="T4" fmla="*/ 0 w 1416"/>
                  <a:gd name="T5" fmla="*/ 8 h 1566"/>
                  <a:gd name="T6" fmla="*/ 0 w 1416"/>
                  <a:gd name="T7" fmla="*/ 11 h 1566"/>
                  <a:gd name="T8" fmla="*/ 0 w 1416"/>
                  <a:gd name="T9" fmla="*/ 13 h 1566"/>
                  <a:gd name="T10" fmla="*/ 1 w 1416"/>
                  <a:gd name="T11" fmla="*/ 15 h 1566"/>
                  <a:gd name="T12" fmla="*/ 1 w 1416"/>
                  <a:gd name="T13" fmla="*/ 17 h 1566"/>
                  <a:gd name="T14" fmla="*/ 2 w 1416"/>
                  <a:gd name="T15" fmla="*/ 18 h 1566"/>
                  <a:gd name="T16" fmla="*/ 3 w 1416"/>
                  <a:gd name="T17" fmla="*/ 19 h 1566"/>
                  <a:gd name="T18" fmla="*/ 4 w 1416"/>
                  <a:gd name="T19" fmla="*/ 19 h 1566"/>
                  <a:gd name="T20" fmla="*/ 6 w 1416"/>
                  <a:gd name="T21" fmla="*/ 19 h 1566"/>
                  <a:gd name="T22" fmla="*/ 8 w 1416"/>
                  <a:gd name="T23" fmla="*/ 19 h 1566"/>
                  <a:gd name="T24" fmla="*/ 10 w 1416"/>
                  <a:gd name="T25" fmla="*/ 19 h 1566"/>
                  <a:gd name="T26" fmla="*/ 12 w 1416"/>
                  <a:gd name="T27" fmla="*/ 19 h 1566"/>
                  <a:gd name="T28" fmla="*/ 14 w 1416"/>
                  <a:gd name="T29" fmla="*/ 19 h 1566"/>
                  <a:gd name="T30" fmla="*/ 16 w 1416"/>
                  <a:gd name="T31" fmla="*/ 18 h 1566"/>
                  <a:gd name="T32" fmla="*/ 17 w 1416"/>
                  <a:gd name="T33" fmla="*/ 16 h 1566"/>
                  <a:gd name="T34" fmla="*/ 17 w 1416"/>
                  <a:gd name="T35" fmla="*/ 15 h 1566"/>
                  <a:gd name="T36" fmla="*/ 17 w 1416"/>
                  <a:gd name="T37" fmla="*/ 13 h 1566"/>
                  <a:gd name="T38" fmla="*/ 17 w 1416"/>
                  <a:gd name="T39" fmla="*/ 12 h 1566"/>
                  <a:gd name="T40" fmla="*/ 17 w 1416"/>
                  <a:gd name="T41" fmla="*/ 10 h 1566"/>
                  <a:gd name="T42" fmla="*/ 16 w 1416"/>
                  <a:gd name="T43" fmla="*/ 9 h 1566"/>
                  <a:gd name="T44" fmla="*/ 15 w 1416"/>
                  <a:gd name="T45" fmla="*/ 8 h 1566"/>
                  <a:gd name="T46" fmla="*/ 15 w 1416"/>
                  <a:gd name="T47" fmla="*/ 8 h 1566"/>
                  <a:gd name="T48" fmla="*/ 14 w 1416"/>
                  <a:gd name="T49" fmla="*/ 7 h 1566"/>
                  <a:gd name="T50" fmla="*/ 14 w 1416"/>
                  <a:gd name="T51" fmla="*/ 7 h 1566"/>
                  <a:gd name="T52" fmla="*/ 14 w 1416"/>
                  <a:gd name="T53" fmla="*/ 7 h 1566"/>
                  <a:gd name="T54" fmla="*/ 13 w 1416"/>
                  <a:gd name="T55" fmla="*/ 6 h 1566"/>
                  <a:gd name="T56" fmla="*/ 13 w 1416"/>
                  <a:gd name="T57" fmla="*/ 6 h 1566"/>
                  <a:gd name="T58" fmla="*/ 13 w 1416"/>
                  <a:gd name="T59" fmla="*/ 5 h 1566"/>
                  <a:gd name="T60" fmla="*/ 13 w 1416"/>
                  <a:gd name="T61" fmla="*/ 4 h 1566"/>
                  <a:gd name="T62" fmla="*/ 13 w 1416"/>
                  <a:gd name="T63" fmla="*/ 4 h 1566"/>
                  <a:gd name="T64" fmla="*/ 13 w 1416"/>
                  <a:gd name="T65" fmla="*/ 3 h 1566"/>
                  <a:gd name="T66" fmla="*/ 13 w 1416"/>
                  <a:gd name="T67" fmla="*/ 2 h 1566"/>
                  <a:gd name="T68" fmla="*/ 12 w 1416"/>
                  <a:gd name="T69" fmla="*/ 1 h 1566"/>
                  <a:gd name="T70" fmla="*/ 11 w 1416"/>
                  <a:gd name="T71" fmla="*/ 1 h 1566"/>
                  <a:gd name="T72" fmla="*/ 9 w 1416"/>
                  <a:gd name="T73" fmla="*/ 0 h 1566"/>
                  <a:gd name="T74" fmla="*/ 7 w 1416"/>
                  <a:gd name="T75" fmla="*/ 0 h 1566"/>
                  <a:gd name="T76" fmla="*/ 5 w 1416"/>
                  <a:gd name="T77" fmla="*/ 1 h 1566"/>
                  <a:gd name="T78" fmla="*/ 3 w 1416"/>
                  <a:gd name="T79" fmla="*/ 2 h 1566"/>
                  <a:gd name="T80" fmla="*/ 1 w 1416"/>
                  <a:gd name="T81" fmla="*/ 4 h 15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6"/>
                  <a:gd name="T124" fmla="*/ 0 h 1566"/>
                  <a:gd name="T125" fmla="*/ 1416 w 1416"/>
                  <a:gd name="T126" fmla="*/ 1566 h 15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6" h="1566">
                    <a:moveTo>
                      <a:pt x="121" y="297"/>
                    </a:moveTo>
                    <a:lnTo>
                      <a:pt x="51" y="464"/>
                    </a:lnTo>
                    <a:lnTo>
                      <a:pt x="13" y="656"/>
                    </a:lnTo>
                    <a:lnTo>
                      <a:pt x="0" y="857"/>
                    </a:lnTo>
                    <a:lnTo>
                      <a:pt x="13" y="1054"/>
                    </a:lnTo>
                    <a:lnTo>
                      <a:pt x="45" y="1233"/>
                    </a:lnTo>
                    <a:lnTo>
                      <a:pt x="98" y="1380"/>
                    </a:lnTo>
                    <a:lnTo>
                      <a:pt x="163" y="1482"/>
                    </a:lnTo>
                    <a:lnTo>
                      <a:pt x="242" y="1526"/>
                    </a:lnTo>
                    <a:lnTo>
                      <a:pt x="346" y="1539"/>
                    </a:lnTo>
                    <a:lnTo>
                      <a:pt x="484" y="1555"/>
                    </a:lnTo>
                    <a:lnTo>
                      <a:pt x="645" y="1566"/>
                    </a:lnTo>
                    <a:lnTo>
                      <a:pt x="816" y="1566"/>
                    </a:lnTo>
                    <a:lnTo>
                      <a:pt x="985" y="1546"/>
                    </a:lnTo>
                    <a:lnTo>
                      <a:pt x="1139" y="1503"/>
                    </a:lnTo>
                    <a:lnTo>
                      <a:pt x="1268" y="1428"/>
                    </a:lnTo>
                    <a:lnTo>
                      <a:pt x="1360" y="1314"/>
                    </a:lnTo>
                    <a:lnTo>
                      <a:pt x="1405" y="1179"/>
                    </a:lnTo>
                    <a:lnTo>
                      <a:pt x="1416" y="1055"/>
                    </a:lnTo>
                    <a:lnTo>
                      <a:pt x="1398" y="940"/>
                    </a:lnTo>
                    <a:lnTo>
                      <a:pt x="1361" y="839"/>
                    </a:lnTo>
                    <a:lnTo>
                      <a:pt x="1309" y="751"/>
                    </a:lnTo>
                    <a:lnTo>
                      <a:pt x="1253" y="682"/>
                    </a:lnTo>
                    <a:lnTo>
                      <a:pt x="1198" y="631"/>
                    </a:lnTo>
                    <a:lnTo>
                      <a:pt x="1156" y="603"/>
                    </a:lnTo>
                    <a:lnTo>
                      <a:pt x="1124" y="578"/>
                    </a:lnTo>
                    <a:lnTo>
                      <a:pt x="1102" y="543"/>
                    </a:lnTo>
                    <a:lnTo>
                      <a:pt x="1088" y="500"/>
                    </a:lnTo>
                    <a:lnTo>
                      <a:pt x="1081" y="453"/>
                    </a:lnTo>
                    <a:lnTo>
                      <a:pt x="1077" y="401"/>
                    </a:lnTo>
                    <a:lnTo>
                      <a:pt x="1080" y="353"/>
                    </a:lnTo>
                    <a:lnTo>
                      <a:pt x="1085" y="306"/>
                    </a:lnTo>
                    <a:lnTo>
                      <a:pt x="1092" y="269"/>
                    </a:lnTo>
                    <a:lnTo>
                      <a:pt x="1066" y="184"/>
                    </a:lnTo>
                    <a:lnTo>
                      <a:pt x="987" y="107"/>
                    </a:lnTo>
                    <a:lnTo>
                      <a:pt x="868" y="43"/>
                    </a:lnTo>
                    <a:lnTo>
                      <a:pt x="720" y="4"/>
                    </a:lnTo>
                    <a:lnTo>
                      <a:pt x="558" y="0"/>
                    </a:lnTo>
                    <a:lnTo>
                      <a:pt x="395" y="42"/>
                    </a:lnTo>
                    <a:lnTo>
                      <a:pt x="245" y="137"/>
                    </a:lnTo>
                    <a:lnTo>
                      <a:pt x="121" y="297"/>
                    </a:lnTo>
                    <a:close/>
                  </a:path>
                </a:pathLst>
              </a:custGeom>
              <a:solidFill>
                <a:srgbClr val="E8DEE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89" name="Freeform 1077"/>
              <p:cNvSpPr>
                <a:spLocks/>
              </p:cNvSpPr>
              <p:nvPr/>
            </p:nvSpPr>
            <p:spPr bwMode="auto">
              <a:xfrm>
                <a:off x="4786" y="1627"/>
                <a:ext cx="442" cy="490"/>
              </a:xfrm>
              <a:custGeom>
                <a:avLst/>
                <a:gdLst>
                  <a:gd name="T0" fmla="*/ 1 w 1324"/>
                  <a:gd name="T1" fmla="*/ 3 h 1469"/>
                  <a:gd name="T2" fmla="*/ 1 w 1324"/>
                  <a:gd name="T3" fmla="*/ 5 h 1469"/>
                  <a:gd name="T4" fmla="*/ 0 w 1324"/>
                  <a:gd name="T5" fmla="*/ 8 h 1469"/>
                  <a:gd name="T6" fmla="*/ 0 w 1324"/>
                  <a:gd name="T7" fmla="*/ 10 h 1469"/>
                  <a:gd name="T8" fmla="*/ 0 w 1324"/>
                  <a:gd name="T9" fmla="*/ 12 h 1469"/>
                  <a:gd name="T10" fmla="*/ 1 w 1324"/>
                  <a:gd name="T11" fmla="*/ 14 h 1469"/>
                  <a:gd name="T12" fmla="*/ 1 w 1324"/>
                  <a:gd name="T13" fmla="*/ 16 h 1469"/>
                  <a:gd name="T14" fmla="*/ 2 w 1324"/>
                  <a:gd name="T15" fmla="*/ 17 h 1469"/>
                  <a:gd name="T16" fmla="*/ 3 w 1324"/>
                  <a:gd name="T17" fmla="*/ 18 h 1469"/>
                  <a:gd name="T18" fmla="*/ 4 w 1324"/>
                  <a:gd name="T19" fmla="*/ 18 h 1469"/>
                  <a:gd name="T20" fmla="*/ 6 w 1324"/>
                  <a:gd name="T21" fmla="*/ 18 h 1469"/>
                  <a:gd name="T22" fmla="*/ 7 w 1324"/>
                  <a:gd name="T23" fmla="*/ 18 h 1469"/>
                  <a:gd name="T24" fmla="*/ 9 w 1324"/>
                  <a:gd name="T25" fmla="*/ 18 h 1469"/>
                  <a:gd name="T26" fmla="*/ 11 w 1324"/>
                  <a:gd name="T27" fmla="*/ 18 h 1469"/>
                  <a:gd name="T28" fmla="*/ 13 w 1324"/>
                  <a:gd name="T29" fmla="*/ 17 h 1469"/>
                  <a:gd name="T30" fmla="*/ 15 w 1324"/>
                  <a:gd name="T31" fmla="*/ 17 h 1469"/>
                  <a:gd name="T32" fmla="*/ 16 w 1324"/>
                  <a:gd name="T33" fmla="*/ 15 h 1469"/>
                  <a:gd name="T34" fmla="*/ 16 w 1324"/>
                  <a:gd name="T35" fmla="*/ 14 h 1469"/>
                  <a:gd name="T36" fmla="*/ 16 w 1324"/>
                  <a:gd name="T37" fmla="*/ 12 h 1469"/>
                  <a:gd name="T38" fmla="*/ 16 w 1324"/>
                  <a:gd name="T39" fmla="*/ 11 h 1469"/>
                  <a:gd name="T40" fmla="*/ 16 w 1324"/>
                  <a:gd name="T41" fmla="*/ 10 h 1469"/>
                  <a:gd name="T42" fmla="*/ 15 w 1324"/>
                  <a:gd name="T43" fmla="*/ 9 h 1469"/>
                  <a:gd name="T44" fmla="*/ 15 w 1324"/>
                  <a:gd name="T45" fmla="*/ 8 h 1469"/>
                  <a:gd name="T46" fmla="*/ 14 w 1324"/>
                  <a:gd name="T47" fmla="*/ 7 h 1469"/>
                  <a:gd name="T48" fmla="*/ 13 w 1324"/>
                  <a:gd name="T49" fmla="*/ 7 h 1469"/>
                  <a:gd name="T50" fmla="*/ 13 w 1324"/>
                  <a:gd name="T51" fmla="*/ 7 h 1469"/>
                  <a:gd name="T52" fmla="*/ 13 w 1324"/>
                  <a:gd name="T53" fmla="*/ 6 h 1469"/>
                  <a:gd name="T54" fmla="*/ 13 w 1324"/>
                  <a:gd name="T55" fmla="*/ 6 h 1469"/>
                  <a:gd name="T56" fmla="*/ 13 w 1324"/>
                  <a:gd name="T57" fmla="*/ 5 h 1469"/>
                  <a:gd name="T58" fmla="*/ 13 w 1324"/>
                  <a:gd name="T59" fmla="*/ 5 h 1469"/>
                  <a:gd name="T60" fmla="*/ 13 w 1324"/>
                  <a:gd name="T61" fmla="*/ 4 h 1469"/>
                  <a:gd name="T62" fmla="*/ 13 w 1324"/>
                  <a:gd name="T63" fmla="*/ 3 h 1469"/>
                  <a:gd name="T64" fmla="*/ 13 w 1324"/>
                  <a:gd name="T65" fmla="*/ 3 h 1469"/>
                  <a:gd name="T66" fmla="*/ 12 w 1324"/>
                  <a:gd name="T67" fmla="*/ 2 h 1469"/>
                  <a:gd name="T68" fmla="*/ 11 w 1324"/>
                  <a:gd name="T69" fmla="*/ 1 h 1469"/>
                  <a:gd name="T70" fmla="*/ 10 w 1324"/>
                  <a:gd name="T71" fmla="*/ 0 h 1469"/>
                  <a:gd name="T72" fmla="*/ 8 w 1324"/>
                  <a:gd name="T73" fmla="*/ 0 h 1469"/>
                  <a:gd name="T74" fmla="*/ 6 w 1324"/>
                  <a:gd name="T75" fmla="*/ 0 h 1469"/>
                  <a:gd name="T76" fmla="*/ 5 w 1324"/>
                  <a:gd name="T77" fmla="*/ 1 h 1469"/>
                  <a:gd name="T78" fmla="*/ 3 w 1324"/>
                  <a:gd name="T79" fmla="*/ 2 h 1469"/>
                  <a:gd name="T80" fmla="*/ 1 w 1324"/>
                  <a:gd name="T81" fmla="*/ 3 h 14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24"/>
                  <a:gd name="T124" fmla="*/ 0 h 1469"/>
                  <a:gd name="T125" fmla="*/ 1324 w 1324"/>
                  <a:gd name="T126" fmla="*/ 1469 h 14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24" h="1469">
                    <a:moveTo>
                      <a:pt x="111" y="282"/>
                    </a:moveTo>
                    <a:lnTo>
                      <a:pt x="47" y="439"/>
                    </a:lnTo>
                    <a:lnTo>
                      <a:pt x="12" y="619"/>
                    </a:lnTo>
                    <a:lnTo>
                      <a:pt x="0" y="806"/>
                    </a:lnTo>
                    <a:lnTo>
                      <a:pt x="12" y="990"/>
                    </a:lnTo>
                    <a:lnTo>
                      <a:pt x="41" y="1158"/>
                    </a:lnTo>
                    <a:lnTo>
                      <a:pt x="90" y="1296"/>
                    </a:lnTo>
                    <a:lnTo>
                      <a:pt x="152" y="1392"/>
                    </a:lnTo>
                    <a:lnTo>
                      <a:pt x="225" y="1435"/>
                    </a:lnTo>
                    <a:lnTo>
                      <a:pt x="323" y="1445"/>
                    </a:lnTo>
                    <a:lnTo>
                      <a:pt x="453" y="1459"/>
                    </a:lnTo>
                    <a:lnTo>
                      <a:pt x="604" y="1469"/>
                    </a:lnTo>
                    <a:lnTo>
                      <a:pt x="765" y="1467"/>
                    </a:lnTo>
                    <a:lnTo>
                      <a:pt x="923" y="1449"/>
                    </a:lnTo>
                    <a:lnTo>
                      <a:pt x="1068" y="1408"/>
                    </a:lnTo>
                    <a:lnTo>
                      <a:pt x="1187" y="1340"/>
                    </a:lnTo>
                    <a:lnTo>
                      <a:pt x="1273" y="1239"/>
                    </a:lnTo>
                    <a:lnTo>
                      <a:pt x="1314" y="1118"/>
                    </a:lnTo>
                    <a:lnTo>
                      <a:pt x="1324" y="1005"/>
                    </a:lnTo>
                    <a:lnTo>
                      <a:pt x="1306" y="900"/>
                    </a:lnTo>
                    <a:lnTo>
                      <a:pt x="1272" y="805"/>
                    </a:lnTo>
                    <a:lnTo>
                      <a:pt x="1223" y="721"/>
                    </a:lnTo>
                    <a:lnTo>
                      <a:pt x="1172" y="652"/>
                    </a:lnTo>
                    <a:lnTo>
                      <a:pt x="1122" y="601"/>
                    </a:lnTo>
                    <a:lnTo>
                      <a:pt x="1083" y="569"/>
                    </a:lnTo>
                    <a:lnTo>
                      <a:pt x="1053" y="540"/>
                    </a:lnTo>
                    <a:lnTo>
                      <a:pt x="1034" y="504"/>
                    </a:lnTo>
                    <a:lnTo>
                      <a:pt x="1021" y="461"/>
                    </a:lnTo>
                    <a:lnTo>
                      <a:pt x="1015" y="416"/>
                    </a:lnTo>
                    <a:lnTo>
                      <a:pt x="1013" y="368"/>
                    </a:lnTo>
                    <a:lnTo>
                      <a:pt x="1015" y="322"/>
                    </a:lnTo>
                    <a:lnTo>
                      <a:pt x="1020" y="280"/>
                    </a:lnTo>
                    <a:lnTo>
                      <a:pt x="1027" y="245"/>
                    </a:lnTo>
                    <a:lnTo>
                      <a:pt x="1002" y="166"/>
                    </a:lnTo>
                    <a:lnTo>
                      <a:pt x="929" y="94"/>
                    </a:lnTo>
                    <a:lnTo>
                      <a:pt x="815" y="36"/>
                    </a:lnTo>
                    <a:lnTo>
                      <a:pt x="677" y="2"/>
                    </a:lnTo>
                    <a:lnTo>
                      <a:pt x="523" y="0"/>
                    </a:lnTo>
                    <a:lnTo>
                      <a:pt x="370" y="41"/>
                    </a:lnTo>
                    <a:lnTo>
                      <a:pt x="228" y="131"/>
                    </a:lnTo>
                    <a:lnTo>
                      <a:pt x="111" y="282"/>
                    </a:lnTo>
                    <a:close/>
                  </a:path>
                </a:pathLst>
              </a:custGeom>
              <a:solidFill>
                <a:srgbClr val="FFF0F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0" name="Freeform 1078"/>
              <p:cNvSpPr>
                <a:spLocks/>
              </p:cNvSpPr>
              <p:nvPr/>
            </p:nvSpPr>
            <p:spPr bwMode="auto">
              <a:xfrm>
                <a:off x="5033" y="1131"/>
                <a:ext cx="216" cy="479"/>
              </a:xfrm>
              <a:custGeom>
                <a:avLst/>
                <a:gdLst>
                  <a:gd name="T0" fmla="*/ 0 w 649"/>
                  <a:gd name="T1" fmla="*/ 5 h 1437"/>
                  <a:gd name="T2" fmla="*/ 0 w 649"/>
                  <a:gd name="T3" fmla="*/ 5 h 1437"/>
                  <a:gd name="T4" fmla="*/ 1 w 649"/>
                  <a:gd name="T5" fmla="*/ 4 h 1437"/>
                  <a:gd name="T6" fmla="*/ 1 w 649"/>
                  <a:gd name="T7" fmla="*/ 3 h 1437"/>
                  <a:gd name="T8" fmla="*/ 2 w 649"/>
                  <a:gd name="T9" fmla="*/ 2 h 1437"/>
                  <a:gd name="T10" fmla="*/ 2 w 649"/>
                  <a:gd name="T11" fmla="*/ 1 h 1437"/>
                  <a:gd name="T12" fmla="*/ 3 w 649"/>
                  <a:gd name="T13" fmla="*/ 1 h 1437"/>
                  <a:gd name="T14" fmla="*/ 4 w 649"/>
                  <a:gd name="T15" fmla="*/ 0 h 1437"/>
                  <a:gd name="T16" fmla="*/ 4 w 649"/>
                  <a:gd name="T17" fmla="*/ 0 h 1437"/>
                  <a:gd name="T18" fmla="*/ 5 w 649"/>
                  <a:gd name="T19" fmla="*/ 0 h 1437"/>
                  <a:gd name="T20" fmla="*/ 6 w 649"/>
                  <a:gd name="T21" fmla="*/ 1 h 1437"/>
                  <a:gd name="T22" fmla="*/ 7 w 649"/>
                  <a:gd name="T23" fmla="*/ 2 h 1437"/>
                  <a:gd name="T24" fmla="*/ 7 w 649"/>
                  <a:gd name="T25" fmla="*/ 3 h 1437"/>
                  <a:gd name="T26" fmla="*/ 8 w 649"/>
                  <a:gd name="T27" fmla="*/ 5 h 1437"/>
                  <a:gd name="T28" fmla="*/ 8 w 649"/>
                  <a:gd name="T29" fmla="*/ 6 h 1437"/>
                  <a:gd name="T30" fmla="*/ 8 w 649"/>
                  <a:gd name="T31" fmla="*/ 7 h 1437"/>
                  <a:gd name="T32" fmla="*/ 8 w 649"/>
                  <a:gd name="T33" fmla="*/ 8 h 1437"/>
                  <a:gd name="T34" fmla="*/ 7 w 649"/>
                  <a:gd name="T35" fmla="*/ 9 h 1437"/>
                  <a:gd name="T36" fmla="*/ 7 w 649"/>
                  <a:gd name="T37" fmla="*/ 10 h 1437"/>
                  <a:gd name="T38" fmla="*/ 6 w 649"/>
                  <a:gd name="T39" fmla="*/ 11 h 1437"/>
                  <a:gd name="T40" fmla="*/ 6 w 649"/>
                  <a:gd name="T41" fmla="*/ 13 h 1437"/>
                  <a:gd name="T42" fmla="*/ 6 w 649"/>
                  <a:gd name="T43" fmla="*/ 14 h 1437"/>
                  <a:gd name="T44" fmla="*/ 6 w 649"/>
                  <a:gd name="T45" fmla="*/ 15 h 1437"/>
                  <a:gd name="T46" fmla="*/ 6 w 649"/>
                  <a:gd name="T47" fmla="*/ 16 h 1437"/>
                  <a:gd name="T48" fmla="*/ 7 w 649"/>
                  <a:gd name="T49" fmla="*/ 17 h 1437"/>
                  <a:gd name="T50" fmla="*/ 7 w 649"/>
                  <a:gd name="T51" fmla="*/ 17 h 1437"/>
                  <a:gd name="T52" fmla="*/ 6 w 649"/>
                  <a:gd name="T53" fmla="*/ 17 h 1437"/>
                  <a:gd name="T54" fmla="*/ 5 w 649"/>
                  <a:gd name="T55" fmla="*/ 18 h 1437"/>
                  <a:gd name="T56" fmla="*/ 4 w 649"/>
                  <a:gd name="T57" fmla="*/ 18 h 1437"/>
                  <a:gd name="T58" fmla="*/ 3 w 649"/>
                  <a:gd name="T59" fmla="*/ 18 h 1437"/>
                  <a:gd name="T60" fmla="*/ 2 w 649"/>
                  <a:gd name="T61" fmla="*/ 17 h 1437"/>
                  <a:gd name="T62" fmla="*/ 2 w 649"/>
                  <a:gd name="T63" fmla="*/ 17 h 1437"/>
                  <a:gd name="T64" fmla="*/ 1 w 649"/>
                  <a:gd name="T65" fmla="*/ 15 h 1437"/>
                  <a:gd name="T66" fmla="*/ 1 w 649"/>
                  <a:gd name="T67" fmla="*/ 14 h 1437"/>
                  <a:gd name="T68" fmla="*/ 2 w 649"/>
                  <a:gd name="T69" fmla="*/ 13 h 1437"/>
                  <a:gd name="T70" fmla="*/ 2 w 649"/>
                  <a:gd name="T71" fmla="*/ 12 h 1437"/>
                  <a:gd name="T72" fmla="*/ 2 w 649"/>
                  <a:gd name="T73" fmla="*/ 11 h 1437"/>
                  <a:gd name="T74" fmla="*/ 2 w 649"/>
                  <a:gd name="T75" fmla="*/ 10 h 1437"/>
                  <a:gd name="T76" fmla="*/ 1 w 649"/>
                  <a:gd name="T77" fmla="*/ 10 h 1437"/>
                  <a:gd name="T78" fmla="*/ 1 w 649"/>
                  <a:gd name="T79" fmla="*/ 9 h 1437"/>
                  <a:gd name="T80" fmla="*/ 1 w 649"/>
                  <a:gd name="T81" fmla="*/ 9 h 1437"/>
                  <a:gd name="T82" fmla="*/ 0 w 649"/>
                  <a:gd name="T83" fmla="*/ 8 h 1437"/>
                  <a:gd name="T84" fmla="*/ 0 w 649"/>
                  <a:gd name="T85" fmla="*/ 8 h 1437"/>
                  <a:gd name="T86" fmla="*/ 0 w 649"/>
                  <a:gd name="T87" fmla="*/ 7 h 1437"/>
                  <a:gd name="T88" fmla="*/ 0 w 649"/>
                  <a:gd name="T89" fmla="*/ 6 h 1437"/>
                  <a:gd name="T90" fmla="*/ 0 w 649"/>
                  <a:gd name="T91" fmla="*/ 6 h 1437"/>
                  <a:gd name="T92" fmla="*/ 0 w 649"/>
                  <a:gd name="T93" fmla="*/ 5 h 1437"/>
                  <a:gd name="T94" fmla="*/ 0 w 649"/>
                  <a:gd name="T95" fmla="*/ 5 h 1437"/>
                  <a:gd name="T96" fmla="*/ 0 w 649"/>
                  <a:gd name="T97" fmla="*/ 5 h 14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49"/>
                  <a:gd name="T148" fmla="*/ 0 h 1437"/>
                  <a:gd name="T149" fmla="*/ 649 w 649"/>
                  <a:gd name="T150" fmla="*/ 1437 h 14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49" h="1437">
                    <a:moveTo>
                      <a:pt x="26" y="397"/>
                    </a:moveTo>
                    <a:lnTo>
                      <a:pt x="33" y="377"/>
                    </a:lnTo>
                    <a:lnTo>
                      <a:pt x="56" y="328"/>
                    </a:lnTo>
                    <a:lnTo>
                      <a:pt x="90" y="260"/>
                    </a:lnTo>
                    <a:lnTo>
                      <a:pt x="135" y="184"/>
                    </a:lnTo>
                    <a:lnTo>
                      <a:pt x="186" y="108"/>
                    </a:lnTo>
                    <a:lnTo>
                      <a:pt x="242" y="45"/>
                    </a:lnTo>
                    <a:lnTo>
                      <a:pt x="299" y="6"/>
                    </a:lnTo>
                    <a:lnTo>
                      <a:pt x="356" y="0"/>
                    </a:lnTo>
                    <a:lnTo>
                      <a:pt x="414" y="31"/>
                    </a:lnTo>
                    <a:lnTo>
                      <a:pt x="476" y="94"/>
                    </a:lnTo>
                    <a:lnTo>
                      <a:pt x="536" y="180"/>
                    </a:lnTo>
                    <a:lnTo>
                      <a:pt x="589" y="280"/>
                    </a:lnTo>
                    <a:lnTo>
                      <a:pt x="627" y="384"/>
                    </a:lnTo>
                    <a:lnTo>
                      <a:pt x="649" y="486"/>
                    </a:lnTo>
                    <a:lnTo>
                      <a:pt x="645" y="576"/>
                    </a:lnTo>
                    <a:lnTo>
                      <a:pt x="613" y="646"/>
                    </a:lnTo>
                    <a:lnTo>
                      <a:pt x="568" y="716"/>
                    </a:lnTo>
                    <a:lnTo>
                      <a:pt x="537" y="810"/>
                    </a:lnTo>
                    <a:lnTo>
                      <a:pt x="517" y="916"/>
                    </a:lnTo>
                    <a:lnTo>
                      <a:pt x="508" y="1030"/>
                    </a:lnTo>
                    <a:lnTo>
                      <a:pt x="506" y="1138"/>
                    </a:lnTo>
                    <a:lnTo>
                      <a:pt x="514" y="1234"/>
                    </a:lnTo>
                    <a:lnTo>
                      <a:pt x="527" y="1309"/>
                    </a:lnTo>
                    <a:lnTo>
                      <a:pt x="547" y="1357"/>
                    </a:lnTo>
                    <a:lnTo>
                      <a:pt x="543" y="1385"/>
                    </a:lnTo>
                    <a:lnTo>
                      <a:pt x="502" y="1412"/>
                    </a:lnTo>
                    <a:lnTo>
                      <a:pt x="433" y="1429"/>
                    </a:lnTo>
                    <a:lnTo>
                      <a:pt x="350" y="1437"/>
                    </a:lnTo>
                    <a:lnTo>
                      <a:pt x="263" y="1427"/>
                    </a:lnTo>
                    <a:lnTo>
                      <a:pt x="187" y="1395"/>
                    </a:lnTo>
                    <a:lnTo>
                      <a:pt x="133" y="1338"/>
                    </a:lnTo>
                    <a:lnTo>
                      <a:pt x="115" y="1252"/>
                    </a:lnTo>
                    <a:lnTo>
                      <a:pt x="119" y="1153"/>
                    </a:lnTo>
                    <a:lnTo>
                      <a:pt x="124" y="1063"/>
                    </a:lnTo>
                    <a:lnTo>
                      <a:pt x="130" y="983"/>
                    </a:lnTo>
                    <a:lnTo>
                      <a:pt x="133" y="913"/>
                    </a:lnTo>
                    <a:lnTo>
                      <a:pt x="128" y="850"/>
                    </a:lnTo>
                    <a:lnTo>
                      <a:pt x="117" y="797"/>
                    </a:lnTo>
                    <a:lnTo>
                      <a:pt x="96" y="752"/>
                    </a:lnTo>
                    <a:lnTo>
                      <a:pt x="63" y="717"/>
                    </a:lnTo>
                    <a:lnTo>
                      <a:pt x="28" y="678"/>
                    </a:lnTo>
                    <a:lnTo>
                      <a:pt x="8" y="630"/>
                    </a:lnTo>
                    <a:lnTo>
                      <a:pt x="0" y="577"/>
                    </a:lnTo>
                    <a:lnTo>
                      <a:pt x="1" y="525"/>
                    </a:lnTo>
                    <a:lnTo>
                      <a:pt x="6" y="475"/>
                    </a:lnTo>
                    <a:lnTo>
                      <a:pt x="15" y="434"/>
                    </a:lnTo>
                    <a:lnTo>
                      <a:pt x="22" y="406"/>
                    </a:lnTo>
                    <a:lnTo>
                      <a:pt x="26" y="397"/>
                    </a:lnTo>
                    <a:close/>
                  </a:path>
                </a:pathLst>
              </a:custGeom>
              <a:solidFill>
                <a:srgbClr val="4061B8"/>
              </a:solidFill>
              <a:ln w="0">
                <a:solidFill>
                  <a:srgbClr val="000000"/>
                </a:solidFill>
                <a:round/>
                <a:headEnd/>
                <a:tailEnd/>
              </a:ln>
            </p:spPr>
            <p:txBody>
              <a:bodyPr/>
              <a:lstStyle/>
              <a:p>
                <a:endParaRPr lang="en-US"/>
              </a:p>
            </p:txBody>
          </p:sp>
          <p:sp>
            <p:nvSpPr>
              <p:cNvPr id="21591" name="Freeform 1079"/>
              <p:cNvSpPr>
                <a:spLocks/>
              </p:cNvSpPr>
              <p:nvPr/>
            </p:nvSpPr>
            <p:spPr bwMode="auto">
              <a:xfrm>
                <a:off x="5032" y="1151"/>
                <a:ext cx="203" cy="449"/>
              </a:xfrm>
              <a:custGeom>
                <a:avLst/>
                <a:gdLst>
                  <a:gd name="T0" fmla="*/ 0 w 608"/>
                  <a:gd name="T1" fmla="*/ 5 h 1347"/>
                  <a:gd name="T2" fmla="*/ 0 w 608"/>
                  <a:gd name="T3" fmla="*/ 4 h 1347"/>
                  <a:gd name="T4" fmla="*/ 1 w 608"/>
                  <a:gd name="T5" fmla="*/ 4 h 1347"/>
                  <a:gd name="T6" fmla="*/ 1 w 608"/>
                  <a:gd name="T7" fmla="*/ 3 h 1347"/>
                  <a:gd name="T8" fmla="*/ 2 w 608"/>
                  <a:gd name="T9" fmla="*/ 2 h 1347"/>
                  <a:gd name="T10" fmla="*/ 2 w 608"/>
                  <a:gd name="T11" fmla="*/ 1 h 1347"/>
                  <a:gd name="T12" fmla="*/ 3 w 608"/>
                  <a:gd name="T13" fmla="*/ 1 h 1347"/>
                  <a:gd name="T14" fmla="*/ 3 w 608"/>
                  <a:gd name="T15" fmla="*/ 0 h 1347"/>
                  <a:gd name="T16" fmla="*/ 4 w 608"/>
                  <a:gd name="T17" fmla="*/ 0 h 1347"/>
                  <a:gd name="T18" fmla="*/ 5 w 608"/>
                  <a:gd name="T19" fmla="*/ 0 h 1347"/>
                  <a:gd name="T20" fmla="*/ 6 w 608"/>
                  <a:gd name="T21" fmla="*/ 1 h 1347"/>
                  <a:gd name="T22" fmla="*/ 6 w 608"/>
                  <a:gd name="T23" fmla="*/ 2 h 1347"/>
                  <a:gd name="T24" fmla="*/ 7 w 608"/>
                  <a:gd name="T25" fmla="*/ 3 h 1347"/>
                  <a:gd name="T26" fmla="*/ 7 w 608"/>
                  <a:gd name="T27" fmla="*/ 4 h 1347"/>
                  <a:gd name="T28" fmla="*/ 8 w 608"/>
                  <a:gd name="T29" fmla="*/ 6 h 1347"/>
                  <a:gd name="T30" fmla="*/ 7 w 608"/>
                  <a:gd name="T31" fmla="*/ 7 h 1347"/>
                  <a:gd name="T32" fmla="*/ 7 w 608"/>
                  <a:gd name="T33" fmla="*/ 7 h 1347"/>
                  <a:gd name="T34" fmla="*/ 7 w 608"/>
                  <a:gd name="T35" fmla="*/ 8 h 1347"/>
                  <a:gd name="T36" fmla="*/ 6 w 608"/>
                  <a:gd name="T37" fmla="*/ 9 h 1347"/>
                  <a:gd name="T38" fmla="*/ 6 w 608"/>
                  <a:gd name="T39" fmla="*/ 11 h 1347"/>
                  <a:gd name="T40" fmla="*/ 6 w 608"/>
                  <a:gd name="T41" fmla="*/ 12 h 1347"/>
                  <a:gd name="T42" fmla="*/ 6 w 608"/>
                  <a:gd name="T43" fmla="*/ 13 h 1347"/>
                  <a:gd name="T44" fmla="*/ 6 w 608"/>
                  <a:gd name="T45" fmla="*/ 14 h 1347"/>
                  <a:gd name="T46" fmla="*/ 6 w 608"/>
                  <a:gd name="T47" fmla="*/ 15 h 1347"/>
                  <a:gd name="T48" fmla="*/ 6 w 608"/>
                  <a:gd name="T49" fmla="*/ 16 h 1347"/>
                  <a:gd name="T50" fmla="*/ 6 w 608"/>
                  <a:gd name="T51" fmla="*/ 16 h 1347"/>
                  <a:gd name="T52" fmla="*/ 6 w 608"/>
                  <a:gd name="T53" fmla="*/ 16 h 1347"/>
                  <a:gd name="T54" fmla="*/ 5 w 608"/>
                  <a:gd name="T55" fmla="*/ 17 h 1347"/>
                  <a:gd name="T56" fmla="*/ 4 w 608"/>
                  <a:gd name="T57" fmla="*/ 17 h 1347"/>
                  <a:gd name="T58" fmla="*/ 3 w 608"/>
                  <a:gd name="T59" fmla="*/ 16 h 1347"/>
                  <a:gd name="T60" fmla="*/ 2 w 608"/>
                  <a:gd name="T61" fmla="*/ 16 h 1347"/>
                  <a:gd name="T62" fmla="*/ 2 w 608"/>
                  <a:gd name="T63" fmla="*/ 15 h 1347"/>
                  <a:gd name="T64" fmla="*/ 1 w 608"/>
                  <a:gd name="T65" fmla="*/ 14 h 1347"/>
                  <a:gd name="T66" fmla="*/ 1 w 608"/>
                  <a:gd name="T67" fmla="*/ 13 h 1347"/>
                  <a:gd name="T68" fmla="*/ 1 w 608"/>
                  <a:gd name="T69" fmla="*/ 12 h 1347"/>
                  <a:gd name="T70" fmla="*/ 2 w 608"/>
                  <a:gd name="T71" fmla="*/ 11 h 1347"/>
                  <a:gd name="T72" fmla="*/ 2 w 608"/>
                  <a:gd name="T73" fmla="*/ 11 h 1347"/>
                  <a:gd name="T74" fmla="*/ 1 w 608"/>
                  <a:gd name="T75" fmla="*/ 10 h 1347"/>
                  <a:gd name="T76" fmla="*/ 1 w 608"/>
                  <a:gd name="T77" fmla="*/ 9 h 1347"/>
                  <a:gd name="T78" fmla="*/ 1 w 608"/>
                  <a:gd name="T79" fmla="*/ 9 h 1347"/>
                  <a:gd name="T80" fmla="*/ 1 w 608"/>
                  <a:gd name="T81" fmla="*/ 8 h 1347"/>
                  <a:gd name="T82" fmla="*/ 0 w 608"/>
                  <a:gd name="T83" fmla="*/ 8 h 1347"/>
                  <a:gd name="T84" fmla="*/ 0 w 608"/>
                  <a:gd name="T85" fmla="*/ 7 h 1347"/>
                  <a:gd name="T86" fmla="*/ 0 w 608"/>
                  <a:gd name="T87" fmla="*/ 7 h 1347"/>
                  <a:gd name="T88" fmla="*/ 0 w 608"/>
                  <a:gd name="T89" fmla="*/ 6 h 1347"/>
                  <a:gd name="T90" fmla="*/ 0 w 608"/>
                  <a:gd name="T91" fmla="*/ 5 h 1347"/>
                  <a:gd name="T92" fmla="*/ 0 w 608"/>
                  <a:gd name="T93" fmla="*/ 5 h 1347"/>
                  <a:gd name="T94" fmla="*/ 0 w 608"/>
                  <a:gd name="T95" fmla="*/ 5 h 1347"/>
                  <a:gd name="T96" fmla="*/ 0 w 608"/>
                  <a:gd name="T97" fmla="*/ 5 h 13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8"/>
                  <a:gd name="T148" fmla="*/ 0 h 1347"/>
                  <a:gd name="T149" fmla="*/ 608 w 608"/>
                  <a:gd name="T150" fmla="*/ 1347 h 13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8" h="1347">
                    <a:moveTo>
                      <a:pt x="23" y="372"/>
                    </a:moveTo>
                    <a:lnTo>
                      <a:pt x="31" y="353"/>
                    </a:lnTo>
                    <a:lnTo>
                      <a:pt x="52" y="308"/>
                    </a:lnTo>
                    <a:lnTo>
                      <a:pt x="84" y="244"/>
                    </a:lnTo>
                    <a:lnTo>
                      <a:pt x="127" y="172"/>
                    </a:lnTo>
                    <a:lnTo>
                      <a:pt x="174" y="101"/>
                    </a:lnTo>
                    <a:lnTo>
                      <a:pt x="226" y="43"/>
                    </a:lnTo>
                    <a:lnTo>
                      <a:pt x="280" y="5"/>
                    </a:lnTo>
                    <a:lnTo>
                      <a:pt x="334" y="0"/>
                    </a:lnTo>
                    <a:lnTo>
                      <a:pt x="388" y="29"/>
                    </a:lnTo>
                    <a:lnTo>
                      <a:pt x="446" y="88"/>
                    </a:lnTo>
                    <a:lnTo>
                      <a:pt x="503" y="168"/>
                    </a:lnTo>
                    <a:lnTo>
                      <a:pt x="553" y="264"/>
                    </a:lnTo>
                    <a:lnTo>
                      <a:pt x="588" y="361"/>
                    </a:lnTo>
                    <a:lnTo>
                      <a:pt x="608" y="457"/>
                    </a:lnTo>
                    <a:lnTo>
                      <a:pt x="605" y="541"/>
                    </a:lnTo>
                    <a:lnTo>
                      <a:pt x="575" y="607"/>
                    </a:lnTo>
                    <a:lnTo>
                      <a:pt x="534" y="672"/>
                    </a:lnTo>
                    <a:lnTo>
                      <a:pt x="504" y="759"/>
                    </a:lnTo>
                    <a:lnTo>
                      <a:pt x="484" y="859"/>
                    </a:lnTo>
                    <a:lnTo>
                      <a:pt x="475" y="965"/>
                    </a:lnTo>
                    <a:lnTo>
                      <a:pt x="474" y="1066"/>
                    </a:lnTo>
                    <a:lnTo>
                      <a:pt x="481" y="1156"/>
                    </a:lnTo>
                    <a:lnTo>
                      <a:pt x="493" y="1227"/>
                    </a:lnTo>
                    <a:lnTo>
                      <a:pt x="512" y="1272"/>
                    </a:lnTo>
                    <a:lnTo>
                      <a:pt x="509" y="1298"/>
                    </a:lnTo>
                    <a:lnTo>
                      <a:pt x="469" y="1322"/>
                    </a:lnTo>
                    <a:lnTo>
                      <a:pt x="404" y="1340"/>
                    </a:lnTo>
                    <a:lnTo>
                      <a:pt x="327" y="1347"/>
                    </a:lnTo>
                    <a:lnTo>
                      <a:pt x="245" y="1336"/>
                    </a:lnTo>
                    <a:lnTo>
                      <a:pt x="174" y="1308"/>
                    </a:lnTo>
                    <a:lnTo>
                      <a:pt x="124" y="1255"/>
                    </a:lnTo>
                    <a:lnTo>
                      <a:pt x="108" y="1174"/>
                    </a:lnTo>
                    <a:lnTo>
                      <a:pt x="111" y="1081"/>
                    </a:lnTo>
                    <a:lnTo>
                      <a:pt x="117" y="997"/>
                    </a:lnTo>
                    <a:lnTo>
                      <a:pt x="122" y="922"/>
                    </a:lnTo>
                    <a:lnTo>
                      <a:pt x="124" y="857"/>
                    </a:lnTo>
                    <a:lnTo>
                      <a:pt x="121" y="798"/>
                    </a:lnTo>
                    <a:lnTo>
                      <a:pt x="110" y="749"/>
                    </a:lnTo>
                    <a:lnTo>
                      <a:pt x="90" y="707"/>
                    </a:lnTo>
                    <a:lnTo>
                      <a:pt x="58" y="673"/>
                    </a:lnTo>
                    <a:lnTo>
                      <a:pt x="26" y="636"/>
                    </a:lnTo>
                    <a:lnTo>
                      <a:pt x="8" y="591"/>
                    </a:lnTo>
                    <a:lnTo>
                      <a:pt x="0" y="541"/>
                    </a:lnTo>
                    <a:lnTo>
                      <a:pt x="1" y="491"/>
                    </a:lnTo>
                    <a:lnTo>
                      <a:pt x="6" y="445"/>
                    </a:lnTo>
                    <a:lnTo>
                      <a:pt x="14" y="406"/>
                    </a:lnTo>
                    <a:lnTo>
                      <a:pt x="20" y="380"/>
                    </a:lnTo>
                    <a:lnTo>
                      <a:pt x="23" y="372"/>
                    </a:lnTo>
                    <a:close/>
                  </a:path>
                </a:pathLst>
              </a:custGeom>
              <a:solidFill>
                <a:srgbClr val="667AC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2" name="Freeform 1080"/>
              <p:cNvSpPr>
                <a:spLocks/>
              </p:cNvSpPr>
              <p:nvPr/>
            </p:nvSpPr>
            <p:spPr bwMode="auto">
              <a:xfrm>
                <a:off x="5032" y="1171"/>
                <a:ext cx="189" cy="419"/>
              </a:xfrm>
              <a:custGeom>
                <a:avLst/>
                <a:gdLst>
                  <a:gd name="T0" fmla="*/ 0 w 567"/>
                  <a:gd name="T1" fmla="*/ 4 h 1257"/>
                  <a:gd name="T2" fmla="*/ 0 w 567"/>
                  <a:gd name="T3" fmla="*/ 4 h 1257"/>
                  <a:gd name="T4" fmla="*/ 1 w 567"/>
                  <a:gd name="T5" fmla="*/ 4 h 1257"/>
                  <a:gd name="T6" fmla="*/ 1 w 567"/>
                  <a:gd name="T7" fmla="*/ 3 h 1257"/>
                  <a:gd name="T8" fmla="*/ 1 w 567"/>
                  <a:gd name="T9" fmla="*/ 2 h 1257"/>
                  <a:gd name="T10" fmla="*/ 2 w 567"/>
                  <a:gd name="T11" fmla="*/ 1 h 1257"/>
                  <a:gd name="T12" fmla="*/ 3 w 567"/>
                  <a:gd name="T13" fmla="*/ 0 h 1257"/>
                  <a:gd name="T14" fmla="*/ 3 w 567"/>
                  <a:gd name="T15" fmla="*/ 0 h 1257"/>
                  <a:gd name="T16" fmla="*/ 4 w 567"/>
                  <a:gd name="T17" fmla="*/ 0 h 1257"/>
                  <a:gd name="T18" fmla="*/ 4 w 567"/>
                  <a:gd name="T19" fmla="*/ 0 h 1257"/>
                  <a:gd name="T20" fmla="*/ 5 w 567"/>
                  <a:gd name="T21" fmla="*/ 1 h 1257"/>
                  <a:gd name="T22" fmla="*/ 6 w 567"/>
                  <a:gd name="T23" fmla="*/ 2 h 1257"/>
                  <a:gd name="T24" fmla="*/ 6 w 567"/>
                  <a:gd name="T25" fmla="*/ 3 h 1257"/>
                  <a:gd name="T26" fmla="*/ 7 w 567"/>
                  <a:gd name="T27" fmla="*/ 4 h 1257"/>
                  <a:gd name="T28" fmla="*/ 7 w 567"/>
                  <a:gd name="T29" fmla="*/ 5 h 1257"/>
                  <a:gd name="T30" fmla="*/ 7 w 567"/>
                  <a:gd name="T31" fmla="*/ 6 h 1257"/>
                  <a:gd name="T32" fmla="*/ 7 w 567"/>
                  <a:gd name="T33" fmla="*/ 7 h 1257"/>
                  <a:gd name="T34" fmla="*/ 6 w 567"/>
                  <a:gd name="T35" fmla="*/ 8 h 1257"/>
                  <a:gd name="T36" fmla="*/ 6 w 567"/>
                  <a:gd name="T37" fmla="*/ 9 h 1257"/>
                  <a:gd name="T38" fmla="*/ 6 w 567"/>
                  <a:gd name="T39" fmla="*/ 10 h 1257"/>
                  <a:gd name="T40" fmla="*/ 5 w 567"/>
                  <a:gd name="T41" fmla="*/ 11 h 1257"/>
                  <a:gd name="T42" fmla="*/ 5 w 567"/>
                  <a:gd name="T43" fmla="*/ 12 h 1257"/>
                  <a:gd name="T44" fmla="*/ 6 w 567"/>
                  <a:gd name="T45" fmla="*/ 13 h 1257"/>
                  <a:gd name="T46" fmla="*/ 6 w 567"/>
                  <a:gd name="T47" fmla="*/ 14 h 1257"/>
                  <a:gd name="T48" fmla="*/ 6 w 567"/>
                  <a:gd name="T49" fmla="*/ 15 h 1257"/>
                  <a:gd name="T50" fmla="*/ 6 w 567"/>
                  <a:gd name="T51" fmla="*/ 15 h 1257"/>
                  <a:gd name="T52" fmla="*/ 5 w 567"/>
                  <a:gd name="T53" fmla="*/ 15 h 1257"/>
                  <a:gd name="T54" fmla="*/ 5 w 567"/>
                  <a:gd name="T55" fmla="*/ 15 h 1257"/>
                  <a:gd name="T56" fmla="*/ 4 w 567"/>
                  <a:gd name="T57" fmla="*/ 16 h 1257"/>
                  <a:gd name="T58" fmla="*/ 3 w 567"/>
                  <a:gd name="T59" fmla="*/ 15 h 1257"/>
                  <a:gd name="T60" fmla="*/ 2 w 567"/>
                  <a:gd name="T61" fmla="*/ 15 h 1257"/>
                  <a:gd name="T62" fmla="*/ 1 w 567"/>
                  <a:gd name="T63" fmla="*/ 14 h 1257"/>
                  <a:gd name="T64" fmla="*/ 1 w 567"/>
                  <a:gd name="T65" fmla="*/ 14 h 1257"/>
                  <a:gd name="T66" fmla="*/ 1 w 567"/>
                  <a:gd name="T67" fmla="*/ 12 h 1257"/>
                  <a:gd name="T68" fmla="*/ 1 w 567"/>
                  <a:gd name="T69" fmla="*/ 11 h 1257"/>
                  <a:gd name="T70" fmla="*/ 1 w 567"/>
                  <a:gd name="T71" fmla="*/ 11 h 1257"/>
                  <a:gd name="T72" fmla="*/ 1 w 567"/>
                  <a:gd name="T73" fmla="*/ 10 h 1257"/>
                  <a:gd name="T74" fmla="*/ 1 w 567"/>
                  <a:gd name="T75" fmla="*/ 9 h 1257"/>
                  <a:gd name="T76" fmla="*/ 1 w 567"/>
                  <a:gd name="T77" fmla="*/ 9 h 1257"/>
                  <a:gd name="T78" fmla="*/ 1 w 567"/>
                  <a:gd name="T79" fmla="*/ 8 h 1257"/>
                  <a:gd name="T80" fmla="*/ 1 w 567"/>
                  <a:gd name="T81" fmla="*/ 8 h 1257"/>
                  <a:gd name="T82" fmla="*/ 0 w 567"/>
                  <a:gd name="T83" fmla="*/ 7 h 1257"/>
                  <a:gd name="T84" fmla="*/ 0 w 567"/>
                  <a:gd name="T85" fmla="*/ 7 h 1257"/>
                  <a:gd name="T86" fmla="*/ 0 w 567"/>
                  <a:gd name="T87" fmla="*/ 6 h 1257"/>
                  <a:gd name="T88" fmla="*/ 0 w 567"/>
                  <a:gd name="T89" fmla="*/ 6 h 1257"/>
                  <a:gd name="T90" fmla="*/ 0 w 567"/>
                  <a:gd name="T91" fmla="*/ 5 h 1257"/>
                  <a:gd name="T92" fmla="*/ 0 w 567"/>
                  <a:gd name="T93" fmla="*/ 5 h 1257"/>
                  <a:gd name="T94" fmla="*/ 0 w 567"/>
                  <a:gd name="T95" fmla="*/ 4 h 1257"/>
                  <a:gd name="T96" fmla="*/ 0 w 567"/>
                  <a:gd name="T97" fmla="*/ 4 h 12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7"/>
                  <a:gd name="T148" fmla="*/ 0 h 1257"/>
                  <a:gd name="T149" fmla="*/ 567 w 567"/>
                  <a:gd name="T150" fmla="*/ 1257 h 12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7" h="1257">
                    <a:moveTo>
                      <a:pt x="22" y="348"/>
                    </a:moveTo>
                    <a:lnTo>
                      <a:pt x="28" y="330"/>
                    </a:lnTo>
                    <a:lnTo>
                      <a:pt x="48" y="288"/>
                    </a:lnTo>
                    <a:lnTo>
                      <a:pt x="78" y="228"/>
                    </a:lnTo>
                    <a:lnTo>
                      <a:pt x="118" y="162"/>
                    </a:lnTo>
                    <a:lnTo>
                      <a:pt x="162" y="94"/>
                    </a:lnTo>
                    <a:lnTo>
                      <a:pt x="211" y="40"/>
                    </a:lnTo>
                    <a:lnTo>
                      <a:pt x="261" y="5"/>
                    </a:lnTo>
                    <a:lnTo>
                      <a:pt x="311" y="0"/>
                    </a:lnTo>
                    <a:lnTo>
                      <a:pt x="362" y="27"/>
                    </a:lnTo>
                    <a:lnTo>
                      <a:pt x="416" y="83"/>
                    </a:lnTo>
                    <a:lnTo>
                      <a:pt x="468" y="157"/>
                    </a:lnTo>
                    <a:lnTo>
                      <a:pt x="515" y="245"/>
                    </a:lnTo>
                    <a:lnTo>
                      <a:pt x="548" y="337"/>
                    </a:lnTo>
                    <a:lnTo>
                      <a:pt x="567" y="426"/>
                    </a:lnTo>
                    <a:lnTo>
                      <a:pt x="563" y="505"/>
                    </a:lnTo>
                    <a:lnTo>
                      <a:pt x="535" y="567"/>
                    </a:lnTo>
                    <a:lnTo>
                      <a:pt x="496" y="627"/>
                    </a:lnTo>
                    <a:lnTo>
                      <a:pt x="469" y="709"/>
                    </a:lnTo>
                    <a:lnTo>
                      <a:pt x="450" y="800"/>
                    </a:lnTo>
                    <a:lnTo>
                      <a:pt x="443" y="899"/>
                    </a:lnTo>
                    <a:lnTo>
                      <a:pt x="442" y="994"/>
                    </a:lnTo>
                    <a:lnTo>
                      <a:pt x="448" y="1079"/>
                    </a:lnTo>
                    <a:lnTo>
                      <a:pt x="460" y="1145"/>
                    </a:lnTo>
                    <a:lnTo>
                      <a:pt x="478" y="1187"/>
                    </a:lnTo>
                    <a:lnTo>
                      <a:pt x="474" y="1211"/>
                    </a:lnTo>
                    <a:lnTo>
                      <a:pt x="437" y="1233"/>
                    </a:lnTo>
                    <a:lnTo>
                      <a:pt x="377" y="1250"/>
                    </a:lnTo>
                    <a:lnTo>
                      <a:pt x="305" y="1257"/>
                    </a:lnTo>
                    <a:lnTo>
                      <a:pt x="229" y="1247"/>
                    </a:lnTo>
                    <a:lnTo>
                      <a:pt x="162" y="1221"/>
                    </a:lnTo>
                    <a:lnTo>
                      <a:pt x="115" y="1171"/>
                    </a:lnTo>
                    <a:lnTo>
                      <a:pt x="99" y="1096"/>
                    </a:lnTo>
                    <a:lnTo>
                      <a:pt x="102" y="1008"/>
                    </a:lnTo>
                    <a:lnTo>
                      <a:pt x="108" y="930"/>
                    </a:lnTo>
                    <a:lnTo>
                      <a:pt x="112" y="861"/>
                    </a:lnTo>
                    <a:lnTo>
                      <a:pt x="115" y="799"/>
                    </a:lnTo>
                    <a:lnTo>
                      <a:pt x="111" y="745"/>
                    </a:lnTo>
                    <a:lnTo>
                      <a:pt x="102" y="698"/>
                    </a:lnTo>
                    <a:lnTo>
                      <a:pt x="83" y="660"/>
                    </a:lnTo>
                    <a:lnTo>
                      <a:pt x="53" y="628"/>
                    </a:lnTo>
                    <a:lnTo>
                      <a:pt x="22" y="594"/>
                    </a:lnTo>
                    <a:lnTo>
                      <a:pt x="7" y="553"/>
                    </a:lnTo>
                    <a:lnTo>
                      <a:pt x="0" y="507"/>
                    </a:lnTo>
                    <a:lnTo>
                      <a:pt x="1" y="460"/>
                    </a:lnTo>
                    <a:lnTo>
                      <a:pt x="6" y="416"/>
                    </a:lnTo>
                    <a:lnTo>
                      <a:pt x="13" y="380"/>
                    </a:lnTo>
                    <a:lnTo>
                      <a:pt x="19" y="356"/>
                    </a:lnTo>
                    <a:lnTo>
                      <a:pt x="22" y="348"/>
                    </a:lnTo>
                    <a:close/>
                  </a:path>
                </a:pathLst>
              </a:custGeom>
              <a:solidFill>
                <a:srgbClr val="8C94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3" name="Freeform 1081"/>
              <p:cNvSpPr>
                <a:spLocks/>
              </p:cNvSpPr>
              <p:nvPr/>
            </p:nvSpPr>
            <p:spPr bwMode="auto">
              <a:xfrm>
                <a:off x="5032" y="1191"/>
                <a:ext cx="175" cy="389"/>
              </a:xfrm>
              <a:custGeom>
                <a:avLst/>
                <a:gdLst>
                  <a:gd name="T0" fmla="*/ 0 w 526"/>
                  <a:gd name="T1" fmla="*/ 4 h 1166"/>
                  <a:gd name="T2" fmla="*/ 0 w 526"/>
                  <a:gd name="T3" fmla="*/ 4 h 1166"/>
                  <a:gd name="T4" fmla="*/ 1 w 526"/>
                  <a:gd name="T5" fmla="*/ 3 h 1166"/>
                  <a:gd name="T6" fmla="*/ 1 w 526"/>
                  <a:gd name="T7" fmla="*/ 3 h 1166"/>
                  <a:gd name="T8" fmla="*/ 1 w 526"/>
                  <a:gd name="T9" fmla="*/ 2 h 1166"/>
                  <a:gd name="T10" fmla="*/ 2 w 526"/>
                  <a:gd name="T11" fmla="*/ 1 h 1166"/>
                  <a:gd name="T12" fmla="*/ 2 w 526"/>
                  <a:gd name="T13" fmla="*/ 0 h 1166"/>
                  <a:gd name="T14" fmla="*/ 3 w 526"/>
                  <a:gd name="T15" fmla="*/ 0 h 1166"/>
                  <a:gd name="T16" fmla="*/ 4 w 526"/>
                  <a:gd name="T17" fmla="*/ 0 h 1166"/>
                  <a:gd name="T18" fmla="*/ 4 w 526"/>
                  <a:gd name="T19" fmla="*/ 0 h 1166"/>
                  <a:gd name="T20" fmla="*/ 5 w 526"/>
                  <a:gd name="T21" fmla="*/ 1 h 1166"/>
                  <a:gd name="T22" fmla="*/ 5 w 526"/>
                  <a:gd name="T23" fmla="*/ 2 h 1166"/>
                  <a:gd name="T24" fmla="*/ 6 w 526"/>
                  <a:gd name="T25" fmla="*/ 3 h 1166"/>
                  <a:gd name="T26" fmla="*/ 6 w 526"/>
                  <a:gd name="T27" fmla="*/ 4 h 1166"/>
                  <a:gd name="T28" fmla="*/ 6 w 526"/>
                  <a:gd name="T29" fmla="*/ 5 h 1166"/>
                  <a:gd name="T30" fmla="*/ 6 w 526"/>
                  <a:gd name="T31" fmla="*/ 6 h 1166"/>
                  <a:gd name="T32" fmla="*/ 6 w 526"/>
                  <a:gd name="T33" fmla="*/ 6 h 1166"/>
                  <a:gd name="T34" fmla="*/ 6 w 526"/>
                  <a:gd name="T35" fmla="*/ 7 h 1166"/>
                  <a:gd name="T36" fmla="*/ 5 w 526"/>
                  <a:gd name="T37" fmla="*/ 8 h 1166"/>
                  <a:gd name="T38" fmla="*/ 5 w 526"/>
                  <a:gd name="T39" fmla="*/ 9 h 1166"/>
                  <a:gd name="T40" fmla="*/ 5 w 526"/>
                  <a:gd name="T41" fmla="*/ 10 h 1166"/>
                  <a:gd name="T42" fmla="*/ 5 w 526"/>
                  <a:gd name="T43" fmla="*/ 11 h 1166"/>
                  <a:gd name="T44" fmla="*/ 5 w 526"/>
                  <a:gd name="T45" fmla="*/ 12 h 1166"/>
                  <a:gd name="T46" fmla="*/ 5 w 526"/>
                  <a:gd name="T47" fmla="*/ 13 h 1166"/>
                  <a:gd name="T48" fmla="*/ 5 w 526"/>
                  <a:gd name="T49" fmla="*/ 14 h 1166"/>
                  <a:gd name="T50" fmla="*/ 5 w 526"/>
                  <a:gd name="T51" fmla="*/ 14 h 1166"/>
                  <a:gd name="T52" fmla="*/ 5 w 526"/>
                  <a:gd name="T53" fmla="*/ 14 h 1166"/>
                  <a:gd name="T54" fmla="*/ 4 w 526"/>
                  <a:gd name="T55" fmla="*/ 14 h 1166"/>
                  <a:gd name="T56" fmla="*/ 3 w 526"/>
                  <a:gd name="T57" fmla="*/ 14 h 1166"/>
                  <a:gd name="T58" fmla="*/ 3 w 526"/>
                  <a:gd name="T59" fmla="*/ 14 h 1166"/>
                  <a:gd name="T60" fmla="*/ 2 w 526"/>
                  <a:gd name="T61" fmla="*/ 14 h 1166"/>
                  <a:gd name="T62" fmla="*/ 1 w 526"/>
                  <a:gd name="T63" fmla="*/ 13 h 1166"/>
                  <a:gd name="T64" fmla="*/ 1 w 526"/>
                  <a:gd name="T65" fmla="*/ 13 h 1166"/>
                  <a:gd name="T66" fmla="*/ 1 w 526"/>
                  <a:gd name="T67" fmla="*/ 12 h 1166"/>
                  <a:gd name="T68" fmla="*/ 1 w 526"/>
                  <a:gd name="T69" fmla="*/ 11 h 1166"/>
                  <a:gd name="T70" fmla="*/ 1 w 526"/>
                  <a:gd name="T71" fmla="*/ 10 h 1166"/>
                  <a:gd name="T72" fmla="*/ 1 w 526"/>
                  <a:gd name="T73" fmla="*/ 9 h 1166"/>
                  <a:gd name="T74" fmla="*/ 1 w 526"/>
                  <a:gd name="T75" fmla="*/ 9 h 1166"/>
                  <a:gd name="T76" fmla="*/ 1 w 526"/>
                  <a:gd name="T77" fmla="*/ 8 h 1166"/>
                  <a:gd name="T78" fmla="*/ 1 w 526"/>
                  <a:gd name="T79" fmla="*/ 8 h 1166"/>
                  <a:gd name="T80" fmla="*/ 1 w 526"/>
                  <a:gd name="T81" fmla="*/ 7 h 1166"/>
                  <a:gd name="T82" fmla="*/ 0 w 526"/>
                  <a:gd name="T83" fmla="*/ 7 h 1166"/>
                  <a:gd name="T84" fmla="*/ 0 w 526"/>
                  <a:gd name="T85" fmla="*/ 6 h 1166"/>
                  <a:gd name="T86" fmla="*/ 0 w 526"/>
                  <a:gd name="T87" fmla="*/ 6 h 1166"/>
                  <a:gd name="T88" fmla="*/ 0 w 526"/>
                  <a:gd name="T89" fmla="*/ 5 h 1166"/>
                  <a:gd name="T90" fmla="*/ 0 w 526"/>
                  <a:gd name="T91" fmla="*/ 5 h 1166"/>
                  <a:gd name="T92" fmla="*/ 0 w 526"/>
                  <a:gd name="T93" fmla="*/ 4 h 1166"/>
                  <a:gd name="T94" fmla="*/ 0 w 526"/>
                  <a:gd name="T95" fmla="*/ 4 h 1166"/>
                  <a:gd name="T96" fmla="*/ 0 w 526"/>
                  <a:gd name="T97" fmla="*/ 4 h 11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6"/>
                  <a:gd name="T148" fmla="*/ 0 h 1166"/>
                  <a:gd name="T149" fmla="*/ 526 w 526"/>
                  <a:gd name="T150" fmla="*/ 1166 h 11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6" h="1166">
                    <a:moveTo>
                      <a:pt x="20" y="322"/>
                    </a:moveTo>
                    <a:lnTo>
                      <a:pt x="26" y="306"/>
                    </a:lnTo>
                    <a:lnTo>
                      <a:pt x="45" y="267"/>
                    </a:lnTo>
                    <a:lnTo>
                      <a:pt x="72" y="211"/>
                    </a:lnTo>
                    <a:lnTo>
                      <a:pt x="109" y="149"/>
                    </a:lnTo>
                    <a:lnTo>
                      <a:pt x="149" y="88"/>
                    </a:lnTo>
                    <a:lnTo>
                      <a:pt x="194" y="37"/>
                    </a:lnTo>
                    <a:lnTo>
                      <a:pt x="240" y="4"/>
                    </a:lnTo>
                    <a:lnTo>
                      <a:pt x="287" y="0"/>
                    </a:lnTo>
                    <a:lnTo>
                      <a:pt x="334" y="24"/>
                    </a:lnTo>
                    <a:lnTo>
                      <a:pt x="385" y="76"/>
                    </a:lnTo>
                    <a:lnTo>
                      <a:pt x="434" y="145"/>
                    </a:lnTo>
                    <a:lnTo>
                      <a:pt x="478" y="227"/>
                    </a:lnTo>
                    <a:lnTo>
                      <a:pt x="508" y="312"/>
                    </a:lnTo>
                    <a:lnTo>
                      <a:pt x="526" y="395"/>
                    </a:lnTo>
                    <a:lnTo>
                      <a:pt x="523" y="467"/>
                    </a:lnTo>
                    <a:lnTo>
                      <a:pt x="497" y="526"/>
                    </a:lnTo>
                    <a:lnTo>
                      <a:pt x="460" y="581"/>
                    </a:lnTo>
                    <a:lnTo>
                      <a:pt x="435" y="657"/>
                    </a:lnTo>
                    <a:lnTo>
                      <a:pt x="417" y="743"/>
                    </a:lnTo>
                    <a:lnTo>
                      <a:pt x="410" y="834"/>
                    </a:lnTo>
                    <a:lnTo>
                      <a:pt x="409" y="921"/>
                    </a:lnTo>
                    <a:lnTo>
                      <a:pt x="415" y="1000"/>
                    </a:lnTo>
                    <a:lnTo>
                      <a:pt x="425" y="1062"/>
                    </a:lnTo>
                    <a:lnTo>
                      <a:pt x="442" y="1100"/>
                    </a:lnTo>
                    <a:lnTo>
                      <a:pt x="438" y="1122"/>
                    </a:lnTo>
                    <a:lnTo>
                      <a:pt x="405" y="1144"/>
                    </a:lnTo>
                    <a:lnTo>
                      <a:pt x="348" y="1159"/>
                    </a:lnTo>
                    <a:lnTo>
                      <a:pt x="282" y="1166"/>
                    </a:lnTo>
                    <a:lnTo>
                      <a:pt x="212" y="1157"/>
                    </a:lnTo>
                    <a:lnTo>
                      <a:pt x="150" y="1133"/>
                    </a:lnTo>
                    <a:lnTo>
                      <a:pt x="106" y="1086"/>
                    </a:lnTo>
                    <a:lnTo>
                      <a:pt x="92" y="1017"/>
                    </a:lnTo>
                    <a:lnTo>
                      <a:pt x="94" y="935"/>
                    </a:lnTo>
                    <a:lnTo>
                      <a:pt x="100" y="862"/>
                    </a:lnTo>
                    <a:lnTo>
                      <a:pt x="104" y="797"/>
                    </a:lnTo>
                    <a:lnTo>
                      <a:pt x="106" y="740"/>
                    </a:lnTo>
                    <a:lnTo>
                      <a:pt x="103" y="689"/>
                    </a:lnTo>
                    <a:lnTo>
                      <a:pt x="93" y="647"/>
                    </a:lnTo>
                    <a:lnTo>
                      <a:pt x="75" y="611"/>
                    </a:lnTo>
                    <a:lnTo>
                      <a:pt x="49" y="582"/>
                    </a:lnTo>
                    <a:lnTo>
                      <a:pt x="21" y="550"/>
                    </a:lnTo>
                    <a:lnTo>
                      <a:pt x="5" y="512"/>
                    </a:lnTo>
                    <a:lnTo>
                      <a:pt x="0" y="469"/>
                    </a:lnTo>
                    <a:lnTo>
                      <a:pt x="1" y="426"/>
                    </a:lnTo>
                    <a:lnTo>
                      <a:pt x="4" y="385"/>
                    </a:lnTo>
                    <a:lnTo>
                      <a:pt x="11" y="353"/>
                    </a:lnTo>
                    <a:lnTo>
                      <a:pt x="16" y="330"/>
                    </a:lnTo>
                    <a:lnTo>
                      <a:pt x="20" y="322"/>
                    </a:lnTo>
                    <a:close/>
                  </a:path>
                </a:pathLst>
              </a:custGeom>
              <a:solidFill>
                <a:srgbClr val="B3ADD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4" name="Freeform 1082"/>
              <p:cNvSpPr>
                <a:spLocks/>
              </p:cNvSpPr>
              <p:nvPr/>
            </p:nvSpPr>
            <p:spPr bwMode="auto">
              <a:xfrm>
                <a:off x="5031" y="1211"/>
                <a:ext cx="162" cy="358"/>
              </a:xfrm>
              <a:custGeom>
                <a:avLst/>
                <a:gdLst>
                  <a:gd name="T0" fmla="*/ 0 w 487"/>
                  <a:gd name="T1" fmla="*/ 4 h 1076"/>
                  <a:gd name="T2" fmla="*/ 0 w 487"/>
                  <a:gd name="T3" fmla="*/ 3 h 1076"/>
                  <a:gd name="T4" fmla="*/ 1 w 487"/>
                  <a:gd name="T5" fmla="*/ 3 h 1076"/>
                  <a:gd name="T6" fmla="*/ 1 w 487"/>
                  <a:gd name="T7" fmla="*/ 2 h 1076"/>
                  <a:gd name="T8" fmla="*/ 1 w 487"/>
                  <a:gd name="T9" fmla="*/ 2 h 1076"/>
                  <a:gd name="T10" fmla="*/ 2 w 487"/>
                  <a:gd name="T11" fmla="*/ 1 h 1076"/>
                  <a:gd name="T12" fmla="*/ 2 w 487"/>
                  <a:gd name="T13" fmla="*/ 0 h 1076"/>
                  <a:gd name="T14" fmla="*/ 3 w 487"/>
                  <a:gd name="T15" fmla="*/ 0 h 1076"/>
                  <a:gd name="T16" fmla="*/ 3 w 487"/>
                  <a:gd name="T17" fmla="*/ 0 h 1076"/>
                  <a:gd name="T18" fmla="*/ 4 w 487"/>
                  <a:gd name="T19" fmla="*/ 0 h 1076"/>
                  <a:gd name="T20" fmla="*/ 4 w 487"/>
                  <a:gd name="T21" fmla="*/ 1 h 1076"/>
                  <a:gd name="T22" fmla="*/ 5 w 487"/>
                  <a:gd name="T23" fmla="*/ 2 h 1076"/>
                  <a:gd name="T24" fmla="*/ 5 w 487"/>
                  <a:gd name="T25" fmla="*/ 3 h 1076"/>
                  <a:gd name="T26" fmla="*/ 6 w 487"/>
                  <a:gd name="T27" fmla="*/ 4 h 1076"/>
                  <a:gd name="T28" fmla="*/ 6 w 487"/>
                  <a:gd name="T29" fmla="*/ 5 h 1076"/>
                  <a:gd name="T30" fmla="*/ 6 w 487"/>
                  <a:gd name="T31" fmla="*/ 5 h 1076"/>
                  <a:gd name="T32" fmla="*/ 6 w 487"/>
                  <a:gd name="T33" fmla="*/ 6 h 1076"/>
                  <a:gd name="T34" fmla="*/ 5 w 487"/>
                  <a:gd name="T35" fmla="*/ 7 h 1076"/>
                  <a:gd name="T36" fmla="*/ 5 w 487"/>
                  <a:gd name="T37" fmla="*/ 7 h 1076"/>
                  <a:gd name="T38" fmla="*/ 5 w 487"/>
                  <a:gd name="T39" fmla="*/ 8 h 1076"/>
                  <a:gd name="T40" fmla="*/ 5 w 487"/>
                  <a:gd name="T41" fmla="*/ 10 h 1076"/>
                  <a:gd name="T42" fmla="*/ 5 w 487"/>
                  <a:gd name="T43" fmla="*/ 10 h 1076"/>
                  <a:gd name="T44" fmla="*/ 5 w 487"/>
                  <a:gd name="T45" fmla="*/ 11 h 1076"/>
                  <a:gd name="T46" fmla="*/ 5 w 487"/>
                  <a:gd name="T47" fmla="*/ 12 h 1076"/>
                  <a:gd name="T48" fmla="*/ 5 w 487"/>
                  <a:gd name="T49" fmla="*/ 12 h 1076"/>
                  <a:gd name="T50" fmla="*/ 5 w 487"/>
                  <a:gd name="T51" fmla="*/ 13 h 1076"/>
                  <a:gd name="T52" fmla="*/ 5 w 487"/>
                  <a:gd name="T53" fmla="*/ 13 h 1076"/>
                  <a:gd name="T54" fmla="*/ 4 w 487"/>
                  <a:gd name="T55" fmla="*/ 13 h 1076"/>
                  <a:gd name="T56" fmla="*/ 3 w 487"/>
                  <a:gd name="T57" fmla="*/ 13 h 1076"/>
                  <a:gd name="T58" fmla="*/ 2 w 487"/>
                  <a:gd name="T59" fmla="*/ 13 h 1076"/>
                  <a:gd name="T60" fmla="*/ 2 w 487"/>
                  <a:gd name="T61" fmla="*/ 13 h 1076"/>
                  <a:gd name="T62" fmla="*/ 1 w 487"/>
                  <a:gd name="T63" fmla="*/ 12 h 1076"/>
                  <a:gd name="T64" fmla="*/ 1 w 487"/>
                  <a:gd name="T65" fmla="*/ 12 h 1076"/>
                  <a:gd name="T66" fmla="*/ 1 w 487"/>
                  <a:gd name="T67" fmla="*/ 11 h 1076"/>
                  <a:gd name="T68" fmla="*/ 1 w 487"/>
                  <a:gd name="T69" fmla="*/ 10 h 1076"/>
                  <a:gd name="T70" fmla="*/ 1 w 487"/>
                  <a:gd name="T71" fmla="*/ 9 h 1076"/>
                  <a:gd name="T72" fmla="*/ 1 w 487"/>
                  <a:gd name="T73" fmla="*/ 8 h 1076"/>
                  <a:gd name="T74" fmla="*/ 1 w 487"/>
                  <a:gd name="T75" fmla="*/ 8 h 1076"/>
                  <a:gd name="T76" fmla="*/ 1 w 487"/>
                  <a:gd name="T77" fmla="*/ 7 h 1076"/>
                  <a:gd name="T78" fmla="*/ 1 w 487"/>
                  <a:gd name="T79" fmla="*/ 7 h 1076"/>
                  <a:gd name="T80" fmla="*/ 1 w 487"/>
                  <a:gd name="T81" fmla="*/ 7 h 1076"/>
                  <a:gd name="T82" fmla="*/ 0 w 487"/>
                  <a:gd name="T83" fmla="*/ 6 h 1076"/>
                  <a:gd name="T84" fmla="*/ 0 w 487"/>
                  <a:gd name="T85" fmla="*/ 6 h 1076"/>
                  <a:gd name="T86" fmla="*/ 0 w 487"/>
                  <a:gd name="T87" fmla="*/ 5 h 1076"/>
                  <a:gd name="T88" fmla="*/ 0 w 487"/>
                  <a:gd name="T89" fmla="*/ 5 h 1076"/>
                  <a:gd name="T90" fmla="*/ 0 w 487"/>
                  <a:gd name="T91" fmla="*/ 4 h 1076"/>
                  <a:gd name="T92" fmla="*/ 0 w 487"/>
                  <a:gd name="T93" fmla="*/ 4 h 1076"/>
                  <a:gd name="T94" fmla="*/ 0 w 487"/>
                  <a:gd name="T95" fmla="*/ 4 h 1076"/>
                  <a:gd name="T96" fmla="*/ 0 w 487"/>
                  <a:gd name="T97" fmla="*/ 4 h 10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7"/>
                  <a:gd name="T148" fmla="*/ 0 h 1076"/>
                  <a:gd name="T149" fmla="*/ 487 w 487"/>
                  <a:gd name="T150" fmla="*/ 1076 h 10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7" h="1076">
                    <a:moveTo>
                      <a:pt x="19" y="297"/>
                    </a:moveTo>
                    <a:lnTo>
                      <a:pt x="25" y="282"/>
                    </a:lnTo>
                    <a:lnTo>
                      <a:pt x="42" y="246"/>
                    </a:lnTo>
                    <a:lnTo>
                      <a:pt x="68" y="195"/>
                    </a:lnTo>
                    <a:lnTo>
                      <a:pt x="101" y="138"/>
                    </a:lnTo>
                    <a:lnTo>
                      <a:pt x="139" y="80"/>
                    </a:lnTo>
                    <a:lnTo>
                      <a:pt x="180" y="33"/>
                    </a:lnTo>
                    <a:lnTo>
                      <a:pt x="223" y="4"/>
                    </a:lnTo>
                    <a:lnTo>
                      <a:pt x="267" y="0"/>
                    </a:lnTo>
                    <a:lnTo>
                      <a:pt x="310" y="23"/>
                    </a:lnTo>
                    <a:lnTo>
                      <a:pt x="357" y="71"/>
                    </a:lnTo>
                    <a:lnTo>
                      <a:pt x="401" y="136"/>
                    </a:lnTo>
                    <a:lnTo>
                      <a:pt x="441" y="211"/>
                    </a:lnTo>
                    <a:lnTo>
                      <a:pt x="471" y="289"/>
                    </a:lnTo>
                    <a:lnTo>
                      <a:pt x="487" y="366"/>
                    </a:lnTo>
                    <a:lnTo>
                      <a:pt x="484" y="433"/>
                    </a:lnTo>
                    <a:lnTo>
                      <a:pt x="460" y="486"/>
                    </a:lnTo>
                    <a:lnTo>
                      <a:pt x="426" y="537"/>
                    </a:lnTo>
                    <a:lnTo>
                      <a:pt x="403" y="607"/>
                    </a:lnTo>
                    <a:lnTo>
                      <a:pt x="388" y="686"/>
                    </a:lnTo>
                    <a:lnTo>
                      <a:pt x="381" y="771"/>
                    </a:lnTo>
                    <a:lnTo>
                      <a:pt x="380" y="851"/>
                    </a:lnTo>
                    <a:lnTo>
                      <a:pt x="385" y="924"/>
                    </a:lnTo>
                    <a:lnTo>
                      <a:pt x="395" y="980"/>
                    </a:lnTo>
                    <a:lnTo>
                      <a:pt x="409" y="1016"/>
                    </a:lnTo>
                    <a:lnTo>
                      <a:pt x="407" y="1037"/>
                    </a:lnTo>
                    <a:lnTo>
                      <a:pt x="376" y="1056"/>
                    </a:lnTo>
                    <a:lnTo>
                      <a:pt x="324" y="1070"/>
                    </a:lnTo>
                    <a:lnTo>
                      <a:pt x="262" y="1076"/>
                    </a:lnTo>
                    <a:lnTo>
                      <a:pt x="197" y="1068"/>
                    </a:lnTo>
                    <a:lnTo>
                      <a:pt x="140" y="1045"/>
                    </a:lnTo>
                    <a:lnTo>
                      <a:pt x="100" y="1002"/>
                    </a:lnTo>
                    <a:lnTo>
                      <a:pt x="87" y="938"/>
                    </a:lnTo>
                    <a:lnTo>
                      <a:pt x="89" y="864"/>
                    </a:lnTo>
                    <a:lnTo>
                      <a:pt x="94" y="796"/>
                    </a:lnTo>
                    <a:lnTo>
                      <a:pt x="97" y="736"/>
                    </a:lnTo>
                    <a:lnTo>
                      <a:pt x="100" y="684"/>
                    </a:lnTo>
                    <a:lnTo>
                      <a:pt x="96" y="637"/>
                    </a:lnTo>
                    <a:lnTo>
                      <a:pt x="88" y="598"/>
                    </a:lnTo>
                    <a:lnTo>
                      <a:pt x="73" y="564"/>
                    </a:lnTo>
                    <a:lnTo>
                      <a:pt x="48" y="538"/>
                    </a:lnTo>
                    <a:lnTo>
                      <a:pt x="22" y="508"/>
                    </a:lnTo>
                    <a:lnTo>
                      <a:pt x="6" y="472"/>
                    </a:lnTo>
                    <a:lnTo>
                      <a:pt x="0" y="433"/>
                    </a:lnTo>
                    <a:lnTo>
                      <a:pt x="1" y="393"/>
                    </a:lnTo>
                    <a:lnTo>
                      <a:pt x="5" y="355"/>
                    </a:lnTo>
                    <a:lnTo>
                      <a:pt x="11" y="325"/>
                    </a:lnTo>
                    <a:lnTo>
                      <a:pt x="17" y="304"/>
                    </a:lnTo>
                    <a:lnTo>
                      <a:pt x="19" y="297"/>
                    </a:lnTo>
                    <a:close/>
                  </a:path>
                </a:pathLst>
              </a:custGeom>
              <a:solidFill>
                <a:srgbClr val="D9C9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5" name="Freeform 1083"/>
              <p:cNvSpPr>
                <a:spLocks/>
              </p:cNvSpPr>
              <p:nvPr/>
            </p:nvSpPr>
            <p:spPr bwMode="auto">
              <a:xfrm>
                <a:off x="5031" y="1231"/>
                <a:ext cx="148" cy="328"/>
              </a:xfrm>
              <a:custGeom>
                <a:avLst/>
                <a:gdLst>
                  <a:gd name="T0" fmla="*/ 0 w 445"/>
                  <a:gd name="T1" fmla="*/ 3 h 985"/>
                  <a:gd name="T2" fmla="*/ 0 w 445"/>
                  <a:gd name="T3" fmla="*/ 3 h 985"/>
                  <a:gd name="T4" fmla="*/ 0 w 445"/>
                  <a:gd name="T5" fmla="*/ 3 h 985"/>
                  <a:gd name="T6" fmla="*/ 1 w 445"/>
                  <a:gd name="T7" fmla="*/ 2 h 985"/>
                  <a:gd name="T8" fmla="*/ 1 w 445"/>
                  <a:gd name="T9" fmla="*/ 2 h 985"/>
                  <a:gd name="T10" fmla="*/ 2 w 445"/>
                  <a:gd name="T11" fmla="*/ 1 h 985"/>
                  <a:gd name="T12" fmla="*/ 2 w 445"/>
                  <a:gd name="T13" fmla="*/ 0 h 985"/>
                  <a:gd name="T14" fmla="*/ 3 w 445"/>
                  <a:gd name="T15" fmla="*/ 0 h 985"/>
                  <a:gd name="T16" fmla="*/ 3 w 445"/>
                  <a:gd name="T17" fmla="*/ 0 h 985"/>
                  <a:gd name="T18" fmla="*/ 3 w 445"/>
                  <a:gd name="T19" fmla="*/ 0 h 985"/>
                  <a:gd name="T20" fmla="*/ 4 w 445"/>
                  <a:gd name="T21" fmla="*/ 1 h 985"/>
                  <a:gd name="T22" fmla="*/ 5 w 445"/>
                  <a:gd name="T23" fmla="*/ 2 h 985"/>
                  <a:gd name="T24" fmla="*/ 5 w 445"/>
                  <a:gd name="T25" fmla="*/ 2 h 985"/>
                  <a:gd name="T26" fmla="*/ 5 w 445"/>
                  <a:gd name="T27" fmla="*/ 3 h 985"/>
                  <a:gd name="T28" fmla="*/ 5 w 445"/>
                  <a:gd name="T29" fmla="*/ 4 h 985"/>
                  <a:gd name="T30" fmla="*/ 5 w 445"/>
                  <a:gd name="T31" fmla="*/ 5 h 985"/>
                  <a:gd name="T32" fmla="*/ 5 w 445"/>
                  <a:gd name="T33" fmla="*/ 5 h 985"/>
                  <a:gd name="T34" fmla="*/ 5 w 445"/>
                  <a:gd name="T35" fmla="*/ 6 h 985"/>
                  <a:gd name="T36" fmla="*/ 5 w 445"/>
                  <a:gd name="T37" fmla="*/ 7 h 985"/>
                  <a:gd name="T38" fmla="*/ 4 w 445"/>
                  <a:gd name="T39" fmla="*/ 8 h 985"/>
                  <a:gd name="T40" fmla="*/ 4 w 445"/>
                  <a:gd name="T41" fmla="*/ 9 h 985"/>
                  <a:gd name="T42" fmla="*/ 4 w 445"/>
                  <a:gd name="T43" fmla="*/ 10 h 985"/>
                  <a:gd name="T44" fmla="*/ 4 w 445"/>
                  <a:gd name="T45" fmla="*/ 10 h 985"/>
                  <a:gd name="T46" fmla="*/ 4 w 445"/>
                  <a:gd name="T47" fmla="*/ 11 h 985"/>
                  <a:gd name="T48" fmla="*/ 5 w 445"/>
                  <a:gd name="T49" fmla="*/ 11 h 985"/>
                  <a:gd name="T50" fmla="*/ 5 w 445"/>
                  <a:gd name="T51" fmla="*/ 12 h 985"/>
                  <a:gd name="T52" fmla="*/ 4 w 445"/>
                  <a:gd name="T53" fmla="*/ 12 h 985"/>
                  <a:gd name="T54" fmla="*/ 4 w 445"/>
                  <a:gd name="T55" fmla="*/ 12 h 985"/>
                  <a:gd name="T56" fmla="*/ 3 w 445"/>
                  <a:gd name="T57" fmla="*/ 12 h 985"/>
                  <a:gd name="T58" fmla="*/ 2 w 445"/>
                  <a:gd name="T59" fmla="*/ 12 h 985"/>
                  <a:gd name="T60" fmla="*/ 2 w 445"/>
                  <a:gd name="T61" fmla="*/ 12 h 985"/>
                  <a:gd name="T62" fmla="*/ 1 w 445"/>
                  <a:gd name="T63" fmla="*/ 11 h 985"/>
                  <a:gd name="T64" fmla="*/ 1 w 445"/>
                  <a:gd name="T65" fmla="*/ 11 h 985"/>
                  <a:gd name="T66" fmla="*/ 1 w 445"/>
                  <a:gd name="T67" fmla="*/ 10 h 985"/>
                  <a:gd name="T68" fmla="*/ 1 w 445"/>
                  <a:gd name="T69" fmla="*/ 9 h 985"/>
                  <a:gd name="T70" fmla="*/ 1 w 445"/>
                  <a:gd name="T71" fmla="*/ 8 h 985"/>
                  <a:gd name="T72" fmla="*/ 1 w 445"/>
                  <a:gd name="T73" fmla="*/ 8 h 985"/>
                  <a:gd name="T74" fmla="*/ 1 w 445"/>
                  <a:gd name="T75" fmla="*/ 7 h 985"/>
                  <a:gd name="T76" fmla="*/ 1 w 445"/>
                  <a:gd name="T77" fmla="*/ 7 h 985"/>
                  <a:gd name="T78" fmla="*/ 1 w 445"/>
                  <a:gd name="T79" fmla="*/ 6 h 985"/>
                  <a:gd name="T80" fmla="*/ 1 w 445"/>
                  <a:gd name="T81" fmla="*/ 6 h 985"/>
                  <a:gd name="T82" fmla="*/ 0 w 445"/>
                  <a:gd name="T83" fmla="*/ 6 h 985"/>
                  <a:gd name="T84" fmla="*/ 0 w 445"/>
                  <a:gd name="T85" fmla="*/ 5 h 985"/>
                  <a:gd name="T86" fmla="*/ 0 w 445"/>
                  <a:gd name="T87" fmla="*/ 5 h 985"/>
                  <a:gd name="T88" fmla="*/ 0 w 445"/>
                  <a:gd name="T89" fmla="*/ 4 h 985"/>
                  <a:gd name="T90" fmla="*/ 0 w 445"/>
                  <a:gd name="T91" fmla="*/ 4 h 985"/>
                  <a:gd name="T92" fmla="*/ 0 w 445"/>
                  <a:gd name="T93" fmla="*/ 4 h 985"/>
                  <a:gd name="T94" fmla="*/ 0 w 445"/>
                  <a:gd name="T95" fmla="*/ 3 h 985"/>
                  <a:gd name="T96" fmla="*/ 0 w 445"/>
                  <a:gd name="T97" fmla="*/ 3 h 9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45"/>
                  <a:gd name="T148" fmla="*/ 0 h 985"/>
                  <a:gd name="T149" fmla="*/ 445 w 445"/>
                  <a:gd name="T150" fmla="*/ 985 h 9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45" h="985">
                    <a:moveTo>
                      <a:pt x="19" y="273"/>
                    </a:moveTo>
                    <a:lnTo>
                      <a:pt x="24" y="260"/>
                    </a:lnTo>
                    <a:lnTo>
                      <a:pt x="39" y="227"/>
                    </a:lnTo>
                    <a:lnTo>
                      <a:pt x="63" y="179"/>
                    </a:lnTo>
                    <a:lnTo>
                      <a:pt x="94" y="127"/>
                    </a:lnTo>
                    <a:lnTo>
                      <a:pt x="128" y="74"/>
                    </a:lnTo>
                    <a:lnTo>
                      <a:pt x="166" y="32"/>
                    </a:lnTo>
                    <a:lnTo>
                      <a:pt x="205" y="4"/>
                    </a:lnTo>
                    <a:lnTo>
                      <a:pt x="244" y="0"/>
                    </a:lnTo>
                    <a:lnTo>
                      <a:pt x="283" y="21"/>
                    </a:lnTo>
                    <a:lnTo>
                      <a:pt x="326" y="65"/>
                    </a:lnTo>
                    <a:lnTo>
                      <a:pt x="368" y="123"/>
                    </a:lnTo>
                    <a:lnTo>
                      <a:pt x="404" y="192"/>
                    </a:lnTo>
                    <a:lnTo>
                      <a:pt x="431" y="264"/>
                    </a:lnTo>
                    <a:lnTo>
                      <a:pt x="445" y="333"/>
                    </a:lnTo>
                    <a:lnTo>
                      <a:pt x="442" y="395"/>
                    </a:lnTo>
                    <a:lnTo>
                      <a:pt x="421" y="444"/>
                    </a:lnTo>
                    <a:lnTo>
                      <a:pt x="390" y="491"/>
                    </a:lnTo>
                    <a:lnTo>
                      <a:pt x="369" y="555"/>
                    </a:lnTo>
                    <a:lnTo>
                      <a:pt x="355" y="627"/>
                    </a:lnTo>
                    <a:lnTo>
                      <a:pt x="348" y="705"/>
                    </a:lnTo>
                    <a:lnTo>
                      <a:pt x="346" y="778"/>
                    </a:lnTo>
                    <a:lnTo>
                      <a:pt x="351" y="845"/>
                    </a:lnTo>
                    <a:lnTo>
                      <a:pt x="361" y="898"/>
                    </a:lnTo>
                    <a:lnTo>
                      <a:pt x="375" y="930"/>
                    </a:lnTo>
                    <a:lnTo>
                      <a:pt x="372" y="949"/>
                    </a:lnTo>
                    <a:lnTo>
                      <a:pt x="343" y="967"/>
                    </a:lnTo>
                    <a:lnTo>
                      <a:pt x="295" y="979"/>
                    </a:lnTo>
                    <a:lnTo>
                      <a:pt x="240" y="985"/>
                    </a:lnTo>
                    <a:lnTo>
                      <a:pt x="180" y="977"/>
                    </a:lnTo>
                    <a:lnTo>
                      <a:pt x="128" y="957"/>
                    </a:lnTo>
                    <a:lnTo>
                      <a:pt x="91" y="917"/>
                    </a:lnTo>
                    <a:lnTo>
                      <a:pt x="79" y="859"/>
                    </a:lnTo>
                    <a:lnTo>
                      <a:pt x="82" y="791"/>
                    </a:lnTo>
                    <a:lnTo>
                      <a:pt x="87" y="729"/>
                    </a:lnTo>
                    <a:lnTo>
                      <a:pt x="89" y="675"/>
                    </a:lnTo>
                    <a:lnTo>
                      <a:pt x="91" y="627"/>
                    </a:lnTo>
                    <a:lnTo>
                      <a:pt x="89" y="584"/>
                    </a:lnTo>
                    <a:lnTo>
                      <a:pt x="82" y="548"/>
                    </a:lnTo>
                    <a:lnTo>
                      <a:pt x="66" y="517"/>
                    </a:lnTo>
                    <a:lnTo>
                      <a:pt x="44" y="492"/>
                    </a:lnTo>
                    <a:lnTo>
                      <a:pt x="19" y="466"/>
                    </a:lnTo>
                    <a:lnTo>
                      <a:pt x="6" y="433"/>
                    </a:lnTo>
                    <a:lnTo>
                      <a:pt x="0" y="396"/>
                    </a:lnTo>
                    <a:lnTo>
                      <a:pt x="1" y="360"/>
                    </a:lnTo>
                    <a:lnTo>
                      <a:pt x="5" y="325"/>
                    </a:lnTo>
                    <a:lnTo>
                      <a:pt x="11" y="299"/>
                    </a:lnTo>
                    <a:lnTo>
                      <a:pt x="17" y="279"/>
                    </a:lnTo>
                    <a:lnTo>
                      <a:pt x="19" y="273"/>
                    </a:lnTo>
                    <a:close/>
                  </a:path>
                </a:pathLst>
              </a:custGeom>
              <a:solidFill>
                <a:srgbClr val="FFE3E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6" name="Freeform 1084"/>
              <p:cNvSpPr>
                <a:spLocks/>
              </p:cNvSpPr>
              <p:nvPr/>
            </p:nvSpPr>
            <p:spPr bwMode="auto">
              <a:xfrm>
                <a:off x="4692" y="1209"/>
                <a:ext cx="457" cy="538"/>
              </a:xfrm>
              <a:custGeom>
                <a:avLst/>
                <a:gdLst>
                  <a:gd name="T0" fmla="*/ 3 w 1371"/>
                  <a:gd name="T1" fmla="*/ 2 h 1612"/>
                  <a:gd name="T2" fmla="*/ 4 w 1371"/>
                  <a:gd name="T3" fmla="*/ 1 h 1612"/>
                  <a:gd name="T4" fmla="*/ 5 w 1371"/>
                  <a:gd name="T5" fmla="*/ 0 h 1612"/>
                  <a:gd name="T6" fmla="*/ 7 w 1371"/>
                  <a:gd name="T7" fmla="*/ 0 h 1612"/>
                  <a:gd name="T8" fmla="*/ 8 w 1371"/>
                  <a:gd name="T9" fmla="*/ 0 h 1612"/>
                  <a:gd name="T10" fmla="*/ 9 w 1371"/>
                  <a:gd name="T11" fmla="*/ 1 h 1612"/>
                  <a:gd name="T12" fmla="*/ 9 w 1371"/>
                  <a:gd name="T13" fmla="*/ 1 h 1612"/>
                  <a:gd name="T14" fmla="*/ 10 w 1371"/>
                  <a:gd name="T15" fmla="*/ 1 h 1612"/>
                  <a:gd name="T16" fmla="*/ 10 w 1371"/>
                  <a:gd name="T17" fmla="*/ 1 h 1612"/>
                  <a:gd name="T18" fmla="*/ 10 w 1371"/>
                  <a:gd name="T19" fmla="*/ 1 h 1612"/>
                  <a:gd name="T20" fmla="*/ 10 w 1371"/>
                  <a:gd name="T21" fmla="*/ 0 h 1612"/>
                  <a:gd name="T22" fmla="*/ 11 w 1371"/>
                  <a:gd name="T23" fmla="*/ 0 h 1612"/>
                  <a:gd name="T24" fmla="*/ 12 w 1371"/>
                  <a:gd name="T25" fmla="*/ 1 h 1612"/>
                  <a:gd name="T26" fmla="*/ 13 w 1371"/>
                  <a:gd name="T27" fmla="*/ 2 h 1612"/>
                  <a:gd name="T28" fmla="*/ 14 w 1371"/>
                  <a:gd name="T29" fmla="*/ 3 h 1612"/>
                  <a:gd name="T30" fmla="*/ 14 w 1371"/>
                  <a:gd name="T31" fmla="*/ 3 h 1612"/>
                  <a:gd name="T32" fmla="*/ 14 w 1371"/>
                  <a:gd name="T33" fmla="*/ 4 h 1612"/>
                  <a:gd name="T34" fmla="*/ 14 w 1371"/>
                  <a:gd name="T35" fmla="*/ 5 h 1612"/>
                  <a:gd name="T36" fmla="*/ 14 w 1371"/>
                  <a:gd name="T37" fmla="*/ 7 h 1612"/>
                  <a:gd name="T38" fmla="*/ 14 w 1371"/>
                  <a:gd name="T39" fmla="*/ 8 h 1612"/>
                  <a:gd name="T40" fmla="*/ 14 w 1371"/>
                  <a:gd name="T41" fmla="*/ 7 h 1612"/>
                  <a:gd name="T42" fmla="*/ 15 w 1371"/>
                  <a:gd name="T43" fmla="*/ 8 h 1612"/>
                  <a:gd name="T44" fmla="*/ 16 w 1371"/>
                  <a:gd name="T45" fmla="*/ 9 h 1612"/>
                  <a:gd name="T46" fmla="*/ 17 w 1371"/>
                  <a:gd name="T47" fmla="*/ 12 h 1612"/>
                  <a:gd name="T48" fmla="*/ 16 w 1371"/>
                  <a:gd name="T49" fmla="*/ 14 h 1612"/>
                  <a:gd name="T50" fmla="*/ 15 w 1371"/>
                  <a:gd name="T51" fmla="*/ 15 h 1612"/>
                  <a:gd name="T52" fmla="*/ 13 w 1371"/>
                  <a:gd name="T53" fmla="*/ 16 h 1612"/>
                  <a:gd name="T54" fmla="*/ 12 w 1371"/>
                  <a:gd name="T55" fmla="*/ 17 h 1612"/>
                  <a:gd name="T56" fmla="*/ 11 w 1371"/>
                  <a:gd name="T57" fmla="*/ 19 h 1612"/>
                  <a:gd name="T58" fmla="*/ 10 w 1371"/>
                  <a:gd name="T59" fmla="*/ 20 h 1612"/>
                  <a:gd name="T60" fmla="*/ 9 w 1371"/>
                  <a:gd name="T61" fmla="*/ 20 h 1612"/>
                  <a:gd name="T62" fmla="*/ 7 w 1371"/>
                  <a:gd name="T63" fmla="*/ 19 h 1612"/>
                  <a:gd name="T64" fmla="*/ 6 w 1371"/>
                  <a:gd name="T65" fmla="*/ 18 h 1612"/>
                  <a:gd name="T66" fmla="*/ 5 w 1371"/>
                  <a:gd name="T67" fmla="*/ 18 h 1612"/>
                  <a:gd name="T68" fmla="*/ 4 w 1371"/>
                  <a:gd name="T69" fmla="*/ 18 h 1612"/>
                  <a:gd name="T70" fmla="*/ 3 w 1371"/>
                  <a:gd name="T71" fmla="*/ 17 h 1612"/>
                  <a:gd name="T72" fmla="*/ 2 w 1371"/>
                  <a:gd name="T73" fmla="*/ 16 h 1612"/>
                  <a:gd name="T74" fmla="*/ 0 w 1371"/>
                  <a:gd name="T75" fmla="*/ 13 h 1612"/>
                  <a:gd name="T76" fmla="*/ 0 w 1371"/>
                  <a:gd name="T77" fmla="*/ 11 h 1612"/>
                  <a:gd name="T78" fmla="*/ 1 w 1371"/>
                  <a:gd name="T79" fmla="*/ 9 h 1612"/>
                  <a:gd name="T80" fmla="*/ 2 w 1371"/>
                  <a:gd name="T81" fmla="*/ 7 h 1612"/>
                  <a:gd name="T82" fmla="*/ 2 w 1371"/>
                  <a:gd name="T83" fmla="*/ 6 h 1612"/>
                  <a:gd name="T84" fmla="*/ 3 w 1371"/>
                  <a:gd name="T85" fmla="*/ 4 h 1612"/>
                  <a:gd name="T86" fmla="*/ 3 w 1371"/>
                  <a:gd name="T87" fmla="*/ 3 h 161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71"/>
                  <a:gd name="T133" fmla="*/ 0 h 1612"/>
                  <a:gd name="T134" fmla="*/ 1371 w 1371"/>
                  <a:gd name="T135" fmla="*/ 1612 h 161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71" h="1612">
                    <a:moveTo>
                      <a:pt x="270" y="193"/>
                    </a:moveTo>
                    <a:lnTo>
                      <a:pt x="278" y="181"/>
                    </a:lnTo>
                    <a:lnTo>
                      <a:pt x="303" y="154"/>
                    </a:lnTo>
                    <a:lnTo>
                      <a:pt x="339" y="116"/>
                    </a:lnTo>
                    <a:lnTo>
                      <a:pt x="386" y="76"/>
                    </a:lnTo>
                    <a:lnTo>
                      <a:pt x="439" y="37"/>
                    </a:lnTo>
                    <a:lnTo>
                      <a:pt x="494" y="11"/>
                    </a:lnTo>
                    <a:lnTo>
                      <a:pt x="550" y="0"/>
                    </a:lnTo>
                    <a:lnTo>
                      <a:pt x="602" y="15"/>
                    </a:lnTo>
                    <a:lnTo>
                      <a:pt x="647" y="40"/>
                    </a:lnTo>
                    <a:lnTo>
                      <a:pt x="688" y="60"/>
                    </a:lnTo>
                    <a:lnTo>
                      <a:pt x="721" y="73"/>
                    </a:lnTo>
                    <a:lnTo>
                      <a:pt x="749" y="85"/>
                    </a:lnTo>
                    <a:lnTo>
                      <a:pt x="769" y="91"/>
                    </a:lnTo>
                    <a:lnTo>
                      <a:pt x="785" y="94"/>
                    </a:lnTo>
                    <a:lnTo>
                      <a:pt x="794" y="97"/>
                    </a:lnTo>
                    <a:lnTo>
                      <a:pt x="798" y="98"/>
                    </a:lnTo>
                    <a:lnTo>
                      <a:pt x="797" y="92"/>
                    </a:lnTo>
                    <a:lnTo>
                      <a:pt x="798" y="78"/>
                    </a:lnTo>
                    <a:lnTo>
                      <a:pt x="800" y="60"/>
                    </a:lnTo>
                    <a:lnTo>
                      <a:pt x="809" y="42"/>
                    </a:lnTo>
                    <a:lnTo>
                      <a:pt x="820" y="26"/>
                    </a:lnTo>
                    <a:lnTo>
                      <a:pt x="842" y="17"/>
                    </a:lnTo>
                    <a:lnTo>
                      <a:pt x="871" y="19"/>
                    </a:lnTo>
                    <a:lnTo>
                      <a:pt x="912" y="35"/>
                    </a:lnTo>
                    <a:lnTo>
                      <a:pt x="956" y="62"/>
                    </a:lnTo>
                    <a:lnTo>
                      <a:pt x="1000" y="96"/>
                    </a:lnTo>
                    <a:lnTo>
                      <a:pt x="1040" y="131"/>
                    </a:lnTo>
                    <a:lnTo>
                      <a:pt x="1077" y="170"/>
                    </a:lnTo>
                    <a:lnTo>
                      <a:pt x="1108" y="206"/>
                    </a:lnTo>
                    <a:lnTo>
                      <a:pt x="1132" y="242"/>
                    </a:lnTo>
                    <a:lnTo>
                      <a:pt x="1149" y="272"/>
                    </a:lnTo>
                    <a:lnTo>
                      <a:pt x="1160" y="299"/>
                    </a:lnTo>
                    <a:lnTo>
                      <a:pt x="1162" y="330"/>
                    </a:lnTo>
                    <a:lnTo>
                      <a:pt x="1163" y="379"/>
                    </a:lnTo>
                    <a:lnTo>
                      <a:pt x="1162" y="436"/>
                    </a:lnTo>
                    <a:lnTo>
                      <a:pt x="1161" y="496"/>
                    </a:lnTo>
                    <a:lnTo>
                      <a:pt x="1157" y="549"/>
                    </a:lnTo>
                    <a:lnTo>
                      <a:pt x="1154" y="589"/>
                    </a:lnTo>
                    <a:lnTo>
                      <a:pt x="1148" y="608"/>
                    </a:lnTo>
                    <a:lnTo>
                      <a:pt x="1143" y="597"/>
                    </a:lnTo>
                    <a:lnTo>
                      <a:pt x="1150" y="581"/>
                    </a:lnTo>
                    <a:lnTo>
                      <a:pt x="1182" y="592"/>
                    </a:lnTo>
                    <a:lnTo>
                      <a:pt x="1227" y="626"/>
                    </a:lnTo>
                    <a:lnTo>
                      <a:pt x="1278" y="682"/>
                    </a:lnTo>
                    <a:lnTo>
                      <a:pt x="1325" y="755"/>
                    </a:lnTo>
                    <a:lnTo>
                      <a:pt x="1359" y="847"/>
                    </a:lnTo>
                    <a:lnTo>
                      <a:pt x="1371" y="950"/>
                    </a:lnTo>
                    <a:lnTo>
                      <a:pt x="1355" y="1067"/>
                    </a:lnTo>
                    <a:lnTo>
                      <a:pt x="1326" y="1121"/>
                    </a:lnTo>
                    <a:lnTo>
                      <a:pt x="1278" y="1166"/>
                    </a:lnTo>
                    <a:lnTo>
                      <a:pt x="1219" y="1207"/>
                    </a:lnTo>
                    <a:lnTo>
                      <a:pt x="1154" y="1247"/>
                    </a:lnTo>
                    <a:lnTo>
                      <a:pt x="1087" y="1290"/>
                    </a:lnTo>
                    <a:lnTo>
                      <a:pt x="1028" y="1341"/>
                    </a:lnTo>
                    <a:lnTo>
                      <a:pt x="979" y="1403"/>
                    </a:lnTo>
                    <a:lnTo>
                      <a:pt x="950" y="1482"/>
                    </a:lnTo>
                    <a:lnTo>
                      <a:pt x="925" y="1535"/>
                    </a:lnTo>
                    <a:lnTo>
                      <a:pt x="886" y="1576"/>
                    </a:lnTo>
                    <a:lnTo>
                      <a:pt x="834" y="1601"/>
                    </a:lnTo>
                    <a:lnTo>
                      <a:pt x="774" y="1612"/>
                    </a:lnTo>
                    <a:lnTo>
                      <a:pt x="710" y="1606"/>
                    </a:lnTo>
                    <a:lnTo>
                      <a:pt x="648" y="1585"/>
                    </a:lnTo>
                    <a:lnTo>
                      <a:pt x="590" y="1548"/>
                    </a:lnTo>
                    <a:lnTo>
                      <a:pt x="543" y="1496"/>
                    </a:lnTo>
                    <a:lnTo>
                      <a:pt x="511" y="1463"/>
                    </a:lnTo>
                    <a:lnTo>
                      <a:pt x="474" y="1446"/>
                    </a:lnTo>
                    <a:lnTo>
                      <a:pt x="433" y="1435"/>
                    </a:lnTo>
                    <a:lnTo>
                      <a:pt x="390" y="1433"/>
                    </a:lnTo>
                    <a:lnTo>
                      <a:pt x="346" y="1428"/>
                    </a:lnTo>
                    <a:lnTo>
                      <a:pt x="304" y="1423"/>
                    </a:lnTo>
                    <a:lnTo>
                      <a:pt x="267" y="1409"/>
                    </a:lnTo>
                    <a:lnTo>
                      <a:pt x="236" y="1384"/>
                    </a:lnTo>
                    <a:lnTo>
                      <a:pt x="144" y="1272"/>
                    </a:lnTo>
                    <a:lnTo>
                      <a:pt x="77" y="1162"/>
                    </a:lnTo>
                    <a:lnTo>
                      <a:pt x="29" y="1058"/>
                    </a:lnTo>
                    <a:lnTo>
                      <a:pt x="4" y="959"/>
                    </a:lnTo>
                    <a:lnTo>
                      <a:pt x="0" y="865"/>
                    </a:lnTo>
                    <a:lnTo>
                      <a:pt x="17" y="782"/>
                    </a:lnTo>
                    <a:lnTo>
                      <a:pt x="54" y="707"/>
                    </a:lnTo>
                    <a:lnTo>
                      <a:pt x="112" y="646"/>
                    </a:lnTo>
                    <a:lnTo>
                      <a:pt x="131" y="604"/>
                    </a:lnTo>
                    <a:lnTo>
                      <a:pt x="155" y="542"/>
                    </a:lnTo>
                    <a:lnTo>
                      <a:pt x="179" y="467"/>
                    </a:lnTo>
                    <a:lnTo>
                      <a:pt x="204" y="388"/>
                    </a:lnTo>
                    <a:lnTo>
                      <a:pt x="225" y="313"/>
                    </a:lnTo>
                    <a:lnTo>
                      <a:pt x="245" y="249"/>
                    </a:lnTo>
                    <a:lnTo>
                      <a:pt x="259" y="206"/>
                    </a:lnTo>
                    <a:lnTo>
                      <a:pt x="270" y="193"/>
                    </a:lnTo>
                    <a:close/>
                  </a:path>
                </a:pathLst>
              </a:custGeom>
              <a:solidFill>
                <a:srgbClr val="26479E"/>
              </a:solidFill>
              <a:ln w="6350">
                <a:solidFill>
                  <a:srgbClr val="000000"/>
                </a:solidFill>
                <a:round/>
                <a:headEnd/>
                <a:tailEnd/>
              </a:ln>
            </p:spPr>
            <p:txBody>
              <a:bodyPr/>
              <a:lstStyle/>
              <a:p>
                <a:endParaRPr lang="en-US"/>
              </a:p>
            </p:txBody>
          </p:sp>
          <p:sp>
            <p:nvSpPr>
              <p:cNvPr id="21597" name="Freeform 1085"/>
              <p:cNvSpPr>
                <a:spLocks/>
              </p:cNvSpPr>
              <p:nvPr/>
            </p:nvSpPr>
            <p:spPr bwMode="auto">
              <a:xfrm>
                <a:off x="4707" y="1218"/>
                <a:ext cx="434" cy="509"/>
              </a:xfrm>
              <a:custGeom>
                <a:avLst/>
                <a:gdLst>
                  <a:gd name="T0" fmla="*/ 3 w 1301"/>
                  <a:gd name="T1" fmla="*/ 2 h 1526"/>
                  <a:gd name="T2" fmla="*/ 4 w 1301"/>
                  <a:gd name="T3" fmla="*/ 1 h 1526"/>
                  <a:gd name="T4" fmla="*/ 5 w 1301"/>
                  <a:gd name="T5" fmla="*/ 0 h 1526"/>
                  <a:gd name="T6" fmla="*/ 6 w 1301"/>
                  <a:gd name="T7" fmla="*/ 0 h 1526"/>
                  <a:gd name="T8" fmla="*/ 8 w 1301"/>
                  <a:gd name="T9" fmla="*/ 0 h 1526"/>
                  <a:gd name="T10" fmla="*/ 8 w 1301"/>
                  <a:gd name="T11" fmla="*/ 1 h 1526"/>
                  <a:gd name="T12" fmla="*/ 9 w 1301"/>
                  <a:gd name="T13" fmla="*/ 1 h 1526"/>
                  <a:gd name="T14" fmla="*/ 9 w 1301"/>
                  <a:gd name="T15" fmla="*/ 1 h 1526"/>
                  <a:gd name="T16" fmla="*/ 9 w 1301"/>
                  <a:gd name="T17" fmla="*/ 1 h 1526"/>
                  <a:gd name="T18" fmla="*/ 9 w 1301"/>
                  <a:gd name="T19" fmla="*/ 1 h 1526"/>
                  <a:gd name="T20" fmla="*/ 10 w 1301"/>
                  <a:gd name="T21" fmla="*/ 0 h 1526"/>
                  <a:gd name="T22" fmla="*/ 10 w 1301"/>
                  <a:gd name="T23" fmla="*/ 0 h 1526"/>
                  <a:gd name="T24" fmla="*/ 11 w 1301"/>
                  <a:gd name="T25" fmla="*/ 1 h 1526"/>
                  <a:gd name="T26" fmla="*/ 12 w 1301"/>
                  <a:gd name="T27" fmla="*/ 2 h 1526"/>
                  <a:gd name="T28" fmla="*/ 13 w 1301"/>
                  <a:gd name="T29" fmla="*/ 2 h 1526"/>
                  <a:gd name="T30" fmla="*/ 14 w 1301"/>
                  <a:gd name="T31" fmla="*/ 3 h 1526"/>
                  <a:gd name="T32" fmla="*/ 14 w 1301"/>
                  <a:gd name="T33" fmla="*/ 4 h 1526"/>
                  <a:gd name="T34" fmla="*/ 14 w 1301"/>
                  <a:gd name="T35" fmla="*/ 5 h 1526"/>
                  <a:gd name="T36" fmla="*/ 14 w 1301"/>
                  <a:gd name="T37" fmla="*/ 7 h 1526"/>
                  <a:gd name="T38" fmla="*/ 14 w 1301"/>
                  <a:gd name="T39" fmla="*/ 8 h 1526"/>
                  <a:gd name="T40" fmla="*/ 14 w 1301"/>
                  <a:gd name="T41" fmla="*/ 7 h 1526"/>
                  <a:gd name="T42" fmla="*/ 15 w 1301"/>
                  <a:gd name="T43" fmla="*/ 8 h 1526"/>
                  <a:gd name="T44" fmla="*/ 16 w 1301"/>
                  <a:gd name="T45" fmla="*/ 10 h 1526"/>
                  <a:gd name="T46" fmla="*/ 16 w 1301"/>
                  <a:gd name="T47" fmla="*/ 12 h 1526"/>
                  <a:gd name="T48" fmla="*/ 15 w 1301"/>
                  <a:gd name="T49" fmla="*/ 14 h 1526"/>
                  <a:gd name="T50" fmla="*/ 14 w 1301"/>
                  <a:gd name="T51" fmla="*/ 15 h 1526"/>
                  <a:gd name="T52" fmla="*/ 12 w 1301"/>
                  <a:gd name="T53" fmla="*/ 16 h 1526"/>
                  <a:gd name="T54" fmla="*/ 11 w 1301"/>
                  <a:gd name="T55" fmla="*/ 17 h 1526"/>
                  <a:gd name="T56" fmla="*/ 10 w 1301"/>
                  <a:gd name="T57" fmla="*/ 18 h 1526"/>
                  <a:gd name="T58" fmla="*/ 9 w 1301"/>
                  <a:gd name="T59" fmla="*/ 19 h 1526"/>
                  <a:gd name="T60" fmla="*/ 8 w 1301"/>
                  <a:gd name="T61" fmla="*/ 19 h 1526"/>
                  <a:gd name="T62" fmla="*/ 7 w 1301"/>
                  <a:gd name="T63" fmla="*/ 18 h 1526"/>
                  <a:gd name="T64" fmla="*/ 6 w 1301"/>
                  <a:gd name="T65" fmla="*/ 17 h 1526"/>
                  <a:gd name="T66" fmla="*/ 5 w 1301"/>
                  <a:gd name="T67" fmla="*/ 17 h 1526"/>
                  <a:gd name="T68" fmla="*/ 4 w 1301"/>
                  <a:gd name="T69" fmla="*/ 16 h 1526"/>
                  <a:gd name="T70" fmla="*/ 3 w 1301"/>
                  <a:gd name="T71" fmla="*/ 16 h 1526"/>
                  <a:gd name="T72" fmla="*/ 1 w 1301"/>
                  <a:gd name="T73" fmla="*/ 15 h 1526"/>
                  <a:gd name="T74" fmla="*/ 0 w 1301"/>
                  <a:gd name="T75" fmla="*/ 12 h 1526"/>
                  <a:gd name="T76" fmla="*/ 0 w 1301"/>
                  <a:gd name="T77" fmla="*/ 10 h 1526"/>
                  <a:gd name="T78" fmla="*/ 1 w 1301"/>
                  <a:gd name="T79" fmla="*/ 8 h 1526"/>
                  <a:gd name="T80" fmla="*/ 2 w 1301"/>
                  <a:gd name="T81" fmla="*/ 7 h 1526"/>
                  <a:gd name="T82" fmla="*/ 2 w 1301"/>
                  <a:gd name="T83" fmla="*/ 6 h 1526"/>
                  <a:gd name="T84" fmla="*/ 3 w 1301"/>
                  <a:gd name="T85" fmla="*/ 4 h 1526"/>
                  <a:gd name="T86" fmla="*/ 3 w 1301"/>
                  <a:gd name="T87" fmla="*/ 2 h 152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01"/>
                  <a:gd name="T133" fmla="*/ 0 h 1526"/>
                  <a:gd name="T134" fmla="*/ 1301 w 1301"/>
                  <a:gd name="T135" fmla="*/ 1526 h 152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01" h="1526">
                    <a:moveTo>
                      <a:pt x="256" y="186"/>
                    </a:moveTo>
                    <a:lnTo>
                      <a:pt x="264" y="174"/>
                    </a:lnTo>
                    <a:lnTo>
                      <a:pt x="287" y="149"/>
                    </a:lnTo>
                    <a:lnTo>
                      <a:pt x="321" y="111"/>
                    </a:lnTo>
                    <a:lnTo>
                      <a:pt x="366" y="73"/>
                    </a:lnTo>
                    <a:lnTo>
                      <a:pt x="416" y="36"/>
                    </a:lnTo>
                    <a:lnTo>
                      <a:pt x="469" y="10"/>
                    </a:lnTo>
                    <a:lnTo>
                      <a:pt x="523" y="0"/>
                    </a:lnTo>
                    <a:lnTo>
                      <a:pt x="574" y="14"/>
                    </a:lnTo>
                    <a:lnTo>
                      <a:pt x="616" y="37"/>
                    </a:lnTo>
                    <a:lnTo>
                      <a:pt x="654" y="56"/>
                    </a:lnTo>
                    <a:lnTo>
                      <a:pt x="686" y="70"/>
                    </a:lnTo>
                    <a:lnTo>
                      <a:pt x="714" y="81"/>
                    </a:lnTo>
                    <a:lnTo>
                      <a:pt x="734" y="87"/>
                    </a:lnTo>
                    <a:lnTo>
                      <a:pt x="748" y="91"/>
                    </a:lnTo>
                    <a:lnTo>
                      <a:pt x="757" y="93"/>
                    </a:lnTo>
                    <a:lnTo>
                      <a:pt x="761" y="94"/>
                    </a:lnTo>
                    <a:lnTo>
                      <a:pt x="760" y="88"/>
                    </a:lnTo>
                    <a:lnTo>
                      <a:pt x="761" y="75"/>
                    </a:lnTo>
                    <a:lnTo>
                      <a:pt x="763" y="58"/>
                    </a:lnTo>
                    <a:lnTo>
                      <a:pt x="771" y="41"/>
                    </a:lnTo>
                    <a:lnTo>
                      <a:pt x="782" y="24"/>
                    </a:lnTo>
                    <a:lnTo>
                      <a:pt x="803" y="16"/>
                    </a:lnTo>
                    <a:lnTo>
                      <a:pt x="830" y="17"/>
                    </a:lnTo>
                    <a:lnTo>
                      <a:pt x="869" y="34"/>
                    </a:lnTo>
                    <a:lnTo>
                      <a:pt x="911" y="59"/>
                    </a:lnTo>
                    <a:lnTo>
                      <a:pt x="953" y="91"/>
                    </a:lnTo>
                    <a:lnTo>
                      <a:pt x="992" y="124"/>
                    </a:lnTo>
                    <a:lnTo>
                      <a:pt x="1028" y="161"/>
                    </a:lnTo>
                    <a:lnTo>
                      <a:pt x="1058" y="196"/>
                    </a:lnTo>
                    <a:lnTo>
                      <a:pt x="1081" y="231"/>
                    </a:lnTo>
                    <a:lnTo>
                      <a:pt x="1098" y="260"/>
                    </a:lnTo>
                    <a:lnTo>
                      <a:pt x="1107" y="286"/>
                    </a:lnTo>
                    <a:lnTo>
                      <a:pt x="1110" y="317"/>
                    </a:lnTo>
                    <a:lnTo>
                      <a:pt x="1113" y="368"/>
                    </a:lnTo>
                    <a:lnTo>
                      <a:pt x="1116" y="430"/>
                    </a:lnTo>
                    <a:lnTo>
                      <a:pt x="1119" y="495"/>
                    </a:lnTo>
                    <a:lnTo>
                      <a:pt x="1120" y="553"/>
                    </a:lnTo>
                    <a:lnTo>
                      <a:pt x="1120" y="597"/>
                    </a:lnTo>
                    <a:lnTo>
                      <a:pt x="1119" y="619"/>
                    </a:lnTo>
                    <a:lnTo>
                      <a:pt x="1116" y="611"/>
                    </a:lnTo>
                    <a:lnTo>
                      <a:pt x="1123" y="597"/>
                    </a:lnTo>
                    <a:lnTo>
                      <a:pt x="1154" y="610"/>
                    </a:lnTo>
                    <a:lnTo>
                      <a:pt x="1196" y="646"/>
                    </a:lnTo>
                    <a:lnTo>
                      <a:pt x="1243" y="702"/>
                    </a:lnTo>
                    <a:lnTo>
                      <a:pt x="1279" y="774"/>
                    </a:lnTo>
                    <a:lnTo>
                      <a:pt x="1301" y="860"/>
                    </a:lnTo>
                    <a:lnTo>
                      <a:pt x="1295" y="957"/>
                    </a:lnTo>
                    <a:lnTo>
                      <a:pt x="1253" y="1062"/>
                    </a:lnTo>
                    <a:lnTo>
                      <a:pt x="1221" y="1110"/>
                    </a:lnTo>
                    <a:lnTo>
                      <a:pt x="1176" y="1151"/>
                    </a:lnTo>
                    <a:lnTo>
                      <a:pt x="1119" y="1187"/>
                    </a:lnTo>
                    <a:lnTo>
                      <a:pt x="1059" y="1224"/>
                    </a:lnTo>
                    <a:lnTo>
                      <a:pt x="997" y="1261"/>
                    </a:lnTo>
                    <a:lnTo>
                      <a:pt x="940" y="1305"/>
                    </a:lnTo>
                    <a:lnTo>
                      <a:pt x="894" y="1356"/>
                    </a:lnTo>
                    <a:lnTo>
                      <a:pt x="864" y="1419"/>
                    </a:lnTo>
                    <a:lnTo>
                      <a:pt x="841" y="1462"/>
                    </a:lnTo>
                    <a:lnTo>
                      <a:pt x="803" y="1495"/>
                    </a:lnTo>
                    <a:lnTo>
                      <a:pt x="754" y="1515"/>
                    </a:lnTo>
                    <a:lnTo>
                      <a:pt x="699" y="1526"/>
                    </a:lnTo>
                    <a:lnTo>
                      <a:pt x="641" y="1520"/>
                    </a:lnTo>
                    <a:lnTo>
                      <a:pt x="583" y="1501"/>
                    </a:lnTo>
                    <a:lnTo>
                      <a:pt x="529" y="1469"/>
                    </a:lnTo>
                    <a:lnTo>
                      <a:pt x="485" y="1421"/>
                    </a:lnTo>
                    <a:lnTo>
                      <a:pt x="453" y="1387"/>
                    </a:lnTo>
                    <a:lnTo>
                      <a:pt x="416" y="1366"/>
                    </a:lnTo>
                    <a:lnTo>
                      <a:pt x="377" y="1353"/>
                    </a:lnTo>
                    <a:lnTo>
                      <a:pt x="338" y="1343"/>
                    </a:lnTo>
                    <a:lnTo>
                      <a:pt x="297" y="1334"/>
                    </a:lnTo>
                    <a:lnTo>
                      <a:pt x="260" y="1325"/>
                    </a:lnTo>
                    <a:lnTo>
                      <a:pt x="226" y="1307"/>
                    </a:lnTo>
                    <a:lnTo>
                      <a:pt x="200" y="1282"/>
                    </a:lnTo>
                    <a:lnTo>
                      <a:pt x="121" y="1181"/>
                    </a:lnTo>
                    <a:lnTo>
                      <a:pt x="62" y="1083"/>
                    </a:lnTo>
                    <a:lnTo>
                      <a:pt x="22" y="988"/>
                    </a:lnTo>
                    <a:lnTo>
                      <a:pt x="3" y="899"/>
                    </a:lnTo>
                    <a:lnTo>
                      <a:pt x="0" y="815"/>
                    </a:lnTo>
                    <a:lnTo>
                      <a:pt x="17" y="740"/>
                    </a:lnTo>
                    <a:lnTo>
                      <a:pt x="52" y="672"/>
                    </a:lnTo>
                    <a:lnTo>
                      <a:pt x="104" y="616"/>
                    </a:lnTo>
                    <a:lnTo>
                      <a:pt x="123" y="577"/>
                    </a:lnTo>
                    <a:lnTo>
                      <a:pt x="144" y="519"/>
                    </a:lnTo>
                    <a:lnTo>
                      <a:pt x="167" y="447"/>
                    </a:lnTo>
                    <a:lnTo>
                      <a:pt x="191" y="373"/>
                    </a:lnTo>
                    <a:lnTo>
                      <a:pt x="212" y="300"/>
                    </a:lnTo>
                    <a:lnTo>
                      <a:pt x="231" y="239"/>
                    </a:lnTo>
                    <a:lnTo>
                      <a:pt x="245" y="199"/>
                    </a:lnTo>
                    <a:lnTo>
                      <a:pt x="256" y="186"/>
                    </a:lnTo>
                    <a:close/>
                  </a:path>
                </a:pathLst>
              </a:custGeom>
              <a:solidFill>
                <a:srgbClr val="455E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8" name="Freeform 1086"/>
              <p:cNvSpPr>
                <a:spLocks/>
              </p:cNvSpPr>
              <p:nvPr/>
            </p:nvSpPr>
            <p:spPr bwMode="auto">
              <a:xfrm>
                <a:off x="4722" y="1227"/>
                <a:ext cx="414" cy="479"/>
              </a:xfrm>
              <a:custGeom>
                <a:avLst/>
                <a:gdLst>
                  <a:gd name="T0" fmla="*/ 3 w 1243"/>
                  <a:gd name="T1" fmla="*/ 2 h 1437"/>
                  <a:gd name="T2" fmla="*/ 4 w 1243"/>
                  <a:gd name="T3" fmla="*/ 1 h 1437"/>
                  <a:gd name="T4" fmla="*/ 5 w 1243"/>
                  <a:gd name="T5" fmla="*/ 0 h 1437"/>
                  <a:gd name="T6" fmla="*/ 6 w 1243"/>
                  <a:gd name="T7" fmla="*/ 0 h 1437"/>
                  <a:gd name="T8" fmla="*/ 7 w 1243"/>
                  <a:gd name="T9" fmla="*/ 0 h 1437"/>
                  <a:gd name="T10" fmla="*/ 8 w 1243"/>
                  <a:gd name="T11" fmla="*/ 1 h 1437"/>
                  <a:gd name="T12" fmla="*/ 9 w 1243"/>
                  <a:gd name="T13" fmla="*/ 1 h 1437"/>
                  <a:gd name="T14" fmla="*/ 9 w 1243"/>
                  <a:gd name="T15" fmla="*/ 1 h 1437"/>
                  <a:gd name="T16" fmla="*/ 9 w 1243"/>
                  <a:gd name="T17" fmla="*/ 1 h 1437"/>
                  <a:gd name="T18" fmla="*/ 9 w 1243"/>
                  <a:gd name="T19" fmla="*/ 1 h 1437"/>
                  <a:gd name="T20" fmla="*/ 9 w 1243"/>
                  <a:gd name="T21" fmla="*/ 0 h 1437"/>
                  <a:gd name="T22" fmla="*/ 10 w 1243"/>
                  <a:gd name="T23" fmla="*/ 0 h 1437"/>
                  <a:gd name="T24" fmla="*/ 11 w 1243"/>
                  <a:gd name="T25" fmla="*/ 1 h 1437"/>
                  <a:gd name="T26" fmla="*/ 12 w 1243"/>
                  <a:gd name="T27" fmla="*/ 1 h 1437"/>
                  <a:gd name="T28" fmla="*/ 12 w 1243"/>
                  <a:gd name="T29" fmla="*/ 2 h 1437"/>
                  <a:gd name="T30" fmla="*/ 13 w 1243"/>
                  <a:gd name="T31" fmla="*/ 3 h 1437"/>
                  <a:gd name="T32" fmla="*/ 13 w 1243"/>
                  <a:gd name="T33" fmla="*/ 4 h 1437"/>
                  <a:gd name="T34" fmla="*/ 13 w 1243"/>
                  <a:gd name="T35" fmla="*/ 5 h 1437"/>
                  <a:gd name="T36" fmla="*/ 13 w 1243"/>
                  <a:gd name="T37" fmla="*/ 7 h 1437"/>
                  <a:gd name="T38" fmla="*/ 13 w 1243"/>
                  <a:gd name="T39" fmla="*/ 8 h 1437"/>
                  <a:gd name="T40" fmla="*/ 13 w 1243"/>
                  <a:gd name="T41" fmla="*/ 8 h 1437"/>
                  <a:gd name="T42" fmla="*/ 14 w 1243"/>
                  <a:gd name="T43" fmla="*/ 8 h 1437"/>
                  <a:gd name="T44" fmla="*/ 15 w 1243"/>
                  <a:gd name="T45" fmla="*/ 10 h 1437"/>
                  <a:gd name="T46" fmla="*/ 15 w 1243"/>
                  <a:gd name="T47" fmla="*/ 12 h 1437"/>
                  <a:gd name="T48" fmla="*/ 14 w 1243"/>
                  <a:gd name="T49" fmla="*/ 14 h 1437"/>
                  <a:gd name="T50" fmla="*/ 13 w 1243"/>
                  <a:gd name="T51" fmla="*/ 14 h 1437"/>
                  <a:gd name="T52" fmla="*/ 11 w 1243"/>
                  <a:gd name="T53" fmla="*/ 15 h 1437"/>
                  <a:gd name="T54" fmla="*/ 10 w 1243"/>
                  <a:gd name="T55" fmla="*/ 16 h 1437"/>
                  <a:gd name="T56" fmla="*/ 9 w 1243"/>
                  <a:gd name="T57" fmla="*/ 17 h 1437"/>
                  <a:gd name="T58" fmla="*/ 8 w 1243"/>
                  <a:gd name="T59" fmla="*/ 18 h 1437"/>
                  <a:gd name="T60" fmla="*/ 7 w 1243"/>
                  <a:gd name="T61" fmla="*/ 18 h 1437"/>
                  <a:gd name="T62" fmla="*/ 6 w 1243"/>
                  <a:gd name="T63" fmla="*/ 17 h 1437"/>
                  <a:gd name="T64" fmla="*/ 5 w 1243"/>
                  <a:gd name="T65" fmla="*/ 16 h 1437"/>
                  <a:gd name="T66" fmla="*/ 4 w 1243"/>
                  <a:gd name="T67" fmla="*/ 16 h 1437"/>
                  <a:gd name="T68" fmla="*/ 3 w 1243"/>
                  <a:gd name="T69" fmla="*/ 15 h 1437"/>
                  <a:gd name="T70" fmla="*/ 2 w 1243"/>
                  <a:gd name="T71" fmla="*/ 15 h 1437"/>
                  <a:gd name="T72" fmla="*/ 1 w 1243"/>
                  <a:gd name="T73" fmla="*/ 13 h 1437"/>
                  <a:gd name="T74" fmla="*/ 0 w 1243"/>
                  <a:gd name="T75" fmla="*/ 11 h 1437"/>
                  <a:gd name="T76" fmla="*/ 0 w 1243"/>
                  <a:gd name="T77" fmla="*/ 9 h 1437"/>
                  <a:gd name="T78" fmla="*/ 1 w 1243"/>
                  <a:gd name="T79" fmla="*/ 8 h 1437"/>
                  <a:gd name="T80" fmla="*/ 1 w 1243"/>
                  <a:gd name="T81" fmla="*/ 7 h 1437"/>
                  <a:gd name="T82" fmla="*/ 2 w 1243"/>
                  <a:gd name="T83" fmla="*/ 5 h 1437"/>
                  <a:gd name="T84" fmla="*/ 2 w 1243"/>
                  <a:gd name="T85" fmla="*/ 4 h 1437"/>
                  <a:gd name="T86" fmla="*/ 3 w 1243"/>
                  <a:gd name="T87" fmla="*/ 2 h 14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43"/>
                  <a:gd name="T133" fmla="*/ 0 h 1437"/>
                  <a:gd name="T134" fmla="*/ 1243 w 1243"/>
                  <a:gd name="T135" fmla="*/ 1437 h 14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43" h="1437">
                    <a:moveTo>
                      <a:pt x="239" y="176"/>
                    </a:moveTo>
                    <a:lnTo>
                      <a:pt x="246" y="166"/>
                    </a:lnTo>
                    <a:lnTo>
                      <a:pt x="269" y="140"/>
                    </a:lnTo>
                    <a:lnTo>
                      <a:pt x="302" y="105"/>
                    </a:lnTo>
                    <a:lnTo>
                      <a:pt x="346" y="68"/>
                    </a:lnTo>
                    <a:lnTo>
                      <a:pt x="393" y="33"/>
                    </a:lnTo>
                    <a:lnTo>
                      <a:pt x="444" y="9"/>
                    </a:lnTo>
                    <a:lnTo>
                      <a:pt x="494" y="0"/>
                    </a:lnTo>
                    <a:lnTo>
                      <a:pt x="543" y="14"/>
                    </a:lnTo>
                    <a:lnTo>
                      <a:pt x="584" y="36"/>
                    </a:lnTo>
                    <a:lnTo>
                      <a:pt x="620" y="54"/>
                    </a:lnTo>
                    <a:lnTo>
                      <a:pt x="651" y="67"/>
                    </a:lnTo>
                    <a:lnTo>
                      <a:pt x="676" y="77"/>
                    </a:lnTo>
                    <a:lnTo>
                      <a:pt x="695" y="82"/>
                    </a:lnTo>
                    <a:lnTo>
                      <a:pt x="709" y="87"/>
                    </a:lnTo>
                    <a:lnTo>
                      <a:pt x="717" y="88"/>
                    </a:lnTo>
                    <a:lnTo>
                      <a:pt x="721" y="89"/>
                    </a:lnTo>
                    <a:lnTo>
                      <a:pt x="720" y="83"/>
                    </a:lnTo>
                    <a:lnTo>
                      <a:pt x="721" y="72"/>
                    </a:lnTo>
                    <a:lnTo>
                      <a:pt x="723" y="54"/>
                    </a:lnTo>
                    <a:lnTo>
                      <a:pt x="730" y="38"/>
                    </a:lnTo>
                    <a:lnTo>
                      <a:pt x="742" y="23"/>
                    </a:lnTo>
                    <a:lnTo>
                      <a:pt x="761" y="15"/>
                    </a:lnTo>
                    <a:lnTo>
                      <a:pt x="788" y="16"/>
                    </a:lnTo>
                    <a:lnTo>
                      <a:pt x="826" y="31"/>
                    </a:lnTo>
                    <a:lnTo>
                      <a:pt x="867" y="55"/>
                    </a:lnTo>
                    <a:lnTo>
                      <a:pt x="906" y="86"/>
                    </a:lnTo>
                    <a:lnTo>
                      <a:pt x="943" y="118"/>
                    </a:lnTo>
                    <a:lnTo>
                      <a:pt x="977" y="154"/>
                    </a:lnTo>
                    <a:lnTo>
                      <a:pt x="1004" y="188"/>
                    </a:lnTo>
                    <a:lnTo>
                      <a:pt x="1028" y="220"/>
                    </a:lnTo>
                    <a:lnTo>
                      <a:pt x="1043" y="248"/>
                    </a:lnTo>
                    <a:lnTo>
                      <a:pt x="1052" y="271"/>
                    </a:lnTo>
                    <a:lnTo>
                      <a:pt x="1054" y="304"/>
                    </a:lnTo>
                    <a:lnTo>
                      <a:pt x="1061" y="357"/>
                    </a:lnTo>
                    <a:lnTo>
                      <a:pt x="1068" y="422"/>
                    </a:lnTo>
                    <a:lnTo>
                      <a:pt x="1077" y="492"/>
                    </a:lnTo>
                    <a:lnTo>
                      <a:pt x="1083" y="555"/>
                    </a:lnTo>
                    <a:lnTo>
                      <a:pt x="1086" y="605"/>
                    </a:lnTo>
                    <a:lnTo>
                      <a:pt x="1087" y="629"/>
                    </a:lnTo>
                    <a:lnTo>
                      <a:pt x="1085" y="623"/>
                    </a:lnTo>
                    <a:lnTo>
                      <a:pt x="1093" y="610"/>
                    </a:lnTo>
                    <a:lnTo>
                      <a:pt x="1123" y="625"/>
                    </a:lnTo>
                    <a:lnTo>
                      <a:pt x="1163" y="664"/>
                    </a:lnTo>
                    <a:lnTo>
                      <a:pt x="1205" y="721"/>
                    </a:lnTo>
                    <a:lnTo>
                      <a:pt x="1234" y="792"/>
                    </a:lnTo>
                    <a:lnTo>
                      <a:pt x="1243" y="875"/>
                    </a:lnTo>
                    <a:lnTo>
                      <a:pt x="1218" y="963"/>
                    </a:lnTo>
                    <a:lnTo>
                      <a:pt x="1151" y="1056"/>
                    </a:lnTo>
                    <a:lnTo>
                      <a:pt x="1117" y="1097"/>
                    </a:lnTo>
                    <a:lnTo>
                      <a:pt x="1071" y="1133"/>
                    </a:lnTo>
                    <a:lnTo>
                      <a:pt x="1017" y="1167"/>
                    </a:lnTo>
                    <a:lnTo>
                      <a:pt x="960" y="1200"/>
                    </a:lnTo>
                    <a:lnTo>
                      <a:pt x="903" y="1233"/>
                    </a:lnTo>
                    <a:lnTo>
                      <a:pt x="851" y="1269"/>
                    </a:lnTo>
                    <a:lnTo>
                      <a:pt x="807" y="1309"/>
                    </a:lnTo>
                    <a:lnTo>
                      <a:pt x="778" y="1357"/>
                    </a:lnTo>
                    <a:lnTo>
                      <a:pt x="754" y="1388"/>
                    </a:lnTo>
                    <a:lnTo>
                      <a:pt x="720" y="1414"/>
                    </a:lnTo>
                    <a:lnTo>
                      <a:pt x="675" y="1430"/>
                    </a:lnTo>
                    <a:lnTo>
                      <a:pt x="624" y="1437"/>
                    </a:lnTo>
                    <a:lnTo>
                      <a:pt x="569" y="1431"/>
                    </a:lnTo>
                    <a:lnTo>
                      <a:pt x="516" y="1416"/>
                    </a:lnTo>
                    <a:lnTo>
                      <a:pt x="467" y="1387"/>
                    </a:lnTo>
                    <a:lnTo>
                      <a:pt x="427" y="1345"/>
                    </a:lnTo>
                    <a:lnTo>
                      <a:pt x="395" y="1310"/>
                    </a:lnTo>
                    <a:lnTo>
                      <a:pt x="360" y="1287"/>
                    </a:lnTo>
                    <a:lnTo>
                      <a:pt x="322" y="1269"/>
                    </a:lnTo>
                    <a:lnTo>
                      <a:pt x="287" y="1256"/>
                    </a:lnTo>
                    <a:lnTo>
                      <a:pt x="249" y="1242"/>
                    </a:lnTo>
                    <a:lnTo>
                      <a:pt x="215" y="1227"/>
                    </a:lnTo>
                    <a:lnTo>
                      <a:pt x="185" y="1207"/>
                    </a:lnTo>
                    <a:lnTo>
                      <a:pt x="161" y="1180"/>
                    </a:lnTo>
                    <a:lnTo>
                      <a:pt x="95" y="1090"/>
                    </a:lnTo>
                    <a:lnTo>
                      <a:pt x="47" y="1003"/>
                    </a:lnTo>
                    <a:lnTo>
                      <a:pt x="14" y="919"/>
                    </a:lnTo>
                    <a:lnTo>
                      <a:pt x="0" y="840"/>
                    </a:lnTo>
                    <a:lnTo>
                      <a:pt x="0" y="766"/>
                    </a:lnTo>
                    <a:lnTo>
                      <a:pt x="16" y="699"/>
                    </a:lnTo>
                    <a:lnTo>
                      <a:pt x="47" y="639"/>
                    </a:lnTo>
                    <a:lnTo>
                      <a:pt x="96" y="589"/>
                    </a:lnTo>
                    <a:lnTo>
                      <a:pt x="113" y="551"/>
                    </a:lnTo>
                    <a:lnTo>
                      <a:pt x="135" y="495"/>
                    </a:lnTo>
                    <a:lnTo>
                      <a:pt x="156" y="427"/>
                    </a:lnTo>
                    <a:lnTo>
                      <a:pt x="179" y="355"/>
                    </a:lnTo>
                    <a:lnTo>
                      <a:pt x="199" y="285"/>
                    </a:lnTo>
                    <a:lnTo>
                      <a:pt x="215" y="228"/>
                    </a:lnTo>
                    <a:lnTo>
                      <a:pt x="229" y="188"/>
                    </a:lnTo>
                    <a:lnTo>
                      <a:pt x="239" y="176"/>
                    </a:lnTo>
                    <a:close/>
                  </a:path>
                </a:pathLst>
              </a:custGeom>
              <a:solidFill>
                <a:srgbClr val="6378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99" name="Freeform 1087"/>
              <p:cNvSpPr>
                <a:spLocks/>
              </p:cNvSpPr>
              <p:nvPr/>
            </p:nvSpPr>
            <p:spPr bwMode="auto">
              <a:xfrm>
                <a:off x="4736" y="1236"/>
                <a:ext cx="397" cy="450"/>
              </a:xfrm>
              <a:custGeom>
                <a:avLst/>
                <a:gdLst>
                  <a:gd name="T0" fmla="*/ 3 w 1191"/>
                  <a:gd name="T1" fmla="*/ 2 h 1349"/>
                  <a:gd name="T2" fmla="*/ 4 w 1191"/>
                  <a:gd name="T3" fmla="*/ 1 h 1349"/>
                  <a:gd name="T4" fmla="*/ 5 w 1191"/>
                  <a:gd name="T5" fmla="*/ 0 h 1349"/>
                  <a:gd name="T6" fmla="*/ 6 w 1191"/>
                  <a:gd name="T7" fmla="*/ 0 h 1349"/>
                  <a:gd name="T8" fmla="*/ 7 w 1191"/>
                  <a:gd name="T9" fmla="*/ 0 h 1349"/>
                  <a:gd name="T10" fmla="*/ 8 w 1191"/>
                  <a:gd name="T11" fmla="*/ 1 h 1349"/>
                  <a:gd name="T12" fmla="*/ 8 w 1191"/>
                  <a:gd name="T13" fmla="*/ 1 h 1349"/>
                  <a:gd name="T14" fmla="*/ 8 w 1191"/>
                  <a:gd name="T15" fmla="*/ 1 h 1349"/>
                  <a:gd name="T16" fmla="*/ 8 w 1191"/>
                  <a:gd name="T17" fmla="*/ 1 h 1349"/>
                  <a:gd name="T18" fmla="*/ 8 w 1191"/>
                  <a:gd name="T19" fmla="*/ 1 h 1349"/>
                  <a:gd name="T20" fmla="*/ 9 w 1191"/>
                  <a:gd name="T21" fmla="*/ 0 h 1349"/>
                  <a:gd name="T22" fmla="*/ 9 w 1191"/>
                  <a:gd name="T23" fmla="*/ 0 h 1349"/>
                  <a:gd name="T24" fmla="*/ 10 w 1191"/>
                  <a:gd name="T25" fmla="*/ 1 h 1349"/>
                  <a:gd name="T26" fmla="*/ 11 w 1191"/>
                  <a:gd name="T27" fmla="*/ 1 h 1349"/>
                  <a:gd name="T28" fmla="*/ 12 w 1191"/>
                  <a:gd name="T29" fmla="*/ 2 h 1349"/>
                  <a:gd name="T30" fmla="*/ 12 w 1191"/>
                  <a:gd name="T31" fmla="*/ 3 h 1349"/>
                  <a:gd name="T32" fmla="*/ 12 w 1191"/>
                  <a:gd name="T33" fmla="*/ 4 h 1349"/>
                  <a:gd name="T34" fmla="*/ 13 w 1191"/>
                  <a:gd name="T35" fmla="*/ 5 h 1349"/>
                  <a:gd name="T36" fmla="*/ 13 w 1191"/>
                  <a:gd name="T37" fmla="*/ 7 h 1349"/>
                  <a:gd name="T38" fmla="*/ 13 w 1191"/>
                  <a:gd name="T39" fmla="*/ 8 h 1349"/>
                  <a:gd name="T40" fmla="*/ 13 w 1191"/>
                  <a:gd name="T41" fmla="*/ 8 h 1349"/>
                  <a:gd name="T42" fmla="*/ 14 w 1191"/>
                  <a:gd name="T43" fmla="*/ 8 h 1349"/>
                  <a:gd name="T44" fmla="*/ 15 w 1191"/>
                  <a:gd name="T45" fmla="*/ 10 h 1349"/>
                  <a:gd name="T46" fmla="*/ 14 w 1191"/>
                  <a:gd name="T47" fmla="*/ 12 h 1349"/>
                  <a:gd name="T48" fmla="*/ 13 w 1191"/>
                  <a:gd name="T49" fmla="*/ 13 h 1349"/>
                  <a:gd name="T50" fmla="*/ 11 w 1191"/>
                  <a:gd name="T51" fmla="*/ 14 h 1349"/>
                  <a:gd name="T52" fmla="*/ 10 w 1191"/>
                  <a:gd name="T53" fmla="*/ 15 h 1349"/>
                  <a:gd name="T54" fmla="*/ 9 w 1191"/>
                  <a:gd name="T55" fmla="*/ 16 h 1349"/>
                  <a:gd name="T56" fmla="*/ 8 w 1191"/>
                  <a:gd name="T57" fmla="*/ 16 h 1349"/>
                  <a:gd name="T58" fmla="*/ 7 w 1191"/>
                  <a:gd name="T59" fmla="*/ 17 h 1349"/>
                  <a:gd name="T60" fmla="*/ 6 w 1191"/>
                  <a:gd name="T61" fmla="*/ 17 h 1349"/>
                  <a:gd name="T62" fmla="*/ 5 w 1191"/>
                  <a:gd name="T63" fmla="*/ 16 h 1349"/>
                  <a:gd name="T64" fmla="*/ 4 w 1191"/>
                  <a:gd name="T65" fmla="*/ 15 h 1349"/>
                  <a:gd name="T66" fmla="*/ 3 w 1191"/>
                  <a:gd name="T67" fmla="*/ 15 h 1349"/>
                  <a:gd name="T68" fmla="*/ 3 w 1191"/>
                  <a:gd name="T69" fmla="*/ 14 h 1349"/>
                  <a:gd name="T70" fmla="*/ 2 w 1191"/>
                  <a:gd name="T71" fmla="*/ 14 h 1349"/>
                  <a:gd name="T72" fmla="*/ 1 w 1191"/>
                  <a:gd name="T73" fmla="*/ 12 h 1349"/>
                  <a:gd name="T74" fmla="*/ 0 w 1191"/>
                  <a:gd name="T75" fmla="*/ 11 h 1349"/>
                  <a:gd name="T76" fmla="*/ 0 w 1191"/>
                  <a:gd name="T77" fmla="*/ 9 h 1349"/>
                  <a:gd name="T78" fmla="*/ 1 w 1191"/>
                  <a:gd name="T79" fmla="*/ 7 h 1349"/>
                  <a:gd name="T80" fmla="*/ 1 w 1191"/>
                  <a:gd name="T81" fmla="*/ 6 h 1349"/>
                  <a:gd name="T82" fmla="*/ 2 w 1191"/>
                  <a:gd name="T83" fmla="*/ 5 h 1349"/>
                  <a:gd name="T84" fmla="*/ 2 w 1191"/>
                  <a:gd name="T85" fmla="*/ 3 h 1349"/>
                  <a:gd name="T86" fmla="*/ 3 w 1191"/>
                  <a:gd name="T87" fmla="*/ 2 h 13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1"/>
                  <a:gd name="T133" fmla="*/ 0 h 1349"/>
                  <a:gd name="T134" fmla="*/ 1191 w 1191"/>
                  <a:gd name="T135" fmla="*/ 1349 h 134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1" h="1349">
                    <a:moveTo>
                      <a:pt x="228" y="168"/>
                    </a:moveTo>
                    <a:lnTo>
                      <a:pt x="235" y="157"/>
                    </a:lnTo>
                    <a:lnTo>
                      <a:pt x="256" y="134"/>
                    </a:lnTo>
                    <a:lnTo>
                      <a:pt x="287" y="100"/>
                    </a:lnTo>
                    <a:lnTo>
                      <a:pt x="329" y="65"/>
                    </a:lnTo>
                    <a:lnTo>
                      <a:pt x="374" y="32"/>
                    </a:lnTo>
                    <a:lnTo>
                      <a:pt x="422" y="10"/>
                    </a:lnTo>
                    <a:lnTo>
                      <a:pt x="470" y="0"/>
                    </a:lnTo>
                    <a:lnTo>
                      <a:pt x="516" y="13"/>
                    </a:lnTo>
                    <a:lnTo>
                      <a:pt x="555" y="34"/>
                    </a:lnTo>
                    <a:lnTo>
                      <a:pt x="590" y="51"/>
                    </a:lnTo>
                    <a:lnTo>
                      <a:pt x="618" y="64"/>
                    </a:lnTo>
                    <a:lnTo>
                      <a:pt x="643" y="74"/>
                    </a:lnTo>
                    <a:lnTo>
                      <a:pt x="661" y="79"/>
                    </a:lnTo>
                    <a:lnTo>
                      <a:pt x="675" y="83"/>
                    </a:lnTo>
                    <a:lnTo>
                      <a:pt x="682" y="85"/>
                    </a:lnTo>
                    <a:lnTo>
                      <a:pt x="686" y="86"/>
                    </a:lnTo>
                    <a:lnTo>
                      <a:pt x="685" y="81"/>
                    </a:lnTo>
                    <a:lnTo>
                      <a:pt x="686" y="69"/>
                    </a:lnTo>
                    <a:lnTo>
                      <a:pt x="688" y="53"/>
                    </a:lnTo>
                    <a:lnTo>
                      <a:pt x="695" y="38"/>
                    </a:lnTo>
                    <a:lnTo>
                      <a:pt x="706" y="22"/>
                    </a:lnTo>
                    <a:lnTo>
                      <a:pt x="725" y="16"/>
                    </a:lnTo>
                    <a:lnTo>
                      <a:pt x="750" y="17"/>
                    </a:lnTo>
                    <a:lnTo>
                      <a:pt x="787" y="31"/>
                    </a:lnTo>
                    <a:lnTo>
                      <a:pt x="825" y="54"/>
                    </a:lnTo>
                    <a:lnTo>
                      <a:pt x="862" y="82"/>
                    </a:lnTo>
                    <a:lnTo>
                      <a:pt x="898" y="113"/>
                    </a:lnTo>
                    <a:lnTo>
                      <a:pt x="930" y="147"/>
                    </a:lnTo>
                    <a:lnTo>
                      <a:pt x="957" y="179"/>
                    </a:lnTo>
                    <a:lnTo>
                      <a:pt x="979" y="211"/>
                    </a:lnTo>
                    <a:lnTo>
                      <a:pt x="993" y="237"/>
                    </a:lnTo>
                    <a:lnTo>
                      <a:pt x="1001" y="260"/>
                    </a:lnTo>
                    <a:lnTo>
                      <a:pt x="1006" y="292"/>
                    </a:lnTo>
                    <a:lnTo>
                      <a:pt x="1014" y="348"/>
                    </a:lnTo>
                    <a:lnTo>
                      <a:pt x="1025" y="417"/>
                    </a:lnTo>
                    <a:lnTo>
                      <a:pt x="1038" y="492"/>
                    </a:lnTo>
                    <a:lnTo>
                      <a:pt x="1048" y="559"/>
                    </a:lnTo>
                    <a:lnTo>
                      <a:pt x="1057" y="612"/>
                    </a:lnTo>
                    <a:lnTo>
                      <a:pt x="1061" y="641"/>
                    </a:lnTo>
                    <a:lnTo>
                      <a:pt x="1059" y="637"/>
                    </a:lnTo>
                    <a:lnTo>
                      <a:pt x="1066" y="626"/>
                    </a:lnTo>
                    <a:lnTo>
                      <a:pt x="1096" y="644"/>
                    </a:lnTo>
                    <a:lnTo>
                      <a:pt x="1134" y="684"/>
                    </a:lnTo>
                    <a:lnTo>
                      <a:pt x="1171" y="742"/>
                    </a:lnTo>
                    <a:lnTo>
                      <a:pt x="1191" y="812"/>
                    </a:lnTo>
                    <a:lnTo>
                      <a:pt x="1187" y="891"/>
                    </a:lnTo>
                    <a:lnTo>
                      <a:pt x="1144" y="972"/>
                    </a:lnTo>
                    <a:lnTo>
                      <a:pt x="1051" y="1053"/>
                    </a:lnTo>
                    <a:lnTo>
                      <a:pt x="1015" y="1087"/>
                    </a:lnTo>
                    <a:lnTo>
                      <a:pt x="972" y="1118"/>
                    </a:lnTo>
                    <a:lnTo>
                      <a:pt x="921" y="1149"/>
                    </a:lnTo>
                    <a:lnTo>
                      <a:pt x="868" y="1178"/>
                    </a:lnTo>
                    <a:lnTo>
                      <a:pt x="816" y="1206"/>
                    </a:lnTo>
                    <a:lnTo>
                      <a:pt x="769" y="1233"/>
                    </a:lnTo>
                    <a:lnTo>
                      <a:pt x="727" y="1262"/>
                    </a:lnTo>
                    <a:lnTo>
                      <a:pt x="698" y="1295"/>
                    </a:lnTo>
                    <a:lnTo>
                      <a:pt x="674" y="1316"/>
                    </a:lnTo>
                    <a:lnTo>
                      <a:pt x="641" y="1333"/>
                    </a:lnTo>
                    <a:lnTo>
                      <a:pt x="598" y="1345"/>
                    </a:lnTo>
                    <a:lnTo>
                      <a:pt x="552" y="1349"/>
                    </a:lnTo>
                    <a:lnTo>
                      <a:pt x="502" y="1345"/>
                    </a:lnTo>
                    <a:lnTo>
                      <a:pt x="454" y="1332"/>
                    </a:lnTo>
                    <a:lnTo>
                      <a:pt x="409" y="1307"/>
                    </a:lnTo>
                    <a:lnTo>
                      <a:pt x="373" y="1269"/>
                    </a:lnTo>
                    <a:lnTo>
                      <a:pt x="339" y="1233"/>
                    </a:lnTo>
                    <a:lnTo>
                      <a:pt x="306" y="1206"/>
                    </a:lnTo>
                    <a:lnTo>
                      <a:pt x="271" y="1183"/>
                    </a:lnTo>
                    <a:lnTo>
                      <a:pt x="237" y="1166"/>
                    </a:lnTo>
                    <a:lnTo>
                      <a:pt x="204" y="1147"/>
                    </a:lnTo>
                    <a:lnTo>
                      <a:pt x="176" y="1129"/>
                    </a:lnTo>
                    <a:lnTo>
                      <a:pt x="148" y="1106"/>
                    </a:lnTo>
                    <a:lnTo>
                      <a:pt x="128" y="1079"/>
                    </a:lnTo>
                    <a:lnTo>
                      <a:pt x="75" y="999"/>
                    </a:lnTo>
                    <a:lnTo>
                      <a:pt x="36" y="923"/>
                    </a:lnTo>
                    <a:lnTo>
                      <a:pt x="11" y="850"/>
                    </a:lnTo>
                    <a:lnTo>
                      <a:pt x="0" y="782"/>
                    </a:lnTo>
                    <a:lnTo>
                      <a:pt x="3" y="716"/>
                    </a:lnTo>
                    <a:lnTo>
                      <a:pt x="19" y="658"/>
                    </a:lnTo>
                    <a:lnTo>
                      <a:pt x="48" y="606"/>
                    </a:lnTo>
                    <a:lnTo>
                      <a:pt x="90" y="562"/>
                    </a:lnTo>
                    <a:lnTo>
                      <a:pt x="107" y="526"/>
                    </a:lnTo>
                    <a:lnTo>
                      <a:pt x="128" y="473"/>
                    </a:lnTo>
                    <a:lnTo>
                      <a:pt x="148" y="407"/>
                    </a:lnTo>
                    <a:lnTo>
                      <a:pt x="170" y="338"/>
                    </a:lnTo>
                    <a:lnTo>
                      <a:pt x="189" y="272"/>
                    </a:lnTo>
                    <a:lnTo>
                      <a:pt x="205" y="218"/>
                    </a:lnTo>
                    <a:lnTo>
                      <a:pt x="218" y="179"/>
                    </a:lnTo>
                    <a:lnTo>
                      <a:pt x="228" y="168"/>
                    </a:lnTo>
                    <a:close/>
                  </a:path>
                </a:pathLst>
              </a:custGeom>
              <a:solidFill>
                <a:srgbClr val="828F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0" name="Freeform 1088"/>
              <p:cNvSpPr>
                <a:spLocks/>
              </p:cNvSpPr>
              <p:nvPr/>
            </p:nvSpPr>
            <p:spPr bwMode="auto">
              <a:xfrm>
                <a:off x="4750" y="1245"/>
                <a:ext cx="383" cy="421"/>
              </a:xfrm>
              <a:custGeom>
                <a:avLst/>
                <a:gdLst>
                  <a:gd name="T0" fmla="*/ 3 w 1148"/>
                  <a:gd name="T1" fmla="*/ 2 h 1261"/>
                  <a:gd name="T2" fmla="*/ 3 w 1148"/>
                  <a:gd name="T3" fmla="*/ 1 h 1261"/>
                  <a:gd name="T4" fmla="*/ 4 w 1148"/>
                  <a:gd name="T5" fmla="*/ 0 h 1261"/>
                  <a:gd name="T6" fmla="*/ 5 w 1148"/>
                  <a:gd name="T7" fmla="*/ 0 h 1261"/>
                  <a:gd name="T8" fmla="*/ 6 w 1148"/>
                  <a:gd name="T9" fmla="*/ 0 h 1261"/>
                  <a:gd name="T10" fmla="*/ 7 w 1148"/>
                  <a:gd name="T11" fmla="*/ 1 h 1261"/>
                  <a:gd name="T12" fmla="*/ 8 w 1148"/>
                  <a:gd name="T13" fmla="*/ 1 h 1261"/>
                  <a:gd name="T14" fmla="*/ 8 w 1148"/>
                  <a:gd name="T15" fmla="*/ 1 h 1261"/>
                  <a:gd name="T16" fmla="*/ 8 w 1148"/>
                  <a:gd name="T17" fmla="*/ 1 h 1261"/>
                  <a:gd name="T18" fmla="*/ 8 w 1148"/>
                  <a:gd name="T19" fmla="*/ 1 h 1261"/>
                  <a:gd name="T20" fmla="*/ 8 w 1148"/>
                  <a:gd name="T21" fmla="*/ 0 h 1261"/>
                  <a:gd name="T22" fmla="*/ 9 w 1148"/>
                  <a:gd name="T23" fmla="*/ 0 h 1261"/>
                  <a:gd name="T24" fmla="*/ 10 w 1148"/>
                  <a:gd name="T25" fmla="*/ 1 h 1261"/>
                  <a:gd name="T26" fmla="*/ 11 w 1148"/>
                  <a:gd name="T27" fmla="*/ 1 h 1261"/>
                  <a:gd name="T28" fmla="*/ 11 w 1148"/>
                  <a:gd name="T29" fmla="*/ 2 h 1261"/>
                  <a:gd name="T30" fmla="*/ 12 w 1148"/>
                  <a:gd name="T31" fmla="*/ 3 h 1261"/>
                  <a:gd name="T32" fmla="*/ 12 w 1148"/>
                  <a:gd name="T33" fmla="*/ 3 h 1261"/>
                  <a:gd name="T34" fmla="*/ 12 w 1148"/>
                  <a:gd name="T35" fmla="*/ 5 h 1261"/>
                  <a:gd name="T36" fmla="*/ 13 w 1148"/>
                  <a:gd name="T37" fmla="*/ 7 h 1261"/>
                  <a:gd name="T38" fmla="*/ 13 w 1148"/>
                  <a:gd name="T39" fmla="*/ 8 h 1261"/>
                  <a:gd name="T40" fmla="*/ 13 w 1148"/>
                  <a:gd name="T41" fmla="*/ 8 h 1261"/>
                  <a:gd name="T42" fmla="*/ 14 w 1148"/>
                  <a:gd name="T43" fmla="*/ 9 h 1261"/>
                  <a:gd name="T44" fmla="*/ 14 w 1148"/>
                  <a:gd name="T45" fmla="*/ 10 h 1261"/>
                  <a:gd name="T46" fmla="*/ 13 w 1148"/>
                  <a:gd name="T47" fmla="*/ 12 h 1261"/>
                  <a:gd name="T48" fmla="*/ 11 w 1148"/>
                  <a:gd name="T49" fmla="*/ 13 h 1261"/>
                  <a:gd name="T50" fmla="*/ 10 w 1148"/>
                  <a:gd name="T51" fmla="*/ 14 h 1261"/>
                  <a:gd name="T52" fmla="*/ 9 w 1148"/>
                  <a:gd name="T53" fmla="*/ 15 h 1261"/>
                  <a:gd name="T54" fmla="*/ 8 w 1148"/>
                  <a:gd name="T55" fmla="*/ 15 h 1261"/>
                  <a:gd name="T56" fmla="*/ 7 w 1148"/>
                  <a:gd name="T57" fmla="*/ 15 h 1261"/>
                  <a:gd name="T58" fmla="*/ 6 w 1148"/>
                  <a:gd name="T59" fmla="*/ 16 h 1261"/>
                  <a:gd name="T60" fmla="*/ 5 w 1148"/>
                  <a:gd name="T61" fmla="*/ 16 h 1261"/>
                  <a:gd name="T62" fmla="*/ 4 w 1148"/>
                  <a:gd name="T63" fmla="*/ 15 h 1261"/>
                  <a:gd name="T64" fmla="*/ 3 w 1148"/>
                  <a:gd name="T65" fmla="*/ 14 h 1261"/>
                  <a:gd name="T66" fmla="*/ 3 w 1148"/>
                  <a:gd name="T67" fmla="*/ 14 h 1261"/>
                  <a:gd name="T68" fmla="*/ 2 w 1148"/>
                  <a:gd name="T69" fmla="*/ 13 h 1261"/>
                  <a:gd name="T70" fmla="*/ 1 w 1148"/>
                  <a:gd name="T71" fmla="*/ 12 h 1261"/>
                  <a:gd name="T72" fmla="*/ 1 w 1148"/>
                  <a:gd name="T73" fmla="*/ 11 h 1261"/>
                  <a:gd name="T74" fmla="*/ 0 w 1148"/>
                  <a:gd name="T75" fmla="*/ 10 h 1261"/>
                  <a:gd name="T76" fmla="*/ 0 w 1148"/>
                  <a:gd name="T77" fmla="*/ 8 h 1261"/>
                  <a:gd name="T78" fmla="*/ 1 w 1148"/>
                  <a:gd name="T79" fmla="*/ 7 h 1261"/>
                  <a:gd name="T80" fmla="*/ 1 w 1148"/>
                  <a:gd name="T81" fmla="*/ 6 h 1261"/>
                  <a:gd name="T82" fmla="*/ 2 w 1148"/>
                  <a:gd name="T83" fmla="*/ 5 h 1261"/>
                  <a:gd name="T84" fmla="*/ 2 w 1148"/>
                  <a:gd name="T85" fmla="*/ 3 h 1261"/>
                  <a:gd name="T86" fmla="*/ 3 w 1148"/>
                  <a:gd name="T87" fmla="*/ 2 h 12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48"/>
                  <a:gd name="T133" fmla="*/ 0 h 1261"/>
                  <a:gd name="T134" fmla="*/ 1148 w 1148"/>
                  <a:gd name="T135" fmla="*/ 1261 h 126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48" h="1261">
                    <a:moveTo>
                      <a:pt x="215" y="159"/>
                    </a:moveTo>
                    <a:lnTo>
                      <a:pt x="220" y="150"/>
                    </a:lnTo>
                    <a:lnTo>
                      <a:pt x="242" y="127"/>
                    </a:lnTo>
                    <a:lnTo>
                      <a:pt x="271" y="95"/>
                    </a:lnTo>
                    <a:lnTo>
                      <a:pt x="311" y="62"/>
                    </a:lnTo>
                    <a:lnTo>
                      <a:pt x="353" y="30"/>
                    </a:lnTo>
                    <a:lnTo>
                      <a:pt x="400" y="8"/>
                    </a:lnTo>
                    <a:lnTo>
                      <a:pt x="445" y="0"/>
                    </a:lnTo>
                    <a:lnTo>
                      <a:pt x="489" y="13"/>
                    </a:lnTo>
                    <a:lnTo>
                      <a:pt x="525" y="33"/>
                    </a:lnTo>
                    <a:lnTo>
                      <a:pt x="559" y="48"/>
                    </a:lnTo>
                    <a:lnTo>
                      <a:pt x="586" y="59"/>
                    </a:lnTo>
                    <a:lnTo>
                      <a:pt x="610" y="69"/>
                    </a:lnTo>
                    <a:lnTo>
                      <a:pt x="626" y="73"/>
                    </a:lnTo>
                    <a:lnTo>
                      <a:pt x="639" y="78"/>
                    </a:lnTo>
                    <a:lnTo>
                      <a:pt x="646" y="79"/>
                    </a:lnTo>
                    <a:lnTo>
                      <a:pt x="650" y="80"/>
                    </a:lnTo>
                    <a:lnTo>
                      <a:pt x="649" y="76"/>
                    </a:lnTo>
                    <a:lnTo>
                      <a:pt x="650" y="64"/>
                    </a:lnTo>
                    <a:lnTo>
                      <a:pt x="651" y="49"/>
                    </a:lnTo>
                    <a:lnTo>
                      <a:pt x="658" y="34"/>
                    </a:lnTo>
                    <a:lnTo>
                      <a:pt x="669" y="21"/>
                    </a:lnTo>
                    <a:lnTo>
                      <a:pt x="687" y="14"/>
                    </a:lnTo>
                    <a:lnTo>
                      <a:pt x="712" y="15"/>
                    </a:lnTo>
                    <a:lnTo>
                      <a:pt x="746" y="29"/>
                    </a:lnTo>
                    <a:lnTo>
                      <a:pt x="782" y="50"/>
                    </a:lnTo>
                    <a:lnTo>
                      <a:pt x="818" y="78"/>
                    </a:lnTo>
                    <a:lnTo>
                      <a:pt x="850" y="107"/>
                    </a:lnTo>
                    <a:lnTo>
                      <a:pt x="881" y="138"/>
                    </a:lnTo>
                    <a:lnTo>
                      <a:pt x="906" y="169"/>
                    </a:lnTo>
                    <a:lnTo>
                      <a:pt x="927" y="199"/>
                    </a:lnTo>
                    <a:lnTo>
                      <a:pt x="942" y="224"/>
                    </a:lnTo>
                    <a:lnTo>
                      <a:pt x="950" y="245"/>
                    </a:lnTo>
                    <a:lnTo>
                      <a:pt x="955" y="278"/>
                    </a:lnTo>
                    <a:lnTo>
                      <a:pt x="967" y="336"/>
                    </a:lnTo>
                    <a:lnTo>
                      <a:pt x="981" y="409"/>
                    </a:lnTo>
                    <a:lnTo>
                      <a:pt x="997" y="488"/>
                    </a:lnTo>
                    <a:lnTo>
                      <a:pt x="1012" y="560"/>
                    </a:lnTo>
                    <a:lnTo>
                      <a:pt x="1023" y="619"/>
                    </a:lnTo>
                    <a:lnTo>
                      <a:pt x="1031" y="652"/>
                    </a:lnTo>
                    <a:lnTo>
                      <a:pt x="1031" y="649"/>
                    </a:lnTo>
                    <a:lnTo>
                      <a:pt x="1039" y="640"/>
                    </a:lnTo>
                    <a:lnTo>
                      <a:pt x="1069" y="660"/>
                    </a:lnTo>
                    <a:lnTo>
                      <a:pt x="1104" y="702"/>
                    </a:lnTo>
                    <a:lnTo>
                      <a:pt x="1136" y="762"/>
                    </a:lnTo>
                    <a:lnTo>
                      <a:pt x="1148" y="830"/>
                    </a:lnTo>
                    <a:lnTo>
                      <a:pt x="1130" y="906"/>
                    </a:lnTo>
                    <a:lnTo>
                      <a:pt x="1069" y="979"/>
                    </a:lnTo>
                    <a:lnTo>
                      <a:pt x="950" y="1047"/>
                    </a:lnTo>
                    <a:lnTo>
                      <a:pt x="912" y="1074"/>
                    </a:lnTo>
                    <a:lnTo>
                      <a:pt x="869" y="1102"/>
                    </a:lnTo>
                    <a:lnTo>
                      <a:pt x="822" y="1128"/>
                    </a:lnTo>
                    <a:lnTo>
                      <a:pt x="774" y="1153"/>
                    </a:lnTo>
                    <a:lnTo>
                      <a:pt x="726" y="1175"/>
                    </a:lnTo>
                    <a:lnTo>
                      <a:pt x="682" y="1196"/>
                    </a:lnTo>
                    <a:lnTo>
                      <a:pt x="643" y="1215"/>
                    </a:lnTo>
                    <a:lnTo>
                      <a:pt x="613" y="1230"/>
                    </a:lnTo>
                    <a:lnTo>
                      <a:pt x="589" y="1240"/>
                    </a:lnTo>
                    <a:lnTo>
                      <a:pt x="559" y="1251"/>
                    </a:lnTo>
                    <a:lnTo>
                      <a:pt x="519" y="1258"/>
                    </a:lnTo>
                    <a:lnTo>
                      <a:pt x="478" y="1261"/>
                    </a:lnTo>
                    <a:lnTo>
                      <a:pt x="433" y="1256"/>
                    </a:lnTo>
                    <a:lnTo>
                      <a:pt x="389" y="1246"/>
                    </a:lnTo>
                    <a:lnTo>
                      <a:pt x="349" y="1224"/>
                    </a:lnTo>
                    <a:lnTo>
                      <a:pt x="317" y="1193"/>
                    </a:lnTo>
                    <a:lnTo>
                      <a:pt x="283" y="1155"/>
                    </a:lnTo>
                    <a:lnTo>
                      <a:pt x="251" y="1126"/>
                    </a:lnTo>
                    <a:lnTo>
                      <a:pt x="219" y="1100"/>
                    </a:lnTo>
                    <a:lnTo>
                      <a:pt x="188" y="1077"/>
                    </a:lnTo>
                    <a:lnTo>
                      <a:pt x="159" y="1053"/>
                    </a:lnTo>
                    <a:lnTo>
                      <a:pt x="133" y="1030"/>
                    </a:lnTo>
                    <a:lnTo>
                      <a:pt x="110" y="1003"/>
                    </a:lnTo>
                    <a:lnTo>
                      <a:pt x="94" y="974"/>
                    </a:lnTo>
                    <a:lnTo>
                      <a:pt x="52" y="907"/>
                    </a:lnTo>
                    <a:lnTo>
                      <a:pt x="24" y="842"/>
                    </a:lnTo>
                    <a:lnTo>
                      <a:pt x="6" y="779"/>
                    </a:lnTo>
                    <a:lnTo>
                      <a:pt x="0" y="721"/>
                    </a:lnTo>
                    <a:lnTo>
                      <a:pt x="3" y="666"/>
                    </a:lnTo>
                    <a:lnTo>
                      <a:pt x="20" y="616"/>
                    </a:lnTo>
                    <a:lnTo>
                      <a:pt x="46" y="570"/>
                    </a:lnTo>
                    <a:lnTo>
                      <a:pt x="84" y="532"/>
                    </a:lnTo>
                    <a:lnTo>
                      <a:pt x="99" y="498"/>
                    </a:lnTo>
                    <a:lnTo>
                      <a:pt x="118" y="447"/>
                    </a:lnTo>
                    <a:lnTo>
                      <a:pt x="139" y="386"/>
                    </a:lnTo>
                    <a:lnTo>
                      <a:pt x="159" y="321"/>
                    </a:lnTo>
                    <a:lnTo>
                      <a:pt x="175" y="258"/>
                    </a:lnTo>
                    <a:lnTo>
                      <a:pt x="192" y="206"/>
                    </a:lnTo>
                    <a:lnTo>
                      <a:pt x="205" y="170"/>
                    </a:lnTo>
                    <a:lnTo>
                      <a:pt x="215" y="159"/>
                    </a:lnTo>
                    <a:close/>
                  </a:path>
                </a:pathLst>
              </a:custGeom>
              <a:solidFill>
                <a:srgbClr val="A1A8D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1" name="Freeform 1089"/>
              <p:cNvSpPr>
                <a:spLocks/>
              </p:cNvSpPr>
              <p:nvPr/>
            </p:nvSpPr>
            <p:spPr bwMode="auto">
              <a:xfrm>
                <a:off x="4764" y="1254"/>
                <a:ext cx="369" cy="391"/>
              </a:xfrm>
              <a:custGeom>
                <a:avLst/>
                <a:gdLst>
                  <a:gd name="T0" fmla="*/ 3 w 1105"/>
                  <a:gd name="T1" fmla="*/ 2 h 1174"/>
                  <a:gd name="T2" fmla="*/ 3 w 1105"/>
                  <a:gd name="T3" fmla="*/ 1 h 1174"/>
                  <a:gd name="T4" fmla="*/ 4 w 1105"/>
                  <a:gd name="T5" fmla="*/ 0 h 1174"/>
                  <a:gd name="T6" fmla="*/ 5 w 1105"/>
                  <a:gd name="T7" fmla="*/ 0 h 1174"/>
                  <a:gd name="T8" fmla="*/ 6 w 1105"/>
                  <a:gd name="T9" fmla="*/ 0 h 1174"/>
                  <a:gd name="T10" fmla="*/ 7 w 1105"/>
                  <a:gd name="T11" fmla="*/ 1 h 1174"/>
                  <a:gd name="T12" fmla="*/ 7 w 1105"/>
                  <a:gd name="T13" fmla="*/ 1 h 1174"/>
                  <a:gd name="T14" fmla="*/ 8 w 1105"/>
                  <a:gd name="T15" fmla="*/ 1 h 1174"/>
                  <a:gd name="T16" fmla="*/ 8 w 1105"/>
                  <a:gd name="T17" fmla="*/ 1 h 1174"/>
                  <a:gd name="T18" fmla="*/ 8 w 1105"/>
                  <a:gd name="T19" fmla="*/ 1 h 1174"/>
                  <a:gd name="T20" fmla="*/ 8 w 1105"/>
                  <a:gd name="T21" fmla="*/ 0 h 1174"/>
                  <a:gd name="T22" fmla="*/ 8 w 1105"/>
                  <a:gd name="T23" fmla="*/ 0 h 1174"/>
                  <a:gd name="T24" fmla="*/ 9 w 1105"/>
                  <a:gd name="T25" fmla="*/ 1 h 1174"/>
                  <a:gd name="T26" fmla="*/ 10 w 1105"/>
                  <a:gd name="T27" fmla="*/ 1 h 1174"/>
                  <a:gd name="T28" fmla="*/ 11 w 1105"/>
                  <a:gd name="T29" fmla="*/ 2 h 1174"/>
                  <a:gd name="T30" fmla="*/ 11 w 1105"/>
                  <a:gd name="T31" fmla="*/ 3 h 1174"/>
                  <a:gd name="T32" fmla="*/ 11 w 1105"/>
                  <a:gd name="T33" fmla="*/ 3 h 1174"/>
                  <a:gd name="T34" fmla="*/ 12 w 1105"/>
                  <a:gd name="T35" fmla="*/ 5 h 1174"/>
                  <a:gd name="T36" fmla="*/ 12 w 1105"/>
                  <a:gd name="T37" fmla="*/ 7 h 1174"/>
                  <a:gd name="T38" fmla="*/ 12 w 1105"/>
                  <a:gd name="T39" fmla="*/ 8 h 1174"/>
                  <a:gd name="T40" fmla="*/ 13 w 1105"/>
                  <a:gd name="T41" fmla="*/ 8 h 1174"/>
                  <a:gd name="T42" fmla="*/ 13 w 1105"/>
                  <a:gd name="T43" fmla="*/ 9 h 1174"/>
                  <a:gd name="T44" fmla="*/ 14 w 1105"/>
                  <a:gd name="T45" fmla="*/ 10 h 1174"/>
                  <a:gd name="T46" fmla="*/ 12 w 1105"/>
                  <a:gd name="T47" fmla="*/ 12 h 1174"/>
                  <a:gd name="T48" fmla="*/ 10 w 1105"/>
                  <a:gd name="T49" fmla="*/ 13 h 1174"/>
                  <a:gd name="T50" fmla="*/ 9 w 1105"/>
                  <a:gd name="T51" fmla="*/ 14 h 1174"/>
                  <a:gd name="T52" fmla="*/ 8 w 1105"/>
                  <a:gd name="T53" fmla="*/ 14 h 1174"/>
                  <a:gd name="T54" fmla="*/ 7 w 1105"/>
                  <a:gd name="T55" fmla="*/ 14 h 1174"/>
                  <a:gd name="T56" fmla="*/ 6 w 1105"/>
                  <a:gd name="T57" fmla="*/ 14 h 1174"/>
                  <a:gd name="T58" fmla="*/ 5 w 1105"/>
                  <a:gd name="T59" fmla="*/ 14 h 1174"/>
                  <a:gd name="T60" fmla="*/ 5 w 1105"/>
                  <a:gd name="T61" fmla="*/ 14 h 1174"/>
                  <a:gd name="T62" fmla="*/ 4 w 1105"/>
                  <a:gd name="T63" fmla="*/ 14 h 1174"/>
                  <a:gd name="T64" fmla="*/ 3 w 1105"/>
                  <a:gd name="T65" fmla="*/ 13 h 1174"/>
                  <a:gd name="T66" fmla="*/ 2 w 1105"/>
                  <a:gd name="T67" fmla="*/ 13 h 1174"/>
                  <a:gd name="T68" fmla="*/ 1 w 1105"/>
                  <a:gd name="T69" fmla="*/ 12 h 1174"/>
                  <a:gd name="T70" fmla="*/ 1 w 1105"/>
                  <a:gd name="T71" fmla="*/ 11 h 1174"/>
                  <a:gd name="T72" fmla="*/ 0 w 1105"/>
                  <a:gd name="T73" fmla="*/ 10 h 1174"/>
                  <a:gd name="T74" fmla="*/ 0 w 1105"/>
                  <a:gd name="T75" fmla="*/ 9 h 1174"/>
                  <a:gd name="T76" fmla="*/ 0 w 1105"/>
                  <a:gd name="T77" fmla="*/ 8 h 1174"/>
                  <a:gd name="T78" fmla="*/ 1 w 1105"/>
                  <a:gd name="T79" fmla="*/ 7 h 1174"/>
                  <a:gd name="T80" fmla="*/ 1 w 1105"/>
                  <a:gd name="T81" fmla="*/ 6 h 1174"/>
                  <a:gd name="T82" fmla="*/ 2 w 1105"/>
                  <a:gd name="T83" fmla="*/ 5 h 1174"/>
                  <a:gd name="T84" fmla="*/ 2 w 1105"/>
                  <a:gd name="T85" fmla="*/ 3 h 1174"/>
                  <a:gd name="T86" fmla="*/ 2 w 1105"/>
                  <a:gd name="T87" fmla="*/ 2 h 11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05"/>
                  <a:gd name="T133" fmla="*/ 0 h 1174"/>
                  <a:gd name="T134" fmla="*/ 1105 w 1105"/>
                  <a:gd name="T135" fmla="*/ 1174 h 11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05" h="1174">
                    <a:moveTo>
                      <a:pt x="199" y="151"/>
                    </a:moveTo>
                    <a:lnTo>
                      <a:pt x="205" y="141"/>
                    </a:lnTo>
                    <a:lnTo>
                      <a:pt x="225" y="121"/>
                    </a:lnTo>
                    <a:lnTo>
                      <a:pt x="253" y="90"/>
                    </a:lnTo>
                    <a:lnTo>
                      <a:pt x="291" y="59"/>
                    </a:lnTo>
                    <a:lnTo>
                      <a:pt x="332" y="29"/>
                    </a:lnTo>
                    <a:lnTo>
                      <a:pt x="377" y="8"/>
                    </a:lnTo>
                    <a:lnTo>
                      <a:pt x="421" y="0"/>
                    </a:lnTo>
                    <a:lnTo>
                      <a:pt x="462" y="13"/>
                    </a:lnTo>
                    <a:lnTo>
                      <a:pt x="497" y="31"/>
                    </a:lnTo>
                    <a:lnTo>
                      <a:pt x="527" y="46"/>
                    </a:lnTo>
                    <a:lnTo>
                      <a:pt x="552" y="58"/>
                    </a:lnTo>
                    <a:lnTo>
                      <a:pt x="575" y="66"/>
                    </a:lnTo>
                    <a:lnTo>
                      <a:pt x="590" y="71"/>
                    </a:lnTo>
                    <a:lnTo>
                      <a:pt x="602" y="74"/>
                    </a:lnTo>
                    <a:lnTo>
                      <a:pt x="609" y="75"/>
                    </a:lnTo>
                    <a:lnTo>
                      <a:pt x="613" y="76"/>
                    </a:lnTo>
                    <a:lnTo>
                      <a:pt x="612" y="72"/>
                    </a:lnTo>
                    <a:lnTo>
                      <a:pt x="613" y="61"/>
                    </a:lnTo>
                    <a:lnTo>
                      <a:pt x="614" y="46"/>
                    </a:lnTo>
                    <a:lnTo>
                      <a:pt x="621" y="32"/>
                    </a:lnTo>
                    <a:lnTo>
                      <a:pt x="631" y="20"/>
                    </a:lnTo>
                    <a:lnTo>
                      <a:pt x="647" y="13"/>
                    </a:lnTo>
                    <a:lnTo>
                      <a:pt x="670" y="14"/>
                    </a:lnTo>
                    <a:lnTo>
                      <a:pt x="703" y="27"/>
                    </a:lnTo>
                    <a:lnTo>
                      <a:pt x="737" y="46"/>
                    </a:lnTo>
                    <a:lnTo>
                      <a:pt x="773" y="73"/>
                    </a:lnTo>
                    <a:lnTo>
                      <a:pt x="804" y="101"/>
                    </a:lnTo>
                    <a:lnTo>
                      <a:pt x="833" y="131"/>
                    </a:lnTo>
                    <a:lnTo>
                      <a:pt x="857" y="160"/>
                    </a:lnTo>
                    <a:lnTo>
                      <a:pt x="877" y="188"/>
                    </a:lnTo>
                    <a:lnTo>
                      <a:pt x="890" y="212"/>
                    </a:lnTo>
                    <a:lnTo>
                      <a:pt x="897" y="233"/>
                    </a:lnTo>
                    <a:lnTo>
                      <a:pt x="903" y="266"/>
                    </a:lnTo>
                    <a:lnTo>
                      <a:pt x="919" y="326"/>
                    </a:lnTo>
                    <a:lnTo>
                      <a:pt x="937" y="403"/>
                    </a:lnTo>
                    <a:lnTo>
                      <a:pt x="958" y="486"/>
                    </a:lnTo>
                    <a:lnTo>
                      <a:pt x="977" y="564"/>
                    </a:lnTo>
                    <a:lnTo>
                      <a:pt x="992" y="627"/>
                    </a:lnTo>
                    <a:lnTo>
                      <a:pt x="1001" y="663"/>
                    </a:lnTo>
                    <a:lnTo>
                      <a:pt x="1003" y="663"/>
                    </a:lnTo>
                    <a:lnTo>
                      <a:pt x="1011" y="656"/>
                    </a:lnTo>
                    <a:lnTo>
                      <a:pt x="1040" y="679"/>
                    </a:lnTo>
                    <a:lnTo>
                      <a:pt x="1074" y="723"/>
                    </a:lnTo>
                    <a:lnTo>
                      <a:pt x="1101" y="783"/>
                    </a:lnTo>
                    <a:lnTo>
                      <a:pt x="1105" y="851"/>
                    </a:lnTo>
                    <a:lnTo>
                      <a:pt x="1073" y="922"/>
                    </a:lnTo>
                    <a:lnTo>
                      <a:pt x="992" y="988"/>
                    </a:lnTo>
                    <a:lnTo>
                      <a:pt x="849" y="1044"/>
                    </a:lnTo>
                    <a:lnTo>
                      <a:pt x="808" y="1063"/>
                    </a:lnTo>
                    <a:lnTo>
                      <a:pt x="767" y="1087"/>
                    </a:lnTo>
                    <a:lnTo>
                      <a:pt x="722" y="1109"/>
                    </a:lnTo>
                    <a:lnTo>
                      <a:pt x="679" y="1131"/>
                    </a:lnTo>
                    <a:lnTo>
                      <a:pt x="635" y="1148"/>
                    </a:lnTo>
                    <a:lnTo>
                      <a:pt x="596" y="1162"/>
                    </a:lnTo>
                    <a:lnTo>
                      <a:pt x="561" y="1169"/>
                    </a:lnTo>
                    <a:lnTo>
                      <a:pt x="531" y="1169"/>
                    </a:lnTo>
                    <a:lnTo>
                      <a:pt x="507" y="1168"/>
                    </a:lnTo>
                    <a:lnTo>
                      <a:pt x="478" y="1170"/>
                    </a:lnTo>
                    <a:lnTo>
                      <a:pt x="442" y="1171"/>
                    </a:lnTo>
                    <a:lnTo>
                      <a:pt x="404" y="1174"/>
                    </a:lnTo>
                    <a:lnTo>
                      <a:pt x="364" y="1170"/>
                    </a:lnTo>
                    <a:lnTo>
                      <a:pt x="326" y="1162"/>
                    </a:lnTo>
                    <a:lnTo>
                      <a:pt x="290" y="1143"/>
                    </a:lnTo>
                    <a:lnTo>
                      <a:pt x="260" y="1117"/>
                    </a:lnTo>
                    <a:lnTo>
                      <a:pt x="227" y="1080"/>
                    </a:lnTo>
                    <a:lnTo>
                      <a:pt x="195" y="1047"/>
                    </a:lnTo>
                    <a:lnTo>
                      <a:pt x="166" y="1017"/>
                    </a:lnTo>
                    <a:lnTo>
                      <a:pt x="138" y="989"/>
                    </a:lnTo>
                    <a:lnTo>
                      <a:pt x="112" y="961"/>
                    </a:lnTo>
                    <a:lnTo>
                      <a:pt x="91" y="933"/>
                    </a:lnTo>
                    <a:lnTo>
                      <a:pt x="72" y="904"/>
                    </a:lnTo>
                    <a:lnTo>
                      <a:pt x="59" y="873"/>
                    </a:lnTo>
                    <a:lnTo>
                      <a:pt x="29" y="817"/>
                    </a:lnTo>
                    <a:lnTo>
                      <a:pt x="11" y="764"/>
                    </a:lnTo>
                    <a:lnTo>
                      <a:pt x="0" y="712"/>
                    </a:lnTo>
                    <a:lnTo>
                      <a:pt x="0" y="664"/>
                    </a:lnTo>
                    <a:lnTo>
                      <a:pt x="5" y="617"/>
                    </a:lnTo>
                    <a:lnTo>
                      <a:pt x="21" y="576"/>
                    </a:lnTo>
                    <a:lnTo>
                      <a:pt x="45" y="539"/>
                    </a:lnTo>
                    <a:lnTo>
                      <a:pt x="78" y="506"/>
                    </a:lnTo>
                    <a:lnTo>
                      <a:pt x="92" y="472"/>
                    </a:lnTo>
                    <a:lnTo>
                      <a:pt x="111" y="425"/>
                    </a:lnTo>
                    <a:lnTo>
                      <a:pt x="129" y="366"/>
                    </a:lnTo>
                    <a:lnTo>
                      <a:pt x="148" y="304"/>
                    </a:lnTo>
                    <a:lnTo>
                      <a:pt x="164" y="244"/>
                    </a:lnTo>
                    <a:lnTo>
                      <a:pt x="180" y="195"/>
                    </a:lnTo>
                    <a:lnTo>
                      <a:pt x="191" y="160"/>
                    </a:lnTo>
                    <a:lnTo>
                      <a:pt x="199" y="151"/>
                    </a:lnTo>
                    <a:close/>
                  </a:path>
                </a:pathLst>
              </a:custGeom>
              <a:solidFill>
                <a:srgbClr val="BDBFE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2" name="Freeform 1090"/>
              <p:cNvSpPr>
                <a:spLocks/>
              </p:cNvSpPr>
              <p:nvPr/>
            </p:nvSpPr>
            <p:spPr bwMode="auto">
              <a:xfrm>
                <a:off x="4777" y="1263"/>
                <a:ext cx="357" cy="376"/>
              </a:xfrm>
              <a:custGeom>
                <a:avLst/>
                <a:gdLst>
                  <a:gd name="T0" fmla="*/ 2 w 1072"/>
                  <a:gd name="T1" fmla="*/ 2 h 1127"/>
                  <a:gd name="T2" fmla="*/ 3 w 1072"/>
                  <a:gd name="T3" fmla="*/ 1 h 1127"/>
                  <a:gd name="T4" fmla="*/ 4 w 1072"/>
                  <a:gd name="T5" fmla="*/ 0 h 1127"/>
                  <a:gd name="T6" fmla="*/ 5 w 1072"/>
                  <a:gd name="T7" fmla="*/ 0 h 1127"/>
                  <a:gd name="T8" fmla="*/ 6 w 1072"/>
                  <a:gd name="T9" fmla="*/ 0 h 1127"/>
                  <a:gd name="T10" fmla="*/ 6 w 1072"/>
                  <a:gd name="T11" fmla="*/ 1 h 1127"/>
                  <a:gd name="T12" fmla="*/ 7 w 1072"/>
                  <a:gd name="T13" fmla="*/ 1 h 1127"/>
                  <a:gd name="T14" fmla="*/ 7 w 1072"/>
                  <a:gd name="T15" fmla="*/ 1 h 1127"/>
                  <a:gd name="T16" fmla="*/ 7 w 1072"/>
                  <a:gd name="T17" fmla="*/ 1 h 1127"/>
                  <a:gd name="T18" fmla="*/ 7 w 1072"/>
                  <a:gd name="T19" fmla="*/ 1 h 1127"/>
                  <a:gd name="T20" fmla="*/ 7 w 1072"/>
                  <a:gd name="T21" fmla="*/ 0 h 1127"/>
                  <a:gd name="T22" fmla="*/ 8 w 1072"/>
                  <a:gd name="T23" fmla="*/ 0 h 1127"/>
                  <a:gd name="T24" fmla="*/ 9 w 1072"/>
                  <a:gd name="T25" fmla="*/ 1 h 1127"/>
                  <a:gd name="T26" fmla="*/ 9 w 1072"/>
                  <a:gd name="T27" fmla="*/ 1 h 1127"/>
                  <a:gd name="T28" fmla="*/ 10 w 1072"/>
                  <a:gd name="T29" fmla="*/ 2 h 1127"/>
                  <a:gd name="T30" fmla="*/ 10 w 1072"/>
                  <a:gd name="T31" fmla="*/ 2 h 1127"/>
                  <a:gd name="T32" fmla="*/ 11 w 1072"/>
                  <a:gd name="T33" fmla="*/ 3 h 1127"/>
                  <a:gd name="T34" fmla="*/ 11 w 1072"/>
                  <a:gd name="T35" fmla="*/ 5 h 1127"/>
                  <a:gd name="T36" fmla="*/ 12 w 1072"/>
                  <a:gd name="T37" fmla="*/ 7 h 1127"/>
                  <a:gd name="T38" fmla="*/ 12 w 1072"/>
                  <a:gd name="T39" fmla="*/ 8 h 1127"/>
                  <a:gd name="T40" fmla="*/ 12 w 1072"/>
                  <a:gd name="T41" fmla="*/ 8 h 1127"/>
                  <a:gd name="T42" fmla="*/ 13 w 1072"/>
                  <a:gd name="T43" fmla="*/ 9 h 1127"/>
                  <a:gd name="T44" fmla="*/ 13 w 1072"/>
                  <a:gd name="T45" fmla="*/ 11 h 1127"/>
                  <a:gd name="T46" fmla="*/ 11 w 1072"/>
                  <a:gd name="T47" fmla="*/ 12 h 1127"/>
                  <a:gd name="T48" fmla="*/ 9 w 1072"/>
                  <a:gd name="T49" fmla="*/ 13 h 1127"/>
                  <a:gd name="T50" fmla="*/ 8 w 1072"/>
                  <a:gd name="T51" fmla="*/ 13 h 1127"/>
                  <a:gd name="T52" fmla="*/ 7 w 1072"/>
                  <a:gd name="T53" fmla="*/ 14 h 1127"/>
                  <a:gd name="T54" fmla="*/ 6 w 1072"/>
                  <a:gd name="T55" fmla="*/ 14 h 1127"/>
                  <a:gd name="T56" fmla="*/ 5 w 1072"/>
                  <a:gd name="T57" fmla="*/ 14 h 1127"/>
                  <a:gd name="T58" fmla="*/ 5 w 1072"/>
                  <a:gd name="T59" fmla="*/ 13 h 1127"/>
                  <a:gd name="T60" fmla="*/ 4 w 1072"/>
                  <a:gd name="T61" fmla="*/ 13 h 1127"/>
                  <a:gd name="T62" fmla="*/ 3 w 1072"/>
                  <a:gd name="T63" fmla="*/ 13 h 1127"/>
                  <a:gd name="T64" fmla="*/ 2 w 1072"/>
                  <a:gd name="T65" fmla="*/ 12 h 1127"/>
                  <a:gd name="T66" fmla="*/ 1 w 1072"/>
                  <a:gd name="T67" fmla="*/ 12 h 1127"/>
                  <a:gd name="T68" fmla="*/ 1 w 1072"/>
                  <a:gd name="T69" fmla="*/ 11 h 1127"/>
                  <a:gd name="T70" fmla="*/ 0 w 1072"/>
                  <a:gd name="T71" fmla="*/ 10 h 1127"/>
                  <a:gd name="T72" fmla="*/ 0 w 1072"/>
                  <a:gd name="T73" fmla="*/ 9 h 1127"/>
                  <a:gd name="T74" fmla="*/ 0 w 1072"/>
                  <a:gd name="T75" fmla="*/ 8 h 1127"/>
                  <a:gd name="T76" fmla="*/ 0 w 1072"/>
                  <a:gd name="T77" fmla="*/ 7 h 1127"/>
                  <a:gd name="T78" fmla="*/ 1 w 1072"/>
                  <a:gd name="T79" fmla="*/ 6 h 1127"/>
                  <a:gd name="T80" fmla="*/ 1 w 1072"/>
                  <a:gd name="T81" fmla="*/ 6 h 1127"/>
                  <a:gd name="T82" fmla="*/ 2 w 1072"/>
                  <a:gd name="T83" fmla="*/ 4 h 1127"/>
                  <a:gd name="T84" fmla="*/ 2 w 1072"/>
                  <a:gd name="T85" fmla="*/ 3 h 1127"/>
                  <a:gd name="T86" fmla="*/ 2 w 1072"/>
                  <a:gd name="T87" fmla="*/ 2 h 11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72"/>
                  <a:gd name="T133" fmla="*/ 0 h 1127"/>
                  <a:gd name="T134" fmla="*/ 1072 w 1072"/>
                  <a:gd name="T135" fmla="*/ 1127 h 11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72" h="1127">
                    <a:moveTo>
                      <a:pt x="191" y="142"/>
                    </a:moveTo>
                    <a:lnTo>
                      <a:pt x="197" y="133"/>
                    </a:lnTo>
                    <a:lnTo>
                      <a:pt x="215" y="113"/>
                    </a:lnTo>
                    <a:lnTo>
                      <a:pt x="242" y="84"/>
                    </a:lnTo>
                    <a:lnTo>
                      <a:pt x="278" y="55"/>
                    </a:lnTo>
                    <a:lnTo>
                      <a:pt x="316" y="26"/>
                    </a:lnTo>
                    <a:lnTo>
                      <a:pt x="358" y="6"/>
                    </a:lnTo>
                    <a:lnTo>
                      <a:pt x="399" y="0"/>
                    </a:lnTo>
                    <a:lnTo>
                      <a:pt x="438" y="11"/>
                    </a:lnTo>
                    <a:lnTo>
                      <a:pt x="471" y="29"/>
                    </a:lnTo>
                    <a:lnTo>
                      <a:pt x="501" y="44"/>
                    </a:lnTo>
                    <a:lnTo>
                      <a:pt x="525" y="54"/>
                    </a:lnTo>
                    <a:lnTo>
                      <a:pt x="546" y="62"/>
                    </a:lnTo>
                    <a:lnTo>
                      <a:pt x="562" y="67"/>
                    </a:lnTo>
                    <a:lnTo>
                      <a:pt x="573" y="70"/>
                    </a:lnTo>
                    <a:lnTo>
                      <a:pt x="579" y="72"/>
                    </a:lnTo>
                    <a:lnTo>
                      <a:pt x="583" y="73"/>
                    </a:lnTo>
                    <a:lnTo>
                      <a:pt x="582" y="68"/>
                    </a:lnTo>
                    <a:lnTo>
                      <a:pt x="583" y="58"/>
                    </a:lnTo>
                    <a:lnTo>
                      <a:pt x="584" y="44"/>
                    </a:lnTo>
                    <a:lnTo>
                      <a:pt x="590" y="31"/>
                    </a:lnTo>
                    <a:lnTo>
                      <a:pt x="598" y="18"/>
                    </a:lnTo>
                    <a:lnTo>
                      <a:pt x="614" y="12"/>
                    </a:lnTo>
                    <a:lnTo>
                      <a:pt x="636" y="13"/>
                    </a:lnTo>
                    <a:lnTo>
                      <a:pt x="667" y="26"/>
                    </a:lnTo>
                    <a:lnTo>
                      <a:pt x="699" y="46"/>
                    </a:lnTo>
                    <a:lnTo>
                      <a:pt x="732" y="70"/>
                    </a:lnTo>
                    <a:lnTo>
                      <a:pt x="762" y="96"/>
                    </a:lnTo>
                    <a:lnTo>
                      <a:pt x="789" y="125"/>
                    </a:lnTo>
                    <a:lnTo>
                      <a:pt x="812" y="152"/>
                    </a:lnTo>
                    <a:lnTo>
                      <a:pt x="831" y="178"/>
                    </a:lnTo>
                    <a:lnTo>
                      <a:pt x="845" y="200"/>
                    </a:lnTo>
                    <a:lnTo>
                      <a:pt x="852" y="219"/>
                    </a:lnTo>
                    <a:lnTo>
                      <a:pt x="859" y="253"/>
                    </a:lnTo>
                    <a:lnTo>
                      <a:pt x="876" y="315"/>
                    </a:lnTo>
                    <a:lnTo>
                      <a:pt x="897" y="397"/>
                    </a:lnTo>
                    <a:lnTo>
                      <a:pt x="923" y="485"/>
                    </a:lnTo>
                    <a:lnTo>
                      <a:pt x="946" y="567"/>
                    </a:lnTo>
                    <a:lnTo>
                      <a:pt x="966" y="633"/>
                    </a:lnTo>
                    <a:lnTo>
                      <a:pt x="978" y="673"/>
                    </a:lnTo>
                    <a:lnTo>
                      <a:pt x="980" y="675"/>
                    </a:lnTo>
                    <a:lnTo>
                      <a:pt x="989" y="671"/>
                    </a:lnTo>
                    <a:lnTo>
                      <a:pt x="1018" y="695"/>
                    </a:lnTo>
                    <a:lnTo>
                      <a:pt x="1050" y="741"/>
                    </a:lnTo>
                    <a:lnTo>
                      <a:pt x="1072" y="803"/>
                    </a:lnTo>
                    <a:lnTo>
                      <a:pt x="1066" y="869"/>
                    </a:lnTo>
                    <a:lnTo>
                      <a:pt x="1022" y="936"/>
                    </a:lnTo>
                    <a:lnTo>
                      <a:pt x="922" y="994"/>
                    </a:lnTo>
                    <a:lnTo>
                      <a:pt x="753" y="1039"/>
                    </a:lnTo>
                    <a:lnTo>
                      <a:pt x="711" y="1051"/>
                    </a:lnTo>
                    <a:lnTo>
                      <a:pt x="669" y="1070"/>
                    </a:lnTo>
                    <a:lnTo>
                      <a:pt x="629" y="1089"/>
                    </a:lnTo>
                    <a:lnTo>
                      <a:pt x="590" y="1107"/>
                    </a:lnTo>
                    <a:lnTo>
                      <a:pt x="551" y="1120"/>
                    </a:lnTo>
                    <a:lnTo>
                      <a:pt x="515" y="1127"/>
                    </a:lnTo>
                    <a:lnTo>
                      <a:pt x="482" y="1122"/>
                    </a:lnTo>
                    <a:lnTo>
                      <a:pt x="452" y="1106"/>
                    </a:lnTo>
                    <a:lnTo>
                      <a:pt x="429" y="1093"/>
                    </a:lnTo>
                    <a:lnTo>
                      <a:pt x="401" y="1089"/>
                    </a:lnTo>
                    <a:lnTo>
                      <a:pt x="369" y="1087"/>
                    </a:lnTo>
                    <a:lnTo>
                      <a:pt x="336" y="1086"/>
                    </a:lnTo>
                    <a:lnTo>
                      <a:pt x="301" y="1083"/>
                    </a:lnTo>
                    <a:lnTo>
                      <a:pt x="267" y="1076"/>
                    </a:lnTo>
                    <a:lnTo>
                      <a:pt x="235" y="1063"/>
                    </a:lnTo>
                    <a:lnTo>
                      <a:pt x="210" y="1041"/>
                    </a:lnTo>
                    <a:lnTo>
                      <a:pt x="176" y="1001"/>
                    </a:lnTo>
                    <a:lnTo>
                      <a:pt x="146" y="967"/>
                    </a:lnTo>
                    <a:lnTo>
                      <a:pt x="118" y="931"/>
                    </a:lnTo>
                    <a:lnTo>
                      <a:pt x="93" y="899"/>
                    </a:lnTo>
                    <a:lnTo>
                      <a:pt x="70" y="866"/>
                    </a:lnTo>
                    <a:lnTo>
                      <a:pt x="53" y="834"/>
                    </a:lnTo>
                    <a:lnTo>
                      <a:pt x="38" y="802"/>
                    </a:lnTo>
                    <a:lnTo>
                      <a:pt x="29" y="770"/>
                    </a:lnTo>
                    <a:lnTo>
                      <a:pt x="12" y="725"/>
                    </a:lnTo>
                    <a:lnTo>
                      <a:pt x="4" y="682"/>
                    </a:lnTo>
                    <a:lnTo>
                      <a:pt x="0" y="640"/>
                    </a:lnTo>
                    <a:lnTo>
                      <a:pt x="4" y="603"/>
                    </a:lnTo>
                    <a:lnTo>
                      <a:pt x="11" y="566"/>
                    </a:lnTo>
                    <a:lnTo>
                      <a:pt x="27" y="534"/>
                    </a:lnTo>
                    <a:lnTo>
                      <a:pt x="48" y="503"/>
                    </a:lnTo>
                    <a:lnTo>
                      <a:pt x="75" y="478"/>
                    </a:lnTo>
                    <a:lnTo>
                      <a:pt x="89" y="447"/>
                    </a:lnTo>
                    <a:lnTo>
                      <a:pt x="107" y="401"/>
                    </a:lnTo>
                    <a:lnTo>
                      <a:pt x="125" y="345"/>
                    </a:lnTo>
                    <a:lnTo>
                      <a:pt x="143" y="287"/>
                    </a:lnTo>
                    <a:lnTo>
                      <a:pt x="159" y="231"/>
                    </a:lnTo>
                    <a:lnTo>
                      <a:pt x="174" y="184"/>
                    </a:lnTo>
                    <a:lnTo>
                      <a:pt x="184" y="153"/>
                    </a:lnTo>
                    <a:lnTo>
                      <a:pt x="191" y="142"/>
                    </a:lnTo>
                    <a:close/>
                  </a:path>
                </a:pathLst>
              </a:custGeom>
              <a:solidFill>
                <a:srgbClr val="DED9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3" name="Freeform 1091"/>
              <p:cNvSpPr>
                <a:spLocks/>
              </p:cNvSpPr>
              <p:nvPr/>
            </p:nvSpPr>
            <p:spPr bwMode="auto">
              <a:xfrm>
                <a:off x="4788" y="1272"/>
                <a:ext cx="349" cy="364"/>
              </a:xfrm>
              <a:custGeom>
                <a:avLst/>
                <a:gdLst>
                  <a:gd name="T0" fmla="*/ 2 w 1047"/>
                  <a:gd name="T1" fmla="*/ 2 h 1093"/>
                  <a:gd name="T2" fmla="*/ 3 w 1047"/>
                  <a:gd name="T3" fmla="*/ 1 h 1093"/>
                  <a:gd name="T4" fmla="*/ 4 w 1047"/>
                  <a:gd name="T5" fmla="*/ 0 h 1093"/>
                  <a:gd name="T6" fmla="*/ 5 w 1047"/>
                  <a:gd name="T7" fmla="*/ 0 h 1093"/>
                  <a:gd name="T8" fmla="*/ 6 w 1047"/>
                  <a:gd name="T9" fmla="*/ 0 h 1093"/>
                  <a:gd name="T10" fmla="*/ 6 w 1047"/>
                  <a:gd name="T11" fmla="*/ 1 h 1093"/>
                  <a:gd name="T12" fmla="*/ 7 w 1047"/>
                  <a:gd name="T13" fmla="*/ 1 h 1093"/>
                  <a:gd name="T14" fmla="*/ 7 w 1047"/>
                  <a:gd name="T15" fmla="*/ 1 h 1093"/>
                  <a:gd name="T16" fmla="*/ 7 w 1047"/>
                  <a:gd name="T17" fmla="*/ 1 h 1093"/>
                  <a:gd name="T18" fmla="*/ 7 w 1047"/>
                  <a:gd name="T19" fmla="*/ 1 h 1093"/>
                  <a:gd name="T20" fmla="*/ 7 w 1047"/>
                  <a:gd name="T21" fmla="*/ 0 h 1093"/>
                  <a:gd name="T22" fmla="*/ 7 w 1047"/>
                  <a:gd name="T23" fmla="*/ 0 h 1093"/>
                  <a:gd name="T24" fmla="*/ 8 w 1047"/>
                  <a:gd name="T25" fmla="*/ 1 h 1093"/>
                  <a:gd name="T26" fmla="*/ 9 w 1047"/>
                  <a:gd name="T27" fmla="*/ 1 h 1093"/>
                  <a:gd name="T28" fmla="*/ 10 w 1047"/>
                  <a:gd name="T29" fmla="*/ 2 h 1093"/>
                  <a:gd name="T30" fmla="*/ 10 w 1047"/>
                  <a:gd name="T31" fmla="*/ 2 h 1093"/>
                  <a:gd name="T32" fmla="*/ 10 w 1047"/>
                  <a:gd name="T33" fmla="*/ 3 h 1093"/>
                  <a:gd name="T34" fmla="*/ 11 w 1047"/>
                  <a:gd name="T35" fmla="*/ 5 h 1093"/>
                  <a:gd name="T36" fmla="*/ 11 w 1047"/>
                  <a:gd name="T37" fmla="*/ 7 h 1093"/>
                  <a:gd name="T38" fmla="*/ 12 w 1047"/>
                  <a:gd name="T39" fmla="*/ 8 h 1093"/>
                  <a:gd name="T40" fmla="*/ 12 w 1047"/>
                  <a:gd name="T41" fmla="*/ 8 h 1093"/>
                  <a:gd name="T42" fmla="*/ 13 w 1047"/>
                  <a:gd name="T43" fmla="*/ 9 h 1093"/>
                  <a:gd name="T44" fmla="*/ 13 w 1047"/>
                  <a:gd name="T45" fmla="*/ 11 h 1093"/>
                  <a:gd name="T46" fmla="*/ 11 w 1047"/>
                  <a:gd name="T47" fmla="*/ 12 h 1093"/>
                  <a:gd name="T48" fmla="*/ 8 w 1047"/>
                  <a:gd name="T49" fmla="*/ 13 h 1093"/>
                  <a:gd name="T50" fmla="*/ 7 w 1047"/>
                  <a:gd name="T51" fmla="*/ 13 h 1093"/>
                  <a:gd name="T52" fmla="*/ 6 w 1047"/>
                  <a:gd name="T53" fmla="*/ 13 h 1093"/>
                  <a:gd name="T54" fmla="*/ 5 w 1047"/>
                  <a:gd name="T55" fmla="*/ 13 h 1093"/>
                  <a:gd name="T56" fmla="*/ 4 w 1047"/>
                  <a:gd name="T57" fmla="*/ 13 h 1093"/>
                  <a:gd name="T58" fmla="*/ 4 w 1047"/>
                  <a:gd name="T59" fmla="*/ 12 h 1093"/>
                  <a:gd name="T60" fmla="*/ 3 w 1047"/>
                  <a:gd name="T61" fmla="*/ 12 h 1093"/>
                  <a:gd name="T62" fmla="*/ 2 w 1047"/>
                  <a:gd name="T63" fmla="*/ 12 h 1093"/>
                  <a:gd name="T64" fmla="*/ 1 w 1047"/>
                  <a:gd name="T65" fmla="*/ 11 h 1093"/>
                  <a:gd name="T66" fmla="*/ 0 w 1047"/>
                  <a:gd name="T67" fmla="*/ 9 h 1093"/>
                  <a:gd name="T68" fmla="*/ 0 w 1047"/>
                  <a:gd name="T69" fmla="*/ 7 h 1093"/>
                  <a:gd name="T70" fmla="*/ 0 w 1047"/>
                  <a:gd name="T71" fmla="*/ 6 h 1093"/>
                  <a:gd name="T72" fmla="*/ 1 w 1047"/>
                  <a:gd name="T73" fmla="*/ 5 h 1093"/>
                  <a:gd name="T74" fmla="*/ 2 w 1047"/>
                  <a:gd name="T75" fmla="*/ 4 h 1093"/>
                  <a:gd name="T76" fmla="*/ 2 w 1047"/>
                  <a:gd name="T77" fmla="*/ 3 h 1093"/>
                  <a:gd name="T78" fmla="*/ 2 w 1047"/>
                  <a:gd name="T79" fmla="*/ 2 h 10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7"/>
                  <a:gd name="T121" fmla="*/ 0 h 1093"/>
                  <a:gd name="T122" fmla="*/ 1047 w 1047"/>
                  <a:gd name="T123" fmla="*/ 1093 h 10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7" h="1093">
                    <a:moveTo>
                      <a:pt x="189" y="135"/>
                    </a:moveTo>
                    <a:lnTo>
                      <a:pt x="195" y="127"/>
                    </a:lnTo>
                    <a:lnTo>
                      <a:pt x="212" y="107"/>
                    </a:lnTo>
                    <a:lnTo>
                      <a:pt x="237" y="80"/>
                    </a:lnTo>
                    <a:lnTo>
                      <a:pt x="270" y="52"/>
                    </a:lnTo>
                    <a:lnTo>
                      <a:pt x="306" y="25"/>
                    </a:lnTo>
                    <a:lnTo>
                      <a:pt x="345" y="7"/>
                    </a:lnTo>
                    <a:lnTo>
                      <a:pt x="383" y="0"/>
                    </a:lnTo>
                    <a:lnTo>
                      <a:pt x="419" y="11"/>
                    </a:lnTo>
                    <a:lnTo>
                      <a:pt x="451" y="28"/>
                    </a:lnTo>
                    <a:lnTo>
                      <a:pt x="480" y="42"/>
                    </a:lnTo>
                    <a:lnTo>
                      <a:pt x="502" y="51"/>
                    </a:lnTo>
                    <a:lnTo>
                      <a:pt x="523" y="59"/>
                    </a:lnTo>
                    <a:lnTo>
                      <a:pt x="537" y="63"/>
                    </a:lnTo>
                    <a:lnTo>
                      <a:pt x="548" y="66"/>
                    </a:lnTo>
                    <a:lnTo>
                      <a:pt x="553" y="68"/>
                    </a:lnTo>
                    <a:lnTo>
                      <a:pt x="557" y="69"/>
                    </a:lnTo>
                    <a:lnTo>
                      <a:pt x="556" y="64"/>
                    </a:lnTo>
                    <a:lnTo>
                      <a:pt x="557" y="55"/>
                    </a:lnTo>
                    <a:lnTo>
                      <a:pt x="558" y="42"/>
                    </a:lnTo>
                    <a:lnTo>
                      <a:pt x="564" y="29"/>
                    </a:lnTo>
                    <a:lnTo>
                      <a:pt x="571" y="18"/>
                    </a:lnTo>
                    <a:lnTo>
                      <a:pt x="587" y="12"/>
                    </a:lnTo>
                    <a:lnTo>
                      <a:pt x="607" y="12"/>
                    </a:lnTo>
                    <a:lnTo>
                      <a:pt x="635" y="23"/>
                    </a:lnTo>
                    <a:lnTo>
                      <a:pt x="666" y="42"/>
                    </a:lnTo>
                    <a:lnTo>
                      <a:pt x="697" y="65"/>
                    </a:lnTo>
                    <a:lnTo>
                      <a:pt x="725" y="91"/>
                    </a:lnTo>
                    <a:lnTo>
                      <a:pt x="752" y="117"/>
                    </a:lnTo>
                    <a:lnTo>
                      <a:pt x="773" y="143"/>
                    </a:lnTo>
                    <a:lnTo>
                      <a:pt x="791" y="169"/>
                    </a:lnTo>
                    <a:lnTo>
                      <a:pt x="801" y="189"/>
                    </a:lnTo>
                    <a:lnTo>
                      <a:pt x="808" y="208"/>
                    </a:lnTo>
                    <a:lnTo>
                      <a:pt x="817" y="242"/>
                    </a:lnTo>
                    <a:lnTo>
                      <a:pt x="836" y="307"/>
                    </a:lnTo>
                    <a:lnTo>
                      <a:pt x="862" y="390"/>
                    </a:lnTo>
                    <a:lnTo>
                      <a:pt x="892" y="483"/>
                    </a:lnTo>
                    <a:lnTo>
                      <a:pt x="919" y="569"/>
                    </a:lnTo>
                    <a:lnTo>
                      <a:pt x="944" y="641"/>
                    </a:lnTo>
                    <a:lnTo>
                      <a:pt x="959" y="684"/>
                    </a:lnTo>
                    <a:lnTo>
                      <a:pt x="964" y="689"/>
                    </a:lnTo>
                    <a:lnTo>
                      <a:pt x="972" y="685"/>
                    </a:lnTo>
                    <a:lnTo>
                      <a:pt x="1001" y="713"/>
                    </a:lnTo>
                    <a:lnTo>
                      <a:pt x="1029" y="761"/>
                    </a:lnTo>
                    <a:lnTo>
                      <a:pt x="1047" y="823"/>
                    </a:lnTo>
                    <a:lnTo>
                      <a:pt x="1033" y="888"/>
                    </a:lnTo>
                    <a:lnTo>
                      <a:pt x="976" y="951"/>
                    </a:lnTo>
                    <a:lnTo>
                      <a:pt x="857" y="1002"/>
                    </a:lnTo>
                    <a:lnTo>
                      <a:pt x="663" y="1035"/>
                    </a:lnTo>
                    <a:lnTo>
                      <a:pt x="619" y="1040"/>
                    </a:lnTo>
                    <a:lnTo>
                      <a:pt x="578" y="1054"/>
                    </a:lnTo>
                    <a:lnTo>
                      <a:pt x="539" y="1069"/>
                    </a:lnTo>
                    <a:lnTo>
                      <a:pt x="505" y="1085"/>
                    </a:lnTo>
                    <a:lnTo>
                      <a:pt x="470" y="1093"/>
                    </a:lnTo>
                    <a:lnTo>
                      <a:pt x="440" y="1092"/>
                    </a:lnTo>
                    <a:lnTo>
                      <a:pt x="408" y="1075"/>
                    </a:lnTo>
                    <a:lnTo>
                      <a:pt x="378" y="1044"/>
                    </a:lnTo>
                    <a:lnTo>
                      <a:pt x="355" y="1021"/>
                    </a:lnTo>
                    <a:lnTo>
                      <a:pt x="329" y="1009"/>
                    </a:lnTo>
                    <a:lnTo>
                      <a:pt x="301" y="1002"/>
                    </a:lnTo>
                    <a:lnTo>
                      <a:pt x="271" y="1000"/>
                    </a:lnTo>
                    <a:lnTo>
                      <a:pt x="240" y="998"/>
                    </a:lnTo>
                    <a:lnTo>
                      <a:pt x="212" y="993"/>
                    </a:lnTo>
                    <a:lnTo>
                      <a:pt x="186" y="984"/>
                    </a:lnTo>
                    <a:lnTo>
                      <a:pt x="164" y="967"/>
                    </a:lnTo>
                    <a:lnTo>
                      <a:pt x="100" y="887"/>
                    </a:lnTo>
                    <a:lnTo>
                      <a:pt x="53" y="812"/>
                    </a:lnTo>
                    <a:lnTo>
                      <a:pt x="21" y="737"/>
                    </a:lnTo>
                    <a:lnTo>
                      <a:pt x="3" y="669"/>
                    </a:lnTo>
                    <a:lnTo>
                      <a:pt x="0" y="604"/>
                    </a:lnTo>
                    <a:lnTo>
                      <a:pt x="11" y="546"/>
                    </a:lnTo>
                    <a:lnTo>
                      <a:pt x="37" y="494"/>
                    </a:lnTo>
                    <a:lnTo>
                      <a:pt x="78" y="451"/>
                    </a:lnTo>
                    <a:lnTo>
                      <a:pt x="91" y="422"/>
                    </a:lnTo>
                    <a:lnTo>
                      <a:pt x="107" y="379"/>
                    </a:lnTo>
                    <a:lnTo>
                      <a:pt x="124" y="326"/>
                    </a:lnTo>
                    <a:lnTo>
                      <a:pt x="142" y="272"/>
                    </a:lnTo>
                    <a:lnTo>
                      <a:pt x="157" y="218"/>
                    </a:lnTo>
                    <a:lnTo>
                      <a:pt x="172" y="174"/>
                    </a:lnTo>
                    <a:lnTo>
                      <a:pt x="182" y="144"/>
                    </a:lnTo>
                    <a:lnTo>
                      <a:pt x="189" y="135"/>
                    </a:lnTo>
                    <a:close/>
                  </a:path>
                </a:pathLst>
              </a:custGeom>
              <a:solidFill>
                <a:srgbClr val="FCF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4" name="Freeform 1092"/>
              <p:cNvSpPr>
                <a:spLocks/>
              </p:cNvSpPr>
              <p:nvPr/>
            </p:nvSpPr>
            <p:spPr bwMode="auto">
              <a:xfrm>
                <a:off x="4846" y="1616"/>
                <a:ext cx="135" cy="107"/>
              </a:xfrm>
              <a:custGeom>
                <a:avLst/>
                <a:gdLst>
                  <a:gd name="T0" fmla="*/ 5 w 407"/>
                  <a:gd name="T1" fmla="*/ 2 h 319"/>
                  <a:gd name="T2" fmla="*/ 5 w 407"/>
                  <a:gd name="T3" fmla="*/ 2 h 319"/>
                  <a:gd name="T4" fmla="*/ 4 w 407"/>
                  <a:gd name="T5" fmla="*/ 2 h 319"/>
                  <a:gd name="T6" fmla="*/ 3 w 407"/>
                  <a:gd name="T7" fmla="*/ 1 h 319"/>
                  <a:gd name="T8" fmla="*/ 3 w 407"/>
                  <a:gd name="T9" fmla="*/ 1 h 319"/>
                  <a:gd name="T10" fmla="*/ 2 w 407"/>
                  <a:gd name="T11" fmla="*/ 1 h 319"/>
                  <a:gd name="T12" fmla="*/ 1 w 407"/>
                  <a:gd name="T13" fmla="*/ 0 h 319"/>
                  <a:gd name="T14" fmla="*/ 0 w 407"/>
                  <a:gd name="T15" fmla="*/ 0 h 319"/>
                  <a:gd name="T16" fmla="*/ 0 w 407"/>
                  <a:gd name="T17" fmla="*/ 0 h 319"/>
                  <a:gd name="T18" fmla="*/ 0 w 407"/>
                  <a:gd name="T19" fmla="*/ 0 h 319"/>
                  <a:gd name="T20" fmla="*/ 0 w 407"/>
                  <a:gd name="T21" fmla="*/ 0 h 319"/>
                  <a:gd name="T22" fmla="*/ 1 w 407"/>
                  <a:gd name="T23" fmla="*/ 1 h 319"/>
                  <a:gd name="T24" fmla="*/ 1 w 407"/>
                  <a:gd name="T25" fmla="*/ 1 h 319"/>
                  <a:gd name="T26" fmla="*/ 1 w 407"/>
                  <a:gd name="T27" fmla="*/ 2 h 319"/>
                  <a:gd name="T28" fmla="*/ 2 w 407"/>
                  <a:gd name="T29" fmla="*/ 2 h 319"/>
                  <a:gd name="T30" fmla="*/ 2 w 407"/>
                  <a:gd name="T31" fmla="*/ 3 h 319"/>
                  <a:gd name="T32" fmla="*/ 2 w 407"/>
                  <a:gd name="T33" fmla="*/ 3 h 319"/>
                  <a:gd name="T34" fmla="*/ 2 w 407"/>
                  <a:gd name="T35" fmla="*/ 3 h 319"/>
                  <a:gd name="T36" fmla="*/ 2 w 407"/>
                  <a:gd name="T37" fmla="*/ 4 h 319"/>
                  <a:gd name="T38" fmla="*/ 3 w 407"/>
                  <a:gd name="T39" fmla="*/ 4 h 319"/>
                  <a:gd name="T40" fmla="*/ 3 w 407"/>
                  <a:gd name="T41" fmla="*/ 4 h 319"/>
                  <a:gd name="T42" fmla="*/ 4 w 407"/>
                  <a:gd name="T43" fmla="*/ 4 h 319"/>
                  <a:gd name="T44" fmla="*/ 4 w 407"/>
                  <a:gd name="T45" fmla="*/ 4 h 319"/>
                  <a:gd name="T46" fmla="*/ 4 w 407"/>
                  <a:gd name="T47" fmla="*/ 4 h 319"/>
                  <a:gd name="T48" fmla="*/ 4 w 407"/>
                  <a:gd name="T49" fmla="*/ 4 h 319"/>
                  <a:gd name="T50" fmla="*/ 5 w 407"/>
                  <a:gd name="T51" fmla="*/ 4 h 319"/>
                  <a:gd name="T52" fmla="*/ 5 w 407"/>
                  <a:gd name="T53" fmla="*/ 3 h 319"/>
                  <a:gd name="T54" fmla="*/ 5 w 407"/>
                  <a:gd name="T55" fmla="*/ 3 h 319"/>
                  <a:gd name="T56" fmla="*/ 5 w 407"/>
                  <a:gd name="T57" fmla="*/ 3 h 319"/>
                  <a:gd name="T58" fmla="*/ 5 w 407"/>
                  <a:gd name="T59" fmla="*/ 2 h 319"/>
                  <a:gd name="T60" fmla="*/ 5 w 407"/>
                  <a:gd name="T61" fmla="*/ 2 h 319"/>
                  <a:gd name="T62" fmla="*/ 5 w 407"/>
                  <a:gd name="T63" fmla="*/ 2 h 319"/>
                  <a:gd name="T64" fmla="*/ 5 w 407"/>
                  <a:gd name="T65" fmla="*/ 2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7"/>
                  <a:gd name="T100" fmla="*/ 0 h 319"/>
                  <a:gd name="T101" fmla="*/ 407 w 407"/>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7" h="319">
                    <a:moveTo>
                      <a:pt x="407" y="149"/>
                    </a:moveTo>
                    <a:lnTo>
                      <a:pt x="389" y="143"/>
                    </a:lnTo>
                    <a:lnTo>
                      <a:pt x="343" y="131"/>
                    </a:lnTo>
                    <a:lnTo>
                      <a:pt x="279" y="111"/>
                    </a:lnTo>
                    <a:lnTo>
                      <a:pt x="205" y="88"/>
                    </a:lnTo>
                    <a:lnTo>
                      <a:pt x="130" y="62"/>
                    </a:lnTo>
                    <a:lnTo>
                      <a:pt x="65" y="39"/>
                    </a:lnTo>
                    <a:lnTo>
                      <a:pt x="18" y="17"/>
                    </a:lnTo>
                    <a:lnTo>
                      <a:pt x="0" y="2"/>
                    </a:lnTo>
                    <a:lnTo>
                      <a:pt x="5" y="0"/>
                    </a:lnTo>
                    <a:lnTo>
                      <a:pt x="21" y="17"/>
                    </a:lnTo>
                    <a:lnTo>
                      <a:pt x="46" y="48"/>
                    </a:lnTo>
                    <a:lnTo>
                      <a:pt x="76" y="90"/>
                    </a:lnTo>
                    <a:lnTo>
                      <a:pt x="104" y="134"/>
                    </a:lnTo>
                    <a:lnTo>
                      <a:pt x="130" y="178"/>
                    </a:lnTo>
                    <a:lnTo>
                      <a:pt x="149" y="217"/>
                    </a:lnTo>
                    <a:lnTo>
                      <a:pt x="158" y="244"/>
                    </a:lnTo>
                    <a:lnTo>
                      <a:pt x="166" y="263"/>
                    </a:lnTo>
                    <a:lnTo>
                      <a:pt x="187" y="282"/>
                    </a:lnTo>
                    <a:lnTo>
                      <a:pt x="216" y="297"/>
                    </a:lnTo>
                    <a:lnTo>
                      <a:pt x="250" y="309"/>
                    </a:lnTo>
                    <a:lnTo>
                      <a:pt x="285" y="316"/>
                    </a:lnTo>
                    <a:lnTo>
                      <a:pt x="318" y="319"/>
                    </a:lnTo>
                    <a:lnTo>
                      <a:pt x="344" y="314"/>
                    </a:lnTo>
                    <a:lnTo>
                      <a:pt x="362" y="303"/>
                    </a:lnTo>
                    <a:lnTo>
                      <a:pt x="370" y="282"/>
                    </a:lnTo>
                    <a:lnTo>
                      <a:pt x="378" y="258"/>
                    </a:lnTo>
                    <a:lnTo>
                      <a:pt x="384" y="232"/>
                    </a:lnTo>
                    <a:lnTo>
                      <a:pt x="391" y="206"/>
                    </a:lnTo>
                    <a:lnTo>
                      <a:pt x="395" y="181"/>
                    </a:lnTo>
                    <a:lnTo>
                      <a:pt x="400" y="162"/>
                    </a:lnTo>
                    <a:lnTo>
                      <a:pt x="403" y="150"/>
                    </a:lnTo>
                    <a:lnTo>
                      <a:pt x="407" y="149"/>
                    </a:lnTo>
                    <a:close/>
                  </a:path>
                </a:pathLst>
              </a:custGeom>
              <a:solidFill>
                <a:srgbClr val="4000BF"/>
              </a:solidFill>
              <a:ln w="6350">
                <a:solidFill>
                  <a:srgbClr val="000000"/>
                </a:solidFill>
                <a:round/>
                <a:headEnd/>
                <a:tailEnd/>
              </a:ln>
            </p:spPr>
            <p:txBody>
              <a:bodyPr/>
              <a:lstStyle/>
              <a:p>
                <a:endParaRPr lang="en-US"/>
              </a:p>
            </p:txBody>
          </p:sp>
          <p:sp>
            <p:nvSpPr>
              <p:cNvPr id="21605" name="Freeform 1093"/>
              <p:cNvSpPr>
                <a:spLocks/>
              </p:cNvSpPr>
              <p:nvPr/>
            </p:nvSpPr>
            <p:spPr bwMode="auto">
              <a:xfrm>
                <a:off x="4486" y="1107"/>
                <a:ext cx="325" cy="593"/>
              </a:xfrm>
              <a:custGeom>
                <a:avLst/>
                <a:gdLst>
                  <a:gd name="T0" fmla="*/ 12 w 976"/>
                  <a:gd name="T1" fmla="*/ 9 h 1778"/>
                  <a:gd name="T2" fmla="*/ 11 w 976"/>
                  <a:gd name="T3" fmla="*/ 7 h 1778"/>
                  <a:gd name="T4" fmla="*/ 10 w 976"/>
                  <a:gd name="T5" fmla="*/ 5 h 1778"/>
                  <a:gd name="T6" fmla="*/ 9 w 976"/>
                  <a:gd name="T7" fmla="*/ 3 h 1778"/>
                  <a:gd name="T8" fmla="*/ 9 w 976"/>
                  <a:gd name="T9" fmla="*/ 3 h 1778"/>
                  <a:gd name="T10" fmla="*/ 8 w 976"/>
                  <a:gd name="T11" fmla="*/ 2 h 1778"/>
                  <a:gd name="T12" fmla="*/ 7 w 976"/>
                  <a:gd name="T13" fmla="*/ 2 h 1778"/>
                  <a:gd name="T14" fmla="*/ 6 w 976"/>
                  <a:gd name="T15" fmla="*/ 1 h 1778"/>
                  <a:gd name="T16" fmla="*/ 4 w 976"/>
                  <a:gd name="T17" fmla="*/ 0 h 1778"/>
                  <a:gd name="T18" fmla="*/ 3 w 976"/>
                  <a:gd name="T19" fmla="*/ 1 h 1778"/>
                  <a:gd name="T20" fmla="*/ 1 w 976"/>
                  <a:gd name="T21" fmla="*/ 3 h 1778"/>
                  <a:gd name="T22" fmla="*/ 0 w 976"/>
                  <a:gd name="T23" fmla="*/ 6 h 1778"/>
                  <a:gd name="T24" fmla="*/ 1 w 976"/>
                  <a:gd name="T25" fmla="*/ 9 h 1778"/>
                  <a:gd name="T26" fmla="*/ 2 w 976"/>
                  <a:gd name="T27" fmla="*/ 11 h 1778"/>
                  <a:gd name="T28" fmla="*/ 3 w 976"/>
                  <a:gd name="T29" fmla="*/ 12 h 1778"/>
                  <a:gd name="T30" fmla="*/ 5 w 976"/>
                  <a:gd name="T31" fmla="*/ 13 h 1778"/>
                  <a:gd name="T32" fmla="*/ 5 w 976"/>
                  <a:gd name="T33" fmla="*/ 14 h 1778"/>
                  <a:gd name="T34" fmla="*/ 5 w 976"/>
                  <a:gd name="T35" fmla="*/ 16 h 1778"/>
                  <a:gd name="T36" fmla="*/ 5 w 976"/>
                  <a:gd name="T37" fmla="*/ 18 h 1778"/>
                  <a:gd name="T38" fmla="*/ 6 w 976"/>
                  <a:gd name="T39" fmla="*/ 20 h 1778"/>
                  <a:gd name="T40" fmla="*/ 7 w 976"/>
                  <a:gd name="T41" fmla="*/ 21 h 1778"/>
                  <a:gd name="T42" fmla="*/ 9 w 976"/>
                  <a:gd name="T43" fmla="*/ 22 h 1778"/>
                  <a:gd name="T44" fmla="*/ 11 w 976"/>
                  <a:gd name="T45" fmla="*/ 22 h 1778"/>
                  <a:gd name="T46" fmla="*/ 12 w 976"/>
                  <a:gd name="T47" fmla="*/ 21 h 1778"/>
                  <a:gd name="T48" fmla="*/ 12 w 976"/>
                  <a:gd name="T49" fmla="*/ 20 h 1778"/>
                  <a:gd name="T50" fmla="*/ 11 w 976"/>
                  <a:gd name="T51" fmla="*/ 18 h 1778"/>
                  <a:gd name="T52" fmla="*/ 10 w 976"/>
                  <a:gd name="T53" fmla="*/ 17 h 1778"/>
                  <a:gd name="T54" fmla="*/ 10 w 976"/>
                  <a:gd name="T55" fmla="*/ 15 h 1778"/>
                  <a:gd name="T56" fmla="*/ 11 w 976"/>
                  <a:gd name="T57" fmla="*/ 13 h 1778"/>
                  <a:gd name="T58" fmla="*/ 12 w 976"/>
                  <a:gd name="T59" fmla="*/ 12 h 1778"/>
                  <a:gd name="T60" fmla="*/ 12 w 976"/>
                  <a:gd name="T61" fmla="*/ 10 h 1778"/>
                  <a:gd name="T62" fmla="*/ 12 w 976"/>
                  <a:gd name="T63" fmla="*/ 9 h 17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76"/>
                  <a:gd name="T97" fmla="*/ 0 h 1778"/>
                  <a:gd name="T98" fmla="*/ 976 w 976"/>
                  <a:gd name="T99" fmla="*/ 1778 h 17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76" h="1778">
                    <a:moveTo>
                      <a:pt x="976" y="743"/>
                    </a:moveTo>
                    <a:lnTo>
                      <a:pt x="967" y="721"/>
                    </a:lnTo>
                    <a:lnTo>
                      <a:pt x="946" y="664"/>
                    </a:lnTo>
                    <a:lnTo>
                      <a:pt x="915" y="583"/>
                    </a:lnTo>
                    <a:lnTo>
                      <a:pt x="878" y="490"/>
                    </a:lnTo>
                    <a:lnTo>
                      <a:pt x="837" y="396"/>
                    </a:lnTo>
                    <a:lnTo>
                      <a:pt x="796" y="312"/>
                    </a:lnTo>
                    <a:lnTo>
                      <a:pt x="757" y="251"/>
                    </a:lnTo>
                    <a:lnTo>
                      <a:pt x="726" y="225"/>
                    </a:lnTo>
                    <a:lnTo>
                      <a:pt x="694" y="216"/>
                    </a:lnTo>
                    <a:lnTo>
                      <a:pt x="659" y="203"/>
                    </a:lnTo>
                    <a:lnTo>
                      <a:pt x="620" y="184"/>
                    </a:lnTo>
                    <a:lnTo>
                      <a:pt x="578" y="164"/>
                    </a:lnTo>
                    <a:lnTo>
                      <a:pt x="533" y="137"/>
                    </a:lnTo>
                    <a:lnTo>
                      <a:pt x="490" y="105"/>
                    </a:lnTo>
                    <a:lnTo>
                      <a:pt x="448" y="68"/>
                    </a:lnTo>
                    <a:lnTo>
                      <a:pt x="410" y="27"/>
                    </a:lnTo>
                    <a:lnTo>
                      <a:pt x="359" y="0"/>
                    </a:lnTo>
                    <a:lnTo>
                      <a:pt x="291" y="11"/>
                    </a:lnTo>
                    <a:lnTo>
                      <a:pt x="215" y="54"/>
                    </a:lnTo>
                    <a:lnTo>
                      <a:pt x="139" y="126"/>
                    </a:lnTo>
                    <a:lnTo>
                      <a:pt x="70" y="219"/>
                    </a:lnTo>
                    <a:lnTo>
                      <a:pt x="22" y="331"/>
                    </a:lnTo>
                    <a:lnTo>
                      <a:pt x="0" y="455"/>
                    </a:lnTo>
                    <a:lnTo>
                      <a:pt x="15" y="588"/>
                    </a:lnTo>
                    <a:lnTo>
                      <a:pt x="54" y="710"/>
                    </a:lnTo>
                    <a:lnTo>
                      <a:pt x="102" y="810"/>
                    </a:lnTo>
                    <a:lnTo>
                      <a:pt x="157" y="890"/>
                    </a:lnTo>
                    <a:lnTo>
                      <a:pt x="215" y="954"/>
                    </a:lnTo>
                    <a:lnTo>
                      <a:pt x="271" y="1001"/>
                    </a:lnTo>
                    <a:lnTo>
                      <a:pt x="323" y="1035"/>
                    </a:lnTo>
                    <a:lnTo>
                      <a:pt x="367" y="1057"/>
                    </a:lnTo>
                    <a:lnTo>
                      <a:pt x="400" y="1074"/>
                    </a:lnTo>
                    <a:lnTo>
                      <a:pt x="417" y="1104"/>
                    </a:lnTo>
                    <a:lnTo>
                      <a:pt x="422" y="1169"/>
                    </a:lnTo>
                    <a:lnTo>
                      <a:pt x="418" y="1257"/>
                    </a:lnTo>
                    <a:lnTo>
                      <a:pt x="416" y="1360"/>
                    </a:lnTo>
                    <a:lnTo>
                      <a:pt x="416" y="1465"/>
                    </a:lnTo>
                    <a:lnTo>
                      <a:pt x="427" y="1562"/>
                    </a:lnTo>
                    <a:lnTo>
                      <a:pt x="455" y="1643"/>
                    </a:lnTo>
                    <a:lnTo>
                      <a:pt x="505" y="1696"/>
                    </a:lnTo>
                    <a:lnTo>
                      <a:pt x="571" y="1727"/>
                    </a:lnTo>
                    <a:lnTo>
                      <a:pt x="645" y="1753"/>
                    </a:lnTo>
                    <a:lnTo>
                      <a:pt x="720" y="1770"/>
                    </a:lnTo>
                    <a:lnTo>
                      <a:pt x="795" y="1778"/>
                    </a:lnTo>
                    <a:lnTo>
                      <a:pt x="859" y="1774"/>
                    </a:lnTo>
                    <a:lnTo>
                      <a:pt x="913" y="1755"/>
                    </a:lnTo>
                    <a:lnTo>
                      <a:pt x="946" y="1723"/>
                    </a:lnTo>
                    <a:lnTo>
                      <a:pt x="958" y="1673"/>
                    </a:lnTo>
                    <a:lnTo>
                      <a:pt x="946" y="1614"/>
                    </a:lnTo>
                    <a:lnTo>
                      <a:pt x="924" y="1556"/>
                    </a:lnTo>
                    <a:lnTo>
                      <a:pt x="896" y="1496"/>
                    </a:lnTo>
                    <a:lnTo>
                      <a:pt x="868" y="1437"/>
                    </a:lnTo>
                    <a:lnTo>
                      <a:pt x="843" y="1374"/>
                    </a:lnTo>
                    <a:lnTo>
                      <a:pt x="831" y="1308"/>
                    </a:lnTo>
                    <a:lnTo>
                      <a:pt x="834" y="1236"/>
                    </a:lnTo>
                    <a:lnTo>
                      <a:pt x="862" y="1160"/>
                    </a:lnTo>
                    <a:lnTo>
                      <a:pt x="896" y="1078"/>
                    </a:lnTo>
                    <a:lnTo>
                      <a:pt x="924" y="1003"/>
                    </a:lnTo>
                    <a:lnTo>
                      <a:pt x="943" y="931"/>
                    </a:lnTo>
                    <a:lnTo>
                      <a:pt x="959" y="869"/>
                    </a:lnTo>
                    <a:lnTo>
                      <a:pt x="967" y="816"/>
                    </a:lnTo>
                    <a:lnTo>
                      <a:pt x="972" y="777"/>
                    </a:lnTo>
                    <a:lnTo>
                      <a:pt x="974" y="751"/>
                    </a:lnTo>
                    <a:lnTo>
                      <a:pt x="976" y="743"/>
                    </a:lnTo>
                    <a:close/>
                  </a:path>
                </a:pathLst>
              </a:custGeom>
              <a:solidFill>
                <a:srgbClr val="26479E"/>
              </a:solidFill>
              <a:ln w="6350">
                <a:solidFill>
                  <a:srgbClr val="000000"/>
                </a:solidFill>
                <a:round/>
                <a:headEnd/>
                <a:tailEnd/>
              </a:ln>
            </p:spPr>
            <p:txBody>
              <a:bodyPr/>
              <a:lstStyle/>
              <a:p>
                <a:endParaRPr lang="en-US"/>
              </a:p>
            </p:txBody>
          </p:sp>
          <p:sp>
            <p:nvSpPr>
              <p:cNvPr id="21606" name="Freeform 1094"/>
              <p:cNvSpPr>
                <a:spLocks/>
              </p:cNvSpPr>
              <p:nvPr/>
            </p:nvSpPr>
            <p:spPr bwMode="auto">
              <a:xfrm>
                <a:off x="4508" y="1138"/>
                <a:ext cx="298" cy="553"/>
              </a:xfrm>
              <a:custGeom>
                <a:avLst/>
                <a:gdLst>
                  <a:gd name="T0" fmla="*/ 11 w 895"/>
                  <a:gd name="T1" fmla="*/ 8 h 1659"/>
                  <a:gd name="T2" fmla="*/ 10 w 895"/>
                  <a:gd name="T3" fmla="*/ 7 h 1659"/>
                  <a:gd name="T4" fmla="*/ 9 w 895"/>
                  <a:gd name="T5" fmla="*/ 5 h 1659"/>
                  <a:gd name="T6" fmla="*/ 9 w 895"/>
                  <a:gd name="T7" fmla="*/ 3 h 1659"/>
                  <a:gd name="T8" fmla="*/ 8 w 895"/>
                  <a:gd name="T9" fmla="*/ 3 h 1659"/>
                  <a:gd name="T10" fmla="*/ 7 w 895"/>
                  <a:gd name="T11" fmla="*/ 2 h 1659"/>
                  <a:gd name="T12" fmla="*/ 6 w 895"/>
                  <a:gd name="T13" fmla="*/ 2 h 1659"/>
                  <a:gd name="T14" fmla="*/ 5 w 895"/>
                  <a:gd name="T15" fmla="*/ 1 h 1659"/>
                  <a:gd name="T16" fmla="*/ 4 w 895"/>
                  <a:gd name="T17" fmla="*/ 0 h 1659"/>
                  <a:gd name="T18" fmla="*/ 2 w 895"/>
                  <a:gd name="T19" fmla="*/ 1 h 1659"/>
                  <a:gd name="T20" fmla="*/ 1 w 895"/>
                  <a:gd name="T21" fmla="*/ 2 h 1659"/>
                  <a:gd name="T22" fmla="*/ 0 w 895"/>
                  <a:gd name="T23" fmla="*/ 5 h 1659"/>
                  <a:gd name="T24" fmla="*/ 1 w 895"/>
                  <a:gd name="T25" fmla="*/ 8 h 1659"/>
                  <a:gd name="T26" fmla="*/ 2 w 895"/>
                  <a:gd name="T27" fmla="*/ 10 h 1659"/>
                  <a:gd name="T28" fmla="*/ 3 w 895"/>
                  <a:gd name="T29" fmla="*/ 11 h 1659"/>
                  <a:gd name="T30" fmla="*/ 4 w 895"/>
                  <a:gd name="T31" fmla="*/ 12 h 1659"/>
                  <a:gd name="T32" fmla="*/ 5 w 895"/>
                  <a:gd name="T33" fmla="*/ 13 h 1659"/>
                  <a:gd name="T34" fmla="*/ 5 w 895"/>
                  <a:gd name="T35" fmla="*/ 14 h 1659"/>
                  <a:gd name="T36" fmla="*/ 5 w 895"/>
                  <a:gd name="T37" fmla="*/ 17 h 1659"/>
                  <a:gd name="T38" fmla="*/ 5 w 895"/>
                  <a:gd name="T39" fmla="*/ 19 h 1659"/>
                  <a:gd name="T40" fmla="*/ 6 w 895"/>
                  <a:gd name="T41" fmla="*/ 20 h 1659"/>
                  <a:gd name="T42" fmla="*/ 8 w 895"/>
                  <a:gd name="T43" fmla="*/ 20 h 1659"/>
                  <a:gd name="T44" fmla="*/ 10 w 895"/>
                  <a:gd name="T45" fmla="*/ 20 h 1659"/>
                  <a:gd name="T46" fmla="*/ 10 w 895"/>
                  <a:gd name="T47" fmla="*/ 20 h 1659"/>
                  <a:gd name="T48" fmla="*/ 10 w 895"/>
                  <a:gd name="T49" fmla="*/ 18 h 1659"/>
                  <a:gd name="T50" fmla="*/ 10 w 895"/>
                  <a:gd name="T51" fmla="*/ 17 h 1659"/>
                  <a:gd name="T52" fmla="*/ 9 w 895"/>
                  <a:gd name="T53" fmla="*/ 16 h 1659"/>
                  <a:gd name="T54" fmla="*/ 9 w 895"/>
                  <a:gd name="T55" fmla="*/ 14 h 1659"/>
                  <a:gd name="T56" fmla="*/ 10 w 895"/>
                  <a:gd name="T57" fmla="*/ 12 h 1659"/>
                  <a:gd name="T58" fmla="*/ 11 w 895"/>
                  <a:gd name="T59" fmla="*/ 11 h 1659"/>
                  <a:gd name="T60" fmla="*/ 11 w 895"/>
                  <a:gd name="T61" fmla="*/ 9 h 1659"/>
                  <a:gd name="T62" fmla="*/ 11 w 895"/>
                  <a:gd name="T63" fmla="*/ 9 h 16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5"/>
                  <a:gd name="T97" fmla="*/ 0 h 1659"/>
                  <a:gd name="T98" fmla="*/ 895 w 895"/>
                  <a:gd name="T99" fmla="*/ 1659 h 16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5" h="1659">
                    <a:moveTo>
                      <a:pt x="895" y="693"/>
                    </a:moveTo>
                    <a:lnTo>
                      <a:pt x="887" y="672"/>
                    </a:lnTo>
                    <a:lnTo>
                      <a:pt x="868" y="619"/>
                    </a:lnTo>
                    <a:lnTo>
                      <a:pt x="840" y="544"/>
                    </a:lnTo>
                    <a:lnTo>
                      <a:pt x="806" y="458"/>
                    </a:lnTo>
                    <a:lnTo>
                      <a:pt x="768" y="370"/>
                    </a:lnTo>
                    <a:lnTo>
                      <a:pt x="732" y="292"/>
                    </a:lnTo>
                    <a:lnTo>
                      <a:pt x="697" y="235"/>
                    </a:lnTo>
                    <a:lnTo>
                      <a:pt x="669" y="211"/>
                    </a:lnTo>
                    <a:lnTo>
                      <a:pt x="638" y="203"/>
                    </a:lnTo>
                    <a:lnTo>
                      <a:pt x="605" y="191"/>
                    </a:lnTo>
                    <a:lnTo>
                      <a:pt x="567" y="175"/>
                    </a:lnTo>
                    <a:lnTo>
                      <a:pt x="529" y="155"/>
                    </a:lnTo>
                    <a:lnTo>
                      <a:pt x="487" y="130"/>
                    </a:lnTo>
                    <a:lnTo>
                      <a:pt x="447" y="101"/>
                    </a:lnTo>
                    <a:lnTo>
                      <a:pt x="408" y="65"/>
                    </a:lnTo>
                    <a:lnTo>
                      <a:pt x="372" y="26"/>
                    </a:lnTo>
                    <a:lnTo>
                      <a:pt x="325" y="0"/>
                    </a:lnTo>
                    <a:lnTo>
                      <a:pt x="264" y="9"/>
                    </a:lnTo>
                    <a:lnTo>
                      <a:pt x="194" y="46"/>
                    </a:lnTo>
                    <a:lnTo>
                      <a:pt x="125" y="109"/>
                    </a:lnTo>
                    <a:lnTo>
                      <a:pt x="64" y="192"/>
                    </a:lnTo>
                    <a:lnTo>
                      <a:pt x="20" y="293"/>
                    </a:lnTo>
                    <a:lnTo>
                      <a:pt x="0" y="407"/>
                    </a:lnTo>
                    <a:lnTo>
                      <a:pt x="14" y="530"/>
                    </a:lnTo>
                    <a:lnTo>
                      <a:pt x="50" y="642"/>
                    </a:lnTo>
                    <a:lnTo>
                      <a:pt x="95" y="733"/>
                    </a:lnTo>
                    <a:lnTo>
                      <a:pt x="142" y="805"/>
                    </a:lnTo>
                    <a:lnTo>
                      <a:pt x="194" y="863"/>
                    </a:lnTo>
                    <a:lnTo>
                      <a:pt x="244" y="906"/>
                    </a:lnTo>
                    <a:lnTo>
                      <a:pt x="293" y="940"/>
                    </a:lnTo>
                    <a:lnTo>
                      <a:pt x="334" y="965"/>
                    </a:lnTo>
                    <a:lnTo>
                      <a:pt x="369" y="989"/>
                    </a:lnTo>
                    <a:lnTo>
                      <a:pt x="386" y="1025"/>
                    </a:lnTo>
                    <a:lnTo>
                      <a:pt x="392" y="1089"/>
                    </a:lnTo>
                    <a:lnTo>
                      <a:pt x="390" y="1172"/>
                    </a:lnTo>
                    <a:lnTo>
                      <a:pt x="386" y="1267"/>
                    </a:lnTo>
                    <a:lnTo>
                      <a:pt x="384" y="1363"/>
                    </a:lnTo>
                    <a:lnTo>
                      <a:pt x="392" y="1453"/>
                    </a:lnTo>
                    <a:lnTo>
                      <a:pt x="415" y="1527"/>
                    </a:lnTo>
                    <a:lnTo>
                      <a:pt x="460" y="1577"/>
                    </a:lnTo>
                    <a:lnTo>
                      <a:pt x="519" y="1609"/>
                    </a:lnTo>
                    <a:lnTo>
                      <a:pt x="586" y="1634"/>
                    </a:lnTo>
                    <a:lnTo>
                      <a:pt x="652" y="1652"/>
                    </a:lnTo>
                    <a:lnTo>
                      <a:pt x="717" y="1659"/>
                    </a:lnTo>
                    <a:lnTo>
                      <a:pt x="774" y="1653"/>
                    </a:lnTo>
                    <a:lnTo>
                      <a:pt x="821" y="1634"/>
                    </a:lnTo>
                    <a:lnTo>
                      <a:pt x="850" y="1602"/>
                    </a:lnTo>
                    <a:lnTo>
                      <a:pt x="861" y="1552"/>
                    </a:lnTo>
                    <a:lnTo>
                      <a:pt x="850" y="1494"/>
                    </a:lnTo>
                    <a:lnTo>
                      <a:pt x="832" y="1438"/>
                    </a:lnTo>
                    <a:lnTo>
                      <a:pt x="807" y="1383"/>
                    </a:lnTo>
                    <a:lnTo>
                      <a:pt x="784" y="1329"/>
                    </a:lnTo>
                    <a:lnTo>
                      <a:pt x="764" y="1271"/>
                    </a:lnTo>
                    <a:lnTo>
                      <a:pt x="754" y="1210"/>
                    </a:lnTo>
                    <a:lnTo>
                      <a:pt x="760" y="1145"/>
                    </a:lnTo>
                    <a:lnTo>
                      <a:pt x="786" y="1075"/>
                    </a:lnTo>
                    <a:lnTo>
                      <a:pt x="818" y="1000"/>
                    </a:lnTo>
                    <a:lnTo>
                      <a:pt x="843" y="932"/>
                    </a:lnTo>
                    <a:lnTo>
                      <a:pt x="861" y="867"/>
                    </a:lnTo>
                    <a:lnTo>
                      <a:pt x="876" y="811"/>
                    </a:lnTo>
                    <a:lnTo>
                      <a:pt x="885" y="762"/>
                    </a:lnTo>
                    <a:lnTo>
                      <a:pt x="891" y="725"/>
                    </a:lnTo>
                    <a:lnTo>
                      <a:pt x="893" y="702"/>
                    </a:lnTo>
                    <a:lnTo>
                      <a:pt x="895" y="693"/>
                    </a:lnTo>
                    <a:close/>
                  </a:path>
                </a:pathLst>
              </a:custGeom>
              <a:solidFill>
                <a:srgbClr val="5266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7" name="Freeform 1095"/>
              <p:cNvSpPr>
                <a:spLocks/>
              </p:cNvSpPr>
              <p:nvPr/>
            </p:nvSpPr>
            <p:spPr bwMode="auto">
              <a:xfrm>
                <a:off x="4530" y="1169"/>
                <a:ext cx="271" cy="513"/>
              </a:xfrm>
              <a:custGeom>
                <a:avLst/>
                <a:gdLst>
                  <a:gd name="T0" fmla="*/ 10 w 813"/>
                  <a:gd name="T1" fmla="*/ 8 h 1537"/>
                  <a:gd name="T2" fmla="*/ 9 w 813"/>
                  <a:gd name="T3" fmla="*/ 6 h 1537"/>
                  <a:gd name="T4" fmla="*/ 9 w 813"/>
                  <a:gd name="T5" fmla="*/ 4 h 1537"/>
                  <a:gd name="T6" fmla="*/ 8 w 813"/>
                  <a:gd name="T7" fmla="*/ 3 h 1537"/>
                  <a:gd name="T8" fmla="*/ 7 w 813"/>
                  <a:gd name="T9" fmla="*/ 2 h 1537"/>
                  <a:gd name="T10" fmla="*/ 6 w 813"/>
                  <a:gd name="T11" fmla="*/ 2 h 1537"/>
                  <a:gd name="T12" fmla="*/ 5 w 813"/>
                  <a:gd name="T13" fmla="*/ 1 h 1537"/>
                  <a:gd name="T14" fmla="*/ 5 w 813"/>
                  <a:gd name="T15" fmla="*/ 1 h 1537"/>
                  <a:gd name="T16" fmla="*/ 4 w 813"/>
                  <a:gd name="T17" fmla="*/ 0 h 1537"/>
                  <a:gd name="T18" fmla="*/ 2 w 813"/>
                  <a:gd name="T19" fmla="*/ 0 h 1537"/>
                  <a:gd name="T20" fmla="*/ 1 w 813"/>
                  <a:gd name="T21" fmla="*/ 2 h 1537"/>
                  <a:gd name="T22" fmla="*/ 0 w 813"/>
                  <a:gd name="T23" fmla="*/ 4 h 1537"/>
                  <a:gd name="T24" fmla="*/ 1 w 813"/>
                  <a:gd name="T25" fmla="*/ 7 h 1537"/>
                  <a:gd name="T26" fmla="*/ 2 w 813"/>
                  <a:gd name="T27" fmla="*/ 9 h 1537"/>
                  <a:gd name="T28" fmla="*/ 3 w 813"/>
                  <a:gd name="T29" fmla="*/ 10 h 1537"/>
                  <a:gd name="T30" fmla="*/ 4 w 813"/>
                  <a:gd name="T31" fmla="*/ 11 h 1537"/>
                  <a:gd name="T32" fmla="*/ 4 w 813"/>
                  <a:gd name="T33" fmla="*/ 12 h 1537"/>
                  <a:gd name="T34" fmla="*/ 4 w 813"/>
                  <a:gd name="T35" fmla="*/ 13 h 1537"/>
                  <a:gd name="T36" fmla="*/ 4 w 813"/>
                  <a:gd name="T37" fmla="*/ 16 h 1537"/>
                  <a:gd name="T38" fmla="*/ 5 w 813"/>
                  <a:gd name="T39" fmla="*/ 17 h 1537"/>
                  <a:gd name="T40" fmla="*/ 6 w 813"/>
                  <a:gd name="T41" fmla="*/ 18 h 1537"/>
                  <a:gd name="T42" fmla="*/ 7 w 813"/>
                  <a:gd name="T43" fmla="*/ 19 h 1537"/>
                  <a:gd name="T44" fmla="*/ 8 w 813"/>
                  <a:gd name="T45" fmla="*/ 19 h 1537"/>
                  <a:gd name="T46" fmla="*/ 9 w 813"/>
                  <a:gd name="T47" fmla="*/ 18 h 1537"/>
                  <a:gd name="T48" fmla="*/ 9 w 813"/>
                  <a:gd name="T49" fmla="*/ 17 h 1537"/>
                  <a:gd name="T50" fmla="*/ 9 w 813"/>
                  <a:gd name="T51" fmla="*/ 16 h 1537"/>
                  <a:gd name="T52" fmla="*/ 8 w 813"/>
                  <a:gd name="T53" fmla="*/ 14 h 1537"/>
                  <a:gd name="T54" fmla="*/ 8 w 813"/>
                  <a:gd name="T55" fmla="*/ 13 h 1537"/>
                  <a:gd name="T56" fmla="*/ 9 w 813"/>
                  <a:gd name="T57" fmla="*/ 11 h 1537"/>
                  <a:gd name="T58" fmla="*/ 10 w 813"/>
                  <a:gd name="T59" fmla="*/ 10 h 1537"/>
                  <a:gd name="T60" fmla="*/ 10 w 813"/>
                  <a:gd name="T61" fmla="*/ 9 h 1537"/>
                  <a:gd name="T62" fmla="*/ 10 w 813"/>
                  <a:gd name="T63" fmla="*/ 8 h 15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13"/>
                  <a:gd name="T97" fmla="*/ 0 h 1537"/>
                  <a:gd name="T98" fmla="*/ 813 w 813"/>
                  <a:gd name="T99" fmla="*/ 1537 h 15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13" h="1537">
                    <a:moveTo>
                      <a:pt x="813" y="640"/>
                    </a:moveTo>
                    <a:lnTo>
                      <a:pt x="806" y="621"/>
                    </a:lnTo>
                    <a:lnTo>
                      <a:pt x="789" y="572"/>
                    </a:lnTo>
                    <a:lnTo>
                      <a:pt x="764" y="502"/>
                    </a:lnTo>
                    <a:lnTo>
                      <a:pt x="734" y="422"/>
                    </a:lnTo>
                    <a:lnTo>
                      <a:pt x="700" y="341"/>
                    </a:lnTo>
                    <a:lnTo>
                      <a:pt x="667" y="269"/>
                    </a:lnTo>
                    <a:lnTo>
                      <a:pt x="636" y="217"/>
                    </a:lnTo>
                    <a:lnTo>
                      <a:pt x="610" y="193"/>
                    </a:lnTo>
                    <a:lnTo>
                      <a:pt x="583" y="185"/>
                    </a:lnTo>
                    <a:lnTo>
                      <a:pt x="552" y="175"/>
                    </a:lnTo>
                    <a:lnTo>
                      <a:pt x="516" y="160"/>
                    </a:lnTo>
                    <a:lnTo>
                      <a:pt x="482" y="142"/>
                    </a:lnTo>
                    <a:lnTo>
                      <a:pt x="444" y="119"/>
                    </a:lnTo>
                    <a:lnTo>
                      <a:pt x="406" y="92"/>
                    </a:lnTo>
                    <a:lnTo>
                      <a:pt x="369" y="60"/>
                    </a:lnTo>
                    <a:lnTo>
                      <a:pt x="336" y="24"/>
                    </a:lnTo>
                    <a:lnTo>
                      <a:pt x="293" y="0"/>
                    </a:lnTo>
                    <a:lnTo>
                      <a:pt x="236" y="5"/>
                    </a:lnTo>
                    <a:lnTo>
                      <a:pt x="173" y="37"/>
                    </a:lnTo>
                    <a:lnTo>
                      <a:pt x="112" y="91"/>
                    </a:lnTo>
                    <a:lnTo>
                      <a:pt x="56" y="164"/>
                    </a:lnTo>
                    <a:lnTo>
                      <a:pt x="18" y="254"/>
                    </a:lnTo>
                    <a:lnTo>
                      <a:pt x="0" y="356"/>
                    </a:lnTo>
                    <a:lnTo>
                      <a:pt x="14" y="470"/>
                    </a:lnTo>
                    <a:lnTo>
                      <a:pt x="46" y="573"/>
                    </a:lnTo>
                    <a:lnTo>
                      <a:pt x="86" y="656"/>
                    </a:lnTo>
                    <a:lnTo>
                      <a:pt x="128" y="719"/>
                    </a:lnTo>
                    <a:lnTo>
                      <a:pt x="175" y="770"/>
                    </a:lnTo>
                    <a:lnTo>
                      <a:pt x="218" y="809"/>
                    </a:lnTo>
                    <a:lnTo>
                      <a:pt x="262" y="841"/>
                    </a:lnTo>
                    <a:lnTo>
                      <a:pt x="301" y="870"/>
                    </a:lnTo>
                    <a:lnTo>
                      <a:pt x="336" y="899"/>
                    </a:lnTo>
                    <a:lnTo>
                      <a:pt x="357" y="940"/>
                    </a:lnTo>
                    <a:lnTo>
                      <a:pt x="364" y="1005"/>
                    </a:lnTo>
                    <a:lnTo>
                      <a:pt x="362" y="1084"/>
                    </a:lnTo>
                    <a:lnTo>
                      <a:pt x="357" y="1172"/>
                    </a:lnTo>
                    <a:lnTo>
                      <a:pt x="354" y="1259"/>
                    </a:lnTo>
                    <a:lnTo>
                      <a:pt x="358" y="1342"/>
                    </a:lnTo>
                    <a:lnTo>
                      <a:pt x="377" y="1410"/>
                    </a:lnTo>
                    <a:lnTo>
                      <a:pt x="416" y="1458"/>
                    </a:lnTo>
                    <a:lnTo>
                      <a:pt x="469" y="1488"/>
                    </a:lnTo>
                    <a:lnTo>
                      <a:pt x="527" y="1513"/>
                    </a:lnTo>
                    <a:lnTo>
                      <a:pt x="585" y="1530"/>
                    </a:lnTo>
                    <a:lnTo>
                      <a:pt x="641" y="1537"/>
                    </a:lnTo>
                    <a:lnTo>
                      <a:pt x="688" y="1531"/>
                    </a:lnTo>
                    <a:lnTo>
                      <a:pt x="728" y="1512"/>
                    </a:lnTo>
                    <a:lnTo>
                      <a:pt x="753" y="1479"/>
                    </a:lnTo>
                    <a:lnTo>
                      <a:pt x="763" y="1430"/>
                    </a:lnTo>
                    <a:lnTo>
                      <a:pt x="755" y="1373"/>
                    </a:lnTo>
                    <a:lnTo>
                      <a:pt x="739" y="1320"/>
                    </a:lnTo>
                    <a:lnTo>
                      <a:pt x="719" y="1269"/>
                    </a:lnTo>
                    <a:lnTo>
                      <a:pt x="700" y="1219"/>
                    </a:lnTo>
                    <a:lnTo>
                      <a:pt x="683" y="1165"/>
                    </a:lnTo>
                    <a:lnTo>
                      <a:pt x="677" y="1111"/>
                    </a:lnTo>
                    <a:lnTo>
                      <a:pt x="683" y="1051"/>
                    </a:lnTo>
                    <a:lnTo>
                      <a:pt x="708" y="986"/>
                    </a:lnTo>
                    <a:lnTo>
                      <a:pt x="738" y="920"/>
                    </a:lnTo>
                    <a:lnTo>
                      <a:pt x="762" y="858"/>
                    </a:lnTo>
                    <a:lnTo>
                      <a:pt x="779" y="799"/>
                    </a:lnTo>
                    <a:lnTo>
                      <a:pt x="794" y="750"/>
                    </a:lnTo>
                    <a:lnTo>
                      <a:pt x="802" y="705"/>
                    </a:lnTo>
                    <a:lnTo>
                      <a:pt x="808" y="673"/>
                    </a:lnTo>
                    <a:lnTo>
                      <a:pt x="810" y="650"/>
                    </a:lnTo>
                    <a:lnTo>
                      <a:pt x="813" y="640"/>
                    </a:lnTo>
                    <a:close/>
                  </a:path>
                </a:pathLst>
              </a:custGeom>
              <a:solidFill>
                <a:srgbClr val="7D85B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8" name="Freeform 1096"/>
              <p:cNvSpPr>
                <a:spLocks/>
              </p:cNvSpPr>
              <p:nvPr/>
            </p:nvSpPr>
            <p:spPr bwMode="auto">
              <a:xfrm>
                <a:off x="4553" y="1201"/>
                <a:ext cx="242" cy="471"/>
              </a:xfrm>
              <a:custGeom>
                <a:avLst/>
                <a:gdLst>
                  <a:gd name="T0" fmla="*/ 9 w 728"/>
                  <a:gd name="T1" fmla="*/ 7 h 1415"/>
                  <a:gd name="T2" fmla="*/ 8 w 728"/>
                  <a:gd name="T3" fmla="*/ 6 h 1415"/>
                  <a:gd name="T4" fmla="*/ 8 w 728"/>
                  <a:gd name="T5" fmla="*/ 4 h 1415"/>
                  <a:gd name="T6" fmla="*/ 7 w 728"/>
                  <a:gd name="T7" fmla="*/ 2 h 1415"/>
                  <a:gd name="T8" fmla="*/ 6 w 728"/>
                  <a:gd name="T9" fmla="*/ 2 h 1415"/>
                  <a:gd name="T10" fmla="*/ 6 w 728"/>
                  <a:gd name="T11" fmla="*/ 2 h 1415"/>
                  <a:gd name="T12" fmla="*/ 5 w 728"/>
                  <a:gd name="T13" fmla="*/ 1 h 1415"/>
                  <a:gd name="T14" fmla="*/ 4 w 728"/>
                  <a:gd name="T15" fmla="*/ 1 h 1415"/>
                  <a:gd name="T16" fmla="*/ 3 w 728"/>
                  <a:gd name="T17" fmla="*/ 0 h 1415"/>
                  <a:gd name="T18" fmla="*/ 2 w 728"/>
                  <a:gd name="T19" fmla="*/ 0 h 1415"/>
                  <a:gd name="T20" fmla="*/ 1 w 728"/>
                  <a:gd name="T21" fmla="*/ 2 h 1415"/>
                  <a:gd name="T22" fmla="*/ 0 w 728"/>
                  <a:gd name="T23" fmla="*/ 4 h 1415"/>
                  <a:gd name="T24" fmla="*/ 0 w 728"/>
                  <a:gd name="T25" fmla="*/ 6 h 1415"/>
                  <a:gd name="T26" fmla="*/ 1 w 728"/>
                  <a:gd name="T27" fmla="*/ 8 h 1415"/>
                  <a:gd name="T28" fmla="*/ 2 w 728"/>
                  <a:gd name="T29" fmla="*/ 9 h 1415"/>
                  <a:gd name="T30" fmla="*/ 3 w 728"/>
                  <a:gd name="T31" fmla="*/ 10 h 1415"/>
                  <a:gd name="T32" fmla="*/ 4 w 728"/>
                  <a:gd name="T33" fmla="*/ 11 h 1415"/>
                  <a:gd name="T34" fmla="*/ 4 w 728"/>
                  <a:gd name="T35" fmla="*/ 12 h 1415"/>
                  <a:gd name="T36" fmla="*/ 4 w 728"/>
                  <a:gd name="T37" fmla="*/ 14 h 1415"/>
                  <a:gd name="T38" fmla="*/ 4 w 728"/>
                  <a:gd name="T39" fmla="*/ 16 h 1415"/>
                  <a:gd name="T40" fmla="*/ 5 w 728"/>
                  <a:gd name="T41" fmla="*/ 17 h 1415"/>
                  <a:gd name="T42" fmla="*/ 6 w 728"/>
                  <a:gd name="T43" fmla="*/ 17 h 1415"/>
                  <a:gd name="T44" fmla="*/ 7 w 728"/>
                  <a:gd name="T45" fmla="*/ 17 h 1415"/>
                  <a:gd name="T46" fmla="*/ 8 w 728"/>
                  <a:gd name="T47" fmla="*/ 17 h 1415"/>
                  <a:gd name="T48" fmla="*/ 8 w 728"/>
                  <a:gd name="T49" fmla="*/ 15 h 1415"/>
                  <a:gd name="T50" fmla="*/ 8 w 728"/>
                  <a:gd name="T51" fmla="*/ 14 h 1415"/>
                  <a:gd name="T52" fmla="*/ 7 w 728"/>
                  <a:gd name="T53" fmla="*/ 13 h 1415"/>
                  <a:gd name="T54" fmla="*/ 7 w 728"/>
                  <a:gd name="T55" fmla="*/ 12 h 1415"/>
                  <a:gd name="T56" fmla="*/ 8 w 728"/>
                  <a:gd name="T57" fmla="*/ 10 h 1415"/>
                  <a:gd name="T58" fmla="*/ 9 w 728"/>
                  <a:gd name="T59" fmla="*/ 9 h 1415"/>
                  <a:gd name="T60" fmla="*/ 9 w 728"/>
                  <a:gd name="T61" fmla="*/ 8 h 1415"/>
                  <a:gd name="T62" fmla="*/ 9 w 728"/>
                  <a:gd name="T63" fmla="*/ 7 h 14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8"/>
                  <a:gd name="T97" fmla="*/ 0 h 1415"/>
                  <a:gd name="T98" fmla="*/ 728 w 728"/>
                  <a:gd name="T99" fmla="*/ 1415 h 14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8" h="1415">
                    <a:moveTo>
                      <a:pt x="728" y="589"/>
                    </a:moveTo>
                    <a:lnTo>
                      <a:pt x="722" y="572"/>
                    </a:lnTo>
                    <a:lnTo>
                      <a:pt x="707" y="527"/>
                    </a:lnTo>
                    <a:lnTo>
                      <a:pt x="684" y="462"/>
                    </a:lnTo>
                    <a:lnTo>
                      <a:pt x="658" y="389"/>
                    </a:lnTo>
                    <a:lnTo>
                      <a:pt x="629" y="313"/>
                    </a:lnTo>
                    <a:lnTo>
                      <a:pt x="599" y="248"/>
                    </a:lnTo>
                    <a:lnTo>
                      <a:pt x="570" y="199"/>
                    </a:lnTo>
                    <a:lnTo>
                      <a:pt x="547" y="178"/>
                    </a:lnTo>
                    <a:lnTo>
                      <a:pt x="522" y="171"/>
                    </a:lnTo>
                    <a:lnTo>
                      <a:pt x="493" y="161"/>
                    </a:lnTo>
                    <a:lnTo>
                      <a:pt x="461" y="147"/>
                    </a:lnTo>
                    <a:lnTo>
                      <a:pt x="428" y="131"/>
                    </a:lnTo>
                    <a:lnTo>
                      <a:pt x="394" y="110"/>
                    </a:lnTo>
                    <a:lnTo>
                      <a:pt x="359" y="86"/>
                    </a:lnTo>
                    <a:lnTo>
                      <a:pt x="326" y="55"/>
                    </a:lnTo>
                    <a:lnTo>
                      <a:pt x="296" y="23"/>
                    </a:lnTo>
                    <a:lnTo>
                      <a:pt x="257" y="0"/>
                    </a:lnTo>
                    <a:lnTo>
                      <a:pt x="208" y="2"/>
                    </a:lnTo>
                    <a:lnTo>
                      <a:pt x="152" y="26"/>
                    </a:lnTo>
                    <a:lnTo>
                      <a:pt x="97" y="73"/>
                    </a:lnTo>
                    <a:lnTo>
                      <a:pt x="49" y="137"/>
                    </a:lnTo>
                    <a:lnTo>
                      <a:pt x="14" y="216"/>
                    </a:lnTo>
                    <a:lnTo>
                      <a:pt x="0" y="307"/>
                    </a:lnTo>
                    <a:lnTo>
                      <a:pt x="12" y="409"/>
                    </a:lnTo>
                    <a:lnTo>
                      <a:pt x="40" y="503"/>
                    </a:lnTo>
                    <a:lnTo>
                      <a:pt x="73" y="577"/>
                    </a:lnTo>
                    <a:lnTo>
                      <a:pt x="110" y="632"/>
                    </a:lnTo>
                    <a:lnTo>
                      <a:pt x="149" y="678"/>
                    </a:lnTo>
                    <a:lnTo>
                      <a:pt x="189" y="712"/>
                    </a:lnTo>
                    <a:lnTo>
                      <a:pt x="228" y="744"/>
                    </a:lnTo>
                    <a:lnTo>
                      <a:pt x="266" y="775"/>
                    </a:lnTo>
                    <a:lnTo>
                      <a:pt x="301" y="810"/>
                    </a:lnTo>
                    <a:lnTo>
                      <a:pt x="324" y="856"/>
                    </a:lnTo>
                    <a:lnTo>
                      <a:pt x="332" y="921"/>
                    </a:lnTo>
                    <a:lnTo>
                      <a:pt x="330" y="996"/>
                    </a:lnTo>
                    <a:lnTo>
                      <a:pt x="324" y="1077"/>
                    </a:lnTo>
                    <a:lnTo>
                      <a:pt x="319" y="1156"/>
                    </a:lnTo>
                    <a:lnTo>
                      <a:pt x="321" y="1230"/>
                    </a:lnTo>
                    <a:lnTo>
                      <a:pt x="337" y="1293"/>
                    </a:lnTo>
                    <a:lnTo>
                      <a:pt x="371" y="1338"/>
                    </a:lnTo>
                    <a:lnTo>
                      <a:pt x="416" y="1368"/>
                    </a:lnTo>
                    <a:lnTo>
                      <a:pt x="466" y="1393"/>
                    </a:lnTo>
                    <a:lnTo>
                      <a:pt x="514" y="1409"/>
                    </a:lnTo>
                    <a:lnTo>
                      <a:pt x="561" y="1415"/>
                    </a:lnTo>
                    <a:lnTo>
                      <a:pt x="601" y="1409"/>
                    </a:lnTo>
                    <a:lnTo>
                      <a:pt x="635" y="1390"/>
                    </a:lnTo>
                    <a:lnTo>
                      <a:pt x="655" y="1356"/>
                    </a:lnTo>
                    <a:lnTo>
                      <a:pt x="663" y="1307"/>
                    </a:lnTo>
                    <a:lnTo>
                      <a:pt x="656" y="1251"/>
                    </a:lnTo>
                    <a:lnTo>
                      <a:pt x="643" y="1201"/>
                    </a:lnTo>
                    <a:lnTo>
                      <a:pt x="627" y="1154"/>
                    </a:lnTo>
                    <a:lnTo>
                      <a:pt x="613" y="1108"/>
                    </a:lnTo>
                    <a:lnTo>
                      <a:pt x="601" y="1061"/>
                    </a:lnTo>
                    <a:lnTo>
                      <a:pt x="598" y="1012"/>
                    </a:lnTo>
                    <a:lnTo>
                      <a:pt x="606" y="959"/>
                    </a:lnTo>
                    <a:lnTo>
                      <a:pt x="630" y="899"/>
                    </a:lnTo>
                    <a:lnTo>
                      <a:pt x="657" y="840"/>
                    </a:lnTo>
                    <a:lnTo>
                      <a:pt x="680" y="784"/>
                    </a:lnTo>
                    <a:lnTo>
                      <a:pt x="696" y="733"/>
                    </a:lnTo>
                    <a:lnTo>
                      <a:pt x="709" y="689"/>
                    </a:lnTo>
                    <a:lnTo>
                      <a:pt x="716" y="651"/>
                    </a:lnTo>
                    <a:lnTo>
                      <a:pt x="722" y="621"/>
                    </a:lnTo>
                    <a:lnTo>
                      <a:pt x="726" y="600"/>
                    </a:lnTo>
                    <a:lnTo>
                      <a:pt x="728" y="589"/>
                    </a:lnTo>
                    <a:close/>
                  </a:path>
                </a:pathLst>
              </a:custGeom>
              <a:solidFill>
                <a:srgbClr val="A8A3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09" name="Freeform 1097"/>
              <p:cNvSpPr>
                <a:spLocks/>
              </p:cNvSpPr>
              <p:nvPr/>
            </p:nvSpPr>
            <p:spPr bwMode="auto">
              <a:xfrm>
                <a:off x="4574" y="1231"/>
                <a:ext cx="216" cy="432"/>
              </a:xfrm>
              <a:custGeom>
                <a:avLst/>
                <a:gdLst>
                  <a:gd name="T0" fmla="*/ 8 w 648"/>
                  <a:gd name="T1" fmla="*/ 6 h 1298"/>
                  <a:gd name="T2" fmla="*/ 8 w 648"/>
                  <a:gd name="T3" fmla="*/ 5 h 1298"/>
                  <a:gd name="T4" fmla="*/ 7 w 648"/>
                  <a:gd name="T5" fmla="*/ 4 h 1298"/>
                  <a:gd name="T6" fmla="*/ 6 w 648"/>
                  <a:gd name="T7" fmla="*/ 2 h 1298"/>
                  <a:gd name="T8" fmla="*/ 6 w 648"/>
                  <a:gd name="T9" fmla="*/ 2 h 1298"/>
                  <a:gd name="T10" fmla="*/ 5 w 648"/>
                  <a:gd name="T11" fmla="*/ 2 h 1298"/>
                  <a:gd name="T12" fmla="*/ 4 w 648"/>
                  <a:gd name="T13" fmla="*/ 1 h 1298"/>
                  <a:gd name="T14" fmla="*/ 4 w 648"/>
                  <a:gd name="T15" fmla="*/ 1 h 1298"/>
                  <a:gd name="T16" fmla="*/ 3 w 648"/>
                  <a:gd name="T17" fmla="*/ 0 h 1298"/>
                  <a:gd name="T18" fmla="*/ 2 w 648"/>
                  <a:gd name="T19" fmla="*/ 0 h 1298"/>
                  <a:gd name="T20" fmla="*/ 1 w 648"/>
                  <a:gd name="T21" fmla="*/ 1 h 1298"/>
                  <a:gd name="T22" fmla="*/ 0 w 648"/>
                  <a:gd name="T23" fmla="*/ 3 h 1298"/>
                  <a:gd name="T24" fmla="*/ 0 w 648"/>
                  <a:gd name="T25" fmla="*/ 5 h 1298"/>
                  <a:gd name="T26" fmla="*/ 1 w 648"/>
                  <a:gd name="T27" fmla="*/ 7 h 1298"/>
                  <a:gd name="T28" fmla="*/ 2 w 648"/>
                  <a:gd name="T29" fmla="*/ 8 h 1298"/>
                  <a:gd name="T30" fmla="*/ 3 w 648"/>
                  <a:gd name="T31" fmla="*/ 8 h 1298"/>
                  <a:gd name="T32" fmla="*/ 4 w 648"/>
                  <a:gd name="T33" fmla="*/ 10 h 1298"/>
                  <a:gd name="T34" fmla="*/ 4 w 648"/>
                  <a:gd name="T35" fmla="*/ 11 h 1298"/>
                  <a:gd name="T36" fmla="*/ 4 w 648"/>
                  <a:gd name="T37" fmla="*/ 13 h 1298"/>
                  <a:gd name="T38" fmla="*/ 4 w 648"/>
                  <a:gd name="T39" fmla="*/ 15 h 1298"/>
                  <a:gd name="T40" fmla="*/ 5 w 648"/>
                  <a:gd name="T41" fmla="*/ 15 h 1298"/>
                  <a:gd name="T42" fmla="*/ 6 w 648"/>
                  <a:gd name="T43" fmla="*/ 16 h 1298"/>
                  <a:gd name="T44" fmla="*/ 6 w 648"/>
                  <a:gd name="T45" fmla="*/ 16 h 1298"/>
                  <a:gd name="T46" fmla="*/ 7 w 648"/>
                  <a:gd name="T47" fmla="*/ 15 h 1298"/>
                  <a:gd name="T48" fmla="*/ 7 w 648"/>
                  <a:gd name="T49" fmla="*/ 14 h 1298"/>
                  <a:gd name="T50" fmla="*/ 7 w 648"/>
                  <a:gd name="T51" fmla="*/ 13 h 1298"/>
                  <a:gd name="T52" fmla="*/ 6 w 648"/>
                  <a:gd name="T53" fmla="*/ 12 h 1298"/>
                  <a:gd name="T54" fmla="*/ 7 w 648"/>
                  <a:gd name="T55" fmla="*/ 11 h 1298"/>
                  <a:gd name="T56" fmla="*/ 7 w 648"/>
                  <a:gd name="T57" fmla="*/ 9 h 1298"/>
                  <a:gd name="T58" fmla="*/ 8 w 648"/>
                  <a:gd name="T59" fmla="*/ 8 h 1298"/>
                  <a:gd name="T60" fmla="*/ 8 w 648"/>
                  <a:gd name="T61" fmla="*/ 7 h 1298"/>
                  <a:gd name="T62" fmla="*/ 8 w 648"/>
                  <a:gd name="T63" fmla="*/ 7 h 12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8"/>
                  <a:gd name="T97" fmla="*/ 0 h 1298"/>
                  <a:gd name="T98" fmla="*/ 648 w 648"/>
                  <a:gd name="T99" fmla="*/ 1298 h 129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8" h="1298">
                    <a:moveTo>
                      <a:pt x="648" y="541"/>
                    </a:moveTo>
                    <a:lnTo>
                      <a:pt x="642" y="525"/>
                    </a:lnTo>
                    <a:lnTo>
                      <a:pt x="630" y="484"/>
                    </a:lnTo>
                    <a:lnTo>
                      <a:pt x="610" y="425"/>
                    </a:lnTo>
                    <a:lnTo>
                      <a:pt x="587" y="358"/>
                    </a:lnTo>
                    <a:lnTo>
                      <a:pt x="561" y="289"/>
                    </a:lnTo>
                    <a:lnTo>
                      <a:pt x="535" y="229"/>
                    </a:lnTo>
                    <a:lnTo>
                      <a:pt x="510" y="185"/>
                    </a:lnTo>
                    <a:lnTo>
                      <a:pt x="489" y="166"/>
                    </a:lnTo>
                    <a:lnTo>
                      <a:pt x="465" y="159"/>
                    </a:lnTo>
                    <a:lnTo>
                      <a:pt x="440" y="150"/>
                    </a:lnTo>
                    <a:lnTo>
                      <a:pt x="411" y="137"/>
                    </a:lnTo>
                    <a:lnTo>
                      <a:pt x="381" y="122"/>
                    </a:lnTo>
                    <a:lnTo>
                      <a:pt x="349" y="102"/>
                    </a:lnTo>
                    <a:lnTo>
                      <a:pt x="318" y="79"/>
                    </a:lnTo>
                    <a:lnTo>
                      <a:pt x="287" y="52"/>
                    </a:lnTo>
                    <a:lnTo>
                      <a:pt x="260" y="22"/>
                    </a:lnTo>
                    <a:lnTo>
                      <a:pt x="224" y="0"/>
                    </a:lnTo>
                    <a:lnTo>
                      <a:pt x="180" y="0"/>
                    </a:lnTo>
                    <a:lnTo>
                      <a:pt x="131" y="20"/>
                    </a:lnTo>
                    <a:lnTo>
                      <a:pt x="84" y="58"/>
                    </a:lnTo>
                    <a:lnTo>
                      <a:pt x="42" y="112"/>
                    </a:lnTo>
                    <a:lnTo>
                      <a:pt x="13" y="180"/>
                    </a:lnTo>
                    <a:lnTo>
                      <a:pt x="0" y="260"/>
                    </a:lnTo>
                    <a:lnTo>
                      <a:pt x="12" y="353"/>
                    </a:lnTo>
                    <a:lnTo>
                      <a:pt x="37" y="437"/>
                    </a:lnTo>
                    <a:lnTo>
                      <a:pt x="67" y="502"/>
                    </a:lnTo>
                    <a:lnTo>
                      <a:pt x="96" y="550"/>
                    </a:lnTo>
                    <a:lnTo>
                      <a:pt x="129" y="589"/>
                    </a:lnTo>
                    <a:lnTo>
                      <a:pt x="163" y="619"/>
                    </a:lnTo>
                    <a:lnTo>
                      <a:pt x="198" y="649"/>
                    </a:lnTo>
                    <a:lnTo>
                      <a:pt x="234" y="683"/>
                    </a:lnTo>
                    <a:lnTo>
                      <a:pt x="269" y="725"/>
                    </a:lnTo>
                    <a:lnTo>
                      <a:pt x="293" y="778"/>
                    </a:lnTo>
                    <a:lnTo>
                      <a:pt x="303" y="842"/>
                    </a:lnTo>
                    <a:lnTo>
                      <a:pt x="300" y="912"/>
                    </a:lnTo>
                    <a:lnTo>
                      <a:pt x="294" y="986"/>
                    </a:lnTo>
                    <a:lnTo>
                      <a:pt x="287" y="1057"/>
                    </a:lnTo>
                    <a:lnTo>
                      <a:pt x="287" y="1123"/>
                    </a:lnTo>
                    <a:lnTo>
                      <a:pt x="298" y="1180"/>
                    </a:lnTo>
                    <a:lnTo>
                      <a:pt x="328" y="1223"/>
                    </a:lnTo>
                    <a:lnTo>
                      <a:pt x="366" y="1253"/>
                    </a:lnTo>
                    <a:lnTo>
                      <a:pt x="407" y="1277"/>
                    </a:lnTo>
                    <a:lnTo>
                      <a:pt x="447" y="1292"/>
                    </a:lnTo>
                    <a:lnTo>
                      <a:pt x="485" y="1298"/>
                    </a:lnTo>
                    <a:lnTo>
                      <a:pt x="517" y="1290"/>
                    </a:lnTo>
                    <a:lnTo>
                      <a:pt x="543" y="1271"/>
                    </a:lnTo>
                    <a:lnTo>
                      <a:pt x="560" y="1237"/>
                    </a:lnTo>
                    <a:lnTo>
                      <a:pt x="566" y="1188"/>
                    </a:lnTo>
                    <a:lnTo>
                      <a:pt x="560" y="1133"/>
                    </a:lnTo>
                    <a:lnTo>
                      <a:pt x="552" y="1086"/>
                    </a:lnTo>
                    <a:lnTo>
                      <a:pt x="540" y="1042"/>
                    </a:lnTo>
                    <a:lnTo>
                      <a:pt x="529" y="1001"/>
                    </a:lnTo>
                    <a:lnTo>
                      <a:pt x="522" y="959"/>
                    </a:lnTo>
                    <a:lnTo>
                      <a:pt x="522" y="916"/>
                    </a:lnTo>
                    <a:lnTo>
                      <a:pt x="530" y="869"/>
                    </a:lnTo>
                    <a:lnTo>
                      <a:pt x="553" y="815"/>
                    </a:lnTo>
                    <a:lnTo>
                      <a:pt x="577" y="763"/>
                    </a:lnTo>
                    <a:lnTo>
                      <a:pt x="598" y="714"/>
                    </a:lnTo>
                    <a:lnTo>
                      <a:pt x="613" y="670"/>
                    </a:lnTo>
                    <a:lnTo>
                      <a:pt x="626" y="632"/>
                    </a:lnTo>
                    <a:lnTo>
                      <a:pt x="635" y="598"/>
                    </a:lnTo>
                    <a:lnTo>
                      <a:pt x="641" y="571"/>
                    </a:lnTo>
                    <a:lnTo>
                      <a:pt x="644" y="552"/>
                    </a:lnTo>
                    <a:lnTo>
                      <a:pt x="648" y="541"/>
                    </a:lnTo>
                    <a:close/>
                  </a:path>
                </a:pathLst>
              </a:custGeom>
              <a:solidFill>
                <a:srgbClr val="D4C4D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10" name="Freeform 1098"/>
              <p:cNvSpPr>
                <a:spLocks/>
              </p:cNvSpPr>
              <p:nvPr/>
            </p:nvSpPr>
            <p:spPr bwMode="auto">
              <a:xfrm>
                <a:off x="4597" y="1261"/>
                <a:ext cx="188" cy="393"/>
              </a:xfrm>
              <a:custGeom>
                <a:avLst/>
                <a:gdLst>
                  <a:gd name="T0" fmla="*/ 7 w 565"/>
                  <a:gd name="T1" fmla="*/ 6 h 1179"/>
                  <a:gd name="T2" fmla="*/ 7 w 565"/>
                  <a:gd name="T3" fmla="*/ 5 h 1179"/>
                  <a:gd name="T4" fmla="*/ 6 w 565"/>
                  <a:gd name="T5" fmla="*/ 3 h 1179"/>
                  <a:gd name="T6" fmla="*/ 6 w 565"/>
                  <a:gd name="T7" fmla="*/ 2 h 1179"/>
                  <a:gd name="T8" fmla="*/ 5 w 565"/>
                  <a:gd name="T9" fmla="*/ 2 h 1179"/>
                  <a:gd name="T10" fmla="*/ 4 w 565"/>
                  <a:gd name="T11" fmla="*/ 2 h 1179"/>
                  <a:gd name="T12" fmla="*/ 4 w 565"/>
                  <a:gd name="T13" fmla="*/ 1 h 1179"/>
                  <a:gd name="T14" fmla="*/ 3 w 565"/>
                  <a:gd name="T15" fmla="*/ 1 h 1179"/>
                  <a:gd name="T16" fmla="*/ 2 w 565"/>
                  <a:gd name="T17" fmla="*/ 0 h 1179"/>
                  <a:gd name="T18" fmla="*/ 1 w 565"/>
                  <a:gd name="T19" fmla="*/ 0 h 1179"/>
                  <a:gd name="T20" fmla="*/ 0 w 565"/>
                  <a:gd name="T21" fmla="*/ 1 h 1179"/>
                  <a:gd name="T22" fmla="*/ 0 w 565"/>
                  <a:gd name="T23" fmla="*/ 3 h 1179"/>
                  <a:gd name="T24" fmla="*/ 0 w 565"/>
                  <a:gd name="T25" fmla="*/ 5 h 1179"/>
                  <a:gd name="T26" fmla="*/ 1 w 565"/>
                  <a:gd name="T27" fmla="*/ 6 h 1179"/>
                  <a:gd name="T28" fmla="*/ 2 w 565"/>
                  <a:gd name="T29" fmla="*/ 6 h 1179"/>
                  <a:gd name="T30" fmla="*/ 2 w 565"/>
                  <a:gd name="T31" fmla="*/ 7 h 1179"/>
                  <a:gd name="T32" fmla="*/ 3 w 565"/>
                  <a:gd name="T33" fmla="*/ 9 h 1179"/>
                  <a:gd name="T34" fmla="*/ 3 w 565"/>
                  <a:gd name="T35" fmla="*/ 10 h 1179"/>
                  <a:gd name="T36" fmla="*/ 3 w 565"/>
                  <a:gd name="T37" fmla="*/ 12 h 1179"/>
                  <a:gd name="T38" fmla="*/ 3 w 565"/>
                  <a:gd name="T39" fmla="*/ 13 h 1179"/>
                  <a:gd name="T40" fmla="*/ 4 w 565"/>
                  <a:gd name="T41" fmla="*/ 14 h 1179"/>
                  <a:gd name="T42" fmla="*/ 5 w 565"/>
                  <a:gd name="T43" fmla="*/ 14 h 1179"/>
                  <a:gd name="T44" fmla="*/ 5 w 565"/>
                  <a:gd name="T45" fmla="*/ 14 h 1179"/>
                  <a:gd name="T46" fmla="*/ 6 w 565"/>
                  <a:gd name="T47" fmla="*/ 14 h 1179"/>
                  <a:gd name="T48" fmla="*/ 6 w 565"/>
                  <a:gd name="T49" fmla="*/ 13 h 1179"/>
                  <a:gd name="T50" fmla="*/ 6 w 565"/>
                  <a:gd name="T51" fmla="*/ 11 h 1179"/>
                  <a:gd name="T52" fmla="*/ 5 w 565"/>
                  <a:gd name="T53" fmla="*/ 11 h 1179"/>
                  <a:gd name="T54" fmla="*/ 6 w 565"/>
                  <a:gd name="T55" fmla="*/ 10 h 1179"/>
                  <a:gd name="T56" fmla="*/ 6 w 565"/>
                  <a:gd name="T57" fmla="*/ 8 h 1179"/>
                  <a:gd name="T58" fmla="*/ 7 w 565"/>
                  <a:gd name="T59" fmla="*/ 7 h 1179"/>
                  <a:gd name="T60" fmla="*/ 7 w 565"/>
                  <a:gd name="T61" fmla="*/ 7 h 1179"/>
                  <a:gd name="T62" fmla="*/ 7 w 565"/>
                  <a:gd name="T63" fmla="*/ 6 h 11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5"/>
                  <a:gd name="T97" fmla="*/ 0 h 1179"/>
                  <a:gd name="T98" fmla="*/ 565 w 565"/>
                  <a:gd name="T99" fmla="*/ 1179 h 11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5" h="1179">
                    <a:moveTo>
                      <a:pt x="565" y="492"/>
                    </a:moveTo>
                    <a:lnTo>
                      <a:pt x="561" y="477"/>
                    </a:lnTo>
                    <a:lnTo>
                      <a:pt x="550" y="440"/>
                    </a:lnTo>
                    <a:lnTo>
                      <a:pt x="533" y="386"/>
                    </a:lnTo>
                    <a:lnTo>
                      <a:pt x="514" y="326"/>
                    </a:lnTo>
                    <a:lnTo>
                      <a:pt x="492" y="264"/>
                    </a:lnTo>
                    <a:lnTo>
                      <a:pt x="469" y="210"/>
                    </a:lnTo>
                    <a:lnTo>
                      <a:pt x="448" y="170"/>
                    </a:lnTo>
                    <a:lnTo>
                      <a:pt x="429" y="153"/>
                    </a:lnTo>
                    <a:lnTo>
                      <a:pt x="408" y="146"/>
                    </a:lnTo>
                    <a:lnTo>
                      <a:pt x="384" y="138"/>
                    </a:lnTo>
                    <a:lnTo>
                      <a:pt x="358" y="127"/>
                    </a:lnTo>
                    <a:lnTo>
                      <a:pt x="332" y="113"/>
                    </a:lnTo>
                    <a:lnTo>
                      <a:pt x="302" y="96"/>
                    </a:lnTo>
                    <a:lnTo>
                      <a:pt x="275" y="75"/>
                    </a:lnTo>
                    <a:lnTo>
                      <a:pt x="246" y="51"/>
                    </a:lnTo>
                    <a:lnTo>
                      <a:pt x="223" y="24"/>
                    </a:lnTo>
                    <a:lnTo>
                      <a:pt x="191" y="3"/>
                    </a:lnTo>
                    <a:lnTo>
                      <a:pt x="153" y="0"/>
                    </a:lnTo>
                    <a:lnTo>
                      <a:pt x="110" y="12"/>
                    </a:lnTo>
                    <a:lnTo>
                      <a:pt x="70" y="43"/>
                    </a:lnTo>
                    <a:lnTo>
                      <a:pt x="34" y="86"/>
                    </a:lnTo>
                    <a:lnTo>
                      <a:pt x="10" y="143"/>
                    </a:lnTo>
                    <a:lnTo>
                      <a:pt x="0" y="212"/>
                    </a:lnTo>
                    <a:lnTo>
                      <a:pt x="11" y="295"/>
                    </a:lnTo>
                    <a:lnTo>
                      <a:pt x="33" y="369"/>
                    </a:lnTo>
                    <a:lnTo>
                      <a:pt x="57" y="426"/>
                    </a:lnTo>
                    <a:lnTo>
                      <a:pt x="81" y="466"/>
                    </a:lnTo>
                    <a:lnTo>
                      <a:pt x="108" y="499"/>
                    </a:lnTo>
                    <a:lnTo>
                      <a:pt x="135" y="526"/>
                    </a:lnTo>
                    <a:lnTo>
                      <a:pt x="167" y="556"/>
                    </a:lnTo>
                    <a:lnTo>
                      <a:pt x="200" y="592"/>
                    </a:lnTo>
                    <a:lnTo>
                      <a:pt x="237" y="641"/>
                    </a:lnTo>
                    <a:lnTo>
                      <a:pt x="263" y="699"/>
                    </a:lnTo>
                    <a:lnTo>
                      <a:pt x="274" y="762"/>
                    </a:lnTo>
                    <a:lnTo>
                      <a:pt x="272" y="828"/>
                    </a:lnTo>
                    <a:lnTo>
                      <a:pt x="265" y="894"/>
                    </a:lnTo>
                    <a:lnTo>
                      <a:pt x="256" y="955"/>
                    </a:lnTo>
                    <a:lnTo>
                      <a:pt x="252" y="1013"/>
                    </a:lnTo>
                    <a:lnTo>
                      <a:pt x="259" y="1064"/>
                    </a:lnTo>
                    <a:lnTo>
                      <a:pt x="283" y="1105"/>
                    </a:lnTo>
                    <a:lnTo>
                      <a:pt x="315" y="1135"/>
                    </a:lnTo>
                    <a:lnTo>
                      <a:pt x="348" y="1160"/>
                    </a:lnTo>
                    <a:lnTo>
                      <a:pt x="379" y="1173"/>
                    </a:lnTo>
                    <a:lnTo>
                      <a:pt x="408" y="1179"/>
                    </a:lnTo>
                    <a:lnTo>
                      <a:pt x="431" y="1171"/>
                    </a:lnTo>
                    <a:lnTo>
                      <a:pt x="450" y="1151"/>
                    </a:lnTo>
                    <a:lnTo>
                      <a:pt x="462" y="1117"/>
                    </a:lnTo>
                    <a:lnTo>
                      <a:pt x="467" y="1068"/>
                    </a:lnTo>
                    <a:lnTo>
                      <a:pt x="463" y="1013"/>
                    </a:lnTo>
                    <a:lnTo>
                      <a:pt x="457" y="968"/>
                    </a:lnTo>
                    <a:lnTo>
                      <a:pt x="450" y="929"/>
                    </a:lnTo>
                    <a:lnTo>
                      <a:pt x="446" y="893"/>
                    </a:lnTo>
                    <a:lnTo>
                      <a:pt x="442" y="855"/>
                    </a:lnTo>
                    <a:lnTo>
                      <a:pt x="444" y="819"/>
                    </a:lnTo>
                    <a:lnTo>
                      <a:pt x="454" y="778"/>
                    </a:lnTo>
                    <a:lnTo>
                      <a:pt x="475" y="731"/>
                    </a:lnTo>
                    <a:lnTo>
                      <a:pt x="497" y="686"/>
                    </a:lnTo>
                    <a:lnTo>
                      <a:pt x="516" y="644"/>
                    </a:lnTo>
                    <a:lnTo>
                      <a:pt x="530" y="607"/>
                    </a:lnTo>
                    <a:lnTo>
                      <a:pt x="543" y="574"/>
                    </a:lnTo>
                    <a:lnTo>
                      <a:pt x="550" y="544"/>
                    </a:lnTo>
                    <a:lnTo>
                      <a:pt x="557" y="521"/>
                    </a:lnTo>
                    <a:lnTo>
                      <a:pt x="562" y="502"/>
                    </a:lnTo>
                    <a:lnTo>
                      <a:pt x="565" y="492"/>
                    </a:lnTo>
                    <a:close/>
                  </a:path>
                </a:pathLst>
              </a:custGeom>
              <a:solidFill>
                <a:srgbClr val="FFE3E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11" name="Freeform 1099"/>
              <p:cNvSpPr>
                <a:spLocks/>
              </p:cNvSpPr>
              <p:nvPr/>
            </p:nvSpPr>
            <p:spPr bwMode="auto">
              <a:xfrm>
                <a:off x="4652" y="1198"/>
                <a:ext cx="126" cy="276"/>
              </a:xfrm>
              <a:custGeom>
                <a:avLst/>
                <a:gdLst>
                  <a:gd name="T0" fmla="*/ 4 w 379"/>
                  <a:gd name="T1" fmla="*/ 7 h 826"/>
                  <a:gd name="T2" fmla="*/ 4 w 379"/>
                  <a:gd name="T3" fmla="*/ 7 h 826"/>
                  <a:gd name="T4" fmla="*/ 4 w 379"/>
                  <a:gd name="T5" fmla="*/ 7 h 826"/>
                  <a:gd name="T6" fmla="*/ 4 w 379"/>
                  <a:gd name="T7" fmla="*/ 6 h 826"/>
                  <a:gd name="T8" fmla="*/ 4 w 379"/>
                  <a:gd name="T9" fmla="*/ 5 h 826"/>
                  <a:gd name="T10" fmla="*/ 4 w 379"/>
                  <a:gd name="T11" fmla="*/ 5 h 826"/>
                  <a:gd name="T12" fmla="*/ 4 w 379"/>
                  <a:gd name="T13" fmla="*/ 4 h 826"/>
                  <a:gd name="T14" fmla="*/ 3 w 379"/>
                  <a:gd name="T15" fmla="*/ 4 h 826"/>
                  <a:gd name="T16" fmla="*/ 3 w 379"/>
                  <a:gd name="T17" fmla="*/ 3 h 826"/>
                  <a:gd name="T18" fmla="*/ 3 w 379"/>
                  <a:gd name="T19" fmla="*/ 3 h 826"/>
                  <a:gd name="T20" fmla="*/ 2 w 379"/>
                  <a:gd name="T21" fmla="*/ 2 h 826"/>
                  <a:gd name="T22" fmla="*/ 2 w 379"/>
                  <a:gd name="T23" fmla="*/ 2 h 826"/>
                  <a:gd name="T24" fmla="*/ 1 w 379"/>
                  <a:gd name="T25" fmla="*/ 1 h 826"/>
                  <a:gd name="T26" fmla="*/ 1 w 379"/>
                  <a:gd name="T27" fmla="*/ 1 h 826"/>
                  <a:gd name="T28" fmla="*/ 0 w 379"/>
                  <a:gd name="T29" fmla="*/ 0 h 826"/>
                  <a:gd name="T30" fmla="*/ 0 w 379"/>
                  <a:gd name="T31" fmla="*/ 0 h 826"/>
                  <a:gd name="T32" fmla="*/ 0 w 379"/>
                  <a:gd name="T33" fmla="*/ 0 h 826"/>
                  <a:gd name="T34" fmla="*/ 0 w 379"/>
                  <a:gd name="T35" fmla="*/ 0 h 826"/>
                  <a:gd name="T36" fmla="*/ 1 w 379"/>
                  <a:gd name="T37" fmla="*/ 1 h 826"/>
                  <a:gd name="T38" fmla="*/ 1 w 379"/>
                  <a:gd name="T39" fmla="*/ 1 h 826"/>
                  <a:gd name="T40" fmla="*/ 2 w 379"/>
                  <a:gd name="T41" fmla="*/ 2 h 826"/>
                  <a:gd name="T42" fmla="*/ 3 w 379"/>
                  <a:gd name="T43" fmla="*/ 3 h 826"/>
                  <a:gd name="T44" fmla="*/ 4 w 379"/>
                  <a:gd name="T45" fmla="*/ 4 h 826"/>
                  <a:gd name="T46" fmla="*/ 4 w 379"/>
                  <a:gd name="T47" fmla="*/ 5 h 826"/>
                  <a:gd name="T48" fmla="*/ 5 w 379"/>
                  <a:gd name="T49" fmla="*/ 6 h 826"/>
                  <a:gd name="T50" fmla="*/ 5 w 379"/>
                  <a:gd name="T51" fmla="*/ 7 h 826"/>
                  <a:gd name="T52" fmla="*/ 5 w 379"/>
                  <a:gd name="T53" fmla="*/ 8 h 826"/>
                  <a:gd name="T54" fmla="*/ 4 w 379"/>
                  <a:gd name="T55" fmla="*/ 8 h 826"/>
                  <a:gd name="T56" fmla="*/ 4 w 379"/>
                  <a:gd name="T57" fmla="*/ 9 h 826"/>
                  <a:gd name="T58" fmla="*/ 4 w 379"/>
                  <a:gd name="T59" fmla="*/ 9 h 826"/>
                  <a:gd name="T60" fmla="*/ 4 w 379"/>
                  <a:gd name="T61" fmla="*/ 10 h 826"/>
                  <a:gd name="T62" fmla="*/ 4 w 379"/>
                  <a:gd name="T63" fmla="*/ 10 h 826"/>
                  <a:gd name="T64" fmla="*/ 4 w 379"/>
                  <a:gd name="T65" fmla="*/ 10 h 826"/>
                  <a:gd name="T66" fmla="*/ 4 w 379"/>
                  <a:gd name="T67" fmla="*/ 10 h 826"/>
                  <a:gd name="T68" fmla="*/ 4 w 379"/>
                  <a:gd name="T69" fmla="*/ 10 h 826"/>
                  <a:gd name="T70" fmla="*/ 4 w 379"/>
                  <a:gd name="T71" fmla="*/ 9 h 826"/>
                  <a:gd name="T72" fmla="*/ 4 w 379"/>
                  <a:gd name="T73" fmla="*/ 9 h 826"/>
                  <a:gd name="T74" fmla="*/ 4 w 379"/>
                  <a:gd name="T75" fmla="*/ 8 h 826"/>
                  <a:gd name="T76" fmla="*/ 4 w 379"/>
                  <a:gd name="T77" fmla="*/ 7 h 826"/>
                  <a:gd name="T78" fmla="*/ 4 w 379"/>
                  <a:gd name="T79" fmla="*/ 7 h 826"/>
                  <a:gd name="T80" fmla="*/ 4 w 379"/>
                  <a:gd name="T81" fmla="*/ 7 h 8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9"/>
                  <a:gd name="T124" fmla="*/ 0 h 826"/>
                  <a:gd name="T125" fmla="*/ 379 w 379"/>
                  <a:gd name="T126" fmla="*/ 826 h 8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9" h="826">
                    <a:moveTo>
                      <a:pt x="344" y="584"/>
                    </a:moveTo>
                    <a:lnTo>
                      <a:pt x="341" y="571"/>
                    </a:lnTo>
                    <a:lnTo>
                      <a:pt x="337" y="541"/>
                    </a:lnTo>
                    <a:lnTo>
                      <a:pt x="328" y="495"/>
                    </a:lnTo>
                    <a:lnTo>
                      <a:pt x="318" y="443"/>
                    </a:lnTo>
                    <a:lnTo>
                      <a:pt x="303" y="386"/>
                    </a:lnTo>
                    <a:lnTo>
                      <a:pt x="286" y="334"/>
                    </a:lnTo>
                    <a:lnTo>
                      <a:pt x="264" y="290"/>
                    </a:lnTo>
                    <a:lnTo>
                      <a:pt x="242" y="260"/>
                    </a:lnTo>
                    <a:lnTo>
                      <a:pt x="210" y="232"/>
                    </a:lnTo>
                    <a:lnTo>
                      <a:pt x="173" y="195"/>
                    </a:lnTo>
                    <a:lnTo>
                      <a:pt x="133" y="152"/>
                    </a:lnTo>
                    <a:lnTo>
                      <a:pt x="93" y="109"/>
                    </a:lnTo>
                    <a:lnTo>
                      <a:pt x="57" y="67"/>
                    </a:lnTo>
                    <a:lnTo>
                      <a:pt x="27" y="32"/>
                    </a:lnTo>
                    <a:lnTo>
                      <a:pt x="7" y="8"/>
                    </a:lnTo>
                    <a:lnTo>
                      <a:pt x="0" y="0"/>
                    </a:lnTo>
                    <a:lnTo>
                      <a:pt x="14" y="14"/>
                    </a:lnTo>
                    <a:lnTo>
                      <a:pt x="55" y="52"/>
                    </a:lnTo>
                    <a:lnTo>
                      <a:pt x="112" y="110"/>
                    </a:lnTo>
                    <a:lnTo>
                      <a:pt x="181" y="182"/>
                    </a:lnTo>
                    <a:lnTo>
                      <a:pt x="249" y="261"/>
                    </a:lnTo>
                    <a:lnTo>
                      <a:pt x="310" y="344"/>
                    </a:lnTo>
                    <a:lnTo>
                      <a:pt x="356" y="425"/>
                    </a:lnTo>
                    <a:lnTo>
                      <a:pt x="379" y="499"/>
                    </a:lnTo>
                    <a:lnTo>
                      <a:pt x="379" y="562"/>
                    </a:lnTo>
                    <a:lnTo>
                      <a:pt x="369" y="616"/>
                    </a:lnTo>
                    <a:lnTo>
                      <a:pt x="351" y="664"/>
                    </a:lnTo>
                    <a:lnTo>
                      <a:pt x="333" y="706"/>
                    </a:lnTo>
                    <a:lnTo>
                      <a:pt x="315" y="740"/>
                    </a:lnTo>
                    <a:lnTo>
                      <a:pt x="306" y="772"/>
                    </a:lnTo>
                    <a:lnTo>
                      <a:pt x="307" y="800"/>
                    </a:lnTo>
                    <a:lnTo>
                      <a:pt x="325" y="826"/>
                    </a:lnTo>
                    <a:lnTo>
                      <a:pt x="309" y="809"/>
                    </a:lnTo>
                    <a:lnTo>
                      <a:pt x="301" y="775"/>
                    </a:lnTo>
                    <a:lnTo>
                      <a:pt x="297" y="732"/>
                    </a:lnTo>
                    <a:lnTo>
                      <a:pt x="300" y="687"/>
                    </a:lnTo>
                    <a:lnTo>
                      <a:pt x="306" y="642"/>
                    </a:lnTo>
                    <a:lnTo>
                      <a:pt x="316" y="606"/>
                    </a:lnTo>
                    <a:lnTo>
                      <a:pt x="328" y="584"/>
                    </a:lnTo>
                    <a:lnTo>
                      <a:pt x="344" y="584"/>
                    </a:lnTo>
                    <a:close/>
                  </a:path>
                </a:pathLst>
              </a:custGeom>
              <a:solidFill>
                <a:srgbClr val="1F1F1F"/>
              </a:solidFill>
              <a:ln w="0">
                <a:solidFill>
                  <a:srgbClr val="000000"/>
                </a:solidFill>
                <a:round/>
                <a:headEnd/>
                <a:tailEnd/>
              </a:ln>
            </p:spPr>
            <p:txBody>
              <a:bodyPr/>
              <a:lstStyle/>
              <a:p>
                <a:endParaRPr lang="en-US"/>
              </a:p>
            </p:txBody>
          </p:sp>
          <p:sp>
            <p:nvSpPr>
              <p:cNvPr id="21612" name="Freeform 1100"/>
              <p:cNvSpPr>
                <a:spLocks/>
              </p:cNvSpPr>
              <p:nvPr/>
            </p:nvSpPr>
            <p:spPr bwMode="auto">
              <a:xfrm>
                <a:off x="4992" y="1326"/>
                <a:ext cx="65" cy="80"/>
              </a:xfrm>
              <a:custGeom>
                <a:avLst/>
                <a:gdLst>
                  <a:gd name="T0" fmla="*/ 0 w 196"/>
                  <a:gd name="T1" fmla="*/ 0 h 240"/>
                  <a:gd name="T2" fmla="*/ 0 w 196"/>
                  <a:gd name="T3" fmla="*/ 0 h 240"/>
                  <a:gd name="T4" fmla="*/ 0 w 196"/>
                  <a:gd name="T5" fmla="*/ 1 h 240"/>
                  <a:gd name="T6" fmla="*/ 0 w 196"/>
                  <a:gd name="T7" fmla="*/ 1 h 240"/>
                  <a:gd name="T8" fmla="*/ 0 w 196"/>
                  <a:gd name="T9" fmla="*/ 1 h 240"/>
                  <a:gd name="T10" fmla="*/ 0 w 196"/>
                  <a:gd name="T11" fmla="*/ 2 h 240"/>
                  <a:gd name="T12" fmla="*/ 0 w 196"/>
                  <a:gd name="T13" fmla="*/ 2 h 240"/>
                  <a:gd name="T14" fmla="*/ 0 w 196"/>
                  <a:gd name="T15" fmla="*/ 2 h 240"/>
                  <a:gd name="T16" fmla="*/ 0 w 196"/>
                  <a:gd name="T17" fmla="*/ 2 h 240"/>
                  <a:gd name="T18" fmla="*/ 0 w 196"/>
                  <a:gd name="T19" fmla="*/ 3 h 240"/>
                  <a:gd name="T20" fmla="*/ 1 w 196"/>
                  <a:gd name="T21" fmla="*/ 3 h 240"/>
                  <a:gd name="T22" fmla="*/ 1 w 196"/>
                  <a:gd name="T23" fmla="*/ 3 h 240"/>
                  <a:gd name="T24" fmla="*/ 1 w 196"/>
                  <a:gd name="T25" fmla="*/ 3 h 240"/>
                  <a:gd name="T26" fmla="*/ 2 w 196"/>
                  <a:gd name="T27" fmla="*/ 3 h 240"/>
                  <a:gd name="T28" fmla="*/ 2 w 196"/>
                  <a:gd name="T29" fmla="*/ 3 h 240"/>
                  <a:gd name="T30" fmla="*/ 2 w 196"/>
                  <a:gd name="T31" fmla="*/ 3 h 240"/>
                  <a:gd name="T32" fmla="*/ 2 w 196"/>
                  <a:gd name="T33" fmla="*/ 3 h 240"/>
                  <a:gd name="T34" fmla="*/ 2 w 196"/>
                  <a:gd name="T35" fmla="*/ 2 h 240"/>
                  <a:gd name="T36" fmla="*/ 2 w 196"/>
                  <a:gd name="T37" fmla="*/ 2 h 240"/>
                  <a:gd name="T38" fmla="*/ 2 w 196"/>
                  <a:gd name="T39" fmla="*/ 2 h 240"/>
                  <a:gd name="T40" fmla="*/ 2 w 196"/>
                  <a:gd name="T41" fmla="*/ 2 h 240"/>
                  <a:gd name="T42" fmla="*/ 2 w 196"/>
                  <a:gd name="T43" fmla="*/ 1 h 240"/>
                  <a:gd name="T44" fmla="*/ 2 w 196"/>
                  <a:gd name="T45" fmla="*/ 1 h 240"/>
                  <a:gd name="T46" fmla="*/ 2 w 196"/>
                  <a:gd name="T47" fmla="*/ 1 h 240"/>
                  <a:gd name="T48" fmla="*/ 2 w 196"/>
                  <a:gd name="T49" fmla="*/ 0 h 240"/>
                  <a:gd name="T50" fmla="*/ 1 w 196"/>
                  <a:gd name="T51" fmla="*/ 0 h 240"/>
                  <a:gd name="T52" fmla="*/ 1 w 196"/>
                  <a:gd name="T53" fmla="*/ 0 h 240"/>
                  <a:gd name="T54" fmla="*/ 1 w 196"/>
                  <a:gd name="T55" fmla="*/ 0 h 240"/>
                  <a:gd name="T56" fmla="*/ 0 w 196"/>
                  <a:gd name="T57" fmla="*/ 0 h 240"/>
                  <a:gd name="T58" fmla="*/ 0 w 196"/>
                  <a:gd name="T59" fmla="*/ 0 h 240"/>
                  <a:gd name="T60" fmla="*/ 0 w 196"/>
                  <a:gd name="T61" fmla="*/ 0 h 240"/>
                  <a:gd name="T62" fmla="*/ 0 w 196"/>
                  <a:gd name="T63" fmla="*/ 0 h 240"/>
                  <a:gd name="T64" fmla="*/ 0 w 196"/>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240"/>
                  <a:gd name="T101" fmla="*/ 196 w 196"/>
                  <a:gd name="T102" fmla="*/ 240 h 2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240">
                    <a:moveTo>
                      <a:pt x="10" y="22"/>
                    </a:moveTo>
                    <a:lnTo>
                      <a:pt x="8" y="27"/>
                    </a:lnTo>
                    <a:lnTo>
                      <a:pt x="6" y="46"/>
                    </a:lnTo>
                    <a:lnTo>
                      <a:pt x="3" y="72"/>
                    </a:lnTo>
                    <a:lnTo>
                      <a:pt x="1" y="103"/>
                    </a:lnTo>
                    <a:lnTo>
                      <a:pt x="0" y="133"/>
                    </a:lnTo>
                    <a:lnTo>
                      <a:pt x="3" y="162"/>
                    </a:lnTo>
                    <a:lnTo>
                      <a:pt x="9" y="184"/>
                    </a:lnTo>
                    <a:lnTo>
                      <a:pt x="21" y="199"/>
                    </a:lnTo>
                    <a:lnTo>
                      <a:pt x="36" y="207"/>
                    </a:lnTo>
                    <a:lnTo>
                      <a:pt x="57" y="218"/>
                    </a:lnTo>
                    <a:lnTo>
                      <a:pt x="78" y="227"/>
                    </a:lnTo>
                    <a:lnTo>
                      <a:pt x="103" y="235"/>
                    </a:lnTo>
                    <a:lnTo>
                      <a:pt x="125" y="240"/>
                    </a:lnTo>
                    <a:lnTo>
                      <a:pt x="148" y="240"/>
                    </a:lnTo>
                    <a:lnTo>
                      <a:pt x="167" y="233"/>
                    </a:lnTo>
                    <a:lnTo>
                      <a:pt x="182" y="220"/>
                    </a:lnTo>
                    <a:lnTo>
                      <a:pt x="191" y="198"/>
                    </a:lnTo>
                    <a:lnTo>
                      <a:pt x="196" y="174"/>
                    </a:lnTo>
                    <a:lnTo>
                      <a:pt x="196" y="147"/>
                    </a:lnTo>
                    <a:lnTo>
                      <a:pt x="193" y="122"/>
                    </a:lnTo>
                    <a:lnTo>
                      <a:pt x="183" y="94"/>
                    </a:lnTo>
                    <a:lnTo>
                      <a:pt x="169" y="68"/>
                    </a:lnTo>
                    <a:lnTo>
                      <a:pt x="149" y="44"/>
                    </a:lnTo>
                    <a:lnTo>
                      <a:pt x="123" y="24"/>
                    </a:lnTo>
                    <a:lnTo>
                      <a:pt x="94" y="8"/>
                    </a:lnTo>
                    <a:lnTo>
                      <a:pt x="71" y="1"/>
                    </a:lnTo>
                    <a:lnTo>
                      <a:pt x="51" y="0"/>
                    </a:lnTo>
                    <a:lnTo>
                      <a:pt x="36" y="3"/>
                    </a:lnTo>
                    <a:lnTo>
                      <a:pt x="23" y="8"/>
                    </a:lnTo>
                    <a:lnTo>
                      <a:pt x="16" y="14"/>
                    </a:lnTo>
                    <a:lnTo>
                      <a:pt x="11" y="19"/>
                    </a:lnTo>
                    <a:lnTo>
                      <a:pt x="10" y="22"/>
                    </a:lnTo>
                    <a:close/>
                  </a:path>
                </a:pathLst>
              </a:custGeom>
              <a:solidFill>
                <a:srgbClr val="0000B3"/>
              </a:solidFill>
              <a:ln w="0">
                <a:solidFill>
                  <a:srgbClr val="000000"/>
                </a:solidFill>
                <a:round/>
                <a:headEnd/>
                <a:tailEnd/>
              </a:ln>
            </p:spPr>
            <p:txBody>
              <a:bodyPr/>
              <a:lstStyle/>
              <a:p>
                <a:endParaRPr lang="en-US"/>
              </a:p>
            </p:txBody>
          </p:sp>
          <p:sp>
            <p:nvSpPr>
              <p:cNvPr id="21613" name="Freeform 1101"/>
              <p:cNvSpPr>
                <a:spLocks/>
              </p:cNvSpPr>
              <p:nvPr/>
            </p:nvSpPr>
            <p:spPr bwMode="auto">
              <a:xfrm>
                <a:off x="4998" y="1333"/>
                <a:ext cx="55" cy="66"/>
              </a:xfrm>
              <a:custGeom>
                <a:avLst/>
                <a:gdLst>
                  <a:gd name="T0" fmla="*/ 0 w 165"/>
                  <a:gd name="T1" fmla="*/ 0 h 199"/>
                  <a:gd name="T2" fmla="*/ 0 w 165"/>
                  <a:gd name="T3" fmla="*/ 0 h 199"/>
                  <a:gd name="T4" fmla="*/ 0 w 165"/>
                  <a:gd name="T5" fmla="*/ 0 h 199"/>
                  <a:gd name="T6" fmla="*/ 0 w 165"/>
                  <a:gd name="T7" fmla="*/ 1 h 199"/>
                  <a:gd name="T8" fmla="*/ 0 w 165"/>
                  <a:gd name="T9" fmla="*/ 1 h 199"/>
                  <a:gd name="T10" fmla="*/ 0 w 165"/>
                  <a:gd name="T11" fmla="*/ 1 h 199"/>
                  <a:gd name="T12" fmla="*/ 0 w 165"/>
                  <a:gd name="T13" fmla="*/ 2 h 199"/>
                  <a:gd name="T14" fmla="*/ 0 w 165"/>
                  <a:gd name="T15" fmla="*/ 2 h 199"/>
                  <a:gd name="T16" fmla="*/ 0 w 165"/>
                  <a:gd name="T17" fmla="*/ 2 h 199"/>
                  <a:gd name="T18" fmla="*/ 0 w 165"/>
                  <a:gd name="T19" fmla="*/ 2 h 199"/>
                  <a:gd name="T20" fmla="*/ 1 w 165"/>
                  <a:gd name="T21" fmla="*/ 2 h 199"/>
                  <a:gd name="T22" fmla="*/ 1 w 165"/>
                  <a:gd name="T23" fmla="*/ 2 h 199"/>
                  <a:gd name="T24" fmla="*/ 1 w 165"/>
                  <a:gd name="T25" fmla="*/ 2 h 199"/>
                  <a:gd name="T26" fmla="*/ 1 w 165"/>
                  <a:gd name="T27" fmla="*/ 2 h 199"/>
                  <a:gd name="T28" fmla="*/ 2 w 165"/>
                  <a:gd name="T29" fmla="*/ 2 h 199"/>
                  <a:gd name="T30" fmla="*/ 2 w 165"/>
                  <a:gd name="T31" fmla="*/ 2 h 199"/>
                  <a:gd name="T32" fmla="*/ 2 w 165"/>
                  <a:gd name="T33" fmla="*/ 2 h 199"/>
                  <a:gd name="T34" fmla="*/ 2 w 165"/>
                  <a:gd name="T35" fmla="*/ 2 h 199"/>
                  <a:gd name="T36" fmla="*/ 2 w 165"/>
                  <a:gd name="T37" fmla="*/ 2 h 199"/>
                  <a:gd name="T38" fmla="*/ 2 w 165"/>
                  <a:gd name="T39" fmla="*/ 2 h 199"/>
                  <a:gd name="T40" fmla="*/ 2 w 165"/>
                  <a:gd name="T41" fmla="*/ 1 h 199"/>
                  <a:gd name="T42" fmla="*/ 2 w 165"/>
                  <a:gd name="T43" fmla="*/ 1 h 199"/>
                  <a:gd name="T44" fmla="*/ 2 w 165"/>
                  <a:gd name="T45" fmla="*/ 1 h 199"/>
                  <a:gd name="T46" fmla="*/ 2 w 165"/>
                  <a:gd name="T47" fmla="*/ 0 h 199"/>
                  <a:gd name="T48" fmla="*/ 1 w 165"/>
                  <a:gd name="T49" fmla="*/ 0 h 199"/>
                  <a:gd name="T50" fmla="*/ 1 w 165"/>
                  <a:gd name="T51" fmla="*/ 0 h 199"/>
                  <a:gd name="T52" fmla="*/ 1 w 165"/>
                  <a:gd name="T53" fmla="*/ 0 h 199"/>
                  <a:gd name="T54" fmla="*/ 1 w 165"/>
                  <a:gd name="T55" fmla="*/ 0 h 199"/>
                  <a:gd name="T56" fmla="*/ 0 w 165"/>
                  <a:gd name="T57" fmla="*/ 0 h 199"/>
                  <a:gd name="T58" fmla="*/ 0 w 165"/>
                  <a:gd name="T59" fmla="*/ 0 h 199"/>
                  <a:gd name="T60" fmla="*/ 0 w 165"/>
                  <a:gd name="T61" fmla="*/ 0 h 199"/>
                  <a:gd name="T62" fmla="*/ 0 w 165"/>
                  <a:gd name="T63" fmla="*/ 0 h 199"/>
                  <a:gd name="T64" fmla="*/ 0 w 165"/>
                  <a:gd name="T65" fmla="*/ 0 h 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199"/>
                  <a:gd name="T101" fmla="*/ 165 w 165"/>
                  <a:gd name="T102" fmla="*/ 199 h 1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199">
                    <a:moveTo>
                      <a:pt x="10" y="18"/>
                    </a:moveTo>
                    <a:lnTo>
                      <a:pt x="8" y="23"/>
                    </a:lnTo>
                    <a:lnTo>
                      <a:pt x="7" y="38"/>
                    </a:lnTo>
                    <a:lnTo>
                      <a:pt x="3" y="60"/>
                    </a:lnTo>
                    <a:lnTo>
                      <a:pt x="2" y="85"/>
                    </a:lnTo>
                    <a:lnTo>
                      <a:pt x="0" y="111"/>
                    </a:lnTo>
                    <a:lnTo>
                      <a:pt x="2" y="136"/>
                    </a:lnTo>
                    <a:lnTo>
                      <a:pt x="7" y="155"/>
                    </a:lnTo>
                    <a:lnTo>
                      <a:pt x="16" y="167"/>
                    </a:lnTo>
                    <a:lnTo>
                      <a:pt x="29" y="172"/>
                    </a:lnTo>
                    <a:lnTo>
                      <a:pt x="46" y="181"/>
                    </a:lnTo>
                    <a:lnTo>
                      <a:pt x="65" y="189"/>
                    </a:lnTo>
                    <a:lnTo>
                      <a:pt x="86" y="196"/>
                    </a:lnTo>
                    <a:lnTo>
                      <a:pt x="105" y="199"/>
                    </a:lnTo>
                    <a:lnTo>
                      <a:pt x="123" y="199"/>
                    </a:lnTo>
                    <a:lnTo>
                      <a:pt x="140" y="195"/>
                    </a:lnTo>
                    <a:lnTo>
                      <a:pt x="153" y="183"/>
                    </a:lnTo>
                    <a:lnTo>
                      <a:pt x="160" y="166"/>
                    </a:lnTo>
                    <a:lnTo>
                      <a:pt x="165" y="146"/>
                    </a:lnTo>
                    <a:lnTo>
                      <a:pt x="165" y="124"/>
                    </a:lnTo>
                    <a:lnTo>
                      <a:pt x="162" y="102"/>
                    </a:lnTo>
                    <a:lnTo>
                      <a:pt x="154" y="78"/>
                    </a:lnTo>
                    <a:lnTo>
                      <a:pt x="142" y="58"/>
                    </a:lnTo>
                    <a:lnTo>
                      <a:pt x="124" y="37"/>
                    </a:lnTo>
                    <a:lnTo>
                      <a:pt x="103" y="20"/>
                    </a:lnTo>
                    <a:lnTo>
                      <a:pt x="78" y="6"/>
                    </a:lnTo>
                    <a:lnTo>
                      <a:pt x="59" y="1"/>
                    </a:lnTo>
                    <a:lnTo>
                      <a:pt x="42" y="0"/>
                    </a:lnTo>
                    <a:lnTo>
                      <a:pt x="31" y="2"/>
                    </a:lnTo>
                    <a:lnTo>
                      <a:pt x="21" y="6"/>
                    </a:lnTo>
                    <a:lnTo>
                      <a:pt x="15" y="11"/>
                    </a:lnTo>
                    <a:lnTo>
                      <a:pt x="10" y="16"/>
                    </a:lnTo>
                    <a:lnTo>
                      <a:pt x="10" y="18"/>
                    </a:lnTo>
                    <a:close/>
                  </a:path>
                </a:pathLst>
              </a:custGeom>
              <a:solidFill>
                <a:srgbClr val="CFFFFF"/>
              </a:solidFill>
              <a:ln w="0">
                <a:solidFill>
                  <a:srgbClr val="000000"/>
                </a:solidFill>
                <a:round/>
                <a:headEnd/>
                <a:tailEnd/>
              </a:ln>
            </p:spPr>
            <p:txBody>
              <a:bodyPr/>
              <a:lstStyle/>
              <a:p>
                <a:endParaRPr lang="en-US"/>
              </a:p>
            </p:txBody>
          </p:sp>
          <p:sp>
            <p:nvSpPr>
              <p:cNvPr id="21614" name="Freeform 1102"/>
              <p:cNvSpPr>
                <a:spLocks/>
              </p:cNvSpPr>
              <p:nvPr/>
            </p:nvSpPr>
            <p:spPr bwMode="auto">
              <a:xfrm>
                <a:off x="4801" y="1421"/>
                <a:ext cx="150" cy="29"/>
              </a:xfrm>
              <a:custGeom>
                <a:avLst/>
                <a:gdLst>
                  <a:gd name="T0" fmla="*/ 3 w 450"/>
                  <a:gd name="T1" fmla="*/ 0 h 88"/>
                  <a:gd name="T2" fmla="*/ 3 w 450"/>
                  <a:gd name="T3" fmla="*/ 0 h 88"/>
                  <a:gd name="T4" fmla="*/ 3 w 450"/>
                  <a:gd name="T5" fmla="*/ 0 h 88"/>
                  <a:gd name="T6" fmla="*/ 3 w 450"/>
                  <a:gd name="T7" fmla="*/ 0 h 88"/>
                  <a:gd name="T8" fmla="*/ 2 w 450"/>
                  <a:gd name="T9" fmla="*/ 0 h 88"/>
                  <a:gd name="T10" fmla="*/ 2 w 450"/>
                  <a:gd name="T11" fmla="*/ 0 h 88"/>
                  <a:gd name="T12" fmla="*/ 2 w 450"/>
                  <a:gd name="T13" fmla="*/ 0 h 88"/>
                  <a:gd name="T14" fmla="*/ 2 w 450"/>
                  <a:gd name="T15" fmla="*/ 0 h 88"/>
                  <a:gd name="T16" fmla="*/ 1 w 450"/>
                  <a:gd name="T17" fmla="*/ 0 h 88"/>
                  <a:gd name="T18" fmla="*/ 1 w 450"/>
                  <a:gd name="T19" fmla="*/ 0 h 88"/>
                  <a:gd name="T20" fmla="*/ 1 w 450"/>
                  <a:gd name="T21" fmla="*/ 0 h 88"/>
                  <a:gd name="T22" fmla="*/ 0 w 450"/>
                  <a:gd name="T23" fmla="*/ 0 h 88"/>
                  <a:gd name="T24" fmla="*/ 0 w 450"/>
                  <a:gd name="T25" fmla="*/ 1 h 88"/>
                  <a:gd name="T26" fmla="*/ 0 w 450"/>
                  <a:gd name="T27" fmla="*/ 1 h 88"/>
                  <a:gd name="T28" fmla="*/ 0 w 450"/>
                  <a:gd name="T29" fmla="*/ 1 h 88"/>
                  <a:gd name="T30" fmla="*/ 0 w 450"/>
                  <a:gd name="T31" fmla="*/ 1 h 88"/>
                  <a:gd name="T32" fmla="*/ 0 w 450"/>
                  <a:gd name="T33" fmla="*/ 1 h 88"/>
                  <a:gd name="T34" fmla="*/ 0 w 450"/>
                  <a:gd name="T35" fmla="*/ 1 h 88"/>
                  <a:gd name="T36" fmla="*/ 0 w 450"/>
                  <a:gd name="T37" fmla="*/ 1 h 88"/>
                  <a:gd name="T38" fmla="*/ 1 w 450"/>
                  <a:gd name="T39" fmla="*/ 1 h 88"/>
                  <a:gd name="T40" fmla="*/ 1 w 450"/>
                  <a:gd name="T41" fmla="*/ 0 h 88"/>
                  <a:gd name="T42" fmla="*/ 2 w 450"/>
                  <a:gd name="T43" fmla="*/ 0 h 88"/>
                  <a:gd name="T44" fmla="*/ 2 w 450"/>
                  <a:gd name="T45" fmla="*/ 0 h 88"/>
                  <a:gd name="T46" fmla="*/ 3 w 450"/>
                  <a:gd name="T47" fmla="*/ 1 h 88"/>
                  <a:gd name="T48" fmla="*/ 3 w 450"/>
                  <a:gd name="T49" fmla="*/ 1 h 88"/>
                  <a:gd name="T50" fmla="*/ 3 w 450"/>
                  <a:gd name="T51" fmla="*/ 1 h 88"/>
                  <a:gd name="T52" fmla="*/ 4 w 450"/>
                  <a:gd name="T53" fmla="*/ 1 h 88"/>
                  <a:gd name="T54" fmla="*/ 4 w 450"/>
                  <a:gd name="T55" fmla="*/ 1 h 88"/>
                  <a:gd name="T56" fmla="*/ 4 w 450"/>
                  <a:gd name="T57" fmla="*/ 1 h 88"/>
                  <a:gd name="T58" fmla="*/ 5 w 450"/>
                  <a:gd name="T59" fmla="*/ 1 h 88"/>
                  <a:gd name="T60" fmla="*/ 5 w 450"/>
                  <a:gd name="T61" fmla="*/ 1 h 88"/>
                  <a:gd name="T62" fmla="*/ 5 w 450"/>
                  <a:gd name="T63" fmla="*/ 1 h 88"/>
                  <a:gd name="T64" fmla="*/ 6 w 450"/>
                  <a:gd name="T65" fmla="*/ 0 h 88"/>
                  <a:gd name="T66" fmla="*/ 5 w 450"/>
                  <a:gd name="T67" fmla="*/ 1 h 88"/>
                  <a:gd name="T68" fmla="*/ 5 w 450"/>
                  <a:gd name="T69" fmla="*/ 1 h 88"/>
                  <a:gd name="T70" fmla="*/ 5 w 450"/>
                  <a:gd name="T71" fmla="*/ 1 h 88"/>
                  <a:gd name="T72" fmla="*/ 4 w 450"/>
                  <a:gd name="T73" fmla="*/ 1 h 88"/>
                  <a:gd name="T74" fmla="*/ 4 w 450"/>
                  <a:gd name="T75" fmla="*/ 1 h 88"/>
                  <a:gd name="T76" fmla="*/ 3 w 450"/>
                  <a:gd name="T77" fmla="*/ 1 h 88"/>
                  <a:gd name="T78" fmla="*/ 3 w 450"/>
                  <a:gd name="T79" fmla="*/ 0 h 88"/>
                  <a:gd name="T80" fmla="*/ 3 w 450"/>
                  <a:gd name="T81" fmla="*/ 0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0"/>
                  <a:gd name="T124" fmla="*/ 0 h 88"/>
                  <a:gd name="T125" fmla="*/ 450 w 450"/>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0" h="88">
                    <a:moveTo>
                      <a:pt x="237" y="25"/>
                    </a:moveTo>
                    <a:lnTo>
                      <a:pt x="233" y="22"/>
                    </a:lnTo>
                    <a:lnTo>
                      <a:pt x="224" y="18"/>
                    </a:lnTo>
                    <a:lnTo>
                      <a:pt x="210" y="12"/>
                    </a:lnTo>
                    <a:lnTo>
                      <a:pt x="192" y="7"/>
                    </a:lnTo>
                    <a:lnTo>
                      <a:pt x="170" y="1"/>
                    </a:lnTo>
                    <a:lnTo>
                      <a:pt x="147" y="0"/>
                    </a:lnTo>
                    <a:lnTo>
                      <a:pt x="122" y="0"/>
                    </a:lnTo>
                    <a:lnTo>
                      <a:pt x="97" y="8"/>
                    </a:lnTo>
                    <a:lnTo>
                      <a:pt x="72" y="15"/>
                    </a:lnTo>
                    <a:lnTo>
                      <a:pt x="52" y="26"/>
                    </a:lnTo>
                    <a:lnTo>
                      <a:pt x="35" y="34"/>
                    </a:lnTo>
                    <a:lnTo>
                      <a:pt x="22" y="43"/>
                    </a:lnTo>
                    <a:lnTo>
                      <a:pt x="12" y="49"/>
                    </a:lnTo>
                    <a:lnTo>
                      <a:pt x="4" y="56"/>
                    </a:lnTo>
                    <a:lnTo>
                      <a:pt x="0" y="59"/>
                    </a:lnTo>
                    <a:lnTo>
                      <a:pt x="0" y="62"/>
                    </a:lnTo>
                    <a:lnTo>
                      <a:pt x="7" y="58"/>
                    </a:lnTo>
                    <a:lnTo>
                      <a:pt x="28" y="51"/>
                    </a:lnTo>
                    <a:lnTo>
                      <a:pt x="59" y="42"/>
                    </a:lnTo>
                    <a:lnTo>
                      <a:pt x="97" y="35"/>
                    </a:lnTo>
                    <a:lnTo>
                      <a:pt x="137" y="29"/>
                    </a:lnTo>
                    <a:lnTo>
                      <a:pt x="178" y="32"/>
                    </a:lnTo>
                    <a:lnTo>
                      <a:pt x="214" y="41"/>
                    </a:lnTo>
                    <a:lnTo>
                      <a:pt x="244" y="62"/>
                    </a:lnTo>
                    <a:lnTo>
                      <a:pt x="269" y="80"/>
                    </a:lnTo>
                    <a:lnTo>
                      <a:pt x="297" y="88"/>
                    </a:lnTo>
                    <a:lnTo>
                      <a:pt x="328" y="87"/>
                    </a:lnTo>
                    <a:lnTo>
                      <a:pt x="359" y="81"/>
                    </a:lnTo>
                    <a:lnTo>
                      <a:pt x="388" y="70"/>
                    </a:lnTo>
                    <a:lnTo>
                      <a:pt x="414" y="57"/>
                    </a:lnTo>
                    <a:lnTo>
                      <a:pt x="434" y="43"/>
                    </a:lnTo>
                    <a:lnTo>
                      <a:pt x="450" y="34"/>
                    </a:lnTo>
                    <a:lnTo>
                      <a:pt x="435" y="48"/>
                    </a:lnTo>
                    <a:lnTo>
                      <a:pt x="407" y="58"/>
                    </a:lnTo>
                    <a:lnTo>
                      <a:pt x="367" y="62"/>
                    </a:lnTo>
                    <a:lnTo>
                      <a:pt x="327" y="63"/>
                    </a:lnTo>
                    <a:lnTo>
                      <a:pt x="288" y="57"/>
                    </a:lnTo>
                    <a:lnTo>
                      <a:pt x="256" y="50"/>
                    </a:lnTo>
                    <a:lnTo>
                      <a:pt x="237" y="39"/>
                    </a:lnTo>
                    <a:lnTo>
                      <a:pt x="237" y="25"/>
                    </a:lnTo>
                    <a:close/>
                  </a:path>
                </a:pathLst>
              </a:custGeom>
              <a:solidFill>
                <a:srgbClr val="8F8FFF"/>
              </a:solidFill>
              <a:ln w="6350">
                <a:solidFill>
                  <a:srgbClr val="000000"/>
                </a:solidFill>
                <a:round/>
                <a:headEnd/>
                <a:tailEnd/>
              </a:ln>
            </p:spPr>
            <p:txBody>
              <a:bodyPr/>
              <a:lstStyle/>
              <a:p>
                <a:endParaRPr lang="en-US"/>
              </a:p>
            </p:txBody>
          </p:sp>
          <p:sp>
            <p:nvSpPr>
              <p:cNvPr id="21615" name="Freeform 1103"/>
              <p:cNvSpPr>
                <a:spLocks/>
              </p:cNvSpPr>
              <p:nvPr/>
            </p:nvSpPr>
            <p:spPr bwMode="auto">
              <a:xfrm>
                <a:off x="4882" y="1335"/>
                <a:ext cx="99" cy="93"/>
              </a:xfrm>
              <a:custGeom>
                <a:avLst/>
                <a:gdLst>
                  <a:gd name="T0" fmla="*/ 0 w 297"/>
                  <a:gd name="T1" fmla="*/ 3 h 278"/>
                  <a:gd name="T2" fmla="*/ 0 w 297"/>
                  <a:gd name="T3" fmla="*/ 3 h 278"/>
                  <a:gd name="T4" fmla="*/ 0 w 297"/>
                  <a:gd name="T5" fmla="*/ 3 h 278"/>
                  <a:gd name="T6" fmla="*/ 1 w 297"/>
                  <a:gd name="T7" fmla="*/ 2 h 278"/>
                  <a:gd name="T8" fmla="*/ 1 w 297"/>
                  <a:gd name="T9" fmla="*/ 2 h 278"/>
                  <a:gd name="T10" fmla="*/ 1 w 297"/>
                  <a:gd name="T11" fmla="*/ 1 h 278"/>
                  <a:gd name="T12" fmla="*/ 2 w 297"/>
                  <a:gd name="T13" fmla="*/ 0 h 278"/>
                  <a:gd name="T14" fmla="*/ 2 w 297"/>
                  <a:gd name="T15" fmla="*/ 0 h 278"/>
                  <a:gd name="T16" fmla="*/ 3 w 297"/>
                  <a:gd name="T17" fmla="*/ 0 h 278"/>
                  <a:gd name="T18" fmla="*/ 3 w 297"/>
                  <a:gd name="T19" fmla="*/ 0 h 278"/>
                  <a:gd name="T20" fmla="*/ 3 w 297"/>
                  <a:gd name="T21" fmla="*/ 0 h 278"/>
                  <a:gd name="T22" fmla="*/ 3 w 297"/>
                  <a:gd name="T23" fmla="*/ 1 h 278"/>
                  <a:gd name="T24" fmla="*/ 4 w 297"/>
                  <a:gd name="T25" fmla="*/ 1 h 278"/>
                  <a:gd name="T26" fmla="*/ 4 w 297"/>
                  <a:gd name="T27" fmla="*/ 1 h 278"/>
                  <a:gd name="T28" fmla="*/ 4 w 297"/>
                  <a:gd name="T29" fmla="*/ 2 h 278"/>
                  <a:gd name="T30" fmla="*/ 4 w 297"/>
                  <a:gd name="T31" fmla="*/ 2 h 278"/>
                  <a:gd name="T32" fmla="*/ 3 w 297"/>
                  <a:gd name="T33" fmla="*/ 2 h 278"/>
                  <a:gd name="T34" fmla="*/ 3 w 297"/>
                  <a:gd name="T35" fmla="*/ 3 h 278"/>
                  <a:gd name="T36" fmla="*/ 3 w 297"/>
                  <a:gd name="T37" fmla="*/ 3 h 278"/>
                  <a:gd name="T38" fmla="*/ 2 w 297"/>
                  <a:gd name="T39" fmla="*/ 3 h 278"/>
                  <a:gd name="T40" fmla="*/ 2 w 297"/>
                  <a:gd name="T41" fmla="*/ 3 h 278"/>
                  <a:gd name="T42" fmla="*/ 1 w 297"/>
                  <a:gd name="T43" fmla="*/ 3 h 278"/>
                  <a:gd name="T44" fmla="*/ 0 w 297"/>
                  <a:gd name="T45" fmla="*/ 3 h 278"/>
                  <a:gd name="T46" fmla="*/ 0 w 297"/>
                  <a:gd name="T47" fmla="*/ 3 h 278"/>
                  <a:gd name="T48" fmla="*/ 0 w 297"/>
                  <a:gd name="T49" fmla="*/ 3 h 2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278"/>
                  <a:gd name="T77" fmla="*/ 297 w 297"/>
                  <a:gd name="T78" fmla="*/ 278 h 2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278">
                    <a:moveTo>
                      <a:pt x="0" y="278"/>
                    </a:moveTo>
                    <a:lnTo>
                      <a:pt x="6" y="263"/>
                    </a:lnTo>
                    <a:lnTo>
                      <a:pt x="23" y="228"/>
                    </a:lnTo>
                    <a:lnTo>
                      <a:pt x="47" y="178"/>
                    </a:lnTo>
                    <a:lnTo>
                      <a:pt x="79" y="124"/>
                    </a:lnTo>
                    <a:lnTo>
                      <a:pt x="113" y="69"/>
                    </a:lnTo>
                    <a:lnTo>
                      <a:pt x="147" y="25"/>
                    </a:lnTo>
                    <a:lnTo>
                      <a:pt x="180" y="0"/>
                    </a:lnTo>
                    <a:lnTo>
                      <a:pt x="209" y="1"/>
                    </a:lnTo>
                    <a:lnTo>
                      <a:pt x="232" y="16"/>
                    </a:lnTo>
                    <a:lnTo>
                      <a:pt x="254" y="36"/>
                    </a:lnTo>
                    <a:lnTo>
                      <a:pt x="272" y="55"/>
                    </a:lnTo>
                    <a:lnTo>
                      <a:pt x="286" y="80"/>
                    </a:lnTo>
                    <a:lnTo>
                      <a:pt x="294" y="104"/>
                    </a:lnTo>
                    <a:lnTo>
                      <a:pt x="297" y="131"/>
                    </a:lnTo>
                    <a:lnTo>
                      <a:pt x="292" y="159"/>
                    </a:lnTo>
                    <a:lnTo>
                      <a:pt x="280" y="188"/>
                    </a:lnTo>
                    <a:lnTo>
                      <a:pt x="254" y="213"/>
                    </a:lnTo>
                    <a:lnTo>
                      <a:pt x="216" y="235"/>
                    </a:lnTo>
                    <a:lnTo>
                      <a:pt x="170" y="250"/>
                    </a:lnTo>
                    <a:lnTo>
                      <a:pt x="122" y="262"/>
                    </a:lnTo>
                    <a:lnTo>
                      <a:pt x="76" y="269"/>
                    </a:lnTo>
                    <a:lnTo>
                      <a:pt x="37" y="275"/>
                    </a:lnTo>
                    <a:lnTo>
                      <a:pt x="9" y="277"/>
                    </a:lnTo>
                    <a:lnTo>
                      <a:pt x="0" y="278"/>
                    </a:lnTo>
                    <a:close/>
                  </a:path>
                </a:pathLst>
              </a:custGeom>
              <a:solidFill>
                <a:srgbClr val="0000B3"/>
              </a:solidFill>
              <a:ln w="0">
                <a:solidFill>
                  <a:srgbClr val="000000"/>
                </a:solidFill>
                <a:round/>
                <a:headEnd/>
                <a:tailEnd/>
              </a:ln>
            </p:spPr>
            <p:txBody>
              <a:bodyPr/>
              <a:lstStyle/>
              <a:p>
                <a:endParaRPr lang="en-US"/>
              </a:p>
            </p:txBody>
          </p:sp>
          <p:sp>
            <p:nvSpPr>
              <p:cNvPr id="21616" name="Freeform 1104"/>
              <p:cNvSpPr>
                <a:spLocks/>
              </p:cNvSpPr>
              <p:nvPr/>
            </p:nvSpPr>
            <p:spPr bwMode="auto">
              <a:xfrm>
                <a:off x="4900" y="1342"/>
                <a:ext cx="75" cy="77"/>
              </a:xfrm>
              <a:custGeom>
                <a:avLst/>
                <a:gdLst>
                  <a:gd name="T0" fmla="*/ 0 w 223"/>
                  <a:gd name="T1" fmla="*/ 3 h 231"/>
                  <a:gd name="T2" fmla="*/ 0 w 223"/>
                  <a:gd name="T3" fmla="*/ 2 h 231"/>
                  <a:gd name="T4" fmla="*/ 0 w 223"/>
                  <a:gd name="T5" fmla="*/ 2 h 231"/>
                  <a:gd name="T6" fmla="*/ 0 w 223"/>
                  <a:gd name="T7" fmla="*/ 2 h 231"/>
                  <a:gd name="T8" fmla="*/ 1 w 223"/>
                  <a:gd name="T9" fmla="*/ 1 h 231"/>
                  <a:gd name="T10" fmla="*/ 1 w 223"/>
                  <a:gd name="T11" fmla="*/ 1 h 231"/>
                  <a:gd name="T12" fmla="*/ 1 w 223"/>
                  <a:gd name="T13" fmla="*/ 0 h 231"/>
                  <a:gd name="T14" fmla="*/ 2 w 223"/>
                  <a:gd name="T15" fmla="*/ 0 h 231"/>
                  <a:gd name="T16" fmla="*/ 2 w 223"/>
                  <a:gd name="T17" fmla="*/ 0 h 231"/>
                  <a:gd name="T18" fmla="*/ 2 w 223"/>
                  <a:gd name="T19" fmla="*/ 0 h 231"/>
                  <a:gd name="T20" fmla="*/ 2 w 223"/>
                  <a:gd name="T21" fmla="*/ 0 h 231"/>
                  <a:gd name="T22" fmla="*/ 3 w 223"/>
                  <a:gd name="T23" fmla="*/ 1 h 231"/>
                  <a:gd name="T24" fmla="*/ 3 w 223"/>
                  <a:gd name="T25" fmla="*/ 1 h 231"/>
                  <a:gd name="T26" fmla="*/ 3 w 223"/>
                  <a:gd name="T27" fmla="*/ 1 h 231"/>
                  <a:gd name="T28" fmla="*/ 3 w 223"/>
                  <a:gd name="T29" fmla="*/ 1 h 231"/>
                  <a:gd name="T30" fmla="*/ 3 w 223"/>
                  <a:gd name="T31" fmla="*/ 2 h 231"/>
                  <a:gd name="T32" fmla="*/ 3 w 223"/>
                  <a:gd name="T33" fmla="*/ 2 h 231"/>
                  <a:gd name="T34" fmla="*/ 2 w 223"/>
                  <a:gd name="T35" fmla="*/ 2 h 231"/>
                  <a:gd name="T36" fmla="*/ 2 w 223"/>
                  <a:gd name="T37" fmla="*/ 2 h 231"/>
                  <a:gd name="T38" fmla="*/ 2 w 223"/>
                  <a:gd name="T39" fmla="*/ 3 h 231"/>
                  <a:gd name="T40" fmla="*/ 1 w 223"/>
                  <a:gd name="T41" fmla="*/ 3 h 231"/>
                  <a:gd name="T42" fmla="*/ 1 w 223"/>
                  <a:gd name="T43" fmla="*/ 3 h 231"/>
                  <a:gd name="T44" fmla="*/ 0 w 223"/>
                  <a:gd name="T45" fmla="*/ 3 h 231"/>
                  <a:gd name="T46" fmla="*/ 0 w 223"/>
                  <a:gd name="T47" fmla="*/ 3 h 231"/>
                  <a:gd name="T48" fmla="*/ 0 w 223"/>
                  <a:gd name="T49" fmla="*/ 3 h 2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3"/>
                  <a:gd name="T76" fmla="*/ 0 h 231"/>
                  <a:gd name="T77" fmla="*/ 223 w 223"/>
                  <a:gd name="T78" fmla="*/ 231 h 2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3" h="231">
                    <a:moveTo>
                      <a:pt x="0" y="210"/>
                    </a:moveTo>
                    <a:lnTo>
                      <a:pt x="2" y="196"/>
                    </a:lnTo>
                    <a:lnTo>
                      <a:pt x="14" y="168"/>
                    </a:lnTo>
                    <a:lnTo>
                      <a:pt x="30" y="130"/>
                    </a:lnTo>
                    <a:lnTo>
                      <a:pt x="54" y="89"/>
                    </a:lnTo>
                    <a:lnTo>
                      <a:pt x="78" y="49"/>
                    </a:lnTo>
                    <a:lnTo>
                      <a:pt x="104" y="18"/>
                    </a:lnTo>
                    <a:lnTo>
                      <a:pt x="128" y="0"/>
                    </a:lnTo>
                    <a:lnTo>
                      <a:pt x="151" y="3"/>
                    </a:lnTo>
                    <a:lnTo>
                      <a:pt x="169" y="17"/>
                    </a:lnTo>
                    <a:lnTo>
                      <a:pt x="187" y="32"/>
                    </a:lnTo>
                    <a:lnTo>
                      <a:pt x="201" y="49"/>
                    </a:lnTo>
                    <a:lnTo>
                      <a:pt x="213" y="68"/>
                    </a:lnTo>
                    <a:lnTo>
                      <a:pt x="219" y="87"/>
                    </a:lnTo>
                    <a:lnTo>
                      <a:pt x="223" y="107"/>
                    </a:lnTo>
                    <a:lnTo>
                      <a:pt x="218" y="128"/>
                    </a:lnTo>
                    <a:lnTo>
                      <a:pt x="208" y="153"/>
                    </a:lnTo>
                    <a:lnTo>
                      <a:pt x="194" y="178"/>
                    </a:lnTo>
                    <a:lnTo>
                      <a:pt x="169" y="200"/>
                    </a:lnTo>
                    <a:lnTo>
                      <a:pt x="137" y="215"/>
                    </a:lnTo>
                    <a:lnTo>
                      <a:pt x="102" y="227"/>
                    </a:lnTo>
                    <a:lnTo>
                      <a:pt x="66" y="231"/>
                    </a:lnTo>
                    <a:lnTo>
                      <a:pt x="35" y="231"/>
                    </a:lnTo>
                    <a:lnTo>
                      <a:pt x="11" y="222"/>
                    </a:lnTo>
                    <a:lnTo>
                      <a:pt x="0" y="210"/>
                    </a:lnTo>
                    <a:close/>
                  </a:path>
                </a:pathLst>
              </a:custGeom>
              <a:solidFill>
                <a:srgbClr val="CFFFFF"/>
              </a:solidFill>
              <a:ln w="0">
                <a:solidFill>
                  <a:srgbClr val="000000"/>
                </a:solidFill>
                <a:round/>
                <a:headEnd/>
                <a:tailEnd/>
              </a:ln>
            </p:spPr>
            <p:txBody>
              <a:bodyPr/>
              <a:lstStyle/>
              <a:p>
                <a:endParaRPr lang="en-US"/>
              </a:p>
            </p:txBody>
          </p:sp>
          <p:sp>
            <p:nvSpPr>
              <p:cNvPr id="21617" name="Freeform 1105"/>
              <p:cNvSpPr>
                <a:spLocks/>
              </p:cNvSpPr>
              <p:nvPr/>
            </p:nvSpPr>
            <p:spPr bwMode="auto">
              <a:xfrm>
                <a:off x="4918" y="1347"/>
                <a:ext cx="53" cy="51"/>
              </a:xfrm>
              <a:custGeom>
                <a:avLst/>
                <a:gdLst>
                  <a:gd name="T0" fmla="*/ 0 w 161"/>
                  <a:gd name="T1" fmla="*/ 1 h 151"/>
                  <a:gd name="T2" fmla="*/ 0 w 161"/>
                  <a:gd name="T3" fmla="*/ 1 h 151"/>
                  <a:gd name="T4" fmla="*/ 0 w 161"/>
                  <a:gd name="T5" fmla="*/ 1 h 151"/>
                  <a:gd name="T6" fmla="*/ 0 w 161"/>
                  <a:gd name="T7" fmla="*/ 2 h 151"/>
                  <a:gd name="T8" fmla="*/ 0 w 161"/>
                  <a:gd name="T9" fmla="*/ 2 h 151"/>
                  <a:gd name="T10" fmla="*/ 0 w 161"/>
                  <a:gd name="T11" fmla="*/ 2 h 151"/>
                  <a:gd name="T12" fmla="*/ 1 w 161"/>
                  <a:gd name="T13" fmla="*/ 2 h 151"/>
                  <a:gd name="T14" fmla="*/ 1 w 161"/>
                  <a:gd name="T15" fmla="*/ 2 h 151"/>
                  <a:gd name="T16" fmla="*/ 1 w 161"/>
                  <a:gd name="T17" fmla="*/ 2 h 151"/>
                  <a:gd name="T18" fmla="*/ 2 w 161"/>
                  <a:gd name="T19" fmla="*/ 2 h 151"/>
                  <a:gd name="T20" fmla="*/ 2 w 161"/>
                  <a:gd name="T21" fmla="*/ 1 h 151"/>
                  <a:gd name="T22" fmla="*/ 2 w 161"/>
                  <a:gd name="T23" fmla="*/ 1 h 151"/>
                  <a:gd name="T24" fmla="*/ 2 w 161"/>
                  <a:gd name="T25" fmla="*/ 1 h 151"/>
                  <a:gd name="T26" fmla="*/ 2 w 161"/>
                  <a:gd name="T27" fmla="*/ 1 h 151"/>
                  <a:gd name="T28" fmla="*/ 2 w 161"/>
                  <a:gd name="T29" fmla="*/ 0 h 151"/>
                  <a:gd name="T30" fmla="*/ 1 w 161"/>
                  <a:gd name="T31" fmla="*/ 0 h 151"/>
                  <a:gd name="T32" fmla="*/ 1 w 161"/>
                  <a:gd name="T33" fmla="*/ 0 h 151"/>
                  <a:gd name="T34" fmla="*/ 1 w 161"/>
                  <a:gd name="T35" fmla="*/ 0 h 151"/>
                  <a:gd name="T36" fmla="*/ 1 w 161"/>
                  <a:gd name="T37" fmla="*/ 0 h 151"/>
                  <a:gd name="T38" fmla="*/ 1 w 161"/>
                  <a:gd name="T39" fmla="*/ 0 h 151"/>
                  <a:gd name="T40" fmla="*/ 0 w 161"/>
                  <a:gd name="T41" fmla="*/ 0 h 151"/>
                  <a:gd name="T42" fmla="*/ 0 w 161"/>
                  <a:gd name="T43" fmla="*/ 0 h 151"/>
                  <a:gd name="T44" fmla="*/ 0 w 161"/>
                  <a:gd name="T45" fmla="*/ 0 h 151"/>
                  <a:gd name="T46" fmla="*/ 0 w 161"/>
                  <a:gd name="T47" fmla="*/ 1 h 151"/>
                  <a:gd name="T48" fmla="*/ 0 w 161"/>
                  <a:gd name="T49" fmla="*/ 1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1"/>
                  <a:gd name="T76" fmla="*/ 0 h 151"/>
                  <a:gd name="T77" fmla="*/ 161 w 161"/>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1" h="151">
                    <a:moveTo>
                      <a:pt x="12" y="54"/>
                    </a:moveTo>
                    <a:lnTo>
                      <a:pt x="2" y="76"/>
                    </a:lnTo>
                    <a:lnTo>
                      <a:pt x="0" y="98"/>
                    </a:lnTo>
                    <a:lnTo>
                      <a:pt x="2" y="118"/>
                    </a:lnTo>
                    <a:lnTo>
                      <a:pt x="13" y="134"/>
                    </a:lnTo>
                    <a:lnTo>
                      <a:pt x="28" y="144"/>
                    </a:lnTo>
                    <a:lnTo>
                      <a:pt x="51" y="151"/>
                    </a:lnTo>
                    <a:lnTo>
                      <a:pt x="78" y="149"/>
                    </a:lnTo>
                    <a:lnTo>
                      <a:pt x="114" y="142"/>
                    </a:lnTo>
                    <a:lnTo>
                      <a:pt x="142" y="127"/>
                    </a:lnTo>
                    <a:lnTo>
                      <a:pt x="158" y="110"/>
                    </a:lnTo>
                    <a:lnTo>
                      <a:pt x="161" y="90"/>
                    </a:lnTo>
                    <a:lnTo>
                      <a:pt x="159" y="70"/>
                    </a:lnTo>
                    <a:lnTo>
                      <a:pt x="148" y="50"/>
                    </a:lnTo>
                    <a:lnTo>
                      <a:pt x="135" y="33"/>
                    </a:lnTo>
                    <a:lnTo>
                      <a:pt x="120" y="18"/>
                    </a:lnTo>
                    <a:lnTo>
                      <a:pt x="108" y="9"/>
                    </a:lnTo>
                    <a:lnTo>
                      <a:pt x="85" y="1"/>
                    </a:lnTo>
                    <a:lnTo>
                      <a:pt x="67" y="0"/>
                    </a:lnTo>
                    <a:lnTo>
                      <a:pt x="52" y="3"/>
                    </a:lnTo>
                    <a:lnTo>
                      <a:pt x="40" y="12"/>
                    </a:lnTo>
                    <a:lnTo>
                      <a:pt x="28" y="22"/>
                    </a:lnTo>
                    <a:lnTo>
                      <a:pt x="21" y="33"/>
                    </a:lnTo>
                    <a:lnTo>
                      <a:pt x="14" y="44"/>
                    </a:lnTo>
                    <a:lnTo>
                      <a:pt x="12" y="54"/>
                    </a:lnTo>
                    <a:close/>
                  </a:path>
                </a:pathLst>
              </a:custGeom>
              <a:solidFill>
                <a:srgbClr val="000000"/>
              </a:solidFill>
              <a:ln w="0">
                <a:solidFill>
                  <a:srgbClr val="000000"/>
                </a:solidFill>
                <a:round/>
                <a:headEnd/>
                <a:tailEnd/>
              </a:ln>
            </p:spPr>
            <p:txBody>
              <a:bodyPr/>
              <a:lstStyle/>
              <a:p>
                <a:endParaRPr lang="en-US"/>
              </a:p>
            </p:txBody>
          </p:sp>
          <p:sp>
            <p:nvSpPr>
              <p:cNvPr id="21618" name="Freeform 1106"/>
              <p:cNvSpPr>
                <a:spLocks/>
              </p:cNvSpPr>
              <p:nvPr/>
            </p:nvSpPr>
            <p:spPr bwMode="auto">
              <a:xfrm>
                <a:off x="4924" y="1351"/>
                <a:ext cx="15" cy="37"/>
              </a:xfrm>
              <a:custGeom>
                <a:avLst/>
                <a:gdLst>
                  <a:gd name="T0" fmla="*/ 0 w 45"/>
                  <a:gd name="T1" fmla="*/ 0 h 111"/>
                  <a:gd name="T2" fmla="*/ 0 w 45"/>
                  <a:gd name="T3" fmla="*/ 0 h 111"/>
                  <a:gd name="T4" fmla="*/ 0 w 45"/>
                  <a:gd name="T5" fmla="*/ 0 h 111"/>
                  <a:gd name="T6" fmla="*/ 0 w 45"/>
                  <a:gd name="T7" fmla="*/ 0 h 111"/>
                  <a:gd name="T8" fmla="*/ 0 w 45"/>
                  <a:gd name="T9" fmla="*/ 0 h 111"/>
                  <a:gd name="T10" fmla="*/ 0 w 45"/>
                  <a:gd name="T11" fmla="*/ 0 h 111"/>
                  <a:gd name="T12" fmla="*/ 0 w 45"/>
                  <a:gd name="T13" fmla="*/ 0 h 111"/>
                  <a:gd name="T14" fmla="*/ 0 w 45"/>
                  <a:gd name="T15" fmla="*/ 1 h 111"/>
                  <a:gd name="T16" fmla="*/ 1 w 45"/>
                  <a:gd name="T17" fmla="*/ 1 h 111"/>
                  <a:gd name="T18" fmla="*/ 1 w 45"/>
                  <a:gd name="T19" fmla="*/ 1 h 111"/>
                  <a:gd name="T20" fmla="*/ 1 w 45"/>
                  <a:gd name="T21" fmla="*/ 1 h 111"/>
                  <a:gd name="T22" fmla="*/ 1 w 45"/>
                  <a:gd name="T23" fmla="*/ 1 h 111"/>
                  <a:gd name="T24" fmla="*/ 1 w 45"/>
                  <a:gd name="T25" fmla="*/ 1 h 111"/>
                  <a:gd name="T26" fmla="*/ 1 w 45"/>
                  <a:gd name="T27" fmla="*/ 1 h 111"/>
                  <a:gd name="T28" fmla="*/ 0 w 45"/>
                  <a:gd name="T29" fmla="*/ 1 h 111"/>
                  <a:gd name="T30" fmla="*/ 0 w 45"/>
                  <a:gd name="T31" fmla="*/ 1 h 111"/>
                  <a:gd name="T32" fmla="*/ 0 w 45"/>
                  <a:gd name="T33" fmla="*/ 1 h 111"/>
                  <a:gd name="T34" fmla="*/ 0 w 45"/>
                  <a:gd name="T35" fmla="*/ 1 h 111"/>
                  <a:gd name="T36" fmla="*/ 0 w 45"/>
                  <a:gd name="T37" fmla="*/ 1 h 111"/>
                  <a:gd name="T38" fmla="*/ 0 w 45"/>
                  <a:gd name="T39" fmla="*/ 1 h 111"/>
                  <a:gd name="T40" fmla="*/ 0 w 45"/>
                  <a:gd name="T41" fmla="*/ 1 h 111"/>
                  <a:gd name="T42" fmla="*/ 0 w 45"/>
                  <a:gd name="T43" fmla="*/ 1 h 111"/>
                  <a:gd name="T44" fmla="*/ 0 w 45"/>
                  <a:gd name="T45" fmla="*/ 1 h 111"/>
                  <a:gd name="T46" fmla="*/ 0 w 45"/>
                  <a:gd name="T47" fmla="*/ 1 h 111"/>
                  <a:gd name="T48" fmla="*/ 0 w 45"/>
                  <a:gd name="T49" fmla="*/ 1 h 111"/>
                  <a:gd name="T50" fmla="*/ 0 w 45"/>
                  <a:gd name="T51" fmla="*/ 1 h 111"/>
                  <a:gd name="T52" fmla="*/ 0 w 45"/>
                  <a:gd name="T53" fmla="*/ 0 h 111"/>
                  <a:gd name="T54" fmla="*/ 0 w 45"/>
                  <a:gd name="T55" fmla="*/ 0 h 111"/>
                  <a:gd name="T56" fmla="*/ 0 w 45"/>
                  <a:gd name="T57" fmla="*/ 0 h 111"/>
                  <a:gd name="T58" fmla="*/ 0 w 45"/>
                  <a:gd name="T59" fmla="*/ 0 h 111"/>
                  <a:gd name="T60" fmla="*/ 0 w 45"/>
                  <a:gd name="T61" fmla="*/ 0 h 111"/>
                  <a:gd name="T62" fmla="*/ 0 w 45"/>
                  <a:gd name="T63" fmla="*/ 0 h 111"/>
                  <a:gd name="T64" fmla="*/ 0 w 45"/>
                  <a:gd name="T65" fmla="*/ 0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111"/>
                  <a:gd name="T101" fmla="*/ 45 w 45"/>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111">
                    <a:moveTo>
                      <a:pt x="14" y="2"/>
                    </a:moveTo>
                    <a:lnTo>
                      <a:pt x="18" y="0"/>
                    </a:lnTo>
                    <a:lnTo>
                      <a:pt x="22" y="4"/>
                    </a:lnTo>
                    <a:lnTo>
                      <a:pt x="26" y="7"/>
                    </a:lnTo>
                    <a:lnTo>
                      <a:pt x="31" y="14"/>
                    </a:lnTo>
                    <a:lnTo>
                      <a:pt x="34" y="21"/>
                    </a:lnTo>
                    <a:lnTo>
                      <a:pt x="38" y="31"/>
                    </a:lnTo>
                    <a:lnTo>
                      <a:pt x="40" y="41"/>
                    </a:lnTo>
                    <a:lnTo>
                      <a:pt x="44" y="53"/>
                    </a:lnTo>
                    <a:lnTo>
                      <a:pt x="44" y="62"/>
                    </a:lnTo>
                    <a:lnTo>
                      <a:pt x="45" y="72"/>
                    </a:lnTo>
                    <a:lnTo>
                      <a:pt x="44" y="82"/>
                    </a:lnTo>
                    <a:lnTo>
                      <a:pt x="44" y="91"/>
                    </a:lnTo>
                    <a:lnTo>
                      <a:pt x="41" y="97"/>
                    </a:lnTo>
                    <a:lnTo>
                      <a:pt x="39" y="104"/>
                    </a:lnTo>
                    <a:lnTo>
                      <a:pt x="35" y="107"/>
                    </a:lnTo>
                    <a:lnTo>
                      <a:pt x="32" y="111"/>
                    </a:lnTo>
                    <a:lnTo>
                      <a:pt x="27" y="110"/>
                    </a:lnTo>
                    <a:lnTo>
                      <a:pt x="22" y="107"/>
                    </a:lnTo>
                    <a:lnTo>
                      <a:pt x="18" y="103"/>
                    </a:lnTo>
                    <a:lnTo>
                      <a:pt x="14" y="97"/>
                    </a:lnTo>
                    <a:lnTo>
                      <a:pt x="10" y="89"/>
                    </a:lnTo>
                    <a:lnTo>
                      <a:pt x="7" y="79"/>
                    </a:lnTo>
                    <a:lnTo>
                      <a:pt x="3" y="69"/>
                    </a:lnTo>
                    <a:lnTo>
                      <a:pt x="2" y="60"/>
                    </a:lnTo>
                    <a:lnTo>
                      <a:pt x="0" y="47"/>
                    </a:lnTo>
                    <a:lnTo>
                      <a:pt x="0" y="36"/>
                    </a:lnTo>
                    <a:lnTo>
                      <a:pt x="0" y="26"/>
                    </a:lnTo>
                    <a:lnTo>
                      <a:pt x="1" y="19"/>
                    </a:lnTo>
                    <a:lnTo>
                      <a:pt x="2" y="11"/>
                    </a:lnTo>
                    <a:lnTo>
                      <a:pt x="6" y="6"/>
                    </a:lnTo>
                    <a:lnTo>
                      <a:pt x="9" y="2"/>
                    </a:lnTo>
                    <a:lnTo>
                      <a:pt x="14" y="2"/>
                    </a:lnTo>
                    <a:close/>
                  </a:path>
                </a:pathLst>
              </a:custGeom>
              <a:solidFill>
                <a:srgbClr val="FFFFFF"/>
              </a:solidFill>
              <a:ln w="0">
                <a:solidFill>
                  <a:srgbClr val="000000"/>
                </a:solidFill>
                <a:round/>
                <a:headEnd/>
                <a:tailEnd/>
              </a:ln>
            </p:spPr>
            <p:txBody>
              <a:bodyPr/>
              <a:lstStyle/>
              <a:p>
                <a:endParaRPr lang="en-US"/>
              </a:p>
            </p:txBody>
          </p:sp>
          <p:sp>
            <p:nvSpPr>
              <p:cNvPr id="21619" name="Freeform 1107"/>
              <p:cNvSpPr>
                <a:spLocks/>
              </p:cNvSpPr>
              <p:nvPr/>
            </p:nvSpPr>
            <p:spPr bwMode="auto">
              <a:xfrm>
                <a:off x="5011" y="1339"/>
                <a:ext cx="43" cy="43"/>
              </a:xfrm>
              <a:custGeom>
                <a:avLst/>
                <a:gdLst>
                  <a:gd name="T0" fmla="*/ 0 w 129"/>
                  <a:gd name="T1" fmla="*/ 0 h 127"/>
                  <a:gd name="T2" fmla="*/ 0 w 129"/>
                  <a:gd name="T3" fmla="*/ 0 h 127"/>
                  <a:gd name="T4" fmla="*/ 0 w 129"/>
                  <a:gd name="T5" fmla="*/ 0 h 127"/>
                  <a:gd name="T6" fmla="*/ 0 w 129"/>
                  <a:gd name="T7" fmla="*/ 0 h 127"/>
                  <a:gd name="T8" fmla="*/ 0 w 129"/>
                  <a:gd name="T9" fmla="*/ 1 h 127"/>
                  <a:gd name="T10" fmla="*/ 0 w 129"/>
                  <a:gd name="T11" fmla="*/ 1 h 127"/>
                  <a:gd name="T12" fmla="*/ 0 w 129"/>
                  <a:gd name="T13" fmla="*/ 1 h 127"/>
                  <a:gd name="T14" fmla="*/ 0 w 129"/>
                  <a:gd name="T15" fmla="*/ 1 h 127"/>
                  <a:gd name="T16" fmla="*/ 0 w 129"/>
                  <a:gd name="T17" fmla="*/ 1 h 127"/>
                  <a:gd name="T18" fmla="*/ 1 w 129"/>
                  <a:gd name="T19" fmla="*/ 1 h 127"/>
                  <a:gd name="T20" fmla="*/ 1 w 129"/>
                  <a:gd name="T21" fmla="*/ 2 h 127"/>
                  <a:gd name="T22" fmla="*/ 1 w 129"/>
                  <a:gd name="T23" fmla="*/ 2 h 127"/>
                  <a:gd name="T24" fmla="*/ 1 w 129"/>
                  <a:gd name="T25" fmla="*/ 2 h 127"/>
                  <a:gd name="T26" fmla="*/ 1 w 129"/>
                  <a:gd name="T27" fmla="*/ 2 h 127"/>
                  <a:gd name="T28" fmla="*/ 1 w 129"/>
                  <a:gd name="T29" fmla="*/ 2 h 127"/>
                  <a:gd name="T30" fmla="*/ 2 w 129"/>
                  <a:gd name="T31" fmla="*/ 1 h 127"/>
                  <a:gd name="T32" fmla="*/ 2 w 129"/>
                  <a:gd name="T33" fmla="*/ 1 h 127"/>
                  <a:gd name="T34" fmla="*/ 2 w 129"/>
                  <a:gd name="T35" fmla="*/ 1 h 127"/>
                  <a:gd name="T36" fmla="*/ 2 w 129"/>
                  <a:gd name="T37" fmla="*/ 1 h 127"/>
                  <a:gd name="T38" fmla="*/ 2 w 129"/>
                  <a:gd name="T39" fmla="*/ 1 h 127"/>
                  <a:gd name="T40" fmla="*/ 1 w 129"/>
                  <a:gd name="T41" fmla="*/ 1 h 127"/>
                  <a:gd name="T42" fmla="*/ 1 w 129"/>
                  <a:gd name="T43" fmla="*/ 0 h 127"/>
                  <a:gd name="T44" fmla="*/ 1 w 129"/>
                  <a:gd name="T45" fmla="*/ 0 h 127"/>
                  <a:gd name="T46" fmla="*/ 1 w 129"/>
                  <a:gd name="T47" fmla="*/ 0 h 127"/>
                  <a:gd name="T48" fmla="*/ 1 w 129"/>
                  <a:gd name="T49" fmla="*/ 0 h 127"/>
                  <a:gd name="T50" fmla="*/ 1 w 129"/>
                  <a:gd name="T51" fmla="*/ 0 h 127"/>
                  <a:gd name="T52" fmla="*/ 1 w 129"/>
                  <a:gd name="T53" fmla="*/ 0 h 127"/>
                  <a:gd name="T54" fmla="*/ 1 w 129"/>
                  <a:gd name="T55" fmla="*/ 0 h 127"/>
                  <a:gd name="T56" fmla="*/ 0 w 129"/>
                  <a:gd name="T57" fmla="*/ 0 h 127"/>
                  <a:gd name="T58" fmla="*/ 0 w 129"/>
                  <a:gd name="T59" fmla="*/ 0 h 127"/>
                  <a:gd name="T60" fmla="*/ 0 w 129"/>
                  <a:gd name="T61" fmla="*/ 0 h 127"/>
                  <a:gd name="T62" fmla="*/ 0 w 129"/>
                  <a:gd name="T63" fmla="*/ 0 h 127"/>
                  <a:gd name="T64" fmla="*/ 0 w 129"/>
                  <a:gd name="T65" fmla="*/ 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7"/>
                  <a:gd name="T101" fmla="*/ 129 w 129"/>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7">
                    <a:moveTo>
                      <a:pt x="15" y="6"/>
                    </a:moveTo>
                    <a:lnTo>
                      <a:pt x="13" y="9"/>
                    </a:lnTo>
                    <a:lnTo>
                      <a:pt x="9" y="18"/>
                    </a:lnTo>
                    <a:lnTo>
                      <a:pt x="4" y="31"/>
                    </a:lnTo>
                    <a:lnTo>
                      <a:pt x="2" y="48"/>
                    </a:lnTo>
                    <a:lnTo>
                      <a:pt x="0" y="64"/>
                    </a:lnTo>
                    <a:lnTo>
                      <a:pt x="3" y="82"/>
                    </a:lnTo>
                    <a:lnTo>
                      <a:pt x="11" y="97"/>
                    </a:lnTo>
                    <a:lnTo>
                      <a:pt x="28" y="110"/>
                    </a:lnTo>
                    <a:lnTo>
                      <a:pt x="45" y="116"/>
                    </a:lnTo>
                    <a:lnTo>
                      <a:pt x="62" y="122"/>
                    </a:lnTo>
                    <a:lnTo>
                      <a:pt x="78" y="126"/>
                    </a:lnTo>
                    <a:lnTo>
                      <a:pt x="93" y="127"/>
                    </a:lnTo>
                    <a:lnTo>
                      <a:pt x="105" y="123"/>
                    </a:lnTo>
                    <a:lnTo>
                      <a:pt x="116" y="119"/>
                    </a:lnTo>
                    <a:lnTo>
                      <a:pt x="123" y="108"/>
                    </a:lnTo>
                    <a:lnTo>
                      <a:pt x="129" y="97"/>
                    </a:lnTo>
                    <a:lnTo>
                      <a:pt x="129" y="81"/>
                    </a:lnTo>
                    <a:lnTo>
                      <a:pt x="128" y="67"/>
                    </a:lnTo>
                    <a:lnTo>
                      <a:pt x="123" y="53"/>
                    </a:lnTo>
                    <a:lnTo>
                      <a:pt x="117" y="40"/>
                    </a:lnTo>
                    <a:lnTo>
                      <a:pt x="107" y="27"/>
                    </a:lnTo>
                    <a:lnTo>
                      <a:pt x="98" y="17"/>
                    </a:lnTo>
                    <a:lnTo>
                      <a:pt x="86" y="9"/>
                    </a:lnTo>
                    <a:lnTo>
                      <a:pt x="75" y="5"/>
                    </a:lnTo>
                    <a:lnTo>
                      <a:pt x="62" y="2"/>
                    </a:lnTo>
                    <a:lnTo>
                      <a:pt x="52" y="0"/>
                    </a:lnTo>
                    <a:lnTo>
                      <a:pt x="41" y="0"/>
                    </a:lnTo>
                    <a:lnTo>
                      <a:pt x="33" y="2"/>
                    </a:lnTo>
                    <a:lnTo>
                      <a:pt x="24" y="2"/>
                    </a:lnTo>
                    <a:lnTo>
                      <a:pt x="18" y="4"/>
                    </a:lnTo>
                    <a:lnTo>
                      <a:pt x="15" y="5"/>
                    </a:lnTo>
                    <a:lnTo>
                      <a:pt x="15" y="6"/>
                    </a:lnTo>
                    <a:close/>
                  </a:path>
                </a:pathLst>
              </a:custGeom>
              <a:solidFill>
                <a:srgbClr val="000000"/>
              </a:solidFill>
              <a:ln w="0">
                <a:solidFill>
                  <a:srgbClr val="000000"/>
                </a:solidFill>
                <a:round/>
                <a:headEnd/>
                <a:tailEnd/>
              </a:ln>
            </p:spPr>
            <p:txBody>
              <a:bodyPr/>
              <a:lstStyle/>
              <a:p>
                <a:endParaRPr lang="en-US"/>
              </a:p>
            </p:txBody>
          </p:sp>
          <p:sp>
            <p:nvSpPr>
              <p:cNvPr id="21620" name="Freeform 1108"/>
              <p:cNvSpPr>
                <a:spLocks/>
              </p:cNvSpPr>
              <p:nvPr/>
            </p:nvSpPr>
            <p:spPr bwMode="auto">
              <a:xfrm>
                <a:off x="5018" y="1331"/>
                <a:ext cx="12" cy="34"/>
              </a:xfrm>
              <a:custGeom>
                <a:avLst/>
                <a:gdLst>
                  <a:gd name="T0" fmla="*/ 0 w 37"/>
                  <a:gd name="T1" fmla="*/ 0 h 101"/>
                  <a:gd name="T2" fmla="*/ 0 w 37"/>
                  <a:gd name="T3" fmla="*/ 0 h 101"/>
                  <a:gd name="T4" fmla="*/ 0 w 37"/>
                  <a:gd name="T5" fmla="*/ 0 h 101"/>
                  <a:gd name="T6" fmla="*/ 0 w 37"/>
                  <a:gd name="T7" fmla="*/ 0 h 101"/>
                  <a:gd name="T8" fmla="*/ 0 w 37"/>
                  <a:gd name="T9" fmla="*/ 0 h 101"/>
                  <a:gd name="T10" fmla="*/ 0 w 37"/>
                  <a:gd name="T11" fmla="*/ 0 h 101"/>
                  <a:gd name="T12" fmla="*/ 0 w 37"/>
                  <a:gd name="T13" fmla="*/ 1 h 101"/>
                  <a:gd name="T14" fmla="*/ 0 w 37"/>
                  <a:gd name="T15" fmla="*/ 1 h 101"/>
                  <a:gd name="T16" fmla="*/ 0 w 37"/>
                  <a:gd name="T17" fmla="*/ 1 h 101"/>
                  <a:gd name="T18" fmla="*/ 0 w 37"/>
                  <a:gd name="T19" fmla="*/ 1 h 101"/>
                  <a:gd name="T20" fmla="*/ 0 w 37"/>
                  <a:gd name="T21" fmla="*/ 1 h 101"/>
                  <a:gd name="T22" fmla="*/ 0 w 37"/>
                  <a:gd name="T23" fmla="*/ 1 h 101"/>
                  <a:gd name="T24" fmla="*/ 0 w 37"/>
                  <a:gd name="T25" fmla="*/ 1 h 101"/>
                  <a:gd name="T26" fmla="*/ 0 w 37"/>
                  <a:gd name="T27" fmla="*/ 1 h 101"/>
                  <a:gd name="T28" fmla="*/ 0 w 37"/>
                  <a:gd name="T29" fmla="*/ 1 h 101"/>
                  <a:gd name="T30" fmla="*/ 0 w 37"/>
                  <a:gd name="T31" fmla="*/ 1 h 101"/>
                  <a:gd name="T32" fmla="*/ 0 w 37"/>
                  <a:gd name="T33" fmla="*/ 1 h 101"/>
                  <a:gd name="T34" fmla="*/ 0 w 37"/>
                  <a:gd name="T35" fmla="*/ 1 h 101"/>
                  <a:gd name="T36" fmla="*/ 0 w 37"/>
                  <a:gd name="T37" fmla="*/ 1 h 101"/>
                  <a:gd name="T38" fmla="*/ 0 w 37"/>
                  <a:gd name="T39" fmla="*/ 1 h 101"/>
                  <a:gd name="T40" fmla="*/ 0 w 37"/>
                  <a:gd name="T41" fmla="*/ 1 h 101"/>
                  <a:gd name="T42" fmla="*/ 0 w 37"/>
                  <a:gd name="T43" fmla="*/ 1 h 101"/>
                  <a:gd name="T44" fmla="*/ 0 w 37"/>
                  <a:gd name="T45" fmla="*/ 1 h 101"/>
                  <a:gd name="T46" fmla="*/ 0 w 37"/>
                  <a:gd name="T47" fmla="*/ 0 h 101"/>
                  <a:gd name="T48" fmla="*/ 0 w 37"/>
                  <a:gd name="T49" fmla="*/ 0 h 101"/>
                  <a:gd name="T50" fmla="*/ 0 w 37"/>
                  <a:gd name="T51" fmla="*/ 0 h 101"/>
                  <a:gd name="T52" fmla="*/ 0 w 37"/>
                  <a:gd name="T53" fmla="*/ 0 h 101"/>
                  <a:gd name="T54" fmla="*/ 0 w 37"/>
                  <a:gd name="T55" fmla="*/ 0 h 101"/>
                  <a:gd name="T56" fmla="*/ 0 w 37"/>
                  <a:gd name="T57" fmla="*/ 0 h 101"/>
                  <a:gd name="T58" fmla="*/ 0 w 37"/>
                  <a:gd name="T59" fmla="*/ 0 h 101"/>
                  <a:gd name="T60" fmla="*/ 0 w 37"/>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
                  <a:gd name="T94" fmla="*/ 0 h 101"/>
                  <a:gd name="T95" fmla="*/ 37 w 37"/>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 h="101">
                    <a:moveTo>
                      <a:pt x="11" y="0"/>
                    </a:moveTo>
                    <a:lnTo>
                      <a:pt x="18" y="2"/>
                    </a:lnTo>
                    <a:lnTo>
                      <a:pt x="25" y="11"/>
                    </a:lnTo>
                    <a:lnTo>
                      <a:pt x="27" y="17"/>
                    </a:lnTo>
                    <a:lnTo>
                      <a:pt x="31" y="27"/>
                    </a:lnTo>
                    <a:lnTo>
                      <a:pt x="33" y="36"/>
                    </a:lnTo>
                    <a:lnTo>
                      <a:pt x="37" y="46"/>
                    </a:lnTo>
                    <a:lnTo>
                      <a:pt x="37" y="56"/>
                    </a:lnTo>
                    <a:lnTo>
                      <a:pt x="37" y="66"/>
                    </a:lnTo>
                    <a:lnTo>
                      <a:pt x="37" y="75"/>
                    </a:lnTo>
                    <a:lnTo>
                      <a:pt x="37" y="83"/>
                    </a:lnTo>
                    <a:lnTo>
                      <a:pt x="34" y="89"/>
                    </a:lnTo>
                    <a:lnTo>
                      <a:pt x="33" y="95"/>
                    </a:lnTo>
                    <a:lnTo>
                      <a:pt x="31" y="99"/>
                    </a:lnTo>
                    <a:lnTo>
                      <a:pt x="29" y="101"/>
                    </a:lnTo>
                    <a:lnTo>
                      <a:pt x="24" y="100"/>
                    </a:lnTo>
                    <a:lnTo>
                      <a:pt x="20" y="97"/>
                    </a:lnTo>
                    <a:lnTo>
                      <a:pt x="17" y="93"/>
                    </a:lnTo>
                    <a:lnTo>
                      <a:pt x="13" y="87"/>
                    </a:lnTo>
                    <a:lnTo>
                      <a:pt x="10" y="79"/>
                    </a:lnTo>
                    <a:lnTo>
                      <a:pt x="6" y="71"/>
                    </a:lnTo>
                    <a:lnTo>
                      <a:pt x="4" y="61"/>
                    </a:lnTo>
                    <a:lnTo>
                      <a:pt x="2" y="52"/>
                    </a:lnTo>
                    <a:lnTo>
                      <a:pt x="0" y="40"/>
                    </a:lnTo>
                    <a:lnTo>
                      <a:pt x="0" y="31"/>
                    </a:lnTo>
                    <a:lnTo>
                      <a:pt x="0" y="22"/>
                    </a:lnTo>
                    <a:lnTo>
                      <a:pt x="1" y="15"/>
                    </a:lnTo>
                    <a:lnTo>
                      <a:pt x="1" y="8"/>
                    </a:lnTo>
                    <a:lnTo>
                      <a:pt x="4" y="3"/>
                    </a:lnTo>
                    <a:lnTo>
                      <a:pt x="7" y="0"/>
                    </a:lnTo>
                    <a:lnTo>
                      <a:pt x="11" y="0"/>
                    </a:lnTo>
                    <a:close/>
                  </a:path>
                </a:pathLst>
              </a:custGeom>
              <a:solidFill>
                <a:srgbClr val="FFFFFF"/>
              </a:solidFill>
              <a:ln w="0">
                <a:solidFill>
                  <a:srgbClr val="000000"/>
                </a:solidFill>
                <a:round/>
                <a:headEnd/>
                <a:tailEnd/>
              </a:ln>
            </p:spPr>
            <p:txBody>
              <a:bodyPr/>
              <a:lstStyle/>
              <a:p>
                <a:endParaRPr lang="en-US"/>
              </a:p>
            </p:txBody>
          </p:sp>
          <p:sp>
            <p:nvSpPr>
              <p:cNvPr id="21621" name="Freeform 1109"/>
              <p:cNvSpPr>
                <a:spLocks/>
              </p:cNvSpPr>
              <p:nvPr/>
            </p:nvSpPr>
            <p:spPr bwMode="auto">
              <a:xfrm>
                <a:off x="4977" y="1298"/>
                <a:ext cx="91" cy="77"/>
              </a:xfrm>
              <a:custGeom>
                <a:avLst/>
                <a:gdLst>
                  <a:gd name="T0" fmla="*/ 0 w 275"/>
                  <a:gd name="T1" fmla="*/ 2 h 229"/>
                  <a:gd name="T2" fmla="*/ 0 w 275"/>
                  <a:gd name="T3" fmla="*/ 2 h 229"/>
                  <a:gd name="T4" fmla="*/ 0 w 275"/>
                  <a:gd name="T5" fmla="*/ 2 h 229"/>
                  <a:gd name="T6" fmla="*/ 0 w 275"/>
                  <a:gd name="T7" fmla="*/ 1 h 229"/>
                  <a:gd name="T8" fmla="*/ 0 w 275"/>
                  <a:gd name="T9" fmla="*/ 1 h 229"/>
                  <a:gd name="T10" fmla="*/ 0 w 275"/>
                  <a:gd name="T11" fmla="*/ 1 h 229"/>
                  <a:gd name="T12" fmla="*/ 0 w 275"/>
                  <a:gd name="T13" fmla="*/ 0 h 229"/>
                  <a:gd name="T14" fmla="*/ 0 w 275"/>
                  <a:gd name="T15" fmla="*/ 0 h 229"/>
                  <a:gd name="T16" fmla="*/ 1 w 275"/>
                  <a:gd name="T17" fmla="*/ 0 h 229"/>
                  <a:gd name="T18" fmla="*/ 1 w 275"/>
                  <a:gd name="T19" fmla="*/ 0 h 229"/>
                  <a:gd name="T20" fmla="*/ 2 w 275"/>
                  <a:gd name="T21" fmla="*/ 0 h 229"/>
                  <a:gd name="T22" fmla="*/ 2 w 275"/>
                  <a:gd name="T23" fmla="*/ 1 h 229"/>
                  <a:gd name="T24" fmla="*/ 3 w 275"/>
                  <a:gd name="T25" fmla="*/ 1 h 229"/>
                  <a:gd name="T26" fmla="*/ 3 w 275"/>
                  <a:gd name="T27" fmla="*/ 2 h 229"/>
                  <a:gd name="T28" fmla="*/ 3 w 275"/>
                  <a:gd name="T29" fmla="*/ 2 h 229"/>
                  <a:gd name="T30" fmla="*/ 3 w 275"/>
                  <a:gd name="T31" fmla="*/ 2 h 229"/>
                  <a:gd name="T32" fmla="*/ 3 w 275"/>
                  <a:gd name="T33" fmla="*/ 3 h 229"/>
                  <a:gd name="T34" fmla="*/ 3 w 275"/>
                  <a:gd name="T35" fmla="*/ 3 h 229"/>
                  <a:gd name="T36" fmla="*/ 3 w 275"/>
                  <a:gd name="T37" fmla="*/ 3 h 229"/>
                  <a:gd name="T38" fmla="*/ 3 w 275"/>
                  <a:gd name="T39" fmla="*/ 3 h 229"/>
                  <a:gd name="T40" fmla="*/ 3 w 275"/>
                  <a:gd name="T41" fmla="*/ 3 h 229"/>
                  <a:gd name="T42" fmla="*/ 3 w 275"/>
                  <a:gd name="T43" fmla="*/ 2 h 229"/>
                  <a:gd name="T44" fmla="*/ 3 w 275"/>
                  <a:gd name="T45" fmla="*/ 2 h 229"/>
                  <a:gd name="T46" fmla="*/ 3 w 275"/>
                  <a:gd name="T47" fmla="*/ 2 h 229"/>
                  <a:gd name="T48" fmla="*/ 2 w 275"/>
                  <a:gd name="T49" fmla="*/ 2 h 229"/>
                  <a:gd name="T50" fmla="*/ 2 w 275"/>
                  <a:gd name="T51" fmla="*/ 2 h 229"/>
                  <a:gd name="T52" fmla="*/ 2 w 275"/>
                  <a:gd name="T53" fmla="*/ 2 h 229"/>
                  <a:gd name="T54" fmla="*/ 1 w 275"/>
                  <a:gd name="T55" fmla="*/ 2 h 229"/>
                  <a:gd name="T56" fmla="*/ 1 w 275"/>
                  <a:gd name="T57" fmla="*/ 2 h 229"/>
                  <a:gd name="T58" fmla="*/ 1 w 275"/>
                  <a:gd name="T59" fmla="*/ 2 h 229"/>
                  <a:gd name="T60" fmla="*/ 0 w 275"/>
                  <a:gd name="T61" fmla="*/ 2 h 229"/>
                  <a:gd name="T62" fmla="*/ 0 w 275"/>
                  <a:gd name="T63" fmla="*/ 2 h 229"/>
                  <a:gd name="T64" fmla="*/ 0 w 275"/>
                  <a:gd name="T65" fmla="*/ 2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5"/>
                  <a:gd name="T100" fmla="*/ 0 h 229"/>
                  <a:gd name="T101" fmla="*/ 275 w 275"/>
                  <a:gd name="T102" fmla="*/ 229 h 2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5" h="229">
                    <a:moveTo>
                      <a:pt x="21" y="161"/>
                    </a:moveTo>
                    <a:lnTo>
                      <a:pt x="17" y="152"/>
                    </a:lnTo>
                    <a:lnTo>
                      <a:pt x="11" y="134"/>
                    </a:lnTo>
                    <a:lnTo>
                      <a:pt x="4" y="107"/>
                    </a:lnTo>
                    <a:lnTo>
                      <a:pt x="1" y="78"/>
                    </a:lnTo>
                    <a:lnTo>
                      <a:pt x="0" y="48"/>
                    </a:lnTo>
                    <a:lnTo>
                      <a:pt x="8" y="24"/>
                    </a:lnTo>
                    <a:lnTo>
                      <a:pt x="24" y="5"/>
                    </a:lnTo>
                    <a:lnTo>
                      <a:pt x="55" y="0"/>
                    </a:lnTo>
                    <a:lnTo>
                      <a:pt x="93" y="7"/>
                    </a:lnTo>
                    <a:lnTo>
                      <a:pt x="131" y="27"/>
                    </a:lnTo>
                    <a:lnTo>
                      <a:pt x="169" y="54"/>
                    </a:lnTo>
                    <a:lnTo>
                      <a:pt x="204" y="87"/>
                    </a:lnTo>
                    <a:lnTo>
                      <a:pt x="232" y="122"/>
                    </a:lnTo>
                    <a:lnTo>
                      <a:pt x="255" y="157"/>
                    </a:lnTo>
                    <a:lnTo>
                      <a:pt x="269" y="188"/>
                    </a:lnTo>
                    <a:lnTo>
                      <a:pt x="275" y="214"/>
                    </a:lnTo>
                    <a:lnTo>
                      <a:pt x="271" y="227"/>
                    </a:lnTo>
                    <a:lnTo>
                      <a:pt x="266" y="229"/>
                    </a:lnTo>
                    <a:lnTo>
                      <a:pt x="259" y="223"/>
                    </a:lnTo>
                    <a:lnTo>
                      <a:pt x="252" y="213"/>
                    </a:lnTo>
                    <a:lnTo>
                      <a:pt x="240" y="197"/>
                    </a:lnTo>
                    <a:lnTo>
                      <a:pt x="227" y="181"/>
                    </a:lnTo>
                    <a:lnTo>
                      <a:pt x="211" y="166"/>
                    </a:lnTo>
                    <a:lnTo>
                      <a:pt x="193" y="156"/>
                    </a:lnTo>
                    <a:lnTo>
                      <a:pt x="164" y="137"/>
                    </a:lnTo>
                    <a:lnTo>
                      <a:pt x="137" y="129"/>
                    </a:lnTo>
                    <a:lnTo>
                      <a:pt x="107" y="128"/>
                    </a:lnTo>
                    <a:lnTo>
                      <a:pt x="81" y="134"/>
                    </a:lnTo>
                    <a:lnTo>
                      <a:pt x="56" y="141"/>
                    </a:lnTo>
                    <a:lnTo>
                      <a:pt x="37" y="150"/>
                    </a:lnTo>
                    <a:lnTo>
                      <a:pt x="24" y="157"/>
                    </a:lnTo>
                    <a:lnTo>
                      <a:pt x="21" y="161"/>
                    </a:lnTo>
                    <a:close/>
                  </a:path>
                </a:pathLst>
              </a:custGeom>
              <a:solidFill>
                <a:srgbClr val="D4D4E8"/>
              </a:solidFill>
              <a:ln w="6350">
                <a:solidFill>
                  <a:srgbClr val="000000"/>
                </a:solidFill>
                <a:round/>
                <a:headEnd/>
                <a:tailEnd/>
              </a:ln>
            </p:spPr>
            <p:txBody>
              <a:bodyPr/>
              <a:lstStyle/>
              <a:p>
                <a:endParaRPr lang="en-US"/>
              </a:p>
            </p:txBody>
          </p:sp>
          <p:sp>
            <p:nvSpPr>
              <p:cNvPr id="21622" name="Freeform 1110"/>
              <p:cNvSpPr>
                <a:spLocks/>
              </p:cNvSpPr>
              <p:nvPr/>
            </p:nvSpPr>
            <p:spPr bwMode="auto">
              <a:xfrm>
                <a:off x="4876" y="1307"/>
                <a:ext cx="98" cy="103"/>
              </a:xfrm>
              <a:custGeom>
                <a:avLst/>
                <a:gdLst>
                  <a:gd name="T0" fmla="*/ 0 w 293"/>
                  <a:gd name="T1" fmla="*/ 4 h 310"/>
                  <a:gd name="T2" fmla="*/ 0 w 293"/>
                  <a:gd name="T3" fmla="*/ 4 h 310"/>
                  <a:gd name="T4" fmla="*/ 0 w 293"/>
                  <a:gd name="T5" fmla="*/ 3 h 310"/>
                  <a:gd name="T6" fmla="*/ 0 w 293"/>
                  <a:gd name="T7" fmla="*/ 3 h 310"/>
                  <a:gd name="T8" fmla="*/ 0 w 293"/>
                  <a:gd name="T9" fmla="*/ 2 h 310"/>
                  <a:gd name="T10" fmla="*/ 0 w 293"/>
                  <a:gd name="T11" fmla="*/ 2 h 310"/>
                  <a:gd name="T12" fmla="*/ 0 w 293"/>
                  <a:gd name="T13" fmla="*/ 1 h 310"/>
                  <a:gd name="T14" fmla="*/ 1 w 293"/>
                  <a:gd name="T15" fmla="*/ 1 h 310"/>
                  <a:gd name="T16" fmla="*/ 1 w 293"/>
                  <a:gd name="T17" fmla="*/ 1 h 310"/>
                  <a:gd name="T18" fmla="*/ 1 w 293"/>
                  <a:gd name="T19" fmla="*/ 1 h 310"/>
                  <a:gd name="T20" fmla="*/ 2 w 293"/>
                  <a:gd name="T21" fmla="*/ 0 h 310"/>
                  <a:gd name="T22" fmla="*/ 2 w 293"/>
                  <a:gd name="T23" fmla="*/ 0 h 310"/>
                  <a:gd name="T24" fmla="*/ 2 w 293"/>
                  <a:gd name="T25" fmla="*/ 0 h 310"/>
                  <a:gd name="T26" fmla="*/ 3 w 293"/>
                  <a:gd name="T27" fmla="*/ 0 h 310"/>
                  <a:gd name="T28" fmla="*/ 3 w 293"/>
                  <a:gd name="T29" fmla="*/ 0 h 310"/>
                  <a:gd name="T30" fmla="*/ 3 w 293"/>
                  <a:gd name="T31" fmla="*/ 0 h 310"/>
                  <a:gd name="T32" fmla="*/ 3 w 293"/>
                  <a:gd name="T33" fmla="*/ 0 h 310"/>
                  <a:gd name="T34" fmla="*/ 3 w 293"/>
                  <a:gd name="T35" fmla="*/ 1 h 310"/>
                  <a:gd name="T36" fmla="*/ 3 w 293"/>
                  <a:gd name="T37" fmla="*/ 1 h 310"/>
                  <a:gd name="T38" fmla="*/ 3 w 293"/>
                  <a:gd name="T39" fmla="*/ 1 h 310"/>
                  <a:gd name="T40" fmla="*/ 4 w 293"/>
                  <a:gd name="T41" fmla="*/ 1 h 310"/>
                  <a:gd name="T42" fmla="*/ 4 w 293"/>
                  <a:gd name="T43" fmla="*/ 2 h 310"/>
                  <a:gd name="T44" fmla="*/ 4 w 293"/>
                  <a:gd name="T45" fmla="*/ 2 h 310"/>
                  <a:gd name="T46" fmla="*/ 4 w 293"/>
                  <a:gd name="T47" fmla="*/ 2 h 310"/>
                  <a:gd name="T48" fmla="*/ 4 w 293"/>
                  <a:gd name="T49" fmla="*/ 2 h 310"/>
                  <a:gd name="T50" fmla="*/ 3 w 293"/>
                  <a:gd name="T51" fmla="*/ 1 h 310"/>
                  <a:gd name="T52" fmla="*/ 3 w 293"/>
                  <a:gd name="T53" fmla="*/ 1 h 310"/>
                  <a:gd name="T54" fmla="*/ 3 w 293"/>
                  <a:gd name="T55" fmla="*/ 2 h 310"/>
                  <a:gd name="T56" fmla="*/ 2 w 293"/>
                  <a:gd name="T57" fmla="*/ 2 h 310"/>
                  <a:gd name="T58" fmla="*/ 2 w 293"/>
                  <a:gd name="T59" fmla="*/ 2 h 310"/>
                  <a:gd name="T60" fmla="*/ 1 w 293"/>
                  <a:gd name="T61" fmla="*/ 3 h 310"/>
                  <a:gd name="T62" fmla="*/ 1 w 293"/>
                  <a:gd name="T63" fmla="*/ 3 h 310"/>
                  <a:gd name="T64" fmla="*/ 0 w 293"/>
                  <a:gd name="T65" fmla="*/ 4 h 3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3"/>
                  <a:gd name="T100" fmla="*/ 0 h 310"/>
                  <a:gd name="T101" fmla="*/ 293 w 293"/>
                  <a:gd name="T102" fmla="*/ 310 h 3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3" h="310">
                    <a:moveTo>
                      <a:pt x="1" y="310"/>
                    </a:moveTo>
                    <a:lnTo>
                      <a:pt x="0" y="299"/>
                    </a:lnTo>
                    <a:lnTo>
                      <a:pt x="1" y="275"/>
                    </a:lnTo>
                    <a:lnTo>
                      <a:pt x="3" y="240"/>
                    </a:lnTo>
                    <a:lnTo>
                      <a:pt x="9" y="199"/>
                    </a:lnTo>
                    <a:lnTo>
                      <a:pt x="16" y="155"/>
                    </a:lnTo>
                    <a:lnTo>
                      <a:pt x="29" y="115"/>
                    </a:lnTo>
                    <a:lnTo>
                      <a:pt x="45" y="80"/>
                    </a:lnTo>
                    <a:lnTo>
                      <a:pt x="70" y="59"/>
                    </a:lnTo>
                    <a:lnTo>
                      <a:pt x="96" y="43"/>
                    </a:lnTo>
                    <a:lnTo>
                      <a:pt x="125" y="28"/>
                    </a:lnTo>
                    <a:lnTo>
                      <a:pt x="152" y="15"/>
                    </a:lnTo>
                    <a:lnTo>
                      <a:pt x="179" y="6"/>
                    </a:lnTo>
                    <a:lnTo>
                      <a:pt x="203" y="0"/>
                    </a:lnTo>
                    <a:lnTo>
                      <a:pt x="224" y="2"/>
                    </a:lnTo>
                    <a:lnTo>
                      <a:pt x="242" y="9"/>
                    </a:lnTo>
                    <a:lnTo>
                      <a:pt x="256" y="28"/>
                    </a:lnTo>
                    <a:lnTo>
                      <a:pt x="265" y="48"/>
                    </a:lnTo>
                    <a:lnTo>
                      <a:pt x="273" y="69"/>
                    </a:lnTo>
                    <a:lnTo>
                      <a:pt x="279" y="88"/>
                    </a:lnTo>
                    <a:lnTo>
                      <a:pt x="285" y="108"/>
                    </a:lnTo>
                    <a:lnTo>
                      <a:pt x="287" y="123"/>
                    </a:lnTo>
                    <a:lnTo>
                      <a:pt x="291" y="136"/>
                    </a:lnTo>
                    <a:lnTo>
                      <a:pt x="292" y="144"/>
                    </a:lnTo>
                    <a:lnTo>
                      <a:pt x="293" y="147"/>
                    </a:lnTo>
                    <a:lnTo>
                      <a:pt x="273" y="119"/>
                    </a:lnTo>
                    <a:lnTo>
                      <a:pt x="246" y="112"/>
                    </a:lnTo>
                    <a:lnTo>
                      <a:pt x="213" y="122"/>
                    </a:lnTo>
                    <a:lnTo>
                      <a:pt x="176" y="146"/>
                    </a:lnTo>
                    <a:lnTo>
                      <a:pt x="133" y="180"/>
                    </a:lnTo>
                    <a:lnTo>
                      <a:pt x="90" y="220"/>
                    </a:lnTo>
                    <a:lnTo>
                      <a:pt x="45" y="264"/>
                    </a:lnTo>
                    <a:lnTo>
                      <a:pt x="1" y="310"/>
                    </a:lnTo>
                    <a:close/>
                  </a:path>
                </a:pathLst>
              </a:custGeom>
              <a:solidFill>
                <a:srgbClr val="D4D4E8"/>
              </a:solidFill>
              <a:ln w="6350">
                <a:solidFill>
                  <a:srgbClr val="000000"/>
                </a:solidFill>
                <a:round/>
                <a:headEnd/>
                <a:tailEnd/>
              </a:ln>
            </p:spPr>
            <p:txBody>
              <a:bodyPr/>
              <a:lstStyle/>
              <a:p>
                <a:endParaRPr lang="en-US"/>
              </a:p>
            </p:txBody>
          </p:sp>
          <p:sp>
            <p:nvSpPr>
              <p:cNvPr id="21623" name="Freeform 1111"/>
              <p:cNvSpPr>
                <a:spLocks/>
              </p:cNvSpPr>
              <p:nvPr/>
            </p:nvSpPr>
            <p:spPr bwMode="auto">
              <a:xfrm>
                <a:off x="4989" y="1649"/>
                <a:ext cx="242" cy="362"/>
              </a:xfrm>
              <a:custGeom>
                <a:avLst/>
                <a:gdLst>
                  <a:gd name="T0" fmla="*/ 6 w 726"/>
                  <a:gd name="T1" fmla="*/ 0 h 1086"/>
                  <a:gd name="T2" fmla="*/ 7 w 726"/>
                  <a:gd name="T3" fmla="*/ 1 h 1086"/>
                  <a:gd name="T4" fmla="*/ 8 w 726"/>
                  <a:gd name="T5" fmla="*/ 2 h 1086"/>
                  <a:gd name="T6" fmla="*/ 9 w 726"/>
                  <a:gd name="T7" fmla="*/ 4 h 1086"/>
                  <a:gd name="T8" fmla="*/ 9 w 726"/>
                  <a:gd name="T9" fmla="*/ 6 h 1086"/>
                  <a:gd name="T10" fmla="*/ 8 w 726"/>
                  <a:gd name="T11" fmla="*/ 8 h 1086"/>
                  <a:gd name="T12" fmla="*/ 8 w 726"/>
                  <a:gd name="T13" fmla="*/ 10 h 1086"/>
                  <a:gd name="T14" fmla="*/ 7 w 726"/>
                  <a:gd name="T15" fmla="*/ 12 h 1086"/>
                  <a:gd name="T16" fmla="*/ 7 w 726"/>
                  <a:gd name="T17" fmla="*/ 12 h 1086"/>
                  <a:gd name="T18" fmla="*/ 7 w 726"/>
                  <a:gd name="T19" fmla="*/ 13 h 1086"/>
                  <a:gd name="T20" fmla="*/ 6 w 726"/>
                  <a:gd name="T21" fmla="*/ 13 h 1086"/>
                  <a:gd name="T22" fmla="*/ 5 w 726"/>
                  <a:gd name="T23" fmla="*/ 13 h 1086"/>
                  <a:gd name="T24" fmla="*/ 4 w 726"/>
                  <a:gd name="T25" fmla="*/ 13 h 1086"/>
                  <a:gd name="T26" fmla="*/ 2 w 726"/>
                  <a:gd name="T27" fmla="*/ 12 h 1086"/>
                  <a:gd name="T28" fmla="*/ 1 w 726"/>
                  <a:gd name="T29" fmla="*/ 11 h 1086"/>
                  <a:gd name="T30" fmla="*/ 0 w 726"/>
                  <a:gd name="T31" fmla="*/ 9 h 1086"/>
                  <a:gd name="T32" fmla="*/ 0 w 726"/>
                  <a:gd name="T33" fmla="*/ 8 h 1086"/>
                  <a:gd name="T34" fmla="*/ 1 w 726"/>
                  <a:gd name="T35" fmla="*/ 8 h 1086"/>
                  <a:gd name="T36" fmla="*/ 1 w 726"/>
                  <a:gd name="T37" fmla="*/ 8 h 1086"/>
                  <a:gd name="T38" fmla="*/ 2 w 726"/>
                  <a:gd name="T39" fmla="*/ 8 h 1086"/>
                  <a:gd name="T40" fmla="*/ 3 w 726"/>
                  <a:gd name="T41" fmla="*/ 7 h 1086"/>
                  <a:gd name="T42" fmla="*/ 4 w 726"/>
                  <a:gd name="T43" fmla="*/ 7 h 1086"/>
                  <a:gd name="T44" fmla="*/ 4 w 726"/>
                  <a:gd name="T45" fmla="*/ 6 h 1086"/>
                  <a:gd name="T46" fmla="*/ 5 w 726"/>
                  <a:gd name="T47" fmla="*/ 6 h 1086"/>
                  <a:gd name="T48" fmla="*/ 5 w 726"/>
                  <a:gd name="T49" fmla="*/ 5 h 1086"/>
                  <a:gd name="T50" fmla="*/ 5 w 726"/>
                  <a:gd name="T51" fmla="*/ 5 h 1086"/>
                  <a:gd name="T52" fmla="*/ 5 w 726"/>
                  <a:gd name="T53" fmla="*/ 4 h 1086"/>
                  <a:gd name="T54" fmla="*/ 5 w 726"/>
                  <a:gd name="T55" fmla="*/ 4 h 1086"/>
                  <a:gd name="T56" fmla="*/ 5 w 726"/>
                  <a:gd name="T57" fmla="*/ 4 h 1086"/>
                  <a:gd name="T58" fmla="*/ 5 w 726"/>
                  <a:gd name="T59" fmla="*/ 2 h 1086"/>
                  <a:gd name="T60" fmla="*/ 4 w 726"/>
                  <a:gd name="T61" fmla="*/ 1 h 1086"/>
                  <a:gd name="T62" fmla="*/ 5 w 726"/>
                  <a:gd name="T63" fmla="*/ 0 h 10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6"/>
                  <a:gd name="T97" fmla="*/ 0 h 1086"/>
                  <a:gd name="T98" fmla="*/ 726 w 726"/>
                  <a:gd name="T99" fmla="*/ 1086 h 108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6" h="1086">
                    <a:moveTo>
                      <a:pt x="452" y="20"/>
                    </a:moveTo>
                    <a:lnTo>
                      <a:pt x="463" y="26"/>
                    </a:lnTo>
                    <a:lnTo>
                      <a:pt x="494" y="45"/>
                    </a:lnTo>
                    <a:lnTo>
                      <a:pt x="538" y="75"/>
                    </a:lnTo>
                    <a:lnTo>
                      <a:pt x="589" y="117"/>
                    </a:lnTo>
                    <a:lnTo>
                      <a:pt x="639" y="167"/>
                    </a:lnTo>
                    <a:lnTo>
                      <a:pt x="683" y="226"/>
                    </a:lnTo>
                    <a:lnTo>
                      <a:pt x="713" y="293"/>
                    </a:lnTo>
                    <a:lnTo>
                      <a:pt x="726" y="367"/>
                    </a:lnTo>
                    <a:lnTo>
                      <a:pt x="719" y="450"/>
                    </a:lnTo>
                    <a:lnTo>
                      <a:pt x="703" y="549"/>
                    </a:lnTo>
                    <a:lnTo>
                      <a:pt x="678" y="651"/>
                    </a:lnTo>
                    <a:lnTo>
                      <a:pt x="650" y="754"/>
                    </a:lnTo>
                    <a:lnTo>
                      <a:pt x="622" y="844"/>
                    </a:lnTo>
                    <a:lnTo>
                      <a:pt x="598" y="920"/>
                    </a:lnTo>
                    <a:lnTo>
                      <a:pt x="582" y="969"/>
                    </a:lnTo>
                    <a:lnTo>
                      <a:pt x="576" y="989"/>
                    </a:lnTo>
                    <a:lnTo>
                      <a:pt x="572" y="992"/>
                    </a:lnTo>
                    <a:lnTo>
                      <a:pt x="564" y="1002"/>
                    </a:lnTo>
                    <a:lnTo>
                      <a:pt x="550" y="1016"/>
                    </a:lnTo>
                    <a:lnTo>
                      <a:pt x="531" y="1033"/>
                    </a:lnTo>
                    <a:lnTo>
                      <a:pt x="503" y="1050"/>
                    </a:lnTo>
                    <a:lnTo>
                      <a:pt x="471" y="1066"/>
                    </a:lnTo>
                    <a:lnTo>
                      <a:pt x="433" y="1077"/>
                    </a:lnTo>
                    <a:lnTo>
                      <a:pt x="388" y="1086"/>
                    </a:lnTo>
                    <a:lnTo>
                      <a:pt x="329" y="1075"/>
                    </a:lnTo>
                    <a:lnTo>
                      <a:pt x="261" y="1044"/>
                    </a:lnTo>
                    <a:lnTo>
                      <a:pt x="189" y="996"/>
                    </a:lnTo>
                    <a:lnTo>
                      <a:pt x="121" y="939"/>
                    </a:lnTo>
                    <a:lnTo>
                      <a:pt x="61" y="877"/>
                    </a:lnTo>
                    <a:lnTo>
                      <a:pt x="19" y="815"/>
                    </a:lnTo>
                    <a:lnTo>
                      <a:pt x="0" y="758"/>
                    </a:lnTo>
                    <a:lnTo>
                      <a:pt x="12" y="715"/>
                    </a:lnTo>
                    <a:lnTo>
                      <a:pt x="35" y="682"/>
                    </a:lnTo>
                    <a:lnTo>
                      <a:pt x="55" y="656"/>
                    </a:lnTo>
                    <a:lnTo>
                      <a:pt x="70" y="637"/>
                    </a:lnTo>
                    <a:lnTo>
                      <a:pt x="87" y="625"/>
                    </a:lnTo>
                    <a:lnTo>
                      <a:pt x="104" y="614"/>
                    </a:lnTo>
                    <a:lnTo>
                      <a:pt x="126" y="611"/>
                    </a:lnTo>
                    <a:lnTo>
                      <a:pt x="153" y="608"/>
                    </a:lnTo>
                    <a:lnTo>
                      <a:pt x="191" y="611"/>
                    </a:lnTo>
                    <a:lnTo>
                      <a:pt x="229" y="606"/>
                    </a:lnTo>
                    <a:lnTo>
                      <a:pt x="263" y="593"/>
                    </a:lnTo>
                    <a:lnTo>
                      <a:pt x="292" y="571"/>
                    </a:lnTo>
                    <a:lnTo>
                      <a:pt x="320" y="546"/>
                    </a:lnTo>
                    <a:lnTo>
                      <a:pt x="341" y="517"/>
                    </a:lnTo>
                    <a:lnTo>
                      <a:pt x="361" y="490"/>
                    </a:lnTo>
                    <a:lnTo>
                      <a:pt x="379" y="466"/>
                    </a:lnTo>
                    <a:lnTo>
                      <a:pt x="394" y="448"/>
                    </a:lnTo>
                    <a:lnTo>
                      <a:pt x="405" y="432"/>
                    </a:lnTo>
                    <a:lnTo>
                      <a:pt x="411" y="414"/>
                    </a:lnTo>
                    <a:lnTo>
                      <a:pt x="413" y="396"/>
                    </a:lnTo>
                    <a:lnTo>
                      <a:pt x="417" y="377"/>
                    </a:lnTo>
                    <a:lnTo>
                      <a:pt x="419" y="356"/>
                    </a:lnTo>
                    <a:lnTo>
                      <a:pt x="425" y="339"/>
                    </a:lnTo>
                    <a:lnTo>
                      <a:pt x="436" y="323"/>
                    </a:lnTo>
                    <a:lnTo>
                      <a:pt x="454" y="310"/>
                    </a:lnTo>
                    <a:lnTo>
                      <a:pt x="427" y="288"/>
                    </a:lnTo>
                    <a:lnTo>
                      <a:pt x="398" y="243"/>
                    </a:lnTo>
                    <a:lnTo>
                      <a:pt x="371" y="182"/>
                    </a:lnTo>
                    <a:lnTo>
                      <a:pt x="352" y="118"/>
                    </a:lnTo>
                    <a:lnTo>
                      <a:pt x="343" y="59"/>
                    </a:lnTo>
                    <a:lnTo>
                      <a:pt x="354" y="17"/>
                    </a:lnTo>
                    <a:lnTo>
                      <a:pt x="388" y="0"/>
                    </a:lnTo>
                    <a:lnTo>
                      <a:pt x="452" y="20"/>
                    </a:lnTo>
                    <a:close/>
                  </a:path>
                </a:pathLst>
              </a:custGeom>
              <a:solidFill>
                <a:srgbClr val="26479E"/>
              </a:solidFill>
              <a:ln w="6350">
                <a:solidFill>
                  <a:srgbClr val="000000"/>
                </a:solidFill>
                <a:round/>
                <a:headEnd/>
                <a:tailEnd/>
              </a:ln>
            </p:spPr>
            <p:txBody>
              <a:bodyPr/>
              <a:lstStyle/>
              <a:p>
                <a:endParaRPr lang="en-US"/>
              </a:p>
            </p:txBody>
          </p:sp>
          <p:sp>
            <p:nvSpPr>
              <p:cNvPr id="21624" name="Freeform 1112"/>
              <p:cNvSpPr>
                <a:spLocks/>
              </p:cNvSpPr>
              <p:nvPr/>
            </p:nvSpPr>
            <p:spPr bwMode="auto">
              <a:xfrm>
                <a:off x="5005" y="1653"/>
                <a:ext cx="222" cy="345"/>
              </a:xfrm>
              <a:custGeom>
                <a:avLst/>
                <a:gdLst>
                  <a:gd name="T0" fmla="*/ 5 w 665"/>
                  <a:gd name="T1" fmla="*/ 0 h 1034"/>
                  <a:gd name="T2" fmla="*/ 6 w 665"/>
                  <a:gd name="T3" fmla="*/ 1 h 1034"/>
                  <a:gd name="T4" fmla="*/ 7 w 665"/>
                  <a:gd name="T5" fmla="*/ 2 h 1034"/>
                  <a:gd name="T6" fmla="*/ 8 w 665"/>
                  <a:gd name="T7" fmla="*/ 3 h 1034"/>
                  <a:gd name="T8" fmla="*/ 8 w 665"/>
                  <a:gd name="T9" fmla="*/ 5 h 1034"/>
                  <a:gd name="T10" fmla="*/ 8 w 665"/>
                  <a:gd name="T11" fmla="*/ 7 h 1034"/>
                  <a:gd name="T12" fmla="*/ 7 w 665"/>
                  <a:gd name="T13" fmla="*/ 10 h 1034"/>
                  <a:gd name="T14" fmla="*/ 6 w 665"/>
                  <a:gd name="T15" fmla="*/ 11 h 1034"/>
                  <a:gd name="T16" fmla="*/ 6 w 665"/>
                  <a:gd name="T17" fmla="*/ 11 h 1034"/>
                  <a:gd name="T18" fmla="*/ 6 w 665"/>
                  <a:gd name="T19" fmla="*/ 12 h 1034"/>
                  <a:gd name="T20" fmla="*/ 6 w 665"/>
                  <a:gd name="T21" fmla="*/ 12 h 1034"/>
                  <a:gd name="T22" fmla="*/ 5 w 665"/>
                  <a:gd name="T23" fmla="*/ 13 h 1034"/>
                  <a:gd name="T24" fmla="*/ 4 w 665"/>
                  <a:gd name="T25" fmla="*/ 13 h 1034"/>
                  <a:gd name="T26" fmla="*/ 2 w 665"/>
                  <a:gd name="T27" fmla="*/ 12 h 1034"/>
                  <a:gd name="T28" fmla="*/ 1 w 665"/>
                  <a:gd name="T29" fmla="*/ 10 h 1034"/>
                  <a:gd name="T30" fmla="*/ 0 w 665"/>
                  <a:gd name="T31" fmla="*/ 9 h 1034"/>
                  <a:gd name="T32" fmla="*/ 0 w 665"/>
                  <a:gd name="T33" fmla="*/ 8 h 1034"/>
                  <a:gd name="T34" fmla="*/ 1 w 665"/>
                  <a:gd name="T35" fmla="*/ 8 h 1034"/>
                  <a:gd name="T36" fmla="*/ 1 w 665"/>
                  <a:gd name="T37" fmla="*/ 7 h 1034"/>
                  <a:gd name="T38" fmla="*/ 2 w 665"/>
                  <a:gd name="T39" fmla="*/ 7 h 1034"/>
                  <a:gd name="T40" fmla="*/ 3 w 665"/>
                  <a:gd name="T41" fmla="*/ 7 h 1034"/>
                  <a:gd name="T42" fmla="*/ 3 w 665"/>
                  <a:gd name="T43" fmla="*/ 7 h 1034"/>
                  <a:gd name="T44" fmla="*/ 4 w 665"/>
                  <a:gd name="T45" fmla="*/ 6 h 1034"/>
                  <a:gd name="T46" fmla="*/ 4 w 665"/>
                  <a:gd name="T47" fmla="*/ 6 h 1034"/>
                  <a:gd name="T48" fmla="*/ 5 w 665"/>
                  <a:gd name="T49" fmla="*/ 5 h 1034"/>
                  <a:gd name="T50" fmla="*/ 5 w 665"/>
                  <a:gd name="T51" fmla="*/ 5 h 1034"/>
                  <a:gd name="T52" fmla="*/ 5 w 665"/>
                  <a:gd name="T53" fmla="*/ 4 h 1034"/>
                  <a:gd name="T54" fmla="*/ 5 w 665"/>
                  <a:gd name="T55" fmla="*/ 4 h 1034"/>
                  <a:gd name="T56" fmla="*/ 5 w 665"/>
                  <a:gd name="T57" fmla="*/ 3 h 1034"/>
                  <a:gd name="T58" fmla="*/ 4 w 665"/>
                  <a:gd name="T59" fmla="*/ 2 h 1034"/>
                  <a:gd name="T60" fmla="*/ 4 w 665"/>
                  <a:gd name="T61" fmla="*/ 1 h 1034"/>
                  <a:gd name="T62" fmla="*/ 4 w 665"/>
                  <a:gd name="T63" fmla="*/ 0 h 10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65"/>
                  <a:gd name="T97" fmla="*/ 0 h 1034"/>
                  <a:gd name="T98" fmla="*/ 665 w 665"/>
                  <a:gd name="T99" fmla="*/ 1034 h 10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65" h="1034">
                    <a:moveTo>
                      <a:pt x="401" y="13"/>
                    </a:moveTo>
                    <a:lnTo>
                      <a:pt x="412" y="19"/>
                    </a:lnTo>
                    <a:lnTo>
                      <a:pt x="441" y="37"/>
                    </a:lnTo>
                    <a:lnTo>
                      <a:pt x="483" y="66"/>
                    </a:lnTo>
                    <a:lnTo>
                      <a:pt x="532" y="107"/>
                    </a:lnTo>
                    <a:lnTo>
                      <a:pt x="581" y="154"/>
                    </a:lnTo>
                    <a:lnTo>
                      <a:pt x="624" y="211"/>
                    </a:lnTo>
                    <a:lnTo>
                      <a:pt x="653" y="275"/>
                    </a:lnTo>
                    <a:lnTo>
                      <a:pt x="665" y="345"/>
                    </a:lnTo>
                    <a:lnTo>
                      <a:pt x="658" y="421"/>
                    </a:lnTo>
                    <a:lnTo>
                      <a:pt x="643" y="508"/>
                    </a:lnTo>
                    <a:lnTo>
                      <a:pt x="619" y="598"/>
                    </a:lnTo>
                    <a:lnTo>
                      <a:pt x="593" y="688"/>
                    </a:lnTo>
                    <a:lnTo>
                      <a:pt x="566" y="769"/>
                    </a:lnTo>
                    <a:lnTo>
                      <a:pt x="542" y="837"/>
                    </a:lnTo>
                    <a:lnTo>
                      <a:pt x="524" y="886"/>
                    </a:lnTo>
                    <a:lnTo>
                      <a:pt x="517" y="910"/>
                    </a:lnTo>
                    <a:lnTo>
                      <a:pt x="511" y="923"/>
                    </a:lnTo>
                    <a:lnTo>
                      <a:pt x="503" y="940"/>
                    </a:lnTo>
                    <a:lnTo>
                      <a:pt x="490" y="961"/>
                    </a:lnTo>
                    <a:lnTo>
                      <a:pt x="473" y="982"/>
                    </a:lnTo>
                    <a:lnTo>
                      <a:pt x="451" y="1002"/>
                    </a:lnTo>
                    <a:lnTo>
                      <a:pt x="421" y="1018"/>
                    </a:lnTo>
                    <a:lnTo>
                      <a:pt x="384" y="1030"/>
                    </a:lnTo>
                    <a:lnTo>
                      <a:pt x="342" y="1034"/>
                    </a:lnTo>
                    <a:lnTo>
                      <a:pt x="286" y="1022"/>
                    </a:lnTo>
                    <a:lnTo>
                      <a:pt x="224" y="993"/>
                    </a:lnTo>
                    <a:lnTo>
                      <a:pt x="160" y="948"/>
                    </a:lnTo>
                    <a:lnTo>
                      <a:pt x="101" y="896"/>
                    </a:lnTo>
                    <a:lnTo>
                      <a:pt x="50" y="838"/>
                    </a:lnTo>
                    <a:lnTo>
                      <a:pt x="15" y="782"/>
                    </a:lnTo>
                    <a:lnTo>
                      <a:pt x="0" y="730"/>
                    </a:lnTo>
                    <a:lnTo>
                      <a:pt x="12" y="691"/>
                    </a:lnTo>
                    <a:lnTo>
                      <a:pt x="33" y="659"/>
                    </a:lnTo>
                    <a:lnTo>
                      <a:pt x="52" y="636"/>
                    </a:lnTo>
                    <a:lnTo>
                      <a:pt x="68" y="618"/>
                    </a:lnTo>
                    <a:lnTo>
                      <a:pt x="83" y="607"/>
                    </a:lnTo>
                    <a:lnTo>
                      <a:pt x="100" y="599"/>
                    </a:lnTo>
                    <a:lnTo>
                      <a:pt x="120" y="596"/>
                    </a:lnTo>
                    <a:lnTo>
                      <a:pt x="146" y="594"/>
                    </a:lnTo>
                    <a:lnTo>
                      <a:pt x="180" y="597"/>
                    </a:lnTo>
                    <a:lnTo>
                      <a:pt x="215" y="592"/>
                    </a:lnTo>
                    <a:lnTo>
                      <a:pt x="247" y="577"/>
                    </a:lnTo>
                    <a:lnTo>
                      <a:pt x="273" y="555"/>
                    </a:lnTo>
                    <a:lnTo>
                      <a:pt x="296" y="529"/>
                    </a:lnTo>
                    <a:lnTo>
                      <a:pt x="315" y="500"/>
                    </a:lnTo>
                    <a:lnTo>
                      <a:pt x="333" y="474"/>
                    </a:lnTo>
                    <a:lnTo>
                      <a:pt x="347" y="450"/>
                    </a:lnTo>
                    <a:lnTo>
                      <a:pt x="363" y="434"/>
                    </a:lnTo>
                    <a:lnTo>
                      <a:pt x="374" y="418"/>
                    </a:lnTo>
                    <a:lnTo>
                      <a:pt x="381" y="400"/>
                    </a:lnTo>
                    <a:lnTo>
                      <a:pt x="384" y="380"/>
                    </a:lnTo>
                    <a:lnTo>
                      <a:pt x="389" y="360"/>
                    </a:lnTo>
                    <a:lnTo>
                      <a:pt x="393" y="339"/>
                    </a:lnTo>
                    <a:lnTo>
                      <a:pt x="400" y="319"/>
                    </a:lnTo>
                    <a:lnTo>
                      <a:pt x="410" y="303"/>
                    </a:lnTo>
                    <a:lnTo>
                      <a:pt x="427" y="290"/>
                    </a:lnTo>
                    <a:lnTo>
                      <a:pt x="398" y="270"/>
                    </a:lnTo>
                    <a:lnTo>
                      <a:pt x="369" y="229"/>
                    </a:lnTo>
                    <a:lnTo>
                      <a:pt x="340" y="174"/>
                    </a:lnTo>
                    <a:lnTo>
                      <a:pt x="319" y="115"/>
                    </a:lnTo>
                    <a:lnTo>
                      <a:pt x="308" y="59"/>
                    </a:lnTo>
                    <a:lnTo>
                      <a:pt x="317" y="19"/>
                    </a:lnTo>
                    <a:lnTo>
                      <a:pt x="344" y="0"/>
                    </a:lnTo>
                    <a:lnTo>
                      <a:pt x="401" y="13"/>
                    </a:lnTo>
                    <a:close/>
                  </a:path>
                </a:pathLst>
              </a:custGeom>
              <a:solidFill>
                <a:srgbClr val="4A66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25" name="Freeform 1113"/>
              <p:cNvSpPr>
                <a:spLocks/>
              </p:cNvSpPr>
              <p:nvPr/>
            </p:nvSpPr>
            <p:spPr bwMode="auto">
              <a:xfrm>
                <a:off x="5020" y="1658"/>
                <a:ext cx="203" cy="328"/>
              </a:xfrm>
              <a:custGeom>
                <a:avLst/>
                <a:gdLst>
                  <a:gd name="T0" fmla="*/ 4 w 607"/>
                  <a:gd name="T1" fmla="*/ 0 h 983"/>
                  <a:gd name="T2" fmla="*/ 5 w 607"/>
                  <a:gd name="T3" fmla="*/ 1 h 983"/>
                  <a:gd name="T4" fmla="*/ 7 w 607"/>
                  <a:gd name="T5" fmla="*/ 2 h 983"/>
                  <a:gd name="T6" fmla="*/ 7 w 607"/>
                  <a:gd name="T7" fmla="*/ 3 h 983"/>
                  <a:gd name="T8" fmla="*/ 7 w 607"/>
                  <a:gd name="T9" fmla="*/ 5 h 983"/>
                  <a:gd name="T10" fmla="*/ 7 w 607"/>
                  <a:gd name="T11" fmla="*/ 7 h 983"/>
                  <a:gd name="T12" fmla="*/ 6 w 607"/>
                  <a:gd name="T13" fmla="*/ 9 h 983"/>
                  <a:gd name="T14" fmla="*/ 6 w 607"/>
                  <a:gd name="T15" fmla="*/ 10 h 983"/>
                  <a:gd name="T16" fmla="*/ 6 w 607"/>
                  <a:gd name="T17" fmla="*/ 11 h 983"/>
                  <a:gd name="T18" fmla="*/ 5 w 607"/>
                  <a:gd name="T19" fmla="*/ 11 h 983"/>
                  <a:gd name="T20" fmla="*/ 5 w 607"/>
                  <a:gd name="T21" fmla="*/ 12 h 983"/>
                  <a:gd name="T22" fmla="*/ 4 w 607"/>
                  <a:gd name="T23" fmla="*/ 12 h 983"/>
                  <a:gd name="T24" fmla="*/ 3 w 607"/>
                  <a:gd name="T25" fmla="*/ 12 h 983"/>
                  <a:gd name="T26" fmla="*/ 2 w 607"/>
                  <a:gd name="T27" fmla="*/ 11 h 983"/>
                  <a:gd name="T28" fmla="*/ 0 w 607"/>
                  <a:gd name="T29" fmla="*/ 10 h 983"/>
                  <a:gd name="T30" fmla="*/ 0 w 607"/>
                  <a:gd name="T31" fmla="*/ 9 h 983"/>
                  <a:gd name="T32" fmla="*/ 0 w 607"/>
                  <a:gd name="T33" fmla="*/ 8 h 983"/>
                  <a:gd name="T34" fmla="*/ 1 w 607"/>
                  <a:gd name="T35" fmla="*/ 7 h 983"/>
                  <a:gd name="T36" fmla="*/ 1 w 607"/>
                  <a:gd name="T37" fmla="*/ 7 h 983"/>
                  <a:gd name="T38" fmla="*/ 2 w 607"/>
                  <a:gd name="T39" fmla="*/ 7 h 983"/>
                  <a:gd name="T40" fmla="*/ 3 w 607"/>
                  <a:gd name="T41" fmla="*/ 7 h 983"/>
                  <a:gd name="T42" fmla="*/ 3 w 607"/>
                  <a:gd name="T43" fmla="*/ 7 h 983"/>
                  <a:gd name="T44" fmla="*/ 4 w 607"/>
                  <a:gd name="T45" fmla="*/ 6 h 983"/>
                  <a:gd name="T46" fmla="*/ 4 w 607"/>
                  <a:gd name="T47" fmla="*/ 5 h 983"/>
                  <a:gd name="T48" fmla="*/ 4 w 607"/>
                  <a:gd name="T49" fmla="*/ 5 h 983"/>
                  <a:gd name="T50" fmla="*/ 4 w 607"/>
                  <a:gd name="T51" fmla="*/ 4 h 983"/>
                  <a:gd name="T52" fmla="*/ 5 w 607"/>
                  <a:gd name="T53" fmla="*/ 4 h 983"/>
                  <a:gd name="T54" fmla="*/ 5 w 607"/>
                  <a:gd name="T55" fmla="*/ 3 h 983"/>
                  <a:gd name="T56" fmla="*/ 5 w 607"/>
                  <a:gd name="T57" fmla="*/ 3 h 983"/>
                  <a:gd name="T58" fmla="*/ 4 w 607"/>
                  <a:gd name="T59" fmla="*/ 2 h 983"/>
                  <a:gd name="T60" fmla="*/ 3 w 607"/>
                  <a:gd name="T61" fmla="*/ 1 h 983"/>
                  <a:gd name="T62" fmla="*/ 4 w 607"/>
                  <a:gd name="T63" fmla="*/ 0 h 9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7"/>
                  <a:gd name="T97" fmla="*/ 0 h 983"/>
                  <a:gd name="T98" fmla="*/ 607 w 607"/>
                  <a:gd name="T99" fmla="*/ 983 h 9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7" h="983">
                    <a:moveTo>
                      <a:pt x="351" y="7"/>
                    </a:moveTo>
                    <a:lnTo>
                      <a:pt x="362" y="13"/>
                    </a:lnTo>
                    <a:lnTo>
                      <a:pt x="390" y="30"/>
                    </a:lnTo>
                    <a:lnTo>
                      <a:pt x="432" y="58"/>
                    </a:lnTo>
                    <a:lnTo>
                      <a:pt x="479" y="97"/>
                    </a:lnTo>
                    <a:lnTo>
                      <a:pt x="526" y="143"/>
                    </a:lnTo>
                    <a:lnTo>
                      <a:pt x="567" y="196"/>
                    </a:lnTo>
                    <a:lnTo>
                      <a:pt x="596" y="255"/>
                    </a:lnTo>
                    <a:lnTo>
                      <a:pt x="607" y="321"/>
                    </a:lnTo>
                    <a:lnTo>
                      <a:pt x="602" y="391"/>
                    </a:lnTo>
                    <a:lnTo>
                      <a:pt x="586" y="468"/>
                    </a:lnTo>
                    <a:lnTo>
                      <a:pt x="564" y="544"/>
                    </a:lnTo>
                    <a:lnTo>
                      <a:pt x="539" y="622"/>
                    </a:lnTo>
                    <a:lnTo>
                      <a:pt x="511" y="693"/>
                    </a:lnTo>
                    <a:lnTo>
                      <a:pt x="488" y="755"/>
                    </a:lnTo>
                    <a:lnTo>
                      <a:pt x="468" y="802"/>
                    </a:lnTo>
                    <a:lnTo>
                      <a:pt x="457" y="833"/>
                    </a:lnTo>
                    <a:lnTo>
                      <a:pt x="449" y="854"/>
                    </a:lnTo>
                    <a:lnTo>
                      <a:pt x="441" y="880"/>
                    </a:lnTo>
                    <a:lnTo>
                      <a:pt x="432" y="905"/>
                    </a:lnTo>
                    <a:lnTo>
                      <a:pt x="420" y="932"/>
                    </a:lnTo>
                    <a:lnTo>
                      <a:pt x="401" y="954"/>
                    </a:lnTo>
                    <a:lnTo>
                      <a:pt x="375" y="972"/>
                    </a:lnTo>
                    <a:lnTo>
                      <a:pt x="341" y="981"/>
                    </a:lnTo>
                    <a:lnTo>
                      <a:pt x="298" y="983"/>
                    </a:lnTo>
                    <a:lnTo>
                      <a:pt x="245" y="968"/>
                    </a:lnTo>
                    <a:lnTo>
                      <a:pt x="188" y="940"/>
                    </a:lnTo>
                    <a:lnTo>
                      <a:pt x="131" y="900"/>
                    </a:lnTo>
                    <a:lnTo>
                      <a:pt x="81" y="852"/>
                    </a:lnTo>
                    <a:lnTo>
                      <a:pt x="39" y="800"/>
                    </a:lnTo>
                    <a:lnTo>
                      <a:pt x="11" y="749"/>
                    </a:lnTo>
                    <a:lnTo>
                      <a:pt x="0" y="702"/>
                    </a:lnTo>
                    <a:lnTo>
                      <a:pt x="13" y="665"/>
                    </a:lnTo>
                    <a:lnTo>
                      <a:pt x="33" y="636"/>
                    </a:lnTo>
                    <a:lnTo>
                      <a:pt x="51" y="614"/>
                    </a:lnTo>
                    <a:lnTo>
                      <a:pt x="67" y="599"/>
                    </a:lnTo>
                    <a:lnTo>
                      <a:pt x="82" y="589"/>
                    </a:lnTo>
                    <a:lnTo>
                      <a:pt x="97" y="582"/>
                    </a:lnTo>
                    <a:lnTo>
                      <a:pt x="116" y="579"/>
                    </a:lnTo>
                    <a:lnTo>
                      <a:pt x="140" y="579"/>
                    </a:lnTo>
                    <a:lnTo>
                      <a:pt x="172" y="582"/>
                    </a:lnTo>
                    <a:lnTo>
                      <a:pt x="203" y="577"/>
                    </a:lnTo>
                    <a:lnTo>
                      <a:pt x="231" y="562"/>
                    </a:lnTo>
                    <a:lnTo>
                      <a:pt x="254" y="539"/>
                    </a:lnTo>
                    <a:lnTo>
                      <a:pt x="275" y="513"/>
                    </a:lnTo>
                    <a:lnTo>
                      <a:pt x="291" y="484"/>
                    </a:lnTo>
                    <a:lnTo>
                      <a:pt x="306" y="457"/>
                    </a:lnTo>
                    <a:lnTo>
                      <a:pt x="319" y="434"/>
                    </a:lnTo>
                    <a:lnTo>
                      <a:pt x="333" y="418"/>
                    </a:lnTo>
                    <a:lnTo>
                      <a:pt x="343" y="403"/>
                    </a:lnTo>
                    <a:lnTo>
                      <a:pt x="351" y="384"/>
                    </a:lnTo>
                    <a:lnTo>
                      <a:pt x="356" y="363"/>
                    </a:lnTo>
                    <a:lnTo>
                      <a:pt x="362" y="342"/>
                    </a:lnTo>
                    <a:lnTo>
                      <a:pt x="368" y="320"/>
                    </a:lnTo>
                    <a:lnTo>
                      <a:pt x="376" y="301"/>
                    </a:lnTo>
                    <a:lnTo>
                      <a:pt x="388" y="283"/>
                    </a:lnTo>
                    <a:lnTo>
                      <a:pt x="405" y="272"/>
                    </a:lnTo>
                    <a:lnTo>
                      <a:pt x="374" y="253"/>
                    </a:lnTo>
                    <a:lnTo>
                      <a:pt x="342" y="216"/>
                    </a:lnTo>
                    <a:lnTo>
                      <a:pt x="312" y="166"/>
                    </a:lnTo>
                    <a:lnTo>
                      <a:pt x="291" y="113"/>
                    </a:lnTo>
                    <a:lnTo>
                      <a:pt x="279" y="61"/>
                    </a:lnTo>
                    <a:lnTo>
                      <a:pt x="281" y="21"/>
                    </a:lnTo>
                    <a:lnTo>
                      <a:pt x="304" y="0"/>
                    </a:lnTo>
                    <a:lnTo>
                      <a:pt x="351" y="7"/>
                    </a:lnTo>
                    <a:close/>
                  </a:path>
                </a:pathLst>
              </a:custGeom>
              <a:solidFill>
                <a:srgbClr val="6E80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26" name="Freeform 1114"/>
              <p:cNvSpPr>
                <a:spLocks/>
              </p:cNvSpPr>
              <p:nvPr/>
            </p:nvSpPr>
            <p:spPr bwMode="auto">
              <a:xfrm>
                <a:off x="5037" y="1663"/>
                <a:ext cx="181" cy="311"/>
              </a:xfrm>
              <a:custGeom>
                <a:avLst/>
                <a:gdLst>
                  <a:gd name="T0" fmla="*/ 4 w 545"/>
                  <a:gd name="T1" fmla="*/ 0 h 933"/>
                  <a:gd name="T2" fmla="*/ 5 w 545"/>
                  <a:gd name="T3" fmla="*/ 1 h 933"/>
                  <a:gd name="T4" fmla="*/ 6 w 545"/>
                  <a:gd name="T5" fmla="*/ 2 h 933"/>
                  <a:gd name="T6" fmla="*/ 7 w 545"/>
                  <a:gd name="T7" fmla="*/ 3 h 933"/>
                  <a:gd name="T8" fmla="*/ 7 w 545"/>
                  <a:gd name="T9" fmla="*/ 4 h 933"/>
                  <a:gd name="T10" fmla="*/ 6 w 545"/>
                  <a:gd name="T11" fmla="*/ 6 h 933"/>
                  <a:gd name="T12" fmla="*/ 6 w 545"/>
                  <a:gd name="T13" fmla="*/ 8 h 933"/>
                  <a:gd name="T14" fmla="*/ 5 w 545"/>
                  <a:gd name="T15" fmla="*/ 9 h 933"/>
                  <a:gd name="T16" fmla="*/ 5 w 545"/>
                  <a:gd name="T17" fmla="*/ 10 h 933"/>
                  <a:gd name="T18" fmla="*/ 5 w 545"/>
                  <a:gd name="T19" fmla="*/ 11 h 933"/>
                  <a:gd name="T20" fmla="*/ 4 w 545"/>
                  <a:gd name="T21" fmla="*/ 11 h 933"/>
                  <a:gd name="T22" fmla="*/ 4 w 545"/>
                  <a:gd name="T23" fmla="*/ 12 h 933"/>
                  <a:gd name="T24" fmla="*/ 2 w 545"/>
                  <a:gd name="T25" fmla="*/ 11 h 933"/>
                  <a:gd name="T26" fmla="*/ 1 w 545"/>
                  <a:gd name="T27" fmla="*/ 10 h 933"/>
                  <a:gd name="T28" fmla="*/ 0 w 545"/>
                  <a:gd name="T29" fmla="*/ 9 h 933"/>
                  <a:gd name="T30" fmla="*/ 0 w 545"/>
                  <a:gd name="T31" fmla="*/ 8 h 933"/>
                  <a:gd name="T32" fmla="*/ 0 w 545"/>
                  <a:gd name="T33" fmla="*/ 8 h 933"/>
                  <a:gd name="T34" fmla="*/ 1 w 545"/>
                  <a:gd name="T35" fmla="*/ 7 h 933"/>
                  <a:gd name="T36" fmla="*/ 1 w 545"/>
                  <a:gd name="T37" fmla="*/ 7 h 933"/>
                  <a:gd name="T38" fmla="*/ 2 w 545"/>
                  <a:gd name="T39" fmla="*/ 7 h 933"/>
                  <a:gd name="T40" fmla="*/ 2 w 545"/>
                  <a:gd name="T41" fmla="*/ 7 h 933"/>
                  <a:gd name="T42" fmla="*/ 3 w 545"/>
                  <a:gd name="T43" fmla="*/ 6 h 933"/>
                  <a:gd name="T44" fmla="*/ 3 w 545"/>
                  <a:gd name="T45" fmla="*/ 6 h 933"/>
                  <a:gd name="T46" fmla="*/ 4 w 545"/>
                  <a:gd name="T47" fmla="*/ 5 h 933"/>
                  <a:gd name="T48" fmla="*/ 4 w 545"/>
                  <a:gd name="T49" fmla="*/ 5 h 933"/>
                  <a:gd name="T50" fmla="*/ 4 w 545"/>
                  <a:gd name="T51" fmla="*/ 4 h 933"/>
                  <a:gd name="T52" fmla="*/ 4 w 545"/>
                  <a:gd name="T53" fmla="*/ 4 h 933"/>
                  <a:gd name="T54" fmla="*/ 4 w 545"/>
                  <a:gd name="T55" fmla="*/ 3 h 933"/>
                  <a:gd name="T56" fmla="*/ 4 w 545"/>
                  <a:gd name="T57" fmla="*/ 3 h 933"/>
                  <a:gd name="T58" fmla="*/ 3 w 545"/>
                  <a:gd name="T59" fmla="*/ 2 h 933"/>
                  <a:gd name="T60" fmla="*/ 3 w 545"/>
                  <a:gd name="T61" fmla="*/ 1 h 933"/>
                  <a:gd name="T62" fmla="*/ 3 w 545"/>
                  <a:gd name="T63" fmla="*/ 0 h 9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5"/>
                  <a:gd name="T97" fmla="*/ 0 h 933"/>
                  <a:gd name="T98" fmla="*/ 545 w 545"/>
                  <a:gd name="T99" fmla="*/ 933 h 9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5" h="933">
                    <a:moveTo>
                      <a:pt x="300" y="1"/>
                    </a:moveTo>
                    <a:lnTo>
                      <a:pt x="309" y="7"/>
                    </a:lnTo>
                    <a:lnTo>
                      <a:pt x="338" y="23"/>
                    </a:lnTo>
                    <a:lnTo>
                      <a:pt x="376" y="50"/>
                    </a:lnTo>
                    <a:lnTo>
                      <a:pt x="422" y="87"/>
                    </a:lnTo>
                    <a:lnTo>
                      <a:pt x="467" y="131"/>
                    </a:lnTo>
                    <a:lnTo>
                      <a:pt x="506" y="182"/>
                    </a:lnTo>
                    <a:lnTo>
                      <a:pt x="535" y="238"/>
                    </a:lnTo>
                    <a:lnTo>
                      <a:pt x="545" y="299"/>
                    </a:lnTo>
                    <a:lnTo>
                      <a:pt x="540" y="361"/>
                    </a:lnTo>
                    <a:lnTo>
                      <a:pt x="525" y="427"/>
                    </a:lnTo>
                    <a:lnTo>
                      <a:pt x="504" y="492"/>
                    </a:lnTo>
                    <a:lnTo>
                      <a:pt x="480" y="557"/>
                    </a:lnTo>
                    <a:lnTo>
                      <a:pt x="454" y="616"/>
                    </a:lnTo>
                    <a:lnTo>
                      <a:pt x="430" y="671"/>
                    </a:lnTo>
                    <a:lnTo>
                      <a:pt x="410" y="717"/>
                    </a:lnTo>
                    <a:lnTo>
                      <a:pt x="397" y="754"/>
                    </a:lnTo>
                    <a:lnTo>
                      <a:pt x="388" y="785"/>
                    </a:lnTo>
                    <a:lnTo>
                      <a:pt x="379" y="818"/>
                    </a:lnTo>
                    <a:lnTo>
                      <a:pt x="371" y="851"/>
                    </a:lnTo>
                    <a:lnTo>
                      <a:pt x="362" y="881"/>
                    </a:lnTo>
                    <a:lnTo>
                      <a:pt x="346" y="905"/>
                    </a:lnTo>
                    <a:lnTo>
                      <a:pt x="324" y="924"/>
                    </a:lnTo>
                    <a:lnTo>
                      <a:pt x="292" y="933"/>
                    </a:lnTo>
                    <a:lnTo>
                      <a:pt x="250" y="932"/>
                    </a:lnTo>
                    <a:lnTo>
                      <a:pt x="199" y="916"/>
                    </a:lnTo>
                    <a:lnTo>
                      <a:pt x="149" y="888"/>
                    </a:lnTo>
                    <a:lnTo>
                      <a:pt x="101" y="850"/>
                    </a:lnTo>
                    <a:lnTo>
                      <a:pt x="60" y="807"/>
                    </a:lnTo>
                    <a:lnTo>
                      <a:pt x="26" y="760"/>
                    </a:lnTo>
                    <a:lnTo>
                      <a:pt x="6" y="715"/>
                    </a:lnTo>
                    <a:lnTo>
                      <a:pt x="0" y="673"/>
                    </a:lnTo>
                    <a:lnTo>
                      <a:pt x="13" y="640"/>
                    </a:lnTo>
                    <a:lnTo>
                      <a:pt x="32" y="613"/>
                    </a:lnTo>
                    <a:lnTo>
                      <a:pt x="47" y="593"/>
                    </a:lnTo>
                    <a:lnTo>
                      <a:pt x="60" y="579"/>
                    </a:lnTo>
                    <a:lnTo>
                      <a:pt x="75" y="571"/>
                    </a:lnTo>
                    <a:lnTo>
                      <a:pt x="89" y="565"/>
                    </a:lnTo>
                    <a:lnTo>
                      <a:pt x="108" y="563"/>
                    </a:lnTo>
                    <a:lnTo>
                      <a:pt x="129" y="563"/>
                    </a:lnTo>
                    <a:lnTo>
                      <a:pt x="159" y="565"/>
                    </a:lnTo>
                    <a:lnTo>
                      <a:pt x="187" y="561"/>
                    </a:lnTo>
                    <a:lnTo>
                      <a:pt x="212" y="545"/>
                    </a:lnTo>
                    <a:lnTo>
                      <a:pt x="233" y="522"/>
                    </a:lnTo>
                    <a:lnTo>
                      <a:pt x="251" y="497"/>
                    </a:lnTo>
                    <a:lnTo>
                      <a:pt x="264" y="468"/>
                    </a:lnTo>
                    <a:lnTo>
                      <a:pt x="277" y="441"/>
                    </a:lnTo>
                    <a:lnTo>
                      <a:pt x="289" y="418"/>
                    </a:lnTo>
                    <a:lnTo>
                      <a:pt x="301" y="403"/>
                    </a:lnTo>
                    <a:lnTo>
                      <a:pt x="309" y="388"/>
                    </a:lnTo>
                    <a:lnTo>
                      <a:pt x="319" y="369"/>
                    </a:lnTo>
                    <a:lnTo>
                      <a:pt x="326" y="347"/>
                    </a:lnTo>
                    <a:lnTo>
                      <a:pt x="333" y="325"/>
                    </a:lnTo>
                    <a:lnTo>
                      <a:pt x="340" y="301"/>
                    </a:lnTo>
                    <a:lnTo>
                      <a:pt x="350" y="281"/>
                    </a:lnTo>
                    <a:lnTo>
                      <a:pt x="362" y="262"/>
                    </a:lnTo>
                    <a:lnTo>
                      <a:pt x="378" y="251"/>
                    </a:lnTo>
                    <a:lnTo>
                      <a:pt x="346" y="234"/>
                    </a:lnTo>
                    <a:lnTo>
                      <a:pt x="313" y="202"/>
                    </a:lnTo>
                    <a:lnTo>
                      <a:pt x="282" y="158"/>
                    </a:lnTo>
                    <a:lnTo>
                      <a:pt x="258" y="109"/>
                    </a:lnTo>
                    <a:lnTo>
                      <a:pt x="243" y="60"/>
                    </a:lnTo>
                    <a:lnTo>
                      <a:pt x="243" y="23"/>
                    </a:lnTo>
                    <a:lnTo>
                      <a:pt x="261" y="0"/>
                    </a:lnTo>
                    <a:lnTo>
                      <a:pt x="300" y="1"/>
                    </a:lnTo>
                    <a:close/>
                  </a:path>
                </a:pathLst>
              </a:custGeom>
              <a:solidFill>
                <a:srgbClr val="919C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27" name="Freeform 1115"/>
              <p:cNvSpPr>
                <a:spLocks/>
              </p:cNvSpPr>
              <p:nvPr/>
            </p:nvSpPr>
            <p:spPr bwMode="auto">
              <a:xfrm>
                <a:off x="5052" y="1666"/>
                <a:ext cx="163" cy="296"/>
              </a:xfrm>
              <a:custGeom>
                <a:avLst/>
                <a:gdLst>
                  <a:gd name="T0" fmla="*/ 3 w 488"/>
                  <a:gd name="T1" fmla="*/ 0 h 889"/>
                  <a:gd name="T2" fmla="*/ 4 w 488"/>
                  <a:gd name="T3" fmla="*/ 1 h 889"/>
                  <a:gd name="T4" fmla="*/ 5 w 488"/>
                  <a:gd name="T5" fmla="*/ 2 h 889"/>
                  <a:gd name="T6" fmla="*/ 6 w 488"/>
                  <a:gd name="T7" fmla="*/ 3 h 889"/>
                  <a:gd name="T8" fmla="*/ 6 w 488"/>
                  <a:gd name="T9" fmla="*/ 4 h 889"/>
                  <a:gd name="T10" fmla="*/ 6 w 488"/>
                  <a:gd name="T11" fmla="*/ 5 h 889"/>
                  <a:gd name="T12" fmla="*/ 5 w 488"/>
                  <a:gd name="T13" fmla="*/ 7 h 889"/>
                  <a:gd name="T14" fmla="*/ 4 w 488"/>
                  <a:gd name="T15" fmla="*/ 8 h 889"/>
                  <a:gd name="T16" fmla="*/ 4 w 488"/>
                  <a:gd name="T17" fmla="*/ 9 h 889"/>
                  <a:gd name="T18" fmla="*/ 4 w 488"/>
                  <a:gd name="T19" fmla="*/ 10 h 889"/>
                  <a:gd name="T20" fmla="*/ 4 w 488"/>
                  <a:gd name="T21" fmla="*/ 11 h 889"/>
                  <a:gd name="T22" fmla="*/ 3 w 488"/>
                  <a:gd name="T23" fmla="*/ 11 h 889"/>
                  <a:gd name="T24" fmla="*/ 2 w 488"/>
                  <a:gd name="T25" fmla="*/ 11 h 889"/>
                  <a:gd name="T26" fmla="*/ 1 w 488"/>
                  <a:gd name="T27" fmla="*/ 10 h 889"/>
                  <a:gd name="T28" fmla="*/ 0 w 488"/>
                  <a:gd name="T29" fmla="*/ 9 h 889"/>
                  <a:gd name="T30" fmla="*/ 0 w 488"/>
                  <a:gd name="T31" fmla="*/ 8 h 889"/>
                  <a:gd name="T32" fmla="*/ 0 w 488"/>
                  <a:gd name="T33" fmla="*/ 7 h 889"/>
                  <a:gd name="T34" fmla="*/ 1 w 488"/>
                  <a:gd name="T35" fmla="*/ 7 h 889"/>
                  <a:gd name="T36" fmla="*/ 1 w 488"/>
                  <a:gd name="T37" fmla="*/ 7 h 889"/>
                  <a:gd name="T38" fmla="*/ 2 w 488"/>
                  <a:gd name="T39" fmla="*/ 7 h 889"/>
                  <a:gd name="T40" fmla="*/ 2 w 488"/>
                  <a:gd name="T41" fmla="*/ 7 h 889"/>
                  <a:gd name="T42" fmla="*/ 3 w 488"/>
                  <a:gd name="T43" fmla="*/ 6 h 889"/>
                  <a:gd name="T44" fmla="*/ 3 w 488"/>
                  <a:gd name="T45" fmla="*/ 6 h 889"/>
                  <a:gd name="T46" fmla="*/ 3 w 488"/>
                  <a:gd name="T47" fmla="*/ 5 h 889"/>
                  <a:gd name="T48" fmla="*/ 3 w 488"/>
                  <a:gd name="T49" fmla="*/ 5 h 889"/>
                  <a:gd name="T50" fmla="*/ 4 w 488"/>
                  <a:gd name="T51" fmla="*/ 4 h 889"/>
                  <a:gd name="T52" fmla="*/ 4 w 488"/>
                  <a:gd name="T53" fmla="*/ 4 h 889"/>
                  <a:gd name="T54" fmla="*/ 4 w 488"/>
                  <a:gd name="T55" fmla="*/ 3 h 889"/>
                  <a:gd name="T56" fmla="*/ 4 w 488"/>
                  <a:gd name="T57" fmla="*/ 3 h 889"/>
                  <a:gd name="T58" fmla="*/ 3 w 488"/>
                  <a:gd name="T59" fmla="*/ 2 h 889"/>
                  <a:gd name="T60" fmla="*/ 3 w 488"/>
                  <a:gd name="T61" fmla="*/ 1 h 889"/>
                  <a:gd name="T62" fmla="*/ 3 w 488"/>
                  <a:gd name="T63" fmla="*/ 0 h 8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8"/>
                  <a:gd name="T97" fmla="*/ 0 h 889"/>
                  <a:gd name="T98" fmla="*/ 488 w 488"/>
                  <a:gd name="T99" fmla="*/ 889 h 8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8" h="889">
                    <a:moveTo>
                      <a:pt x="252" y="0"/>
                    </a:moveTo>
                    <a:lnTo>
                      <a:pt x="261" y="5"/>
                    </a:lnTo>
                    <a:lnTo>
                      <a:pt x="287" y="22"/>
                    </a:lnTo>
                    <a:lnTo>
                      <a:pt x="325" y="48"/>
                    </a:lnTo>
                    <a:lnTo>
                      <a:pt x="369" y="83"/>
                    </a:lnTo>
                    <a:lnTo>
                      <a:pt x="412" y="123"/>
                    </a:lnTo>
                    <a:lnTo>
                      <a:pt x="450" y="171"/>
                    </a:lnTo>
                    <a:lnTo>
                      <a:pt x="477" y="223"/>
                    </a:lnTo>
                    <a:lnTo>
                      <a:pt x="488" y="281"/>
                    </a:lnTo>
                    <a:lnTo>
                      <a:pt x="482" y="336"/>
                    </a:lnTo>
                    <a:lnTo>
                      <a:pt x="469" y="391"/>
                    </a:lnTo>
                    <a:lnTo>
                      <a:pt x="448" y="444"/>
                    </a:lnTo>
                    <a:lnTo>
                      <a:pt x="426" y="496"/>
                    </a:lnTo>
                    <a:lnTo>
                      <a:pt x="400" y="545"/>
                    </a:lnTo>
                    <a:lnTo>
                      <a:pt x="376" y="593"/>
                    </a:lnTo>
                    <a:lnTo>
                      <a:pt x="354" y="637"/>
                    </a:lnTo>
                    <a:lnTo>
                      <a:pt x="338" y="680"/>
                    </a:lnTo>
                    <a:lnTo>
                      <a:pt x="326" y="721"/>
                    </a:lnTo>
                    <a:lnTo>
                      <a:pt x="319" y="762"/>
                    </a:lnTo>
                    <a:lnTo>
                      <a:pt x="313" y="800"/>
                    </a:lnTo>
                    <a:lnTo>
                      <a:pt x="307" y="835"/>
                    </a:lnTo>
                    <a:lnTo>
                      <a:pt x="295" y="862"/>
                    </a:lnTo>
                    <a:lnTo>
                      <a:pt x="276" y="881"/>
                    </a:lnTo>
                    <a:lnTo>
                      <a:pt x="247" y="889"/>
                    </a:lnTo>
                    <a:lnTo>
                      <a:pt x="205" y="886"/>
                    </a:lnTo>
                    <a:lnTo>
                      <a:pt x="157" y="867"/>
                    </a:lnTo>
                    <a:lnTo>
                      <a:pt x="112" y="841"/>
                    </a:lnTo>
                    <a:lnTo>
                      <a:pt x="72" y="806"/>
                    </a:lnTo>
                    <a:lnTo>
                      <a:pt x="40" y="768"/>
                    </a:lnTo>
                    <a:lnTo>
                      <a:pt x="15" y="727"/>
                    </a:lnTo>
                    <a:lnTo>
                      <a:pt x="2" y="686"/>
                    </a:lnTo>
                    <a:lnTo>
                      <a:pt x="0" y="649"/>
                    </a:lnTo>
                    <a:lnTo>
                      <a:pt x="14" y="620"/>
                    </a:lnTo>
                    <a:lnTo>
                      <a:pt x="31" y="595"/>
                    </a:lnTo>
                    <a:lnTo>
                      <a:pt x="46" y="577"/>
                    </a:lnTo>
                    <a:lnTo>
                      <a:pt x="58" y="566"/>
                    </a:lnTo>
                    <a:lnTo>
                      <a:pt x="72" y="559"/>
                    </a:lnTo>
                    <a:lnTo>
                      <a:pt x="85" y="554"/>
                    </a:lnTo>
                    <a:lnTo>
                      <a:pt x="102" y="554"/>
                    </a:lnTo>
                    <a:lnTo>
                      <a:pt x="122" y="554"/>
                    </a:lnTo>
                    <a:lnTo>
                      <a:pt x="150" y="556"/>
                    </a:lnTo>
                    <a:lnTo>
                      <a:pt x="174" y="550"/>
                    </a:lnTo>
                    <a:lnTo>
                      <a:pt x="197" y="535"/>
                    </a:lnTo>
                    <a:lnTo>
                      <a:pt x="215" y="512"/>
                    </a:lnTo>
                    <a:lnTo>
                      <a:pt x="229" y="487"/>
                    </a:lnTo>
                    <a:lnTo>
                      <a:pt x="240" y="456"/>
                    </a:lnTo>
                    <a:lnTo>
                      <a:pt x="252" y="431"/>
                    </a:lnTo>
                    <a:lnTo>
                      <a:pt x="261" y="408"/>
                    </a:lnTo>
                    <a:lnTo>
                      <a:pt x="272" y="394"/>
                    </a:lnTo>
                    <a:lnTo>
                      <a:pt x="281" y="379"/>
                    </a:lnTo>
                    <a:lnTo>
                      <a:pt x="291" y="360"/>
                    </a:lnTo>
                    <a:lnTo>
                      <a:pt x="299" y="337"/>
                    </a:lnTo>
                    <a:lnTo>
                      <a:pt x="308" y="312"/>
                    </a:lnTo>
                    <a:lnTo>
                      <a:pt x="317" y="288"/>
                    </a:lnTo>
                    <a:lnTo>
                      <a:pt x="329" y="266"/>
                    </a:lnTo>
                    <a:lnTo>
                      <a:pt x="340" y="247"/>
                    </a:lnTo>
                    <a:lnTo>
                      <a:pt x="356" y="236"/>
                    </a:lnTo>
                    <a:lnTo>
                      <a:pt x="322" y="222"/>
                    </a:lnTo>
                    <a:lnTo>
                      <a:pt x="287" y="194"/>
                    </a:lnTo>
                    <a:lnTo>
                      <a:pt x="254" y="153"/>
                    </a:lnTo>
                    <a:lnTo>
                      <a:pt x="229" y="110"/>
                    </a:lnTo>
                    <a:lnTo>
                      <a:pt x="212" y="66"/>
                    </a:lnTo>
                    <a:lnTo>
                      <a:pt x="208" y="29"/>
                    </a:lnTo>
                    <a:lnTo>
                      <a:pt x="219" y="5"/>
                    </a:lnTo>
                    <a:lnTo>
                      <a:pt x="252" y="0"/>
                    </a:lnTo>
                    <a:close/>
                  </a:path>
                </a:pathLst>
              </a:custGeom>
              <a:solidFill>
                <a:srgbClr val="B5B8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28" name="Freeform 1116"/>
              <p:cNvSpPr>
                <a:spLocks/>
              </p:cNvSpPr>
              <p:nvPr/>
            </p:nvSpPr>
            <p:spPr bwMode="auto">
              <a:xfrm>
                <a:off x="5067" y="1668"/>
                <a:ext cx="143" cy="283"/>
              </a:xfrm>
              <a:custGeom>
                <a:avLst/>
                <a:gdLst>
                  <a:gd name="T0" fmla="*/ 3 w 430"/>
                  <a:gd name="T1" fmla="*/ 0 h 849"/>
                  <a:gd name="T2" fmla="*/ 3 w 430"/>
                  <a:gd name="T3" fmla="*/ 1 h 849"/>
                  <a:gd name="T4" fmla="*/ 4 w 430"/>
                  <a:gd name="T5" fmla="*/ 1 h 849"/>
                  <a:gd name="T6" fmla="*/ 5 w 430"/>
                  <a:gd name="T7" fmla="*/ 3 h 849"/>
                  <a:gd name="T8" fmla="*/ 5 w 430"/>
                  <a:gd name="T9" fmla="*/ 4 h 849"/>
                  <a:gd name="T10" fmla="*/ 5 w 430"/>
                  <a:gd name="T11" fmla="*/ 5 h 849"/>
                  <a:gd name="T12" fmla="*/ 4 w 430"/>
                  <a:gd name="T13" fmla="*/ 6 h 849"/>
                  <a:gd name="T14" fmla="*/ 4 w 430"/>
                  <a:gd name="T15" fmla="*/ 7 h 849"/>
                  <a:gd name="T16" fmla="*/ 3 w 430"/>
                  <a:gd name="T17" fmla="*/ 8 h 849"/>
                  <a:gd name="T18" fmla="*/ 3 w 430"/>
                  <a:gd name="T19" fmla="*/ 9 h 849"/>
                  <a:gd name="T20" fmla="*/ 3 w 430"/>
                  <a:gd name="T21" fmla="*/ 10 h 849"/>
                  <a:gd name="T22" fmla="*/ 3 w 430"/>
                  <a:gd name="T23" fmla="*/ 10 h 849"/>
                  <a:gd name="T24" fmla="*/ 1 w 430"/>
                  <a:gd name="T25" fmla="*/ 10 h 849"/>
                  <a:gd name="T26" fmla="*/ 1 w 430"/>
                  <a:gd name="T27" fmla="*/ 9 h 849"/>
                  <a:gd name="T28" fmla="*/ 0 w 430"/>
                  <a:gd name="T29" fmla="*/ 9 h 849"/>
                  <a:gd name="T30" fmla="*/ 0 w 430"/>
                  <a:gd name="T31" fmla="*/ 8 h 849"/>
                  <a:gd name="T32" fmla="*/ 0 w 430"/>
                  <a:gd name="T33" fmla="*/ 7 h 849"/>
                  <a:gd name="T34" fmla="*/ 1 w 430"/>
                  <a:gd name="T35" fmla="*/ 7 h 849"/>
                  <a:gd name="T36" fmla="*/ 1 w 430"/>
                  <a:gd name="T37" fmla="*/ 7 h 849"/>
                  <a:gd name="T38" fmla="*/ 1 w 430"/>
                  <a:gd name="T39" fmla="*/ 7 h 849"/>
                  <a:gd name="T40" fmla="*/ 2 w 430"/>
                  <a:gd name="T41" fmla="*/ 7 h 849"/>
                  <a:gd name="T42" fmla="*/ 2 w 430"/>
                  <a:gd name="T43" fmla="*/ 6 h 849"/>
                  <a:gd name="T44" fmla="*/ 3 w 430"/>
                  <a:gd name="T45" fmla="*/ 6 h 849"/>
                  <a:gd name="T46" fmla="*/ 3 w 430"/>
                  <a:gd name="T47" fmla="*/ 5 h 849"/>
                  <a:gd name="T48" fmla="*/ 3 w 430"/>
                  <a:gd name="T49" fmla="*/ 5 h 849"/>
                  <a:gd name="T50" fmla="*/ 3 w 430"/>
                  <a:gd name="T51" fmla="*/ 4 h 849"/>
                  <a:gd name="T52" fmla="*/ 4 w 430"/>
                  <a:gd name="T53" fmla="*/ 3 h 849"/>
                  <a:gd name="T54" fmla="*/ 4 w 430"/>
                  <a:gd name="T55" fmla="*/ 3 h 849"/>
                  <a:gd name="T56" fmla="*/ 4 w 430"/>
                  <a:gd name="T57" fmla="*/ 3 h 849"/>
                  <a:gd name="T58" fmla="*/ 3 w 430"/>
                  <a:gd name="T59" fmla="*/ 2 h 849"/>
                  <a:gd name="T60" fmla="*/ 2 w 430"/>
                  <a:gd name="T61" fmla="*/ 1 h 849"/>
                  <a:gd name="T62" fmla="*/ 2 w 430"/>
                  <a:gd name="T63" fmla="*/ 0 h 8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0"/>
                  <a:gd name="T97" fmla="*/ 0 h 849"/>
                  <a:gd name="T98" fmla="*/ 430 w 430"/>
                  <a:gd name="T99" fmla="*/ 849 h 8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0" h="849">
                    <a:moveTo>
                      <a:pt x="203" y="0"/>
                    </a:moveTo>
                    <a:lnTo>
                      <a:pt x="211" y="5"/>
                    </a:lnTo>
                    <a:lnTo>
                      <a:pt x="237" y="21"/>
                    </a:lnTo>
                    <a:lnTo>
                      <a:pt x="273" y="46"/>
                    </a:lnTo>
                    <a:lnTo>
                      <a:pt x="316" y="80"/>
                    </a:lnTo>
                    <a:lnTo>
                      <a:pt x="357" y="118"/>
                    </a:lnTo>
                    <a:lnTo>
                      <a:pt x="394" y="164"/>
                    </a:lnTo>
                    <a:lnTo>
                      <a:pt x="419" y="212"/>
                    </a:lnTo>
                    <a:lnTo>
                      <a:pt x="430" y="265"/>
                    </a:lnTo>
                    <a:lnTo>
                      <a:pt x="424" y="313"/>
                    </a:lnTo>
                    <a:lnTo>
                      <a:pt x="412" y="359"/>
                    </a:lnTo>
                    <a:lnTo>
                      <a:pt x="393" y="399"/>
                    </a:lnTo>
                    <a:lnTo>
                      <a:pt x="371" y="439"/>
                    </a:lnTo>
                    <a:lnTo>
                      <a:pt x="345" y="477"/>
                    </a:lnTo>
                    <a:lnTo>
                      <a:pt x="322" y="519"/>
                    </a:lnTo>
                    <a:lnTo>
                      <a:pt x="298" y="562"/>
                    </a:lnTo>
                    <a:lnTo>
                      <a:pt x="279" y="611"/>
                    </a:lnTo>
                    <a:lnTo>
                      <a:pt x="266" y="659"/>
                    </a:lnTo>
                    <a:lnTo>
                      <a:pt x="260" y="708"/>
                    </a:lnTo>
                    <a:lnTo>
                      <a:pt x="256" y="752"/>
                    </a:lnTo>
                    <a:lnTo>
                      <a:pt x="253" y="792"/>
                    </a:lnTo>
                    <a:lnTo>
                      <a:pt x="244" y="822"/>
                    </a:lnTo>
                    <a:lnTo>
                      <a:pt x="230" y="842"/>
                    </a:lnTo>
                    <a:lnTo>
                      <a:pt x="204" y="849"/>
                    </a:lnTo>
                    <a:lnTo>
                      <a:pt x="164" y="843"/>
                    </a:lnTo>
                    <a:lnTo>
                      <a:pt x="116" y="823"/>
                    </a:lnTo>
                    <a:lnTo>
                      <a:pt x="77" y="796"/>
                    </a:lnTo>
                    <a:lnTo>
                      <a:pt x="45" y="765"/>
                    </a:lnTo>
                    <a:lnTo>
                      <a:pt x="23" y="731"/>
                    </a:lnTo>
                    <a:lnTo>
                      <a:pt x="6" y="695"/>
                    </a:lnTo>
                    <a:lnTo>
                      <a:pt x="0" y="662"/>
                    </a:lnTo>
                    <a:lnTo>
                      <a:pt x="3" y="629"/>
                    </a:lnTo>
                    <a:lnTo>
                      <a:pt x="17" y="602"/>
                    </a:lnTo>
                    <a:lnTo>
                      <a:pt x="32" y="579"/>
                    </a:lnTo>
                    <a:lnTo>
                      <a:pt x="46" y="564"/>
                    </a:lnTo>
                    <a:lnTo>
                      <a:pt x="58" y="553"/>
                    </a:lnTo>
                    <a:lnTo>
                      <a:pt x="70" y="548"/>
                    </a:lnTo>
                    <a:lnTo>
                      <a:pt x="82" y="544"/>
                    </a:lnTo>
                    <a:lnTo>
                      <a:pt x="99" y="544"/>
                    </a:lnTo>
                    <a:lnTo>
                      <a:pt x="118" y="547"/>
                    </a:lnTo>
                    <a:lnTo>
                      <a:pt x="142" y="549"/>
                    </a:lnTo>
                    <a:lnTo>
                      <a:pt x="165" y="543"/>
                    </a:lnTo>
                    <a:lnTo>
                      <a:pt x="184" y="528"/>
                    </a:lnTo>
                    <a:lnTo>
                      <a:pt x="198" y="505"/>
                    </a:lnTo>
                    <a:lnTo>
                      <a:pt x="210" y="478"/>
                    </a:lnTo>
                    <a:lnTo>
                      <a:pt x="218" y="449"/>
                    </a:lnTo>
                    <a:lnTo>
                      <a:pt x="227" y="423"/>
                    </a:lnTo>
                    <a:lnTo>
                      <a:pt x="234" y="400"/>
                    </a:lnTo>
                    <a:lnTo>
                      <a:pt x="243" y="388"/>
                    </a:lnTo>
                    <a:lnTo>
                      <a:pt x="252" y="374"/>
                    </a:lnTo>
                    <a:lnTo>
                      <a:pt x="261" y="354"/>
                    </a:lnTo>
                    <a:lnTo>
                      <a:pt x="272" y="330"/>
                    </a:lnTo>
                    <a:lnTo>
                      <a:pt x="282" y="304"/>
                    </a:lnTo>
                    <a:lnTo>
                      <a:pt x="293" y="277"/>
                    </a:lnTo>
                    <a:lnTo>
                      <a:pt x="305" y="255"/>
                    </a:lnTo>
                    <a:lnTo>
                      <a:pt x="318" y="236"/>
                    </a:lnTo>
                    <a:lnTo>
                      <a:pt x="332" y="224"/>
                    </a:lnTo>
                    <a:lnTo>
                      <a:pt x="295" y="212"/>
                    </a:lnTo>
                    <a:lnTo>
                      <a:pt x="260" y="188"/>
                    </a:lnTo>
                    <a:lnTo>
                      <a:pt x="227" y="152"/>
                    </a:lnTo>
                    <a:lnTo>
                      <a:pt x="201" y="114"/>
                    </a:lnTo>
                    <a:lnTo>
                      <a:pt x="180" y="73"/>
                    </a:lnTo>
                    <a:lnTo>
                      <a:pt x="173" y="38"/>
                    </a:lnTo>
                    <a:lnTo>
                      <a:pt x="179" y="12"/>
                    </a:lnTo>
                    <a:lnTo>
                      <a:pt x="203" y="0"/>
                    </a:lnTo>
                    <a:close/>
                  </a:path>
                </a:pathLst>
              </a:custGeom>
              <a:solidFill>
                <a:srgbClr val="D9D4F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29" name="Freeform 1117"/>
              <p:cNvSpPr>
                <a:spLocks/>
              </p:cNvSpPr>
              <p:nvPr/>
            </p:nvSpPr>
            <p:spPr bwMode="auto">
              <a:xfrm>
                <a:off x="5081" y="1670"/>
                <a:ext cx="125" cy="269"/>
              </a:xfrm>
              <a:custGeom>
                <a:avLst/>
                <a:gdLst>
                  <a:gd name="T0" fmla="*/ 2 w 376"/>
                  <a:gd name="T1" fmla="*/ 0 h 806"/>
                  <a:gd name="T2" fmla="*/ 3 w 376"/>
                  <a:gd name="T3" fmla="*/ 1 h 806"/>
                  <a:gd name="T4" fmla="*/ 4 w 376"/>
                  <a:gd name="T5" fmla="*/ 1 h 806"/>
                  <a:gd name="T6" fmla="*/ 4 w 376"/>
                  <a:gd name="T7" fmla="*/ 2 h 806"/>
                  <a:gd name="T8" fmla="*/ 5 w 376"/>
                  <a:gd name="T9" fmla="*/ 4 h 806"/>
                  <a:gd name="T10" fmla="*/ 4 w 376"/>
                  <a:gd name="T11" fmla="*/ 4 h 806"/>
                  <a:gd name="T12" fmla="*/ 4 w 376"/>
                  <a:gd name="T13" fmla="*/ 5 h 806"/>
                  <a:gd name="T14" fmla="*/ 3 w 376"/>
                  <a:gd name="T15" fmla="*/ 6 h 806"/>
                  <a:gd name="T16" fmla="*/ 3 w 376"/>
                  <a:gd name="T17" fmla="*/ 7 h 806"/>
                  <a:gd name="T18" fmla="*/ 2 w 376"/>
                  <a:gd name="T19" fmla="*/ 9 h 806"/>
                  <a:gd name="T20" fmla="*/ 2 w 376"/>
                  <a:gd name="T21" fmla="*/ 10 h 806"/>
                  <a:gd name="T22" fmla="*/ 2 w 376"/>
                  <a:gd name="T23" fmla="*/ 10 h 806"/>
                  <a:gd name="T24" fmla="*/ 1 w 376"/>
                  <a:gd name="T25" fmla="*/ 10 h 806"/>
                  <a:gd name="T26" fmla="*/ 0 w 376"/>
                  <a:gd name="T27" fmla="*/ 9 h 806"/>
                  <a:gd name="T28" fmla="*/ 0 w 376"/>
                  <a:gd name="T29" fmla="*/ 8 h 806"/>
                  <a:gd name="T30" fmla="*/ 0 w 376"/>
                  <a:gd name="T31" fmla="*/ 7 h 806"/>
                  <a:gd name="T32" fmla="*/ 0 w 376"/>
                  <a:gd name="T33" fmla="*/ 7 h 806"/>
                  <a:gd name="T34" fmla="*/ 1 w 376"/>
                  <a:gd name="T35" fmla="*/ 7 h 806"/>
                  <a:gd name="T36" fmla="*/ 1 w 376"/>
                  <a:gd name="T37" fmla="*/ 7 h 806"/>
                  <a:gd name="T38" fmla="*/ 1 w 376"/>
                  <a:gd name="T39" fmla="*/ 7 h 806"/>
                  <a:gd name="T40" fmla="*/ 2 w 376"/>
                  <a:gd name="T41" fmla="*/ 7 h 806"/>
                  <a:gd name="T42" fmla="*/ 2 w 376"/>
                  <a:gd name="T43" fmla="*/ 6 h 806"/>
                  <a:gd name="T44" fmla="*/ 2 w 376"/>
                  <a:gd name="T45" fmla="*/ 5 h 806"/>
                  <a:gd name="T46" fmla="*/ 3 w 376"/>
                  <a:gd name="T47" fmla="*/ 5 h 806"/>
                  <a:gd name="T48" fmla="*/ 3 w 376"/>
                  <a:gd name="T49" fmla="*/ 4 h 806"/>
                  <a:gd name="T50" fmla="*/ 3 w 376"/>
                  <a:gd name="T51" fmla="*/ 4 h 806"/>
                  <a:gd name="T52" fmla="*/ 3 w 376"/>
                  <a:gd name="T53" fmla="*/ 3 h 806"/>
                  <a:gd name="T54" fmla="*/ 4 w 376"/>
                  <a:gd name="T55" fmla="*/ 3 h 806"/>
                  <a:gd name="T56" fmla="*/ 3 w 376"/>
                  <a:gd name="T57" fmla="*/ 2 h 806"/>
                  <a:gd name="T58" fmla="*/ 3 w 376"/>
                  <a:gd name="T59" fmla="*/ 2 h 806"/>
                  <a:gd name="T60" fmla="*/ 2 w 376"/>
                  <a:gd name="T61" fmla="*/ 1 h 806"/>
                  <a:gd name="T62" fmla="*/ 2 w 376"/>
                  <a:gd name="T63" fmla="*/ 0 h 8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6"/>
                  <a:gd name="T97" fmla="*/ 0 h 806"/>
                  <a:gd name="T98" fmla="*/ 376 w 376"/>
                  <a:gd name="T99" fmla="*/ 806 h 8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6" h="806">
                    <a:moveTo>
                      <a:pt x="156" y="0"/>
                    </a:moveTo>
                    <a:lnTo>
                      <a:pt x="165" y="5"/>
                    </a:lnTo>
                    <a:lnTo>
                      <a:pt x="189" y="20"/>
                    </a:lnTo>
                    <a:lnTo>
                      <a:pt x="225" y="44"/>
                    </a:lnTo>
                    <a:lnTo>
                      <a:pt x="265" y="76"/>
                    </a:lnTo>
                    <a:lnTo>
                      <a:pt x="304" y="113"/>
                    </a:lnTo>
                    <a:lnTo>
                      <a:pt x="340" y="154"/>
                    </a:lnTo>
                    <a:lnTo>
                      <a:pt x="365" y="200"/>
                    </a:lnTo>
                    <a:lnTo>
                      <a:pt x="376" y="248"/>
                    </a:lnTo>
                    <a:lnTo>
                      <a:pt x="371" y="290"/>
                    </a:lnTo>
                    <a:lnTo>
                      <a:pt x="359" y="324"/>
                    </a:lnTo>
                    <a:lnTo>
                      <a:pt x="341" y="353"/>
                    </a:lnTo>
                    <a:lnTo>
                      <a:pt x="321" y="381"/>
                    </a:lnTo>
                    <a:lnTo>
                      <a:pt x="296" y="409"/>
                    </a:lnTo>
                    <a:lnTo>
                      <a:pt x="271" y="442"/>
                    </a:lnTo>
                    <a:lnTo>
                      <a:pt x="248" y="483"/>
                    </a:lnTo>
                    <a:lnTo>
                      <a:pt x="226" y="538"/>
                    </a:lnTo>
                    <a:lnTo>
                      <a:pt x="211" y="596"/>
                    </a:lnTo>
                    <a:lnTo>
                      <a:pt x="205" y="653"/>
                    </a:lnTo>
                    <a:lnTo>
                      <a:pt x="202" y="702"/>
                    </a:lnTo>
                    <a:lnTo>
                      <a:pt x="202" y="747"/>
                    </a:lnTo>
                    <a:lnTo>
                      <a:pt x="198" y="779"/>
                    </a:lnTo>
                    <a:lnTo>
                      <a:pt x="186" y="800"/>
                    </a:lnTo>
                    <a:lnTo>
                      <a:pt x="161" y="806"/>
                    </a:lnTo>
                    <a:lnTo>
                      <a:pt x="123" y="798"/>
                    </a:lnTo>
                    <a:lnTo>
                      <a:pt x="79" y="776"/>
                    </a:lnTo>
                    <a:lnTo>
                      <a:pt x="46" y="750"/>
                    </a:lnTo>
                    <a:lnTo>
                      <a:pt x="21" y="722"/>
                    </a:lnTo>
                    <a:lnTo>
                      <a:pt x="7" y="693"/>
                    </a:lnTo>
                    <a:lnTo>
                      <a:pt x="0" y="663"/>
                    </a:lnTo>
                    <a:lnTo>
                      <a:pt x="0" y="634"/>
                    </a:lnTo>
                    <a:lnTo>
                      <a:pt x="7" y="606"/>
                    </a:lnTo>
                    <a:lnTo>
                      <a:pt x="21" y="583"/>
                    </a:lnTo>
                    <a:lnTo>
                      <a:pt x="35" y="562"/>
                    </a:lnTo>
                    <a:lnTo>
                      <a:pt x="47" y="549"/>
                    </a:lnTo>
                    <a:lnTo>
                      <a:pt x="59" y="540"/>
                    </a:lnTo>
                    <a:lnTo>
                      <a:pt x="71" y="536"/>
                    </a:lnTo>
                    <a:lnTo>
                      <a:pt x="83" y="534"/>
                    </a:lnTo>
                    <a:lnTo>
                      <a:pt x="98" y="535"/>
                    </a:lnTo>
                    <a:lnTo>
                      <a:pt x="115" y="538"/>
                    </a:lnTo>
                    <a:lnTo>
                      <a:pt x="137" y="540"/>
                    </a:lnTo>
                    <a:lnTo>
                      <a:pt x="156" y="534"/>
                    </a:lnTo>
                    <a:lnTo>
                      <a:pt x="172" y="518"/>
                    </a:lnTo>
                    <a:lnTo>
                      <a:pt x="184" y="495"/>
                    </a:lnTo>
                    <a:lnTo>
                      <a:pt x="192" y="468"/>
                    </a:lnTo>
                    <a:lnTo>
                      <a:pt x="198" y="439"/>
                    </a:lnTo>
                    <a:lnTo>
                      <a:pt x="205" y="412"/>
                    </a:lnTo>
                    <a:lnTo>
                      <a:pt x="210" y="390"/>
                    </a:lnTo>
                    <a:lnTo>
                      <a:pt x="218" y="377"/>
                    </a:lnTo>
                    <a:lnTo>
                      <a:pt x="226" y="363"/>
                    </a:lnTo>
                    <a:lnTo>
                      <a:pt x="237" y="344"/>
                    </a:lnTo>
                    <a:lnTo>
                      <a:pt x="248" y="319"/>
                    </a:lnTo>
                    <a:lnTo>
                      <a:pt x="261" y="293"/>
                    </a:lnTo>
                    <a:lnTo>
                      <a:pt x="274" y="265"/>
                    </a:lnTo>
                    <a:lnTo>
                      <a:pt x="287" y="242"/>
                    </a:lnTo>
                    <a:lnTo>
                      <a:pt x="300" y="222"/>
                    </a:lnTo>
                    <a:lnTo>
                      <a:pt x="313" y="210"/>
                    </a:lnTo>
                    <a:lnTo>
                      <a:pt x="275" y="201"/>
                    </a:lnTo>
                    <a:lnTo>
                      <a:pt x="238" y="180"/>
                    </a:lnTo>
                    <a:lnTo>
                      <a:pt x="204" y="151"/>
                    </a:lnTo>
                    <a:lnTo>
                      <a:pt x="175" y="116"/>
                    </a:lnTo>
                    <a:lnTo>
                      <a:pt x="153" y="79"/>
                    </a:lnTo>
                    <a:lnTo>
                      <a:pt x="141" y="45"/>
                    </a:lnTo>
                    <a:lnTo>
                      <a:pt x="141" y="17"/>
                    </a:lnTo>
                    <a:lnTo>
                      <a:pt x="156" y="0"/>
                    </a:lnTo>
                    <a:close/>
                  </a:path>
                </a:pathLst>
              </a:custGeom>
              <a:solidFill>
                <a:srgbClr val="FCF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0" name="Freeform 1118"/>
              <p:cNvSpPr>
                <a:spLocks/>
              </p:cNvSpPr>
              <p:nvPr/>
            </p:nvSpPr>
            <p:spPr bwMode="auto">
              <a:xfrm>
                <a:off x="5053" y="1877"/>
                <a:ext cx="119" cy="126"/>
              </a:xfrm>
              <a:custGeom>
                <a:avLst/>
                <a:gdLst>
                  <a:gd name="T0" fmla="*/ 0 w 357"/>
                  <a:gd name="T1" fmla="*/ 0 h 378"/>
                  <a:gd name="T2" fmla="*/ 0 w 357"/>
                  <a:gd name="T3" fmla="*/ 0 h 378"/>
                  <a:gd name="T4" fmla="*/ 0 w 357"/>
                  <a:gd name="T5" fmla="*/ 0 h 378"/>
                  <a:gd name="T6" fmla="*/ 1 w 357"/>
                  <a:gd name="T7" fmla="*/ 0 h 378"/>
                  <a:gd name="T8" fmla="*/ 1 w 357"/>
                  <a:gd name="T9" fmla="*/ 0 h 378"/>
                  <a:gd name="T10" fmla="*/ 1 w 357"/>
                  <a:gd name="T11" fmla="*/ 1 h 378"/>
                  <a:gd name="T12" fmla="*/ 2 w 357"/>
                  <a:gd name="T13" fmla="*/ 1 h 378"/>
                  <a:gd name="T14" fmla="*/ 2 w 357"/>
                  <a:gd name="T15" fmla="*/ 1 h 378"/>
                  <a:gd name="T16" fmla="*/ 2 w 357"/>
                  <a:gd name="T17" fmla="*/ 2 h 378"/>
                  <a:gd name="T18" fmla="*/ 2 w 357"/>
                  <a:gd name="T19" fmla="*/ 2 h 378"/>
                  <a:gd name="T20" fmla="*/ 3 w 357"/>
                  <a:gd name="T21" fmla="*/ 3 h 378"/>
                  <a:gd name="T22" fmla="*/ 3 w 357"/>
                  <a:gd name="T23" fmla="*/ 3 h 378"/>
                  <a:gd name="T24" fmla="*/ 3 w 357"/>
                  <a:gd name="T25" fmla="*/ 3 h 378"/>
                  <a:gd name="T26" fmla="*/ 4 w 357"/>
                  <a:gd name="T27" fmla="*/ 3 h 378"/>
                  <a:gd name="T28" fmla="*/ 4 w 357"/>
                  <a:gd name="T29" fmla="*/ 4 h 378"/>
                  <a:gd name="T30" fmla="*/ 4 w 357"/>
                  <a:gd name="T31" fmla="*/ 4 h 378"/>
                  <a:gd name="T32" fmla="*/ 4 w 357"/>
                  <a:gd name="T33" fmla="*/ 4 h 378"/>
                  <a:gd name="T34" fmla="*/ 4 w 357"/>
                  <a:gd name="T35" fmla="*/ 4 h 378"/>
                  <a:gd name="T36" fmla="*/ 4 w 357"/>
                  <a:gd name="T37" fmla="*/ 4 h 378"/>
                  <a:gd name="T38" fmla="*/ 4 w 357"/>
                  <a:gd name="T39" fmla="*/ 4 h 378"/>
                  <a:gd name="T40" fmla="*/ 4 w 357"/>
                  <a:gd name="T41" fmla="*/ 4 h 378"/>
                  <a:gd name="T42" fmla="*/ 4 w 357"/>
                  <a:gd name="T43" fmla="*/ 4 h 378"/>
                  <a:gd name="T44" fmla="*/ 4 w 357"/>
                  <a:gd name="T45" fmla="*/ 5 h 378"/>
                  <a:gd name="T46" fmla="*/ 3 w 357"/>
                  <a:gd name="T47" fmla="*/ 5 h 378"/>
                  <a:gd name="T48" fmla="*/ 3 w 357"/>
                  <a:gd name="T49" fmla="*/ 5 h 378"/>
                  <a:gd name="T50" fmla="*/ 3 w 357"/>
                  <a:gd name="T51" fmla="*/ 5 h 378"/>
                  <a:gd name="T52" fmla="*/ 2 w 357"/>
                  <a:gd name="T53" fmla="*/ 5 h 378"/>
                  <a:gd name="T54" fmla="*/ 2 w 357"/>
                  <a:gd name="T55" fmla="*/ 4 h 378"/>
                  <a:gd name="T56" fmla="*/ 1 w 357"/>
                  <a:gd name="T57" fmla="*/ 4 h 378"/>
                  <a:gd name="T58" fmla="*/ 1 w 357"/>
                  <a:gd name="T59" fmla="*/ 4 h 378"/>
                  <a:gd name="T60" fmla="*/ 1 w 357"/>
                  <a:gd name="T61" fmla="*/ 4 h 378"/>
                  <a:gd name="T62" fmla="*/ 0 w 357"/>
                  <a:gd name="T63" fmla="*/ 4 h 378"/>
                  <a:gd name="T64" fmla="*/ 0 w 357"/>
                  <a:gd name="T65" fmla="*/ 4 h 378"/>
                  <a:gd name="T66" fmla="*/ 0 w 357"/>
                  <a:gd name="T67" fmla="*/ 3 h 378"/>
                  <a:gd name="T68" fmla="*/ 0 w 357"/>
                  <a:gd name="T69" fmla="*/ 3 h 378"/>
                  <a:gd name="T70" fmla="*/ 0 w 357"/>
                  <a:gd name="T71" fmla="*/ 2 h 378"/>
                  <a:gd name="T72" fmla="*/ 0 w 357"/>
                  <a:gd name="T73" fmla="*/ 2 h 378"/>
                  <a:gd name="T74" fmla="*/ 0 w 357"/>
                  <a:gd name="T75" fmla="*/ 1 h 378"/>
                  <a:gd name="T76" fmla="*/ 0 w 357"/>
                  <a:gd name="T77" fmla="*/ 0 h 378"/>
                  <a:gd name="T78" fmla="*/ 0 w 357"/>
                  <a:gd name="T79" fmla="*/ 0 h 378"/>
                  <a:gd name="T80" fmla="*/ 0 w 357"/>
                  <a:gd name="T81" fmla="*/ 0 h 3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7"/>
                  <a:gd name="T124" fmla="*/ 0 h 378"/>
                  <a:gd name="T125" fmla="*/ 357 w 357"/>
                  <a:gd name="T126" fmla="*/ 378 h 3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7" h="378">
                    <a:moveTo>
                      <a:pt x="0" y="0"/>
                    </a:moveTo>
                    <a:lnTo>
                      <a:pt x="5" y="0"/>
                    </a:lnTo>
                    <a:lnTo>
                      <a:pt x="21" y="4"/>
                    </a:lnTo>
                    <a:lnTo>
                      <a:pt x="42" y="11"/>
                    </a:lnTo>
                    <a:lnTo>
                      <a:pt x="69" y="25"/>
                    </a:lnTo>
                    <a:lnTo>
                      <a:pt x="95" y="43"/>
                    </a:lnTo>
                    <a:lnTo>
                      <a:pt x="123" y="68"/>
                    </a:lnTo>
                    <a:lnTo>
                      <a:pt x="146" y="100"/>
                    </a:lnTo>
                    <a:lnTo>
                      <a:pt x="163" y="141"/>
                    </a:lnTo>
                    <a:lnTo>
                      <a:pt x="180" y="181"/>
                    </a:lnTo>
                    <a:lnTo>
                      <a:pt x="206" y="216"/>
                    </a:lnTo>
                    <a:lnTo>
                      <a:pt x="238" y="242"/>
                    </a:lnTo>
                    <a:lnTo>
                      <a:pt x="272" y="265"/>
                    </a:lnTo>
                    <a:lnTo>
                      <a:pt x="303" y="280"/>
                    </a:lnTo>
                    <a:lnTo>
                      <a:pt x="330" y="290"/>
                    </a:lnTo>
                    <a:lnTo>
                      <a:pt x="349" y="296"/>
                    </a:lnTo>
                    <a:lnTo>
                      <a:pt x="357" y="299"/>
                    </a:lnTo>
                    <a:lnTo>
                      <a:pt x="354" y="302"/>
                    </a:lnTo>
                    <a:lnTo>
                      <a:pt x="348" y="312"/>
                    </a:lnTo>
                    <a:lnTo>
                      <a:pt x="337" y="325"/>
                    </a:lnTo>
                    <a:lnTo>
                      <a:pt x="324" y="341"/>
                    </a:lnTo>
                    <a:lnTo>
                      <a:pt x="306" y="355"/>
                    </a:lnTo>
                    <a:lnTo>
                      <a:pt x="287" y="368"/>
                    </a:lnTo>
                    <a:lnTo>
                      <a:pt x="266" y="376"/>
                    </a:lnTo>
                    <a:lnTo>
                      <a:pt x="244" y="378"/>
                    </a:lnTo>
                    <a:lnTo>
                      <a:pt x="214" y="374"/>
                    </a:lnTo>
                    <a:lnTo>
                      <a:pt x="181" y="370"/>
                    </a:lnTo>
                    <a:lnTo>
                      <a:pt x="144" y="363"/>
                    </a:lnTo>
                    <a:lnTo>
                      <a:pt x="110" y="356"/>
                    </a:lnTo>
                    <a:lnTo>
                      <a:pt x="75" y="346"/>
                    </a:lnTo>
                    <a:lnTo>
                      <a:pt x="49" y="333"/>
                    </a:lnTo>
                    <a:lnTo>
                      <a:pt x="31" y="318"/>
                    </a:lnTo>
                    <a:lnTo>
                      <a:pt x="25" y="299"/>
                    </a:lnTo>
                    <a:lnTo>
                      <a:pt x="23" y="269"/>
                    </a:lnTo>
                    <a:lnTo>
                      <a:pt x="21" y="229"/>
                    </a:lnTo>
                    <a:lnTo>
                      <a:pt x="16" y="179"/>
                    </a:lnTo>
                    <a:lnTo>
                      <a:pt x="12" y="129"/>
                    </a:lnTo>
                    <a:lnTo>
                      <a:pt x="8" y="79"/>
                    </a:lnTo>
                    <a:lnTo>
                      <a:pt x="4" y="38"/>
                    </a:lnTo>
                    <a:lnTo>
                      <a:pt x="0" y="10"/>
                    </a:lnTo>
                    <a:lnTo>
                      <a:pt x="0" y="0"/>
                    </a:lnTo>
                    <a:close/>
                  </a:path>
                </a:pathLst>
              </a:custGeom>
              <a:solidFill>
                <a:srgbClr val="FFCCC2"/>
              </a:solidFill>
              <a:ln w="6350">
                <a:solidFill>
                  <a:srgbClr val="000000"/>
                </a:solidFill>
                <a:round/>
                <a:headEnd/>
                <a:tailEnd/>
              </a:ln>
            </p:spPr>
            <p:txBody>
              <a:bodyPr/>
              <a:lstStyle/>
              <a:p>
                <a:endParaRPr lang="en-US"/>
              </a:p>
            </p:txBody>
          </p:sp>
          <p:sp>
            <p:nvSpPr>
              <p:cNvPr id="21631" name="Freeform 1119"/>
              <p:cNvSpPr>
                <a:spLocks/>
              </p:cNvSpPr>
              <p:nvPr/>
            </p:nvSpPr>
            <p:spPr bwMode="auto">
              <a:xfrm>
                <a:off x="4915" y="1446"/>
                <a:ext cx="481" cy="382"/>
              </a:xfrm>
              <a:custGeom>
                <a:avLst/>
                <a:gdLst>
                  <a:gd name="T0" fmla="*/ 5 w 1444"/>
                  <a:gd name="T1" fmla="*/ 1 h 1145"/>
                  <a:gd name="T2" fmla="*/ 6 w 1444"/>
                  <a:gd name="T3" fmla="*/ 2 h 1145"/>
                  <a:gd name="T4" fmla="*/ 8 w 1444"/>
                  <a:gd name="T5" fmla="*/ 3 h 1145"/>
                  <a:gd name="T6" fmla="*/ 8 w 1444"/>
                  <a:gd name="T7" fmla="*/ 4 h 1145"/>
                  <a:gd name="T8" fmla="*/ 9 w 1444"/>
                  <a:gd name="T9" fmla="*/ 7 h 1145"/>
                  <a:gd name="T10" fmla="*/ 9 w 1444"/>
                  <a:gd name="T11" fmla="*/ 9 h 1145"/>
                  <a:gd name="T12" fmla="*/ 10 w 1444"/>
                  <a:gd name="T13" fmla="*/ 10 h 1145"/>
                  <a:gd name="T14" fmla="*/ 11 w 1444"/>
                  <a:gd name="T15" fmla="*/ 11 h 1145"/>
                  <a:gd name="T16" fmla="*/ 13 w 1444"/>
                  <a:gd name="T17" fmla="*/ 10 h 1145"/>
                  <a:gd name="T18" fmla="*/ 14 w 1444"/>
                  <a:gd name="T19" fmla="*/ 8 h 1145"/>
                  <a:gd name="T20" fmla="*/ 15 w 1444"/>
                  <a:gd name="T21" fmla="*/ 6 h 1145"/>
                  <a:gd name="T22" fmla="*/ 15 w 1444"/>
                  <a:gd name="T23" fmla="*/ 5 h 1145"/>
                  <a:gd name="T24" fmla="*/ 15 w 1444"/>
                  <a:gd name="T25" fmla="*/ 5 h 1145"/>
                  <a:gd name="T26" fmla="*/ 16 w 1444"/>
                  <a:gd name="T27" fmla="*/ 5 h 1145"/>
                  <a:gd name="T28" fmla="*/ 17 w 1444"/>
                  <a:gd name="T29" fmla="*/ 5 h 1145"/>
                  <a:gd name="T30" fmla="*/ 18 w 1444"/>
                  <a:gd name="T31" fmla="*/ 5 h 1145"/>
                  <a:gd name="T32" fmla="*/ 18 w 1444"/>
                  <a:gd name="T33" fmla="*/ 5 h 1145"/>
                  <a:gd name="T34" fmla="*/ 17 w 1444"/>
                  <a:gd name="T35" fmla="*/ 6 h 1145"/>
                  <a:gd name="T36" fmla="*/ 16 w 1444"/>
                  <a:gd name="T37" fmla="*/ 8 h 1145"/>
                  <a:gd name="T38" fmla="*/ 15 w 1444"/>
                  <a:gd name="T39" fmla="*/ 10 h 1145"/>
                  <a:gd name="T40" fmla="*/ 15 w 1444"/>
                  <a:gd name="T41" fmla="*/ 12 h 1145"/>
                  <a:gd name="T42" fmla="*/ 13 w 1444"/>
                  <a:gd name="T43" fmla="*/ 13 h 1145"/>
                  <a:gd name="T44" fmla="*/ 10 w 1444"/>
                  <a:gd name="T45" fmla="*/ 14 h 1145"/>
                  <a:gd name="T46" fmla="*/ 7 w 1444"/>
                  <a:gd name="T47" fmla="*/ 14 h 1145"/>
                  <a:gd name="T48" fmla="*/ 4 w 1444"/>
                  <a:gd name="T49" fmla="*/ 12 h 1145"/>
                  <a:gd name="T50" fmla="*/ 2 w 1444"/>
                  <a:gd name="T51" fmla="*/ 9 h 1145"/>
                  <a:gd name="T52" fmla="*/ 1 w 1444"/>
                  <a:gd name="T53" fmla="*/ 7 h 1145"/>
                  <a:gd name="T54" fmla="*/ 0 w 1444"/>
                  <a:gd name="T55" fmla="*/ 5 h 1145"/>
                  <a:gd name="T56" fmla="*/ 0 w 1444"/>
                  <a:gd name="T57" fmla="*/ 2 h 1145"/>
                  <a:gd name="T58" fmla="*/ 1 w 1444"/>
                  <a:gd name="T59" fmla="*/ 1 h 1145"/>
                  <a:gd name="T60" fmla="*/ 3 w 1444"/>
                  <a:gd name="T61" fmla="*/ 0 h 1145"/>
                  <a:gd name="T62" fmla="*/ 5 w 1444"/>
                  <a:gd name="T63" fmla="*/ 1 h 1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44"/>
                  <a:gd name="T97" fmla="*/ 0 h 1145"/>
                  <a:gd name="T98" fmla="*/ 1444 w 1444"/>
                  <a:gd name="T99" fmla="*/ 1145 h 1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44" h="1145">
                    <a:moveTo>
                      <a:pt x="409" y="97"/>
                    </a:moveTo>
                    <a:lnTo>
                      <a:pt x="422" y="100"/>
                    </a:lnTo>
                    <a:lnTo>
                      <a:pt x="456" y="111"/>
                    </a:lnTo>
                    <a:lnTo>
                      <a:pt x="505" y="133"/>
                    </a:lnTo>
                    <a:lnTo>
                      <a:pt x="560" y="167"/>
                    </a:lnTo>
                    <a:lnTo>
                      <a:pt x="614" y="213"/>
                    </a:lnTo>
                    <a:lnTo>
                      <a:pt x="659" y="277"/>
                    </a:lnTo>
                    <a:lnTo>
                      <a:pt x="687" y="357"/>
                    </a:lnTo>
                    <a:lnTo>
                      <a:pt x="693" y="460"/>
                    </a:lnTo>
                    <a:lnTo>
                      <a:pt x="691" y="563"/>
                    </a:lnTo>
                    <a:lnTo>
                      <a:pt x="706" y="656"/>
                    </a:lnTo>
                    <a:lnTo>
                      <a:pt x="734" y="734"/>
                    </a:lnTo>
                    <a:lnTo>
                      <a:pt x="773" y="797"/>
                    </a:lnTo>
                    <a:lnTo>
                      <a:pt x="818" y="843"/>
                    </a:lnTo>
                    <a:lnTo>
                      <a:pt x="868" y="872"/>
                    </a:lnTo>
                    <a:lnTo>
                      <a:pt x="919" y="881"/>
                    </a:lnTo>
                    <a:lnTo>
                      <a:pt x="971" y="871"/>
                    </a:lnTo>
                    <a:lnTo>
                      <a:pt x="1018" y="831"/>
                    </a:lnTo>
                    <a:lnTo>
                      <a:pt x="1067" y="767"/>
                    </a:lnTo>
                    <a:lnTo>
                      <a:pt x="1113" y="686"/>
                    </a:lnTo>
                    <a:lnTo>
                      <a:pt x="1157" y="598"/>
                    </a:lnTo>
                    <a:lnTo>
                      <a:pt x="1193" y="512"/>
                    </a:lnTo>
                    <a:lnTo>
                      <a:pt x="1222" y="440"/>
                    </a:lnTo>
                    <a:lnTo>
                      <a:pt x="1241" y="390"/>
                    </a:lnTo>
                    <a:lnTo>
                      <a:pt x="1248" y="371"/>
                    </a:lnTo>
                    <a:lnTo>
                      <a:pt x="1255" y="370"/>
                    </a:lnTo>
                    <a:lnTo>
                      <a:pt x="1276" y="370"/>
                    </a:lnTo>
                    <a:lnTo>
                      <a:pt x="1304" y="369"/>
                    </a:lnTo>
                    <a:lnTo>
                      <a:pt x="1340" y="373"/>
                    </a:lnTo>
                    <a:lnTo>
                      <a:pt x="1373" y="377"/>
                    </a:lnTo>
                    <a:lnTo>
                      <a:pt x="1406" y="386"/>
                    </a:lnTo>
                    <a:lnTo>
                      <a:pt x="1430" y="399"/>
                    </a:lnTo>
                    <a:lnTo>
                      <a:pt x="1444" y="419"/>
                    </a:lnTo>
                    <a:lnTo>
                      <a:pt x="1438" y="444"/>
                    </a:lnTo>
                    <a:lnTo>
                      <a:pt x="1414" y="480"/>
                    </a:lnTo>
                    <a:lnTo>
                      <a:pt x="1378" y="525"/>
                    </a:lnTo>
                    <a:lnTo>
                      <a:pt x="1335" y="579"/>
                    </a:lnTo>
                    <a:lnTo>
                      <a:pt x="1289" y="641"/>
                    </a:lnTo>
                    <a:lnTo>
                      <a:pt x="1251" y="710"/>
                    </a:lnTo>
                    <a:lnTo>
                      <a:pt x="1221" y="788"/>
                    </a:lnTo>
                    <a:lnTo>
                      <a:pt x="1210" y="874"/>
                    </a:lnTo>
                    <a:lnTo>
                      <a:pt x="1190" y="956"/>
                    </a:lnTo>
                    <a:lnTo>
                      <a:pt x="1138" y="1030"/>
                    </a:lnTo>
                    <a:lnTo>
                      <a:pt x="1059" y="1088"/>
                    </a:lnTo>
                    <a:lnTo>
                      <a:pt x="959" y="1128"/>
                    </a:lnTo>
                    <a:lnTo>
                      <a:pt x="843" y="1145"/>
                    </a:lnTo>
                    <a:lnTo>
                      <a:pt x="719" y="1136"/>
                    </a:lnTo>
                    <a:lnTo>
                      <a:pt x="591" y="1099"/>
                    </a:lnTo>
                    <a:lnTo>
                      <a:pt x="468" y="1031"/>
                    </a:lnTo>
                    <a:lnTo>
                      <a:pt x="352" y="939"/>
                    </a:lnTo>
                    <a:lnTo>
                      <a:pt x="252" y="843"/>
                    </a:lnTo>
                    <a:lnTo>
                      <a:pt x="167" y="743"/>
                    </a:lnTo>
                    <a:lnTo>
                      <a:pt x="99" y="646"/>
                    </a:lnTo>
                    <a:lnTo>
                      <a:pt x="47" y="552"/>
                    </a:lnTo>
                    <a:lnTo>
                      <a:pt x="15" y="468"/>
                    </a:lnTo>
                    <a:lnTo>
                      <a:pt x="0" y="393"/>
                    </a:lnTo>
                    <a:lnTo>
                      <a:pt x="9" y="334"/>
                    </a:lnTo>
                    <a:lnTo>
                      <a:pt x="24" y="201"/>
                    </a:lnTo>
                    <a:lnTo>
                      <a:pt x="62" y="105"/>
                    </a:lnTo>
                    <a:lnTo>
                      <a:pt x="116" y="42"/>
                    </a:lnTo>
                    <a:lnTo>
                      <a:pt x="181" y="9"/>
                    </a:lnTo>
                    <a:lnTo>
                      <a:pt x="247" y="0"/>
                    </a:lnTo>
                    <a:lnTo>
                      <a:pt x="312" y="15"/>
                    </a:lnTo>
                    <a:lnTo>
                      <a:pt x="367" y="47"/>
                    </a:lnTo>
                    <a:lnTo>
                      <a:pt x="409" y="97"/>
                    </a:lnTo>
                    <a:close/>
                  </a:path>
                </a:pathLst>
              </a:custGeom>
              <a:solidFill>
                <a:srgbClr val="91A3E0"/>
              </a:solidFill>
              <a:ln w="6350">
                <a:solidFill>
                  <a:srgbClr val="000000"/>
                </a:solidFill>
                <a:round/>
                <a:headEnd/>
                <a:tailEnd/>
              </a:ln>
            </p:spPr>
            <p:txBody>
              <a:bodyPr/>
              <a:lstStyle/>
              <a:p>
                <a:endParaRPr lang="en-US"/>
              </a:p>
            </p:txBody>
          </p:sp>
          <p:sp>
            <p:nvSpPr>
              <p:cNvPr id="21632" name="Freeform 1120"/>
              <p:cNvSpPr>
                <a:spLocks/>
              </p:cNvSpPr>
              <p:nvPr/>
            </p:nvSpPr>
            <p:spPr bwMode="auto">
              <a:xfrm>
                <a:off x="4928" y="1439"/>
                <a:ext cx="463" cy="380"/>
              </a:xfrm>
              <a:custGeom>
                <a:avLst/>
                <a:gdLst>
                  <a:gd name="T0" fmla="*/ 5 w 1388"/>
                  <a:gd name="T1" fmla="*/ 1 h 1139"/>
                  <a:gd name="T2" fmla="*/ 6 w 1388"/>
                  <a:gd name="T3" fmla="*/ 1 h 1139"/>
                  <a:gd name="T4" fmla="*/ 7 w 1388"/>
                  <a:gd name="T5" fmla="*/ 2 h 1139"/>
                  <a:gd name="T6" fmla="*/ 8 w 1388"/>
                  <a:gd name="T7" fmla="*/ 4 h 1139"/>
                  <a:gd name="T8" fmla="*/ 8 w 1388"/>
                  <a:gd name="T9" fmla="*/ 7 h 1139"/>
                  <a:gd name="T10" fmla="*/ 8 w 1388"/>
                  <a:gd name="T11" fmla="*/ 10 h 1139"/>
                  <a:gd name="T12" fmla="*/ 10 w 1388"/>
                  <a:gd name="T13" fmla="*/ 11 h 1139"/>
                  <a:gd name="T14" fmla="*/ 11 w 1388"/>
                  <a:gd name="T15" fmla="*/ 11 h 1139"/>
                  <a:gd name="T16" fmla="*/ 12 w 1388"/>
                  <a:gd name="T17" fmla="*/ 11 h 1139"/>
                  <a:gd name="T18" fmla="*/ 13 w 1388"/>
                  <a:gd name="T19" fmla="*/ 9 h 1139"/>
                  <a:gd name="T20" fmla="*/ 14 w 1388"/>
                  <a:gd name="T21" fmla="*/ 7 h 1139"/>
                  <a:gd name="T22" fmla="*/ 15 w 1388"/>
                  <a:gd name="T23" fmla="*/ 5 h 1139"/>
                  <a:gd name="T24" fmla="*/ 15 w 1388"/>
                  <a:gd name="T25" fmla="*/ 5 h 1139"/>
                  <a:gd name="T26" fmla="*/ 16 w 1388"/>
                  <a:gd name="T27" fmla="*/ 5 h 1139"/>
                  <a:gd name="T28" fmla="*/ 16 w 1388"/>
                  <a:gd name="T29" fmla="*/ 5 h 1139"/>
                  <a:gd name="T30" fmla="*/ 17 w 1388"/>
                  <a:gd name="T31" fmla="*/ 5 h 1139"/>
                  <a:gd name="T32" fmla="*/ 17 w 1388"/>
                  <a:gd name="T33" fmla="*/ 6 h 1139"/>
                  <a:gd name="T34" fmla="*/ 16 w 1388"/>
                  <a:gd name="T35" fmla="*/ 7 h 1139"/>
                  <a:gd name="T36" fmla="*/ 15 w 1388"/>
                  <a:gd name="T37" fmla="*/ 8 h 1139"/>
                  <a:gd name="T38" fmla="*/ 15 w 1388"/>
                  <a:gd name="T39" fmla="*/ 10 h 1139"/>
                  <a:gd name="T40" fmla="*/ 14 w 1388"/>
                  <a:gd name="T41" fmla="*/ 12 h 1139"/>
                  <a:gd name="T42" fmla="*/ 12 w 1388"/>
                  <a:gd name="T43" fmla="*/ 14 h 1139"/>
                  <a:gd name="T44" fmla="*/ 10 w 1388"/>
                  <a:gd name="T45" fmla="*/ 14 h 1139"/>
                  <a:gd name="T46" fmla="*/ 7 w 1388"/>
                  <a:gd name="T47" fmla="*/ 13 h 1139"/>
                  <a:gd name="T48" fmla="*/ 4 w 1388"/>
                  <a:gd name="T49" fmla="*/ 11 h 1139"/>
                  <a:gd name="T50" fmla="*/ 2 w 1388"/>
                  <a:gd name="T51" fmla="*/ 9 h 1139"/>
                  <a:gd name="T52" fmla="*/ 1 w 1388"/>
                  <a:gd name="T53" fmla="*/ 7 h 1139"/>
                  <a:gd name="T54" fmla="*/ 0 w 1388"/>
                  <a:gd name="T55" fmla="*/ 4 h 1139"/>
                  <a:gd name="T56" fmla="*/ 0 w 1388"/>
                  <a:gd name="T57" fmla="*/ 2 h 1139"/>
                  <a:gd name="T58" fmla="*/ 1 w 1388"/>
                  <a:gd name="T59" fmla="*/ 0 h 1139"/>
                  <a:gd name="T60" fmla="*/ 3 w 1388"/>
                  <a:gd name="T61" fmla="*/ 0 h 1139"/>
                  <a:gd name="T62" fmla="*/ 4 w 1388"/>
                  <a:gd name="T63" fmla="*/ 1 h 11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88"/>
                  <a:gd name="T97" fmla="*/ 0 h 1139"/>
                  <a:gd name="T98" fmla="*/ 1388 w 1388"/>
                  <a:gd name="T99" fmla="*/ 1139 h 11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88" h="1139">
                    <a:moveTo>
                      <a:pt x="389" y="80"/>
                    </a:moveTo>
                    <a:lnTo>
                      <a:pt x="398" y="81"/>
                    </a:lnTo>
                    <a:lnTo>
                      <a:pt x="430" y="92"/>
                    </a:lnTo>
                    <a:lnTo>
                      <a:pt x="473" y="113"/>
                    </a:lnTo>
                    <a:lnTo>
                      <a:pt x="524" y="147"/>
                    </a:lnTo>
                    <a:lnTo>
                      <a:pt x="572" y="197"/>
                    </a:lnTo>
                    <a:lnTo>
                      <a:pt x="612" y="268"/>
                    </a:lnTo>
                    <a:lnTo>
                      <a:pt x="638" y="359"/>
                    </a:lnTo>
                    <a:lnTo>
                      <a:pt x="643" y="474"/>
                    </a:lnTo>
                    <a:lnTo>
                      <a:pt x="640" y="591"/>
                    </a:lnTo>
                    <a:lnTo>
                      <a:pt x="657" y="693"/>
                    </a:lnTo>
                    <a:lnTo>
                      <a:pt x="687" y="777"/>
                    </a:lnTo>
                    <a:lnTo>
                      <a:pt x="728" y="844"/>
                    </a:lnTo>
                    <a:lnTo>
                      <a:pt x="776" y="890"/>
                    </a:lnTo>
                    <a:lnTo>
                      <a:pt x="829" y="917"/>
                    </a:lnTo>
                    <a:lnTo>
                      <a:pt x="885" y="923"/>
                    </a:lnTo>
                    <a:lnTo>
                      <a:pt x="942" y="908"/>
                    </a:lnTo>
                    <a:lnTo>
                      <a:pt x="994" y="865"/>
                    </a:lnTo>
                    <a:lnTo>
                      <a:pt x="1044" y="798"/>
                    </a:lnTo>
                    <a:lnTo>
                      <a:pt x="1090" y="715"/>
                    </a:lnTo>
                    <a:lnTo>
                      <a:pt x="1131" y="628"/>
                    </a:lnTo>
                    <a:lnTo>
                      <a:pt x="1165" y="542"/>
                    </a:lnTo>
                    <a:lnTo>
                      <a:pt x="1191" y="471"/>
                    </a:lnTo>
                    <a:lnTo>
                      <a:pt x="1207" y="421"/>
                    </a:lnTo>
                    <a:lnTo>
                      <a:pt x="1214" y="404"/>
                    </a:lnTo>
                    <a:lnTo>
                      <a:pt x="1220" y="403"/>
                    </a:lnTo>
                    <a:lnTo>
                      <a:pt x="1238" y="402"/>
                    </a:lnTo>
                    <a:lnTo>
                      <a:pt x="1264" y="400"/>
                    </a:lnTo>
                    <a:lnTo>
                      <a:pt x="1295" y="402"/>
                    </a:lnTo>
                    <a:lnTo>
                      <a:pt x="1325" y="405"/>
                    </a:lnTo>
                    <a:lnTo>
                      <a:pt x="1353" y="412"/>
                    </a:lnTo>
                    <a:lnTo>
                      <a:pt x="1376" y="424"/>
                    </a:lnTo>
                    <a:lnTo>
                      <a:pt x="1388" y="443"/>
                    </a:lnTo>
                    <a:lnTo>
                      <a:pt x="1383" y="467"/>
                    </a:lnTo>
                    <a:lnTo>
                      <a:pt x="1363" y="499"/>
                    </a:lnTo>
                    <a:lnTo>
                      <a:pt x="1329" y="537"/>
                    </a:lnTo>
                    <a:lnTo>
                      <a:pt x="1292" y="587"/>
                    </a:lnTo>
                    <a:lnTo>
                      <a:pt x="1249" y="644"/>
                    </a:lnTo>
                    <a:lnTo>
                      <a:pt x="1211" y="713"/>
                    </a:lnTo>
                    <a:lnTo>
                      <a:pt x="1180" y="789"/>
                    </a:lnTo>
                    <a:lnTo>
                      <a:pt x="1162" y="880"/>
                    </a:lnTo>
                    <a:lnTo>
                      <a:pt x="1134" y="966"/>
                    </a:lnTo>
                    <a:lnTo>
                      <a:pt x="1079" y="1039"/>
                    </a:lnTo>
                    <a:lnTo>
                      <a:pt x="1001" y="1094"/>
                    </a:lnTo>
                    <a:lnTo>
                      <a:pt x="905" y="1128"/>
                    </a:lnTo>
                    <a:lnTo>
                      <a:pt x="796" y="1139"/>
                    </a:lnTo>
                    <a:lnTo>
                      <a:pt x="679" y="1126"/>
                    </a:lnTo>
                    <a:lnTo>
                      <a:pt x="560" y="1085"/>
                    </a:lnTo>
                    <a:lnTo>
                      <a:pt x="443" y="1016"/>
                    </a:lnTo>
                    <a:lnTo>
                      <a:pt x="334" y="924"/>
                    </a:lnTo>
                    <a:lnTo>
                      <a:pt x="239" y="825"/>
                    </a:lnTo>
                    <a:lnTo>
                      <a:pt x="159" y="723"/>
                    </a:lnTo>
                    <a:lnTo>
                      <a:pt x="93" y="623"/>
                    </a:lnTo>
                    <a:lnTo>
                      <a:pt x="44" y="527"/>
                    </a:lnTo>
                    <a:lnTo>
                      <a:pt x="13" y="440"/>
                    </a:lnTo>
                    <a:lnTo>
                      <a:pt x="0" y="364"/>
                    </a:lnTo>
                    <a:lnTo>
                      <a:pt x="8" y="305"/>
                    </a:lnTo>
                    <a:lnTo>
                      <a:pt x="18" y="179"/>
                    </a:lnTo>
                    <a:lnTo>
                      <a:pt x="53" y="89"/>
                    </a:lnTo>
                    <a:lnTo>
                      <a:pt x="107" y="34"/>
                    </a:lnTo>
                    <a:lnTo>
                      <a:pt x="172" y="6"/>
                    </a:lnTo>
                    <a:lnTo>
                      <a:pt x="238" y="0"/>
                    </a:lnTo>
                    <a:lnTo>
                      <a:pt x="302" y="15"/>
                    </a:lnTo>
                    <a:lnTo>
                      <a:pt x="354" y="42"/>
                    </a:lnTo>
                    <a:lnTo>
                      <a:pt x="389" y="80"/>
                    </a:lnTo>
                    <a:close/>
                  </a:path>
                </a:pathLst>
              </a:custGeom>
              <a:solidFill>
                <a:srgbClr val="ABB8E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3" name="Freeform 1121"/>
              <p:cNvSpPr>
                <a:spLocks/>
              </p:cNvSpPr>
              <p:nvPr/>
            </p:nvSpPr>
            <p:spPr bwMode="auto">
              <a:xfrm>
                <a:off x="4941" y="1432"/>
                <a:ext cx="445" cy="378"/>
              </a:xfrm>
              <a:custGeom>
                <a:avLst/>
                <a:gdLst>
                  <a:gd name="T0" fmla="*/ 5 w 1334"/>
                  <a:gd name="T1" fmla="*/ 1 h 1134"/>
                  <a:gd name="T2" fmla="*/ 5 w 1334"/>
                  <a:gd name="T3" fmla="*/ 1 h 1134"/>
                  <a:gd name="T4" fmla="*/ 7 w 1334"/>
                  <a:gd name="T5" fmla="*/ 2 h 1134"/>
                  <a:gd name="T6" fmla="*/ 7 w 1334"/>
                  <a:gd name="T7" fmla="*/ 4 h 1134"/>
                  <a:gd name="T8" fmla="*/ 7 w 1334"/>
                  <a:gd name="T9" fmla="*/ 8 h 1134"/>
                  <a:gd name="T10" fmla="*/ 8 w 1334"/>
                  <a:gd name="T11" fmla="*/ 10 h 1134"/>
                  <a:gd name="T12" fmla="*/ 9 w 1334"/>
                  <a:gd name="T13" fmla="*/ 12 h 1134"/>
                  <a:gd name="T14" fmla="*/ 11 w 1334"/>
                  <a:gd name="T15" fmla="*/ 12 h 1134"/>
                  <a:gd name="T16" fmla="*/ 12 w 1334"/>
                  <a:gd name="T17" fmla="*/ 11 h 1134"/>
                  <a:gd name="T18" fmla="*/ 13 w 1334"/>
                  <a:gd name="T19" fmla="*/ 9 h 1134"/>
                  <a:gd name="T20" fmla="*/ 14 w 1334"/>
                  <a:gd name="T21" fmla="*/ 7 h 1134"/>
                  <a:gd name="T22" fmla="*/ 15 w 1334"/>
                  <a:gd name="T23" fmla="*/ 6 h 1134"/>
                  <a:gd name="T24" fmla="*/ 15 w 1334"/>
                  <a:gd name="T25" fmla="*/ 5 h 1134"/>
                  <a:gd name="T26" fmla="*/ 15 w 1334"/>
                  <a:gd name="T27" fmla="*/ 5 h 1134"/>
                  <a:gd name="T28" fmla="*/ 16 w 1334"/>
                  <a:gd name="T29" fmla="*/ 5 h 1134"/>
                  <a:gd name="T30" fmla="*/ 16 w 1334"/>
                  <a:gd name="T31" fmla="*/ 6 h 1134"/>
                  <a:gd name="T32" fmla="*/ 16 w 1334"/>
                  <a:gd name="T33" fmla="*/ 6 h 1134"/>
                  <a:gd name="T34" fmla="*/ 16 w 1334"/>
                  <a:gd name="T35" fmla="*/ 7 h 1134"/>
                  <a:gd name="T36" fmla="*/ 15 w 1334"/>
                  <a:gd name="T37" fmla="*/ 8 h 1134"/>
                  <a:gd name="T38" fmla="*/ 14 w 1334"/>
                  <a:gd name="T39" fmla="*/ 10 h 1134"/>
                  <a:gd name="T40" fmla="*/ 13 w 1334"/>
                  <a:gd name="T41" fmla="*/ 12 h 1134"/>
                  <a:gd name="T42" fmla="*/ 12 w 1334"/>
                  <a:gd name="T43" fmla="*/ 14 h 1134"/>
                  <a:gd name="T44" fmla="*/ 9 w 1334"/>
                  <a:gd name="T45" fmla="*/ 14 h 1134"/>
                  <a:gd name="T46" fmla="*/ 7 w 1334"/>
                  <a:gd name="T47" fmla="*/ 13 h 1134"/>
                  <a:gd name="T48" fmla="*/ 4 w 1334"/>
                  <a:gd name="T49" fmla="*/ 11 h 1134"/>
                  <a:gd name="T50" fmla="*/ 2 w 1334"/>
                  <a:gd name="T51" fmla="*/ 9 h 1134"/>
                  <a:gd name="T52" fmla="*/ 1 w 1334"/>
                  <a:gd name="T53" fmla="*/ 6 h 1134"/>
                  <a:gd name="T54" fmla="*/ 0 w 1334"/>
                  <a:gd name="T55" fmla="*/ 4 h 1134"/>
                  <a:gd name="T56" fmla="*/ 0 w 1334"/>
                  <a:gd name="T57" fmla="*/ 2 h 1134"/>
                  <a:gd name="T58" fmla="*/ 1 w 1334"/>
                  <a:gd name="T59" fmla="*/ 0 h 1134"/>
                  <a:gd name="T60" fmla="*/ 3 w 1334"/>
                  <a:gd name="T61" fmla="*/ 0 h 1134"/>
                  <a:gd name="T62" fmla="*/ 4 w 1334"/>
                  <a:gd name="T63" fmla="*/ 0 h 11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34"/>
                  <a:gd name="T97" fmla="*/ 0 h 1134"/>
                  <a:gd name="T98" fmla="*/ 1334 w 1334"/>
                  <a:gd name="T99" fmla="*/ 1134 h 11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34" h="1134">
                    <a:moveTo>
                      <a:pt x="371" y="61"/>
                    </a:moveTo>
                    <a:lnTo>
                      <a:pt x="380" y="63"/>
                    </a:lnTo>
                    <a:lnTo>
                      <a:pt x="407" y="72"/>
                    </a:lnTo>
                    <a:lnTo>
                      <a:pt x="445" y="93"/>
                    </a:lnTo>
                    <a:lnTo>
                      <a:pt x="490" y="130"/>
                    </a:lnTo>
                    <a:lnTo>
                      <a:pt x="533" y="183"/>
                    </a:lnTo>
                    <a:lnTo>
                      <a:pt x="568" y="259"/>
                    </a:lnTo>
                    <a:lnTo>
                      <a:pt x="589" y="359"/>
                    </a:lnTo>
                    <a:lnTo>
                      <a:pt x="594" y="487"/>
                    </a:lnTo>
                    <a:lnTo>
                      <a:pt x="593" y="619"/>
                    </a:lnTo>
                    <a:lnTo>
                      <a:pt x="610" y="731"/>
                    </a:lnTo>
                    <a:lnTo>
                      <a:pt x="640" y="822"/>
                    </a:lnTo>
                    <a:lnTo>
                      <a:pt x="683" y="892"/>
                    </a:lnTo>
                    <a:lnTo>
                      <a:pt x="733" y="938"/>
                    </a:lnTo>
                    <a:lnTo>
                      <a:pt x="791" y="963"/>
                    </a:lnTo>
                    <a:lnTo>
                      <a:pt x="852" y="966"/>
                    </a:lnTo>
                    <a:lnTo>
                      <a:pt x="913" y="946"/>
                    </a:lnTo>
                    <a:lnTo>
                      <a:pt x="969" y="898"/>
                    </a:lnTo>
                    <a:lnTo>
                      <a:pt x="1022" y="829"/>
                    </a:lnTo>
                    <a:lnTo>
                      <a:pt x="1067" y="745"/>
                    </a:lnTo>
                    <a:lnTo>
                      <a:pt x="1108" y="658"/>
                    </a:lnTo>
                    <a:lnTo>
                      <a:pt x="1139" y="573"/>
                    </a:lnTo>
                    <a:lnTo>
                      <a:pt x="1162" y="504"/>
                    </a:lnTo>
                    <a:lnTo>
                      <a:pt x="1177" y="455"/>
                    </a:lnTo>
                    <a:lnTo>
                      <a:pt x="1183" y="438"/>
                    </a:lnTo>
                    <a:lnTo>
                      <a:pt x="1187" y="435"/>
                    </a:lnTo>
                    <a:lnTo>
                      <a:pt x="1203" y="434"/>
                    </a:lnTo>
                    <a:lnTo>
                      <a:pt x="1225" y="431"/>
                    </a:lnTo>
                    <a:lnTo>
                      <a:pt x="1253" y="432"/>
                    </a:lnTo>
                    <a:lnTo>
                      <a:pt x="1279" y="433"/>
                    </a:lnTo>
                    <a:lnTo>
                      <a:pt x="1304" y="439"/>
                    </a:lnTo>
                    <a:lnTo>
                      <a:pt x="1323" y="449"/>
                    </a:lnTo>
                    <a:lnTo>
                      <a:pt x="1334" y="468"/>
                    </a:lnTo>
                    <a:lnTo>
                      <a:pt x="1330" y="490"/>
                    </a:lnTo>
                    <a:lnTo>
                      <a:pt x="1313" y="519"/>
                    </a:lnTo>
                    <a:lnTo>
                      <a:pt x="1285" y="554"/>
                    </a:lnTo>
                    <a:lnTo>
                      <a:pt x="1251" y="598"/>
                    </a:lnTo>
                    <a:lnTo>
                      <a:pt x="1212" y="651"/>
                    </a:lnTo>
                    <a:lnTo>
                      <a:pt x="1175" y="716"/>
                    </a:lnTo>
                    <a:lnTo>
                      <a:pt x="1142" y="794"/>
                    </a:lnTo>
                    <a:lnTo>
                      <a:pt x="1116" y="888"/>
                    </a:lnTo>
                    <a:lnTo>
                      <a:pt x="1081" y="977"/>
                    </a:lnTo>
                    <a:lnTo>
                      <a:pt x="1022" y="1049"/>
                    </a:lnTo>
                    <a:lnTo>
                      <a:pt x="944" y="1099"/>
                    </a:lnTo>
                    <a:lnTo>
                      <a:pt x="853" y="1130"/>
                    </a:lnTo>
                    <a:lnTo>
                      <a:pt x="748" y="1134"/>
                    </a:lnTo>
                    <a:lnTo>
                      <a:pt x="639" y="1116"/>
                    </a:lnTo>
                    <a:lnTo>
                      <a:pt x="528" y="1070"/>
                    </a:lnTo>
                    <a:lnTo>
                      <a:pt x="421" y="1001"/>
                    </a:lnTo>
                    <a:lnTo>
                      <a:pt x="319" y="909"/>
                    </a:lnTo>
                    <a:lnTo>
                      <a:pt x="230" y="810"/>
                    </a:lnTo>
                    <a:lnTo>
                      <a:pt x="153" y="706"/>
                    </a:lnTo>
                    <a:lnTo>
                      <a:pt x="91" y="604"/>
                    </a:lnTo>
                    <a:lnTo>
                      <a:pt x="43" y="504"/>
                    </a:lnTo>
                    <a:lnTo>
                      <a:pt x="13" y="414"/>
                    </a:lnTo>
                    <a:lnTo>
                      <a:pt x="0" y="338"/>
                    </a:lnTo>
                    <a:lnTo>
                      <a:pt x="8" y="280"/>
                    </a:lnTo>
                    <a:lnTo>
                      <a:pt x="12" y="157"/>
                    </a:lnTo>
                    <a:lnTo>
                      <a:pt x="45" y="74"/>
                    </a:lnTo>
                    <a:lnTo>
                      <a:pt x="98" y="24"/>
                    </a:lnTo>
                    <a:lnTo>
                      <a:pt x="165" y="2"/>
                    </a:lnTo>
                    <a:lnTo>
                      <a:pt x="231" y="0"/>
                    </a:lnTo>
                    <a:lnTo>
                      <a:pt x="294" y="14"/>
                    </a:lnTo>
                    <a:lnTo>
                      <a:pt x="343" y="36"/>
                    </a:lnTo>
                    <a:lnTo>
                      <a:pt x="371" y="61"/>
                    </a:lnTo>
                    <a:close/>
                  </a:path>
                </a:pathLst>
              </a:custGeom>
              <a:solidFill>
                <a:srgbClr val="C7C9F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4" name="Freeform 1122"/>
              <p:cNvSpPr>
                <a:spLocks/>
              </p:cNvSpPr>
              <p:nvPr/>
            </p:nvSpPr>
            <p:spPr bwMode="auto">
              <a:xfrm>
                <a:off x="4955" y="1425"/>
                <a:ext cx="426" cy="376"/>
              </a:xfrm>
              <a:custGeom>
                <a:avLst/>
                <a:gdLst>
                  <a:gd name="T0" fmla="*/ 4 w 1278"/>
                  <a:gd name="T1" fmla="*/ 1 h 1128"/>
                  <a:gd name="T2" fmla="*/ 5 w 1278"/>
                  <a:gd name="T3" fmla="*/ 1 h 1128"/>
                  <a:gd name="T4" fmla="*/ 6 w 1278"/>
                  <a:gd name="T5" fmla="*/ 2 h 1128"/>
                  <a:gd name="T6" fmla="*/ 7 w 1278"/>
                  <a:gd name="T7" fmla="*/ 4 h 1128"/>
                  <a:gd name="T8" fmla="*/ 7 w 1278"/>
                  <a:gd name="T9" fmla="*/ 8 h 1128"/>
                  <a:gd name="T10" fmla="*/ 7 w 1278"/>
                  <a:gd name="T11" fmla="*/ 11 h 1128"/>
                  <a:gd name="T12" fmla="*/ 9 w 1278"/>
                  <a:gd name="T13" fmla="*/ 12 h 1128"/>
                  <a:gd name="T14" fmla="*/ 10 w 1278"/>
                  <a:gd name="T15" fmla="*/ 12 h 1128"/>
                  <a:gd name="T16" fmla="*/ 12 w 1278"/>
                  <a:gd name="T17" fmla="*/ 11 h 1128"/>
                  <a:gd name="T18" fmla="*/ 13 w 1278"/>
                  <a:gd name="T19" fmla="*/ 10 h 1128"/>
                  <a:gd name="T20" fmla="*/ 14 w 1278"/>
                  <a:gd name="T21" fmla="*/ 7 h 1128"/>
                  <a:gd name="T22" fmla="*/ 14 w 1278"/>
                  <a:gd name="T23" fmla="*/ 6 h 1128"/>
                  <a:gd name="T24" fmla="*/ 14 w 1278"/>
                  <a:gd name="T25" fmla="*/ 6 h 1128"/>
                  <a:gd name="T26" fmla="*/ 15 w 1278"/>
                  <a:gd name="T27" fmla="*/ 6 h 1128"/>
                  <a:gd name="T28" fmla="*/ 15 w 1278"/>
                  <a:gd name="T29" fmla="*/ 6 h 1128"/>
                  <a:gd name="T30" fmla="*/ 16 w 1278"/>
                  <a:gd name="T31" fmla="*/ 6 h 1128"/>
                  <a:gd name="T32" fmla="*/ 16 w 1278"/>
                  <a:gd name="T33" fmla="*/ 6 h 1128"/>
                  <a:gd name="T34" fmla="*/ 15 w 1278"/>
                  <a:gd name="T35" fmla="*/ 7 h 1128"/>
                  <a:gd name="T36" fmla="*/ 14 w 1278"/>
                  <a:gd name="T37" fmla="*/ 8 h 1128"/>
                  <a:gd name="T38" fmla="*/ 14 w 1278"/>
                  <a:gd name="T39" fmla="*/ 10 h 1128"/>
                  <a:gd name="T40" fmla="*/ 13 w 1278"/>
                  <a:gd name="T41" fmla="*/ 12 h 1128"/>
                  <a:gd name="T42" fmla="*/ 11 w 1278"/>
                  <a:gd name="T43" fmla="*/ 14 h 1128"/>
                  <a:gd name="T44" fmla="*/ 9 w 1278"/>
                  <a:gd name="T45" fmla="*/ 14 h 1128"/>
                  <a:gd name="T46" fmla="*/ 6 w 1278"/>
                  <a:gd name="T47" fmla="*/ 13 h 1128"/>
                  <a:gd name="T48" fmla="*/ 4 w 1278"/>
                  <a:gd name="T49" fmla="*/ 11 h 1128"/>
                  <a:gd name="T50" fmla="*/ 2 w 1278"/>
                  <a:gd name="T51" fmla="*/ 8 h 1128"/>
                  <a:gd name="T52" fmla="*/ 1 w 1278"/>
                  <a:gd name="T53" fmla="*/ 6 h 1128"/>
                  <a:gd name="T54" fmla="*/ 0 w 1278"/>
                  <a:gd name="T55" fmla="*/ 4 h 1128"/>
                  <a:gd name="T56" fmla="*/ 0 w 1278"/>
                  <a:gd name="T57" fmla="*/ 2 h 1128"/>
                  <a:gd name="T58" fmla="*/ 1 w 1278"/>
                  <a:gd name="T59" fmla="*/ 0 h 1128"/>
                  <a:gd name="T60" fmla="*/ 3 w 1278"/>
                  <a:gd name="T61" fmla="*/ 0 h 1128"/>
                  <a:gd name="T62" fmla="*/ 4 w 1278"/>
                  <a:gd name="T63" fmla="*/ 0 h 1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8"/>
                  <a:gd name="T97" fmla="*/ 0 h 1128"/>
                  <a:gd name="T98" fmla="*/ 1278 w 1278"/>
                  <a:gd name="T99" fmla="*/ 1128 h 1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8" h="1128">
                    <a:moveTo>
                      <a:pt x="354" y="43"/>
                    </a:moveTo>
                    <a:lnTo>
                      <a:pt x="361" y="42"/>
                    </a:lnTo>
                    <a:lnTo>
                      <a:pt x="385" y="52"/>
                    </a:lnTo>
                    <a:lnTo>
                      <a:pt x="418" y="73"/>
                    </a:lnTo>
                    <a:lnTo>
                      <a:pt x="456" y="111"/>
                    </a:lnTo>
                    <a:lnTo>
                      <a:pt x="491" y="168"/>
                    </a:lnTo>
                    <a:lnTo>
                      <a:pt x="522" y="251"/>
                    </a:lnTo>
                    <a:lnTo>
                      <a:pt x="540" y="360"/>
                    </a:lnTo>
                    <a:lnTo>
                      <a:pt x="542" y="502"/>
                    </a:lnTo>
                    <a:lnTo>
                      <a:pt x="542" y="647"/>
                    </a:lnTo>
                    <a:lnTo>
                      <a:pt x="560" y="767"/>
                    </a:lnTo>
                    <a:lnTo>
                      <a:pt x="592" y="864"/>
                    </a:lnTo>
                    <a:lnTo>
                      <a:pt x="637" y="937"/>
                    </a:lnTo>
                    <a:lnTo>
                      <a:pt x="691" y="984"/>
                    </a:lnTo>
                    <a:lnTo>
                      <a:pt x="752" y="1009"/>
                    </a:lnTo>
                    <a:lnTo>
                      <a:pt x="818" y="1008"/>
                    </a:lnTo>
                    <a:lnTo>
                      <a:pt x="885" y="983"/>
                    </a:lnTo>
                    <a:lnTo>
                      <a:pt x="947" y="931"/>
                    </a:lnTo>
                    <a:lnTo>
                      <a:pt x="1000" y="859"/>
                    </a:lnTo>
                    <a:lnTo>
                      <a:pt x="1045" y="776"/>
                    </a:lnTo>
                    <a:lnTo>
                      <a:pt x="1083" y="688"/>
                    </a:lnTo>
                    <a:lnTo>
                      <a:pt x="1111" y="605"/>
                    </a:lnTo>
                    <a:lnTo>
                      <a:pt x="1132" y="536"/>
                    </a:lnTo>
                    <a:lnTo>
                      <a:pt x="1145" y="489"/>
                    </a:lnTo>
                    <a:lnTo>
                      <a:pt x="1150" y="471"/>
                    </a:lnTo>
                    <a:lnTo>
                      <a:pt x="1154" y="469"/>
                    </a:lnTo>
                    <a:lnTo>
                      <a:pt x="1167" y="466"/>
                    </a:lnTo>
                    <a:lnTo>
                      <a:pt x="1186" y="462"/>
                    </a:lnTo>
                    <a:lnTo>
                      <a:pt x="1209" y="461"/>
                    </a:lnTo>
                    <a:lnTo>
                      <a:pt x="1231" y="461"/>
                    </a:lnTo>
                    <a:lnTo>
                      <a:pt x="1252" y="466"/>
                    </a:lnTo>
                    <a:lnTo>
                      <a:pt x="1268" y="475"/>
                    </a:lnTo>
                    <a:lnTo>
                      <a:pt x="1278" y="492"/>
                    </a:lnTo>
                    <a:lnTo>
                      <a:pt x="1274" y="512"/>
                    </a:lnTo>
                    <a:lnTo>
                      <a:pt x="1261" y="538"/>
                    </a:lnTo>
                    <a:lnTo>
                      <a:pt x="1237" y="568"/>
                    </a:lnTo>
                    <a:lnTo>
                      <a:pt x="1209" y="607"/>
                    </a:lnTo>
                    <a:lnTo>
                      <a:pt x="1173" y="656"/>
                    </a:lnTo>
                    <a:lnTo>
                      <a:pt x="1138" y="719"/>
                    </a:lnTo>
                    <a:lnTo>
                      <a:pt x="1102" y="796"/>
                    </a:lnTo>
                    <a:lnTo>
                      <a:pt x="1070" y="894"/>
                    </a:lnTo>
                    <a:lnTo>
                      <a:pt x="1027" y="988"/>
                    </a:lnTo>
                    <a:lnTo>
                      <a:pt x="966" y="1059"/>
                    </a:lnTo>
                    <a:lnTo>
                      <a:pt x="889" y="1105"/>
                    </a:lnTo>
                    <a:lnTo>
                      <a:pt x="801" y="1128"/>
                    </a:lnTo>
                    <a:lnTo>
                      <a:pt x="702" y="1127"/>
                    </a:lnTo>
                    <a:lnTo>
                      <a:pt x="600" y="1103"/>
                    </a:lnTo>
                    <a:lnTo>
                      <a:pt x="496" y="1055"/>
                    </a:lnTo>
                    <a:lnTo>
                      <a:pt x="396" y="984"/>
                    </a:lnTo>
                    <a:lnTo>
                      <a:pt x="302" y="894"/>
                    </a:lnTo>
                    <a:lnTo>
                      <a:pt x="219" y="794"/>
                    </a:lnTo>
                    <a:lnTo>
                      <a:pt x="146" y="687"/>
                    </a:lnTo>
                    <a:lnTo>
                      <a:pt x="88" y="582"/>
                    </a:lnTo>
                    <a:lnTo>
                      <a:pt x="42" y="478"/>
                    </a:lnTo>
                    <a:lnTo>
                      <a:pt x="13" y="387"/>
                    </a:lnTo>
                    <a:lnTo>
                      <a:pt x="0" y="308"/>
                    </a:lnTo>
                    <a:lnTo>
                      <a:pt x="7" y="250"/>
                    </a:lnTo>
                    <a:lnTo>
                      <a:pt x="6" y="132"/>
                    </a:lnTo>
                    <a:lnTo>
                      <a:pt x="37" y="58"/>
                    </a:lnTo>
                    <a:lnTo>
                      <a:pt x="89" y="15"/>
                    </a:lnTo>
                    <a:lnTo>
                      <a:pt x="156" y="0"/>
                    </a:lnTo>
                    <a:lnTo>
                      <a:pt x="223" y="0"/>
                    </a:lnTo>
                    <a:lnTo>
                      <a:pt x="286" y="13"/>
                    </a:lnTo>
                    <a:lnTo>
                      <a:pt x="332" y="29"/>
                    </a:lnTo>
                    <a:lnTo>
                      <a:pt x="354" y="43"/>
                    </a:lnTo>
                    <a:close/>
                  </a:path>
                </a:pathLst>
              </a:custGeom>
              <a:solidFill>
                <a:srgbClr val="E0DBF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5" name="Freeform 1123"/>
              <p:cNvSpPr>
                <a:spLocks/>
              </p:cNvSpPr>
              <p:nvPr/>
            </p:nvSpPr>
            <p:spPr bwMode="auto">
              <a:xfrm>
                <a:off x="4968" y="1417"/>
                <a:ext cx="408" cy="377"/>
              </a:xfrm>
              <a:custGeom>
                <a:avLst/>
                <a:gdLst>
                  <a:gd name="T0" fmla="*/ 4 w 1225"/>
                  <a:gd name="T1" fmla="*/ 0 h 1132"/>
                  <a:gd name="T2" fmla="*/ 5 w 1225"/>
                  <a:gd name="T3" fmla="*/ 1 h 1132"/>
                  <a:gd name="T4" fmla="*/ 6 w 1225"/>
                  <a:gd name="T5" fmla="*/ 2 h 1132"/>
                  <a:gd name="T6" fmla="*/ 6 w 1225"/>
                  <a:gd name="T7" fmla="*/ 4 h 1132"/>
                  <a:gd name="T8" fmla="*/ 6 w 1225"/>
                  <a:gd name="T9" fmla="*/ 8 h 1132"/>
                  <a:gd name="T10" fmla="*/ 7 w 1225"/>
                  <a:gd name="T11" fmla="*/ 11 h 1132"/>
                  <a:gd name="T12" fmla="*/ 8 w 1225"/>
                  <a:gd name="T13" fmla="*/ 13 h 1132"/>
                  <a:gd name="T14" fmla="*/ 10 w 1225"/>
                  <a:gd name="T15" fmla="*/ 13 h 1132"/>
                  <a:gd name="T16" fmla="*/ 11 w 1225"/>
                  <a:gd name="T17" fmla="*/ 12 h 1132"/>
                  <a:gd name="T18" fmla="*/ 13 w 1225"/>
                  <a:gd name="T19" fmla="*/ 10 h 1132"/>
                  <a:gd name="T20" fmla="*/ 13 w 1225"/>
                  <a:gd name="T21" fmla="*/ 8 h 1132"/>
                  <a:gd name="T22" fmla="*/ 14 w 1225"/>
                  <a:gd name="T23" fmla="*/ 6 h 1132"/>
                  <a:gd name="T24" fmla="*/ 14 w 1225"/>
                  <a:gd name="T25" fmla="*/ 6 h 1132"/>
                  <a:gd name="T26" fmla="*/ 14 w 1225"/>
                  <a:gd name="T27" fmla="*/ 6 h 1132"/>
                  <a:gd name="T28" fmla="*/ 15 w 1225"/>
                  <a:gd name="T29" fmla="*/ 6 h 1132"/>
                  <a:gd name="T30" fmla="*/ 15 w 1225"/>
                  <a:gd name="T31" fmla="*/ 6 h 1132"/>
                  <a:gd name="T32" fmla="*/ 15 w 1225"/>
                  <a:gd name="T33" fmla="*/ 7 h 1132"/>
                  <a:gd name="T34" fmla="*/ 15 w 1225"/>
                  <a:gd name="T35" fmla="*/ 7 h 1132"/>
                  <a:gd name="T36" fmla="*/ 14 w 1225"/>
                  <a:gd name="T37" fmla="*/ 8 h 1132"/>
                  <a:gd name="T38" fmla="*/ 13 w 1225"/>
                  <a:gd name="T39" fmla="*/ 10 h 1132"/>
                  <a:gd name="T40" fmla="*/ 12 w 1225"/>
                  <a:gd name="T41" fmla="*/ 12 h 1132"/>
                  <a:gd name="T42" fmla="*/ 10 w 1225"/>
                  <a:gd name="T43" fmla="*/ 14 h 1132"/>
                  <a:gd name="T44" fmla="*/ 8 w 1225"/>
                  <a:gd name="T45" fmla="*/ 14 h 1132"/>
                  <a:gd name="T46" fmla="*/ 6 w 1225"/>
                  <a:gd name="T47" fmla="*/ 13 h 1132"/>
                  <a:gd name="T48" fmla="*/ 4 w 1225"/>
                  <a:gd name="T49" fmla="*/ 11 h 1132"/>
                  <a:gd name="T50" fmla="*/ 2 w 1225"/>
                  <a:gd name="T51" fmla="*/ 8 h 1132"/>
                  <a:gd name="T52" fmla="*/ 1 w 1225"/>
                  <a:gd name="T53" fmla="*/ 6 h 1132"/>
                  <a:gd name="T54" fmla="*/ 0 w 1225"/>
                  <a:gd name="T55" fmla="*/ 3 h 1132"/>
                  <a:gd name="T56" fmla="*/ 0 w 1225"/>
                  <a:gd name="T57" fmla="*/ 1 h 1132"/>
                  <a:gd name="T58" fmla="*/ 1 w 1225"/>
                  <a:gd name="T59" fmla="*/ 0 h 1132"/>
                  <a:gd name="T60" fmla="*/ 3 w 1225"/>
                  <a:gd name="T61" fmla="*/ 0 h 1132"/>
                  <a:gd name="T62" fmla="*/ 4 w 1225"/>
                  <a:gd name="T63" fmla="*/ 0 h 11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5"/>
                  <a:gd name="T97" fmla="*/ 0 h 1132"/>
                  <a:gd name="T98" fmla="*/ 1225 w 1225"/>
                  <a:gd name="T99" fmla="*/ 1132 h 11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5" h="1132">
                    <a:moveTo>
                      <a:pt x="336" y="27"/>
                    </a:moveTo>
                    <a:lnTo>
                      <a:pt x="342" y="25"/>
                    </a:lnTo>
                    <a:lnTo>
                      <a:pt x="362" y="33"/>
                    </a:lnTo>
                    <a:lnTo>
                      <a:pt x="389" y="54"/>
                    </a:lnTo>
                    <a:lnTo>
                      <a:pt x="421" y="95"/>
                    </a:lnTo>
                    <a:lnTo>
                      <a:pt x="451" y="155"/>
                    </a:lnTo>
                    <a:lnTo>
                      <a:pt x="477" y="243"/>
                    </a:lnTo>
                    <a:lnTo>
                      <a:pt x="493" y="362"/>
                    </a:lnTo>
                    <a:lnTo>
                      <a:pt x="494" y="517"/>
                    </a:lnTo>
                    <a:lnTo>
                      <a:pt x="494" y="675"/>
                    </a:lnTo>
                    <a:lnTo>
                      <a:pt x="513" y="806"/>
                    </a:lnTo>
                    <a:lnTo>
                      <a:pt x="546" y="910"/>
                    </a:lnTo>
                    <a:lnTo>
                      <a:pt x="593" y="986"/>
                    </a:lnTo>
                    <a:lnTo>
                      <a:pt x="649" y="1034"/>
                    </a:lnTo>
                    <a:lnTo>
                      <a:pt x="714" y="1057"/>
                    </a:lnTo>
                    <a:lnTo>
                      <a:pt x="784" y="1053"/>
                    </a:lnTo>
                    <a:lnTo>
                      <a:pt x="858" y="1024"/>
                    </a:lnTo>
                    <a:lnTo>
                      <a:pt x="924" y="967"/>
                    </a:lnTo>
                    <a:lnTo>
                      <a:pt x="980" y="894"/>
                    </a:lnTo>
                    <a:lnTo>
                      <a:pt x="1024" y="808"/>
                    </a:lnTo>
                    <a:lnTo>
                      <a:pt x="1060" y="722"/>
                    </a:lnTo>
                    <a:lnTo>
                      <a:pt x="1085" y="639"/>
                    </a:lnTo>
                    <a:lnTo>
                      <a:pt x="1102" y="571"/>
                    </a:lnTo>
                    <a:lnTo>
                      <a:pt x="1113" y="523"/>
                    </a:lnTo>
                    <a:lnTo>
                      <a:pt x="1117" y="507"/>
                    </a:lnTo>
                    <a:lnTo>
                      <a:pt x="1120" y="505"/>
                    </a:lnTo>
                    <a:lnTo>
                      <a:pt x="1131" y="501"/>
                    </a:lnTo>
                    <a:lnTo>
                      <a:pt x="1146" y="495"/>
                    </a:lnTo>
                    <a:lnTo>
                      <a:pt x="1165" y="493"/>
                    </a:lnTo>
                    <a:lnTo>
                      <a:pt x="1184" y="491"/>
                    </a:lnTo>
                    <a:lnTo>
                      <a:pt x="1202" y="494"/>
                    </a:lnTo>
                    <a:lnTo>
                      <a:pt x="1215" y="503"/>
                    </a:lnTo>
                    <a:lnTo>
                      <a:pt x="1225" y="520"/>
                    </a:lnTo>
                    <a:lnTo>
                      <a:pt x="1222" y="538"/>
                    </a:lnTo>
                    <a:lnTo>
                      <a:pt x="1211" y="559"/>
                    </a:lnTo>
                    <a:lnTo>
                      <a:pt x="1192" y="584"/>
                    </a:lnTo>
                    <a:lnTo>
                      <a:pt x="1168" y="618"/>
                    </a:lnTo>
                    <a:lnTo>
                      <a:pt x="1136" y="663"/>
                    </a:lnTo>
                    <a:lnTo>
                      <a:pt x="1101" y="723"/>
                    </a:lnTo>
                    <a:lnTo>
                      <a:pt x="1062" y="802"/>
                    </a:lnTo>
                    <a:lnTo>
                      <a:pt x="1023" y="904"/>
                    </a:lnTo>
                    <a:lnTo>
                      <a:pt x="973" y="1002"/>
                    </a:lnTo>
                    <a:lnTo>
                      <a:pt x="909" y="1071"/>
                    </a:lnTo>
                    <a:lnTo>
                      <a:pt x="832" y="1113"/>
                    </a:lnTo>
                    <a:lnTo>
                      <a:pt x="748" y="1132"/>
                    </a:lnTo>
                    <a:lnTo>
                      <a:pt x="655" y="1125"/>
                    </a:lnTo>
                    <a:lnTo>
                      <a:pt x="560" y="1094"/>
                    </a:lnTo>
                    <a:lnTo>
                      <a:pt x="465" y="1043"/>
                    </a:lnTo>
                    <a:lnTo>
                      <a:pt x="374" y="971"/>
                    </a:lnTo>
                    <a:lnTo>
                      <a:pt x="286" y="881"/>
                    </a:lnTo>
                    <a:lnTo>
                      <a:pt x="208" y="780"/>
                    </a:lnTo>
                    <a:lnTo>
                      <a:pt x="140" y="671"/>
                    </a:lnTo>
                    <a:lnTo>
                      <a:pt x="85" y="563"/>
                    </a:lnTo>
                    <a:lnTo>
                      <a:pt x="41" y="457"/>
                    </a:lnTo>
                    <a:lnTo>
                      <a:pt x="12" y="363"/>
                    </a:lnTo>
                    <a:lnTo>
                      <a:pt x="0" y="283"/>
                    </a:lnTo>
                    <a:lnTo>
                      <a:pt x="6" y="226"/>
                    </a:lnTo>
                    <a:lnTo>
                      <a:pt x="0" y="115"/>
                    </a:lnTo>
                    <a:lnTo>
                      <a:pt x="29" y="46"/>
                    </a:lnTo>
                    <a:lnTo>
                      <a:pt x="81" y="10"/>
                    </a:lnTo>
                    <a:lnTo>
                      <a:pt x="147" y="0"/>
                    </a:lnTo>
                    <a:lnTo>
                      <a:pt x="215" y="3"/>
                    </a:lnTo>
                    <a:lnTo>
                      <a:pt x="277" y="15"/>
                    </a:lnTo>
                    <a:lnTo>
                      <a:pt x="321" y="26"/>
                    </a:lnTo>
                    <a:lnTo>
                      <a:pt x="336" y="27"/>
                    </a:lnTo>
                    <a:close/>
                  </a:path>
                </a:pathLst>
              </a:custGeom>
              <a:solidFill>
                <a:srgbClr val="FCF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6" name="Freeform 1124"/>
              <p:cNvSpPr>
                <a:spLocks/>
              </p:cNvSpPr>
              <p:nvPr/>
            </p:nvSpPr>
            <p:spPr bwMode="auto">
              <a:xfrm>
                <a:off x="5016" y="1454"/>
                <a:ext cx="102" cy="266"/>
              </a:xfrm>
              <a:custGeom>
                <a:avLst/>
                <a:gdLst>
                  <a:gd name="T0" fmla="*/ 0 w 308"/>
                  <a:gd name="T1" fmla="*/ 2 h 798"/>
                  <a:gd name="T2" fmla="*/ 0 w 308"/>
                  <a:gd name="T3" fmla="*/ 1 h 798"/>
                  <a:gd name="T4" fmla="*/ 0 w 308"/>
                  <a:gd name="T5" fmla="*/ 0 h 798"/>
                  <a:gd name="T6" fmla="*/ 1 w 308"/>
                  <a:gd name="T7" fmla="*/ 0 h 798"/>
                  <a:gd name="T8" fmla="*/ 1 w 308"/>
                  <a:gd name="T9" fmla="*/ 0 h 798"/>
                  <a:gd name="T10" fmla="*/ 2 w 308"/>
                  <a:gd name="T11" fmla="*/ 0 h 798"/>
                  <a:gd name="T12" fmla="*/ 3 w 308"/>
                  <a:gd name="T13" fmla="*/ 1 h 798"/>
                  <a:gd name="T14" fmla="*/ 3 w 308"/>
                  <a:gd name="T15" fmla="*/ 1 h 798"/>
                  <a:gd name="T16" fmla="*/ 3 w 308"/>
                  <a:gd name="T17" fmla="*/ 3 h 798"/>
                  <a:gd name="T18" fmla="*/ 3 w 308"/>
                  <a:gd name="T19" fmla="*/ 4 h 798"/>
                  <a:gd name="T20" fmla="*/ 3 w 308"/>
                  <a:gd name="T21" fmla="*/ 5 h 798"/>
                  <a:gd name="T22" fmla="*/ 3 w 308"/>
                  <a:gd name="T23" fmla="*/ 6 h 798"/>
                  <a:gd name="T24" fmla="*/ 3 w 308"/>
                  <a:gd name="T25" fmla="*/ 7 h 798"/>
                  <a:gd name="T26" fmla="*/ 3 w 308"/>
                  <a:gd name="T27" fmla="*/ 8 h 798"/>
                  <a:gd name="T28" fmla="*/ 4 w 308"/>
                  <a:gd name="T29" fmla="*/ 8 h 798"/>
                  <a:gd name="T30" fmla="*/ 4 w 308"/>
                  <a:gd name="T31" fmla="*/ 9 h 798"/>
                  <a:gd name="T32" fmla="*/ 4 w 308"/>
                  <a:gd name="T33" fmla="*/ 9 h 798"/>
                  <a:gd name="T34" fmla="*/ 4 w 308"/>
                  <a:gd name="T35" fmla="*/ 10 h 798"/>
                  <a:gd name="T36" fmla="*/ 3 w 308"/>
                  <a:gd name="T37" fmla="*/ 10 h 798"/>
                  <a:gd name="T38" fmla="*/ 3 w 308"/>
                  <a:gd name="T39" fmla="*/ 10 h 798"/>
                  <a:gd name="T40" fmla="*/ 2 w 308"/>
                  <a:gd name="T41" fmla="*/ 9 h 798"/>
                  <a:gd name="T42" fmla="*/ 2 w 308"/>
                  <a:gd name="T43" fmla="*/ 8 h 798"/>
                  <a:gd name="T44" fmla="*/ 2 w 308"/>
                  <a:gd name="T45" fmla="*/ 7 h 798"/>
                  <a:gd name="T46" fmla="*/ 1 w 308"/>
                  <a:gd name="T47" fmla="*/ 6 h 798"/>
                  <a:gd name="T48" fmla="*/ 1 w 308"/>
                  <a:gd name="T49" fmla="*/ 5 h 798"/>
                  <a:gd name="T50" fmla="*/ 1 w 308"/>
                  <a:gd name="T51" fmla="*/ 5 h 798"/>
                  <a:gd name="T52" fmla="*/ 1 w 308"/>
                  <a:gd name="T53" fmla="*/ 4 h 798"/>
                  <a:gd name="T54" fmla="*/ 1 w 308"/>
                  <a:gd name="T55" fmla="*/ 4 h 798"/>
                  <a:gd name="T56" fmla="*/ 1 w 308"/>
                  <a:gd name="T57" fmla="*/ 3 h 798"/>
                  <a:gd name="T58" fmla="*/ 1 w 308"/>
                  <a:gd name="T59" fmla="*/ 3 h 798"/>
                  <a:gd name="T60" fmla="*/ 0 w 308"/>
                  <a:gd name="T61" fmla="*/ 2 h 798"/>
                  <a:gd name="T62" fmla="*/ 0 w 308"/>
                  <a:gd name="T63" fmla="*/ 2 h 798"/>
                  <a:gd name="T64" fmla="*/ 0 w 308"/>
                  <a:gd name="T65" fmla="*/ 2 h 7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8"/>
                  <a:gd name="T100" fmla="*/ 0 h 798"/>
                  <a:gd name="T101" fmla="*/ 308 w 308"/>
                  <a:gd name="T102" fmla="*/ 798 h 7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8" h="798">
                    <a:moveTo>
                      <a:pt x="6" y="131"/>
                    </a:moveTo>
                    <a:lnTo>
                      <a:pt x="0" y="80"/>
                    </a:lnTo>
                    <a:lnTo>
                      <a:pt x="22" y="38"/>
                    </a:lnTo>
                    <a:lnTo>
                      <a:pt x="63" y="10"/>
                    </a:lnTo>
                    <a:lnTo>
                      <a:pt x="114" y="0"/>
                    </a:lnTo>
                    <a:lnTo>
                      <a:pt x="166" y="9"/>
                    </a:lnTo>
                    <a:lnTo>
                      <a:pt x="215" y="46"/>
                    </a:lnTo>
                    <a:lnTo>
                      <a:pt x="248" y="113"/>
                    </a:lnTo>
                    <a:lnTo>
                      <a:pt x="262" y="215"/>
                    </a:lnTo>
                    <a:lnTo>
                      <a:pt x="261" y="324"/>
                    </a:lnTo>
                    <a:lnTo>
                      <a:pt x="264" y="417"/>
                    </a:lnTo>
                    <a:lnTo>
                      <a:pt x="270" y="493"/>
                    </a:lnTo>
                    <a:lnTo>
                      <a:pt x="279" y="561"/>
                    </a:lnTo>
                    <a:lnTo>
                      <a:pt x="286" y="618"/>
                    </a:lnTo>
                    <a:lnTo>
                      <a:pt x="294" y="669"/>
                    </a:lnTo>
                    <a:lnTo>
                      <a:pt x="301" y="716"/>
                    </a:lnTo>
                    <a:lnTo>
                      <a:pt x="308" y="765"/>
                    </a:lnTo>
                    <a:lnTo>
                      <a:pt x="300" y="796"/>
                    </a:lnTo>
                    <a:lnTo>
                      <a:pt x="276" y="798"/>
                    </a:lnTo>
                    <a:lnTo>
                      <a:pt x="240" y="774"/>
                    </a:lnTo>
                    <a:lnTo>
                      <a:pt x="199" y="730"/>
                    </a:lnTo>
                    <a:lnTo>
                      <a:pt x="158" y="669"/>
                    </a:lnTo>
                    <a:lnTo>
                      <a:pt x="123" y="598"/>
                    </a:lnTo>
                    <a:lnTo>
                      <a:pt x="103" y="520"/>
                    </a:lnTo>
                    <a:lnTo>
                      <a:pt x="102" y="444"/>
                    </a:lnTo>
                    <a:lnTo>
                      <a:pt x="107" y="390"/>
                    </a:lnTo>
                    <a:lnTo>
                      <a:pt x="103" y="345"/>
                    </a:lnTo>
                    <a:lnTo>
                      <a:pt x="92" y="304"/>
                    </a:lnTo>
                    <a:lnTo>
                      <a:pt x="78" y="268"/>
                    </a:lnTo>
                    <a:lnTo>
                      <a:pt x="59" y="232"/>
                    </a:lnTo>
                    <a:lnTo>
                      <a:pt x="40" y="200"/>
                    </a:lnTo>
                    <a:lnTo>
                      <a:pt x="21" y="165"/>
                    </a:lnTo>
                    <a:lnTo>
                      <a:pt x="6" y="1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7" name="Freeform 1125"/>
              <p:cNvSpPr>
                <a:spLocks/>
              </p:cNvSpPr>
              <p:nvPr/>
            </p:nvSpPr>
            <p:spPr bwMode="auto">
              <a:xfrm>
                <a:off x="4604" y="1989"/>
                <a:ext cx="713" cy="390"/>
              </a:xfrm>
              <a:custGeom>
                <a:avLst/>
                <a:gdLst>
                  <a:gd name="T0" fmla="*/ 7 w 2140"/>
                  <a:gd name="T1" fmla="*/ 1 h 1171"/>
                  <a:gd name="T2" fmla="*/ 10 w 2140"/>
                  <a:gd name="T3" fmla="*/ 1 h 1171"/>
                  <a:gd name="T4" fmla="*/ 14 w 2140"/>
                  <a:gd name="T5" fmla="*/ 0 h 1171"/>
                  <a:gd name="T6" fmla="*/ 17 w 2140"/>
                  <a:gd name="T7" fmla="*/ 1 h 1171"/>
                  <a:gd name="T8" fmla="*/ 18 w 2140"/>
                  <a:gd name="T9" fmla="*/ 4 h 1171"/>
                  <a:gd name="T10" fmla="*/ 18 w 2140"/>
                  <a:gd name="T11" fmla="*/ 5 h 1171"/>
                  <a:gd name="T12" fmla="*/ 19 w 2140"/>
                  <a:gd name="T13" fmla="*/ 5 h 1171"/>
                  <a:gd name="T14" fmla="*/ 19 w 2140"/>
                  <a:gd name="T15" fmla="*/ 5 h 1171"/>
                  <a:gd name="T16" fmla="*/ 19 w 2140"/>
                  <a:gd name="T17" fmla="*/ 5 h 1171"/>
                  <a:gd name="T18" fmla="*/ 20 w 2140"/>
                  <a:gd name="T19" fmla="*/ 5 h 1171"/>
                  <a:gd name="T20" fmla="*/ 22 w 2140"/>
                  <a:gd name="T21" fmla="*/ 5 h 1171"/>
                  <a:gd name="T22" fmla="*/ 24 w 2140"/>
                  <a:gd name="T23" fmla="*/ 5 h 1171"/>
                  <a:gd name="T24" fmla="*/ 26 w 2140"/>
                  <a:gd name="T25" fmla="*/ 7 h 1171"/>
                  <a:gd name="T26" fmla="*/ 26 w 2140"/>
                  <a:gd name="T27" fmla="*/ 9 h 1171"/>
                  <a:gd name="T28" fmla="*/ 26 w 2140"/>
                  <a:gd name="T29" fmla="*/ 11 h 1171"/>
                  <a:gd name="T30" fmla="*/ 24 w 2140"/>
                  <a:gd name="T31" fmla="*/ 12 h 1171"/>
                  <a:gd name="T32" fmla="*/ 22 w 2140"/>
                  <a:gd name="T33" fmla="*/ 13 h 1171"/>
                  <a:gd name="T34" fmla="*/ 20 w 2140"/>
                  <a:gd name="T35" fmla="*/ 14 h 1171"/>
                  <a:gd name="T36" fmla="*/ 19 w 2140"/>
                  <a:gd name="T37" fmla="*/ 14 h 1171"/>
                  <a:gd name="T38" fmla="*/ 18 w 2140"/>
                  <a:gd name="T39" fmla="*/ 14 h 1171"/>
                  <a:gd name="T40" fmla="*/ 16 w 2140"/>
                  <a:gd name="T41" fmla="*/ 14 h 1171"/>
                  <a:gd name="T42" fmla="*/ 15 w 2140"/>
                  <a:gd name="T43" fmla="*/ 14 h 1171"/>
                  <a:gd name="T44" fmla="*/ 14 w 2140"/>
                  <a:gd name="T45" fmla="*/ 13 h 1171"/>
                  <a:gd name="T46" fmla="*/ 14 w 2140"/>
                  <a:gd name="T47" fmla="*/ 12 h 1171"/>
                  <a:gd name="T48" fmla="*/ 14 w 2140"/>
                  <a:gd name="T49" fmla="*/ 10 h 1171"/>
                  <a:gd name="T50" fmla="*/ 13 w 2140"/>
                  <a:gd name="T51" fmla="*/ 10 h 1171"/>
                  <a:gd name="T52" fmla="*/ 10 w 2140"/>
                  <a:gd name="T53" fmla="*/ 10 h 1171"/>
                  <a:gd name="T54" fmla="*/ 6 w 2140"/>
                  <a:gd name="T55" fmla="*/ 10 h 1171"/>
                  <a:gd name="T56" fmla="*/ 1 w 2140"/>
                  <a:gd name="T57" fmla="*/ 8 h 1171"/>
                  <a:gd name="T58" fmla="*/ 0 w 2140"/>
                  <a:gd name="T59" fmla="*/ 4 h 1171"/>
                  <a:gd name="T60" fmla="*/ 1 w 2140"/>
                  <a:gd name="T61" fmla="*/ 1 h 1171"/>
                  <a:gd name="T62" fmla="*/ 5 w 2140"/>
                  <a:gd name="T63" fmla="*/ 0 h 1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40"/>
                  <a:gd name="T97" fmla="*/ 0 h 1171"/>
                  <a:gd name="T98" fmla="*/ 2140 w 2140"/>
                  <a:gd name="T99" fmla="*/ 1171 h 11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40" h="1171">
                    <a:moveTo>
                      <a:pt x="566" y="77"/>
                    </a:moveTo>
                    <a:lnTo>
                      <a:pt x="599" y="70"/>
                    </a:lnTo>
                    <a:lnTo>
                      <a:pt x="689" y="56"/>
                    </a:lnTo>
                    <a:lnTo>
                      <a:pt x="816" y="41"/>
                    </a:lnTo>
                    <a:lnTo>
                      <a:pt x="966" y="34"/>
                    </a:lnTo>
                    <a:lnTo>
                      <a:pt x="1118" y="39"/>
                    </a:lnTo>
                    <a:lnTo>
                      <a:pt x="1256" y="65"/>
                    </a:lnTo>
                    <a:lnTo>
                      <a:pt x="1362" y="117"/>
                    </a:lnTo>
                    <a:lnTo>
                      <a:pt x="1421" y="205"/>
                    </a:lnTo>
                    <a:lnTo>
                      <a:pt x="1447" y="291"/>
                    </a:lnTo>
                    <a:lnTo>
                      <a:pt x="1473" y="343"/>
                    </a:lnTo>
                    <a:lnTo>
                      <a:pt x="1497" y="370"/>
                    </a:lnTo>
                    <a:lnTo>
                      <a:pt x="1520" y="380"/>
                    </a:lnTo>
                    <a:lnTo>
                      <a:pt x="1537" y="381"/>
                    </a:lnTo>
                    <a:lnTo>
                      <a:pt x="1553" y="383"/>
                    </a:lnTo>
                    <a:lnTo>
                      <a:pt x="1562" y="391"/>
                    </a:lnTo>
                    <a:lnTo>
                      <a:pt x="1566" y="417"/>
                    </a:lnTo>
                    <a:lnTo>
                      <a:pt x="1573" y="440"/>
                    </a:lnTo>
                    <a:lnTo>
                      <a:pt x="1598" y="441"/>
                    </a:lnTo>
                    <a:lnTo>
                      <a:pt x="1637" y="430"/>
                    </a:lnTo>
                    <a:lnTo>
                      <a:pt x="1690" y="416"/>
                    </a:lnTo>
                    <a:lnTo>
                      <a:pt x="1754" y="407"/>
                    </a:lnTo>
                    <a:lnTo>
                      <a:pt x="1832" y="413"/>
                    </a:lnTo>
                    <a:lnTo>
                      <a:pt x="1918" y="441"/>
                    </a:lnTo>
                    <a:lnTo>
                      <a:pt x="2014" y="503"/>
                    </a:lnTo>
                    <a:lnTo>
                      <a:pt x="2093" y="581"/>
                    </a:lnTo>
                    <a:lnTo>
                      <a:pt x="2133" y="658"/>
                    </a:lnTo>
                    <a:lnTo>
                      <a:pt x="2140" y="731"/>
                    </a:lnTo>
                    <a:lnTo>
                      <a:pt x="2119" y="802"/>
                    </a:lnTo>
                    <a:lnTo>
                      <a:pt x="2074" y="866"/>
                    </a:lnTo>
                    <a:lnTo>
                      <a:pt x="2012" y="926"/>
                    </a:lnTo>
                    <a:lnTo>
                      <a:pt x="1937" y="979"/>
                    </a:lnTo>
                    <a:lnTo>
                      <a:pt x="1856" y="1028"/>
                    </a:lnTo>
                    <a:lnTo>
                      <a:pt x="1776" y="1066"/>
                    </a:lnTo>
                    <a:lnTo>
                      <a:pt x="1705" y="1099"/>
                    </a:lnTo>
                    <a:lnTo>
                      <a:pt x="1639" y="1123"/>
                    </a:lnTo>
                    <a:lnTo>
                      <a:pt x="1582" y="1143"/>
                    </a:lnTo>
                    <a:lnTo>
                      <a:pt x="1528" y="1156"/>
                    </a:lnTo>
                    <a:lnTo>
                      <a:pt x="1477" y="1164"/>
                    </a:lnTo>
                    <a:lnTo>
                      <a:pt x="1426" y="1169"/>
                    </a:lnTo>
                    <a:lnTo>
                      <a:pt x="1378" y="1171"/>
                    </a:lnTo>
                    <a:lnTo>
                      <a:pt x="1323" y="1165"/>
                    </a:lnTo>
                    <a:lnTo>
                      <a:pt x="1263" y="1154"/>
                    </a:lnTo>
                    <a:lnTo>
                      <a:pt x="1204" y="1134"/>
                    </a:lnTo>
                    <a:lnTo>
                      <a:pt x="1154" y="1105"/>
                    </a:lnTo>
                    <a:lnTo>
                      <a:pt x="1115" y="1063"/>
                    </a:lnTo>
                    <a:lnTo>
                      <a:pt x="1097" y="1011"/>
                    </a:lnTo>
                    <a:lnTo>
                      <a:pt x="1102" y="942"/>
                    </a:lnTo>
                    <a:lnTo>
                      <a:pt x="1140" y="861"/>
                    </a:lnTo>
                    <a:lnTo>
                      <a:pt x="1165" y="795"/>
                    </a:lnTo>
                    <a:lnTo>
                      <a:pt x="1136" y="770"/>
                    </a:lnTo>
                    <a:lnTo>
                      <a:pt x="1063" y="775"/>
                    </a:lnTo>
                    <a:lnTo>
                      <a:pt x="953" y="798"/>
                    </a:lnTo>
                    <a:lnTo>
                      <a:pt x="810" y="824"/>
                    </a:lnTo>
                    <a:lnTo>
                      <a:pt x="645" y="841"/>
                    </a:lnTo>
                    <a:lnTo>
                      <a:pt x="464" y="837"/>
                    </a:lnTo>
                    <a:lnTo>
                      <a:pt x="277" y="801"/>
                    </a:lnTo>
                    <a:lnTo>
                      <a:pt x="116" y="669"/>
                    </a:lnTo>
                    <a:lnTo>
                      <a:pt x="27" y="514"/>
                    </a:lnTo>
                    <a:lnTo>
                      <a:pt x="0" y="351"/>
                    </a:lnTo>
                    <a:lnTo>
                      <a:pt x="30" y="202"/>
                    </a:lnTo>
                    <a:lnTo>
                      <a:pt x="107" y="80"/>
                    </a:lnTo>
                    <a:lnTo>
                      <a:pt x="227" y="8"/>
                    </a:lnTo>
                    <a:lnTo>
                      <a:pt x="382" y="0"/>
                    </a:lnTo>
                    <a:lnTo>
                      <a:pt x="566" y="77"/>
                    </a:lnTo>
                    <a:close/>
                  </a:path>
                </a:pathLst>
              </a:custGeom>
              <a:solidFill>
                <a:srgbClr val="26479E"/>
              </a:solidFill>
              <a:ln w="6350">
                <a:solidFill>
                  <a:srgbClr val="000000"/>
                </a:solidFill>
                <a:round/>
                <a:headEnd/>
                <a:tailEnd/>
              </a:ln>
            </p:spPr>
            <p:txBody>
              <a:bodyPr/>
              <a:lstStyle/>
              <a:p>
                <a:endParaRPr lang="en-US"/>
              </a:p>
            </p:txBody>
          </p:sp>
          <p:sp>
            <p:nvSpPr>
              <p:cNvPr id="21638" name="Freeform 1126"/>
              <p:cNvSpPr>
                <a:spLocks/>
              </p:cNvSpPr>
              <p:nvPr/>
            </p:nvSpPr>
            <p:spPr bwMode="auto">
              <a:xfrm>
                <a:off x="4613" y="1989"/>
                <a:ext cx="692" cy="379"/>
              </a:xfrm>
              <a:custGeom>
                <a:avLst/>
                <a:gdLst>
                  <a:gd name="T0" fmla="*/ 7 w 2075"/>
                  <a:gd name="T1" fmla="*/ 1 h 1135"/>
                  <a:gd name="T2" fmla="*/ 10 w 2075"/>
                  <a:gd name="T3" fmla="*/ 1 h 1135"/>
                  <a:gd name="T4" fmla="*/ 13 w 2075"/>
                  <a:gd name="T5" fmla="*/ 1 h 1135"/>
                  <a:gd name="T6" fmla="*/ 16 w 2075"/>
                  <a:gd name="T7" fmla="*/ 2 h 1135"/>
                  <a:gd name="T8" fmla="*/ 17 w 2075"/>
                  <a:gd name="T9" fmla="*/ 4 h 1135"/>
                  <a:gd name="T10" fmla="*/ 18 w 2075"/>
                  <a:gd name="T11" fmla="*/ 5 h 1135"/>
                  <a:gd name="T12" fmla="*/ 19 w 2075"/>
                  <a:gd name="T13" fmla="*/ 5 h 1135"/>
                  <a:gd name="T14" fmla="*/ 19 w 2075"/>
                  <a:gd name="T15" fmla="*/ 5 h 1135"/>
                  <a:gd name="T16" fmla="*/ 19 w 2075"/>
                  <a:gd name="T17" fmla="*/ 6 h 1135"/>
                  <a:gd name="T18" fmla="*/ 20 w 2075"/>
                  <a:gd name="T19" fmla="*/ 5 h 1135"/>
                  <a:gd name="T20" fmla="*/ 21 w 2075"/>
                  <a:gd name="T21" fmla="*/ 5 h 1135"/>
                  <a:gd name="T22" fmla="*/ 23 w 2075"/>
                  <a:gd name="T23" fmla="*/ 6 h 1135"/>
                  <a:gd name="T24" fmla="*/ 25 w 2075"/>
                  <a:gd name="T25" fmla="*/ 7 h 1135"/>
                  <a:gd name="T26" fmla="*/ 26 w 2075"/>
                  <a:gd name="T27" fmla="*/ 9 h 1135"/>
                  <a:gd name="T28" fmla="*/ 25 w 2075"/>
                  <a:gd name="T29" fmla="*/ 10 h 1135"/>
                  <a:gd name="T30" fmla="*/ 23 w 2075"/>
                  <a:gd name="T31" fmla="*/ 12 h 1135"/>
                  <a:gd name="T32" fmla="*/ 21 w 2075"/>
                  <a:gd name="T33" fmla="*/ 13 h 1135"/>
                  <a:gd name="T34" fmla="*/ 20 w 2075"/>
                  <a:gd name="T35" fmla="*/ 13 h 1135"/>
                  <a:gd name="T36" fmla="*/ 18 w 2075"/>
                  <a:gd name="T37" fmla="*/ 14 h 1135"/>
                  <a:gd name="T38" fmla="*/ 17 w 2075"/>
                  <a:gd name="T39" fmla="*/ 14 h 1135"/>
                  <a:gd name="T40" fmla="*/ 16 w 2075"/>
                  <a:gd name="T41" fmla="*/ 14 h 1135"/>
                  <a:gd name="T42" fmla="*/ 15 w 2075"/>
                  <a:gd name="T43" fmla="*/ 14 h 1135"/>
                  <a:gd name="T44" fmla="*/ 14 w 2075"/>
                  <a:gd name="T45" fmla="*/ 13 h 1135"/>
                  <a:gd name="T46" fmla="*/ 14 w 2075"/>
                  <a:gd name="T47" fmla="*/ 11 h 1135"/>
                  <a:gd name="T48" fmla="*/ 14 w 2075"/>
                  <a:gd name="T49" fmla="*/ 10 h 1135"/>
                  <a:gd name="T50" fmla="*/ 13 w 2075"/>
                  <a:gd name="T51" fmla="*/ 9 h 1135"/>
                  <a:gd name="T52" fmla="*/ 10 w 2075"/>
                  <a:gd name="T53" fmla="*/ 10 h 1135"/>
                  <a:gd name="T54" fmla="*/ 6 w 2075"/>
                  <a:gd name="T55" fmla="*/ 10 h 1135"/>
                  <a:gd name="T56" fmla="*/ 1 w 2075"/>
                  <a:gd name="T57" fmla="*/ 8 h 1135"/>
                  <a:gd name="T58" fmla="*/ 0 w 2075"/>
                  <a:gd name="T59" fmla="*/ 4 h 1135"/>
                  <a:gd name="T60" fmla="*/ 1 w 2075"/>
                  <a:gd name="T61" fmla="*/ 1 h 1135"/>
                  <a:gd name="T62" fmla="*/ 4 w 2075"/>
                  <a:gd name="T63" fmla="*/ 0 h 11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75"/>
                  <a:gd name="T97" fmla="*/ 0 h 1135"/>
                  <a:gd name="T98" fmla="*/ 2075 w 2075"/>
                  <a:gd name="T99" fmla="*/ 1135 h 11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75" h="1135">
                    <a:moveTo>
                      <a:pt x="534" y="68"/>
                    </a:moveTo>
                    <a:lnTo>
                      <a:pt x="576" y="65"/>
                    </a:lnTo>
                    <a:lnTo>
                      <a:pt x="668" y="55"/>
                    </a:lnTo>
                    <a:lnTo>
                      <a:pt x="796" y="45"/>
                    </a:lnTo>
                    <a:lnTo>
                      <a:pt x="942" y="41"/>
                    </a:lnTo>
                    <a:lnTo>
                      <a:pt x="1089" y="50"/>
                    </a:lnTo>
                    <a:lnTo>
                      <a:pt x="1223" y="76"/>
                    </a:lnTo>
                    <a:lnTo>
                      <a:pt x="1324" y="127"/>
                    </a:lnTo>
                    <a:lnTo>
                      <a:pt x="1379" y="210"/>
                    </a:lnTo>
                    <a:lnTo>
                      <a:pt x="1404" y="291"/>
                    </a:lnTo>
                    <a:lnTo>
                      <a:pt x="1430" y="343"/>
                    </a:lnTo>
                    <a:lnTo>
                      <a:pt x="1455" y="371"/>
                    </a:lnTo>
                    <a:lnTo>
                      <a:pt x="1480" y="384"/>
                    </a:lnTo>
                    <a:lnTo>
                      <a:pt x="1499" y="389"/>
                    </a:lnTo>
                    <a:lnTo>
                      <a:pt x="1515" y="393"/>
                    </a:lnTo>
                    <a:lnTo>
                      <a:pt x="1526" y="404"/>
                    </a:lnTo>
                    <a:lnTo>
                      <a:pt x="1531" y="430"/>
                    </a:lnTo>
                    <a:lnTo>
                      <a:pt x="1538" y="451"/>
                    </a:lnTo>
                    <a:lnTo>
                      <a:pt x="1561" y="452"/>
                    </a:lnTo>
                    <a:lnTo>
                      <a:pt x="1598" y="442"/>
                    </a:lnTo>
                    <a:lnTo>
                      <a:pt x="1649" y="428"/>
                    </a:lnTo>
                    <a:lnTo>
                      <a:pt x="1711" y="419"/>
                    </a:lnTo>
                    <a:lnTo>
                      <a:pt x="1784" y="425"/>
                    </a:lnTo>
                    <a:lnTo>
                      <a:pt x="1867" y="451"/>
                    </a:lnTo>
                    <a:lnTo>
                      <a:pt x="1960" y="511"/>
                    </a:lnTo>
                    <a:lnTo>
                      <a:pt x="2034" y="584"/>
                    </a:lnTo>
                    <a:lnTo>
                      <a:pt x="2071" y="654"/>
                    </a:lnTo>
                    <a:lnTo>
                      <a:pt x="2075" y="721"/>
                    </a:lnTo>
                    <a:lnTo>
                      <a:pt x="2054" y="785"/>
                    </a:lnTo>
                    <a:lnTo>
                      <a:pt x="2009" y="843"/>
                    </a:lnTo>
                    <a:lnTo>
                      <a:pt x="1949" y="897"/>
                    </a:lnTo>
                    <a:lnTo>
                      <a:pt x="1877" y="945"/>
                    </a:lnTo>
                    <a:lnTo>
                      <a:pt x="1799" y="990"/>
                    </a:lnTo>
                    <a:lnTo>
                      <a:pt x="1723" y="1027"/>
                    </a:lnTo>
                    <a:lnTo>
                      <a:pt x="1655" y="1060"/>
                    </a:lnTo>
                    <a:lnTo>
                      <a:pt x="1595" y="1085"/>
                    </a:lnTo>
                    <a:lnTo>
                      <a:pt x="1541" y="1106"/>
                    </a:lnTo>
                    <a:lnTo>
                      <a:pt x="1490" y="1120"/>
                    </a:lnTo>
                    <a:lnTo>
                      <a:pt x="1443" y="1130"/>
                    </a:lnTo>
                    <a:lnTo>
                      <a:pt x="1397" y="1134"/>
                    </a:lnTo>
                    <a:lnTo>
                      <a:pt x="1351" y="1135"/>
                    </a:lnTo>
                    <a:lnTo>
                      <a:pt x="1300" y="1129"/>
                    </a:lnTo>
                    <a:lnTo>
                      <a:pt x="1246" y="1120"/>
                    </a:lnTo>
                    <a:lnTo>
                      <a:pt x="1193" y="1104"/>
                    </a:lnTo>
                    <a:lnTo>
                      <a:pt x="1146" y="1078"/>
                    </a:lnTo>
                    <a:lnTo>
                      <a:pt x="1109" y="1040"/>
                    </a:lnTo>
                    <a:lnTo>
                      <a:pt x="1091" y="990"/>
                    </a:lnTo>
                    <a:lnTo>
                      <a:pt x="1093" y="924"/>
                    </a:lnTo>
                    <a:lnTo>
                      <a:pt x="1124" y="841"/>
                    </a:lnTo>
                    <a:lnTo>
                      <a:pt x="1139" y="773"/>
                    </a:lnTo>
                    <a:lnTo>
                      <a:pt x="1107" y="747"/>
                    </a:lnTo>
                    <a:lnTo>
                      <a:pt x="1031" y="749"/>
                    </a:lnTo>
                    <a:lnTo>
                      <a:pt x="921" y="768"/>
                    </a:lnTo>
                    <a:lnTo>
                      <a:pt x="782" y="791"/>
                    </a:lnTo>
                    <a:lnTo>
                      <a:pt x="622" y="808"/>
                    </a:lnTo>
                    <a:lnTo>
                      <a:pt x="449" y="805"/>
                    </a:lnTo>
                    <a:lnTo>
                      <a:pt x="268" y="772"/>
                    </a:lnTo>
                    <a:lnTo>
                      <a:pt x="115" y="646"/>
                    </a:lnTo>
                    <a:lnTo>
                      <a:pt x="29" y="498"/>
                    </a:lnTo>
                    <a:lnTo>
                      <a:pt x="0" y="343"/>
                    </a:lnTo>
                    <a:lnTo>
                      <a:pt x="27" y="199"/>
                    </a:lnTo>
                    <a:lnTo>
                      <a:pt x="98" y="82"/>
                    </a:lnTo>
                    <a:lnTo>
                      <a:pt x="210" y="10"/>
                    </a:lnTo>
                    <a:lnTo>
                      <a:pt x="357" y="0"/>
                    </a:lnTo>
                    <a:lnTo>
                      <a:pt x="534" y="68"/>
                    </a:lnTo>
                    <a:close/>
                  </a:path>
                </a:pathLst>
              </a:custGeom>
              <a:solidFill>
                <a:srgbClr val="405C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39" name="Freeform 1127"/>
              <p:cNvSpPr>
                <a:spLocks/>
              </p:cNvSpPr>
              <p:nvPr/>
            </p:nvSpPr>
            <p:spPr bwMode="auto">
              <a:xfrm>
                <a:off x="4623" y="1989"/>
                <a:ext cx="669" cy="368"/>
              </a:xfrm>
              <a:custGeom>
                <a:avLst/>
                <a:gdLst>
                  <a:gd name="T0" fmla="*/ 7 w 2009"/>
                  <a:gd name="T1" fmla="*/ 1 h 1105"/>
                  <a:gd name="T2" fmla="*/ 10 w 2009"/>
                  <a:gd name="T3" fmla="*/ 1 h 1105"/>
                  <a:gd name="T4" fmla="*/ 13 w 2009"/>
                  <a:gd name="T5" fmla="*/ 1 h 1105"/>
                  <a:gd name="T6" fmla="*/ 16 w 2009"/>
                  <a:gd name="T7" fmla="*/ 2 h 1105"/>
                  <a:gd name="T8" fmla="*/ 17 w 2009"/>
                  <a:gd name="T9" fmla="*/ 4 h 1105"/>
                  <a:gd name="T10" fmla="*/ 17 w 2009"/>
                  <a:gd name="T11" fmla="*/ 5 h 1105"/>
                  <a:gd name="T12" fmla="*/ 18 w 2009"/>
                  <a:gd name="T13" fmla="*/ 5 h 1105"/>
                  <a:gd name="T14" fmla="*/ 18 w 2009"/>
                  <a:gd name="T15" fmla="*/ 5 h 1105"/>
                  <a:gd name="T16" fmla="*/ 19 w 2009"/>
                  <a:gd name="T17" fmla="*/ 6 h 1105"/>
                  <a:gd name="T18" fmla="*/ 19 w 2009"/>
                  <a:gd name="T19" fmla="*/ 6 h 1105"/>
                  <a:gd name="T20" fmla="*/ 21 w 2009"/>
                  <a:gd name="T21" fmla="*/ 5 h 1105"/>
                  <a:gd name="T22" fmla="*/ 22 w 2009"/>
                  <a:gd name="T23" fmla="*/ 6 h 1105"/>
                  <a:gd name="T24" fmla="*/ 24 w 2009"/>
                  <a:gd name="T25" fmla="*/ 7 h 1105"/>
                  <a:gd name="T26" fmla="*/ 25 w 2009"/>
                  <a:gd name="T27" fmla="*/ 9 h 1105"/>
                  <a:gd name="T28" fmla="*/ 24 w 2009"/>
                  <a:gd name="T29" fmla="*/ 10 h 1105"/>
                  <a:gd name="T30" fmla="*/ 22 w 2009"/>
                  <a:gd name="T31" fmla="*/ 11 h 1105"/>
                  <a:gd name="T32" fmla="*/ 21 w 2009"/>
                  <a:gd name="T33" fmla="*/ 12 h 1105"/>
                  <a:gd name="T34" fmla="*/ 19 w 2009"/>
                  <a:gd name="T35" fmla="*/ 13 h 1105"/>
                  <a:gd name="T36" fmla="*/ 18 w 2009"/>
                  <a:gd name="T37" fmla="*/ 13 h 1105"/>
                  <a:gd name="T38" fmla="*/ 17 w 2009"/>
                  <a:gd name="T39" fmla="*/ 14 h 1105"/>
                  <a:gd name="T40" fmla="*/ 16 w 2009"/>
                  <a:gd name="T41" fmla="*/ 14 h 1105"/>
                  <a:gd name="T42" fmla="*/ 15 w 2009"/>
                  <a:gd name="T43" fmla="*/ 13 h 1105"/>
                  <a:gd name="T44" fmla="*/ 14 w 2009"/>
                  <a:gd name="T45" fmla="*/ 13 h 1105"/>
                  <a:gd name="T46" fmla="*/ 13 w 2009"/>
                  <a:gd name="T47" fmla="*/ 11 h 1105"/>
                  <a:gd name="T48" fmla="*/ 14 w 2009"/>
                  <a:gd name="T49" fmla="*/ 9 h 1105"/>
                  <a:gd name="T50" fmla="*/ 12 w 2009"/>
                  <a:gd name="T51" fmla="*/ 9 h 1105"/>
                  <a:gd name="T52" fmla="*/ 9 w 2009"/>
                  <a:gd name="T53" fmla="*/ 9 h 1105"/>
                  <a:gd name="T54" fmla="*/ 5 w 2009"/>
                  <a:gd name="T55" fmla="*/ 10 h 1105"/>
                  <a:gd name="T56" fmla="*/ 1 w 2009"/>
                  <a:gd name="T57" fmla="*/ 8 h 1105"/>
                  <a:gd name="T58" fmla="*/ 0 w 2009"/>
                  <a:gd name="T59" fmla="*/ 4 h 1105"/>
                  <a:gd name="T60" fmla="*/ 1 w 2009"/>
                  <a:gd name="T61" fmla="*/ 1 h 1105"/>
                  <a:gd name="T62" fmla="*/ 4 w 2009"/>
                  <a:gd name="T63" fmla="*/ 0 h 11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09"/>
                  <a:gd name="T97" fmla="*/ 0 h 1105"/>
                  <a:gd name="T98" fmla="*/ 2009 w 2009"/>
                  <a:gd name="T99" fmla="*/ 1105 h 11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09" h="1105">
                    <a:moveTo>
                      <a:pt x="503" y="60"/>
                    </a:moveTo>
                    <a:lnTo>
                      <a:pt x="550" y="59"/>
                    </a:lnTo>
                    <a:lnTo>
                      <a:pt x="646" y="54"/>
                    </a:lnTo>
                    <a:lnTo>
                      <a:pt x="773" y="49"/>
                    </a:lnTo>
                    <a:lnTo>
                      <a:pt x="917" y="51"/>
                    </a:lnTo>
                    <a:lnTo>
                      <a:pt x="1059" y="61"/>
                    </a:lnTo>
                    <a:lnTo>
                      <a:pt x="1187" y="90"/>
                    </a:lnTo>
                    <a:lnTo>
                      <a:pt x="1285" y="140"/>
                    </a:lnTo>
                    <a:lnTo>
                      <a:pt x="1336" y="219"/>
                    </a:lnTo>
                    <a:lnTo>
                      <a:pt x="1358" y="294"/>
                    </a:lnTo>
                    <a:lnTo>
                      <a:pt x="1384" y="344"/>
                    </a:lnTo>
                    <a:lnTo>
                      <a:pt x="1410" y="373"/>
                    </a:lnTo>
                    <a:lnTo>
                      <a:pt x="1436" y="390"/>
                    </a:lnTo>
                    <a:lnTo>
                      <a:pt x="1459" y="397"/>
                    </a:lnTo>
                    <a:lnTo>
                      <a:pt x="1478" y="405"/>
                    </a:lnTo>
                    <a:lnTo>
                      <a:pt x="1490" y="417"/>
                    </a:lnTo>
                    <a:lnTo>
                      <a:pt x="1496" y="444"/>
                    </a:lnTo>
                    <a:lnTo>
                      <a:pt x="1503" y="464"/>
                    </a:lnTo>
                    <a:lnTo>
                      <a:pt x="1524" y="465"/>
                    </a:lnTo>
                    <a:lnTo>
                      <a:pt x="1559" y="455"/>
                    </a:lnTo>
                    <a:lnTo>
                      <a:pt x="1608" y="442"/>
                    </a:lnTo>
                    <a:lnTo>
                      <a:pt x="1666" y="433"/>
                    </a:lnTo>
                    <a:lnTo>
                      <a:pt x="1736" y="437"/>
                    </a:lnTo>
                    <a:lnTo>
                      <a:pt x="1815" y="463"/>
                    </a:lnTo>
                    <a:lnTo>
                      <a:pt x="1902" y="520"/>
                    </a:lnTo>
                    <a:lnTo>
                      <a:pt x="1972" y="588"/>
                    </a:lnTo>
                    <a:lnTo>
                      <a:pt x="2007" y="654"/>
                    </a:lnTo>
                    <a:lnTo>
                      <a:pt x="2009" y="715"/>
                    </a:lnTo>
                    <a:lnTo>
                      <a:pt x="1988" y="772"/>
                    </a:lnTo>
                    <a:lnTo>
                      <a:pt x="1944" y="822"/>
                    </a:lnTo>
                    <a:lnTo>
                      <a:pt x="1885" y="869"/>
                    </a:lnTo>
                    <a:lnTo>
                      <a:pt x="1815" y="913"/>
                    </a:lnTo>
                    <a:lnTo>
                      <a:pt x="1740" y="954"/>
                    </a:lnTo>
                    <a:lnTo>
                      <a:pt x="1668" y="989"/>
                    </a:lnTo>
                    <a:lnTo>
                      <a:pt x="1605" y="1021"/>
                    </a:lnTo>
                    <a:lnTo>
                      <a:pt x="1549" y="1049"/>
                    </a:lnTo>
                    <a:lnTo>
                      <a:pt x="1499" y="1072"/>
                    </a:lnTo>
                    <a:lnTo>
                      <a:pt x="1452" y="1089"/>
                    </a:lnTo>
                    <a:lnTo>
                      <a:pt x="1409" y="1100"/>
                    </a:lnTo>
                    <a:lnTo>
                      <a:pt x="1366" y="1105"/>
                    </a:lnTo>
                    <a:lnTo>
                      <a:pt x="1325" y="1105"/>
                    </a:lnTo>
                    <a:lnTo>
                      <a:pt x="1277" y="1098"/>
                    </a:lnTo>
                    <a:lnTo>
                      <a:pt x="1228" y="1090"/>
                    </a:lnTo>
                    <a:lnTo>
                      <a:pt x="1179" y="1075"/>
                    </a:lnTo>
                    <a:lnTo>
                      <a:pt x="1136" y="1053"/>
                    </a:lnTo>
                    <a:lnTo>
                      <a:pt x="1102" y="1018"/>
                    </a:lnTo>
                    <a:lnTo>
                      <a:pt x="1082" y="971"/>
                    </a:lnTo>
                    <a:lnTo>
                      <a:pt x="1080" y="906"/>
                    </a:lnTo>
                    <a:lnTo>
                      <a:pt x="1103" y="825"/>
                    </a:lnTo>
                    <a:lnTo>
                      <a:pt x="1111" y="754"/>
                    </a:lnTo>
                    <a:lnTo>
                      <a:pt x="1075" y="725"/>
                    </a:lnTo>
                    <a:lnTo>
                      <a:pt x="997" y="724"/>
                    </a:lnTo>
                    <a:lnTo>
                      <a:pt x="888" y="740"/>
                    </a:lnTo>
                    <a:lnTo>
                      <a:pt x="752" y="761"/>
                    </a:lnTo>
                    <a:lnTo>
                      <a:pt x="598" y="776"/>
                    </a:lnTo>
                    <a:lnTo>
                      <a:pt x="430" y="774"/>
                    </a:lnTo>
                    <a:lnTo>
                      <a:pt x="260" y="744"/>
                    </a:lnTo>
                    <a:lnTo>
                      <a:pt x="114" y="625"/>
                    </a:lnTo>
                    <a:lnTo>
                      <a:pt x="28" y="485"/>
                    </a:lnTo>
                    <a:lnTo>
                      <a:pt x="0" y="336"/>
                    </a:lnTo>
                    <a:lnTo>
                      <a:pt x="21" y="198"/>
                    </a:lnTo>
                    <a:lnTo>
                      <a:pt x="88" y="84"/>
                    </a:lnTo>
                    <a:lnTo>
                      <a:pt x="193" y="13"/>
                    </a:lnTo>
                    <a:lnTo>
                      <a:pt x="333" y="0"/>
                    </a:lnTo>
                    <a:lnTo>
                      <a:pt x="503" y="60"/>
                    </a:lnTo>
                    <a:close/>
                  </a:path>
                </a:pathLst>
              </a:custGeom>
              <a:solidFill>
                <a:srgbClr val="5C73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0" name="Freeform 1128"/>
              <p:cNvSpPr>
                <a:spLocks/>
              </p:cNvSpPr>
              <p:nvPr/>
            </p:nvSpPr>
            <p:spPr bwMode="auto">
              <a:xfrm>
                <a:off x="4631" y="1989"/>
                <a:ext cx="649" cy="358"/>
              </a:xfrm>
              <a:custGeom>
                <a:avLst/>
                <a:gdLst>
                  <a:gd name="T0" fmla="*/ 7 w 1946"/>
                  <a:gd name="T1" fmla="*/ 1 h 1073"/>
                  <a:gd name="T2" fmla="*/ 9 w 1946"/>
                  <a:gd name="T3" fmla="*/ 1 h 1073"/>
                  <a:gd name="T4" fmla="*/ 13 w 1946"/>
                  <a:gd name="T5" fmla="*/ 1 h 1073"/>
                  <a:gd name="T6" fmla="*/ 15 w 1946"/>
                  <a:gd name="T7" fmla="*/ 2 h 1073"/>
                  <a:gd name="T8" fmla="*/ 16 w 1946"/>
                  <a:gd name="T9" fmla="*/ 4 h 1073"/>
                  <a:gd name="T10" fmla="*/ 17 w 1946"/>
                  <a:gd name="T11" fmla="*/ 5 h 1073"/>
                  <a:gd name="T12" fmla="*/ 18 w 1946"/>
                  <a:gd name="T13" fmla="*/ 5 h 1073"/>
                  <a:gd name="T14" fmla="*/ 18 w 1946"/>
                  <a:gd name="T15" fmla="*/ 5 h 1073"/>
                  <a:gd name="T16" fmla="*/ 18 w 1946"/>
                  <a:gd name="T17" fmla="*/ 6 h 1073"/>
                  <a:gd name="T18" fmla="*/ 19 w 1946"/>
                  <a:gd name="T19" fmla="*/ 6 h 1073"/>
                  <a:gd name="T20" fmla="*/ 20 w 1946"/>
                  <a:gd name="T21" fmla="*/ 5 h 1073"/>
                  <a:gd name="T22" fmla="*/ 22 w 1946"/>
                  <a:gd name="T23" fmla="*/ 6 h 1073"/>
                  <a:gd name="T24" fmla="*/ 24 w 1946"/>
                  <a:gd name="T25" fmla="*/ 7 h 1073"/>
                  <a:gd name="T26" fmla="*/ 24 w 1946"/>
                  <a:gd name="T27" fmla="*/ 9 h 1073"/>
                  <a:gd name="T28" fmla="*/ 23 w 1946"/>
                  <a:gd name="T29" fmla="*/ 10 h 1073"/>
                  <a:gd name="T30" fmla="*/ 22 w 1946"/>
                  <a:gd name="T31" fmla="*/ 11 h 1073"/>
                  <a:gd name="T32" fmla="*/ 20 w 1946"/>
                  <a:gd name="T33" fmla="*/ 12 h 1073"/>
                  <a:gd name="T34" fmla="*/ 19 w 1946"/>
                  <a:gd name="T35" fmla="*/ 12 h 1073"/>
                  <a:gd name="T36" fmla="*/ 17 w 1946"/>
                  <a:gd name="T37" fmla="*/ 13 h 1073"/>
                  <a:gd name="T38" fmla="*/ 17 w 1946"/>
                  <a:gd name="T39" fmla="*/ 13 h 1073"/>
                  <a:gd name="T40" fmla="*/ 16 w 1946"/>
                  <a:gd name="T41" fmla="*/ 13 h 1073"/>
                  <a:gd name="T42" fmla="*/ 14 w 1946"/>
                  <a:gd name="T43" fmla="*/ 13 h 1073"/>
                  <a:gd name="T44" fmla="*/ 14 w 1946"/>
                  <a:gd name="T45" fmla="*/ 12 h 1073"/>
                  <a:gd name="T46" fmla="*/ 13 w 1946"/>
                  <a:gd name="T47" fmla="*/ 11 h 1073"/>
                  <a:gd name="T48" fmla="*/ 13 w 1946"/>
                  <a:gd name="T49" fmla="*/ 9 h 1073"/>
                  <a:gd name="T50" fmla="*/ 12 w 1946"/>
                  <a:gd name="T51" fmla="*/ 9 h 1073"/>
                  <a:gd name="T52" fmla="*/ 9 w 1946"/>
                  <a:gd name="T53" fmla="*/ 9 h 1073"/>
                  <a:gd name="T54" fmla="*/ 5 w 1946"/>
                  <a:gd name="T55" fmla="*/ 9 h 1073"/>
                  <a:gd name="T56" fmla="*/ 1 w 1946"/>
                  <a:gd name="T57" fmla="*/ 7 h 1073"/>
                  <a:gd name="T58" fmla="*/ 0 w 1946"/>
                  <a:gd name="T59" fmla="*/ 4 h 1073"/>
                  <a:gd name="T60" fmla="*/ 1 w 1946"/>
                  <a:gd name="T61" fmla="*/ 1 h 1073"/>
                  <a:gd name="T62" fmla="*/ 4 w 1946"/>
                  <a:gd name="T63" fmla="*/ 0 h 10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6"/>
                  <a:gd name="T97" fmla="*/ 0 h 1073"/>
                  <a:gd name="T98" fmla="*/ 1946 w 1946"/>
                  <a:gd name="T99" fmla="*/ 1073 h 10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6" h="1073">
                    <a:moveTo>
                      <a:pt x="471" y="52"/>
                    </a:moveTo>
                    <a:lnTo>
                      <a:pt x="528" y="54"/>
                    </a:lnTo>
                    <a:lnTo>
                      <a:pt x="627" y="53"/>
                    </a:lnTo>
                    <a:lnTo>
                      <a:pt x="754" y="52"/>
                    </a:lnTo>
                    <a:lnTo>
                      <a:pt x="896" y="59"/>
                    </a:lnTo>
                    <a:lnTo>
                      <a:pt x="1034" y="73"/>
                    </a:lnTo>
                    <a:lnTo>
                      <a:pt x="1156" y="103"/>
                    </a:lnTo>
                    <a:lnTo>
                      <a:pt x="1249" y="152"/>
                    </a:lnTo>
                    <a:lnTo>
                      <a:pt x="1296" y="226"/>
                    </a:lnTo>
                    <a:lnTo>
                      <a:pt x="1317" y="298"/>
                    </a:lnTo>
                    <a:lnTo>
                      <a:pt x="1342" y="347"/>
                    </a:lnTo>
                    <a:lnTo>
                      <a:pt x="1369" y="377"/>
                    </a:lnTo>
                    <a:lnTo>
                      <a:pt x="1397" y="395"/>
                    </a:lnTo>
                    <a:lnTo>
                      <a:pt x="1421" y="405"/>
                    </a:lnTo>
                    <a:lnTo>
                      <a:pt x="1442" y="415"/>
                    </a:lnTo>
                    <a:lnTo>
                      <a:pt x="1457" y="429"/>
                    </a:lnTo>
                    <a:lnTo>
                      <a:pt x="1463" y="455"/>
                    </a:lnTo>
                    <a:lnTo>
                      <a:pt x="1468" y="473"/>
                    </a:lnTo>
                    <a:lnTo>
                      <a:pt x="1490" y="476"/>
                    </a:lnTo>
                    <a:lnTo>
                      <a:pt x="1523" y="466"/>
                    </a:lnTo>
                    <a:lnTo>
                      <a:pt x="1569" y="455"/>
                    </a:lnTo>
                    <a:lnTo>
                      <a:pt x="1625" y="445"/>
                    </a:lnTo>
                    <a:lnTo>
                      <a:pt x="1691" y="451"/>
                    </a:lnTo>
                    <a:lnTo>
                      <a:pt x="1765" y="476"/>
                    </a:lnTo>
                    <a:lnTo>
                      <a:pt x="1849" y="529"/>
                    </a:lnTo>
                    <a:lnTo>
                      <a:pt x="1913" y="594"/>
                    </a:lnTo>
                    <a:lnTo>
                      <a:pt x="1945" y="653"/>
                    </a:lnTo>
                    <a:lnTo>
                      <a:pt x="1946" y="705"/>
                    </a:lnTo>
                    <a:lnTo>
                      <a:pt x="1924" y="755"/>
                    </a:lnTo>
                    <a:lnTo>
                      <a:pt x="1880" y="799"/>
                    </a:lnTo>
                    <a:lnTo>
                      <a:pt x="1823" y="841"/>
                    </a:lnTo>
                    <a:lnTo>
                      <a:pt x="1754" y="880"/>
                    </a:lnTo>
                    <a:lnTo>
                      <a:pt x="1683" y="917"/>
                    </a:lnTo>
                    <a:lnTo>
                      <a:pt x="1614" y="950"/>
                    </a:lnTo>
                    <a:lnTo>
                      <a:pt x="1555" y="983"/>
                    </a:lnTo>
                    <a:lnTo>
                      <a:pt x="1503" y="1011"/>
                    </a:lnTo>
                    <a:lnTo>
                      <a:pt x="1458" y="1036"/>
                    </a:lnTo>
                    <a:lnTo>
                      <a:pt x="1416" y="1055"/>
                    </a:lnTo>
                    <a:lnTo>
                      <a:pt x="1377" y="1068"/>
                    </a:lnTo>
                    <a:lnTo>
                      <a:pt x="1339" y="1073"/>
                    </a:lnTo>
                    <a:lnTo>
                      <a:pt x="1301" y="1072"/>
                    </a:lnTo>
                    <a:lnTo>
                      <a:pt x="1257" y="1065"/>
                    </a:lnTo>
                    <a:lnTo>
                      <a:pt x="1212" y="1058"/>
                    </a:lnTo>
                    <a:lnTo>
                      <a:pt x="1167" y="1046"/>
                    </a:lnTo>
                    <a:lnTo>
                      <a:pt x="1128" y="1027"/>
                    </a:lnTo>
                    <a:lnTo>
                      <a:pt x="1095" y="996"/>
                    </a:lnTo>
                    <a:lnTo>
                      <a:pt x="1076" y="952"/>
                    </a:lnTo>
                    <a:lnTo>
                      <a:pt x="1070" y="890"/>
                    </a:lnTo>
                    <a:lnTo>
                      <a:pt x="1085" y="808"/>
                    </a:lnTo>
                    <a:lnTo>
                      <a:pt x="1085" y="736"/>
                    </a:lnTo>
                    <a:lnTo>
                      <a:pt x="1044" y="703"/>
                    </a:lnTo>
                    <a:lnTo>
                      <a:pt x="964" y="698"/>
                    </a:lnTo>
                    <a:lnTo>
                      <a:pt x="856" y="711"/>
                    </a:lnTo>
                    <a:lnTo>
                      <a:pt x="724" y="730"/>
                    </a:lnTo>
                    <a:lnTo>
                      <a:pt x="575" y="745"/>
                    </a:lnTo>
                    <a:lnTo>
                      <a:pt x="415" y="744"/>
                    </a:lnTo>
                    <a:lnTo>
                      <a:pt x="251" y="717"/>
                    </a:lnTo>
                    <a:lnTo>
                      <a:pt x="113" y="603"/>
                    </a:lnTo>
                    <a:lnTo>
                      <a:pt x="31" y="470"/>
                    </a:lnTo>
                    <a:lnTo>
                      <a:pt x="0" y="329"/>
                    </a:lnTo>
                    <a:lnTo>
                      <a:pt x="18" y="198"/>
                    </a:lnTo>
                    <a:lnTo>
                      <a:pt x="77" y="88"/>
                    </a:lnTo>
                    <a:lnTo>
                      <a:pt x="177" y="17"/>
                    </a:lnTo>
                    <a:lnTo>
                      <a:pt x="308" y="0"/>
                    </a:lnTo>
                    <a:lnTo>
                      <a:pt x="471" y="52"/>
                    </a:lnTo>
                    <a:close/>
                  </a:path>
                </a:pathLst>
              </a:custGeom>
              <a:solidFill>
                <a:srgbClr val="7585C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1" name="Freeform 1129"/>
              <p:cNvSpPr>
                <a:spLocks/>
              </p:cNvSpPr>
              <p:nvPr/>
            </p:nvSpPr>
            <p:spPr bwMode="auto">
              <a:xfrm>
                <a:off x="4640" y="1988"/>
                <a:ext cx="628" cy="348"/>
              </a:xfrm>
              <a:custGeom>
                <a:avLst/>
                <a:gdLst>
                  <a:gd name="T0" fmla="*/ 6 w 1883"/>
                  <a:gd name="T1" fmla="*/ 1 h 1042"/>
                  <a:gd name="T2" fmla="*/ 9 w 1883"/>
                  <a:gd name="T3" fmla="*/ 1 h 1042"/>
                  <a:gd name="T4" fmla="*/ 12 w 1883"/>
                  <a:gd name="T5" fmla="*/ 1 h 1042"/>
                  <a:gd name="T6" fmla="*/ 15 w 1883"/>
                  <a:gd name="T7" fmla="*/ 2 h 1042"/>
                  <a:gd name="T8" fmla="*/ 16 w 1883"/>
                  <a:gd name="T9" fmla="*/ 4 h 1042"/>
                  <a:gd name="T10" fmla="*/ 16 w 1883"/>
                  <a:gd name="T11" fmla="*/ 5 h 1042"/>
                  <a:gd name="T12" fmla="*/ 17 w 1883"/>
                  <a:gd name="T13" fmla="*/ 5 h 1042"/>
                  <a:gd name="T14" fmla="*/ 18 w 1883"/>
                  <a:gd name="T15" fmla="*/ 6 h 1042"/>
                  <a:gd name="T16" fmla="*/ 18 w 1883"/>
                  <a:gd name="T17" fmla="*/ 6 h 1042"/>
                  <a:gd name="T18" fmla="*/ 18 w 1883"/>
                  <a:gd name="T19" fmla="*/ 6 h 1042"/>
                  <a:gd name="T20" fmla="*/ 20 w 1883"/>
                  <a:gd name="T21" fmla="*/ 6 h 1042"/>
                  <a:gd name="T22" fmla="*/ 21 w 1883"/>
                  <a:gd name="T23" fmla="*/ 6 h 1042"/>
                  <a:gd name="T24" fmla="*/ 23 w 1883"/>
                  <a:gd name="T25" fmla="*/ 7 h 1042"/>
                  <a:gd name="T26" fmla="*/ 23 w 1883"/>
                  <a:gd name="T27" fmla="*/ 9 h 1042"/>
                  <a:gd name="T28" fmla="*/ 22 w 1883"/>
                  <a:gd name="T29" fmla="*/ 10 h 1042"/>
                  <a:gd name="T30" fmla="*/ 21 w 1883"/>
                  <a:gd name="T31" fmla="*/ 11 h 1042"/>
                  <a:gd name="T32" fmla="*/ 19 w 1883"/>
                  <a:gd name="T33" fmla="*/ 11 h 1042"/>
                  <a:gd name="T34" fmla="*/ 18 w 1883"/>
                  <a:gd name="T35" fmla="*/ 12 h 1042"/>
                  <a:gd name="T36" fmla="*/ 17 w 1883"/>
                  <a:gd name="T37" fmla="*/ 13 h 1042"/>
                  <a:gd name="T38" fmla="*/ 16 w 1883"/>
                  <a:gd name="T39" fmla="*/ 13 h 1042"/>
                  <a:gd name="T40" fmla="*/ 15 w 1883"/>
                  <a:gd name="T41" fmla="*/ 13 h 1042"/>
                  <a:gd name="T42" fmla="*/ 14 w 1883"/>
                  <a:gd name="T43" fmla="*/ 13 h 1042"/>
                  <a:gd name="T44" fmla="*/ 13 w 1883"/>
                  <a:gd name="T45" fmla="*/ 12 h 1042"/>
                  <a:gd name="T46" fmla="*/ 13 w 1883"/>
                  <a:gd name="T47" fmla="*/ 11 h 1042"/>
                  <a:gd name="T48" fmla="*/ 13 w 1883"/>
                  <a:gd name="T49" fmla="*/ 9 h 1042"/>
                  <a:gd name="T50" fmla="*/ 11 w 1883"/>
                  <a:gd name="T51" fmla="*/ 8 h 1042"/>
                  <a:gd name="T52" fmla="*/ 9 w 1883"/>
                  <a:gd name="T53" fmla="*/ 9 h 1042"/>
                  <a:gd name="T54" fmla="*/ 5 w 1883"/>
                  <a:gd name="T55" fmla="*/ 9 h 1042"/>
                  <a:gd name="T56" fmla="*/ 1 w 1883"/>
                  <a:gd name="T57" fmla="*/ 7 h 1042"/>
                  <a:gd name="T58" fmla="*/ 0 w 1883"/>
                  <a:gd name="T59" fmla="*/ 4 h 1042"/>
                  <a:gd name="T60" fmla="*/ 1 w 1883"/>
                  <a:gd name="T61" fmla="*/ 1 h 1042"/>
                  <a:gd name="T62" fmla="*/ 4 w 1883"/>
                  <a:gd name="T63" fmla="*/ 0 h 10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83"/>
                  <a:gd name="T97" fmla="*/ 0 h 1042"/>
                  <a:gd name="T98" fmla="*/ 1883 w 1883"/>
                  <a:gd name="T99" fmla="*/ 1042 h 10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83" h="1042">
                    <a:moveTo>
                      <a:pt x="439" y="43"/>
                    </a:moveTo>
                    <a:lnTo>
                      <a:pt x="503" y="49"/>
                    </a:lnTo>
                    <a:lnTo>
                      <a:pt x="606" y="54"/>
                    </a:lnTo>
                    <a:lnTo>
                      <a:pt x="733" y="58"/>
                    </a:lnTo>
                    <a:lnTo>
                      <a:pt x="871" y="69"/>
                    </a:lnTo>
                    <a:lnTo>
                      <a:pt x="1005" y="86"/>
                    </a:lnTo>
                    <a:lnTo>
                      <a:pt x="1124" y="118"/>
                    </a:lnTo>
                    <a:lnTo>
                      <a:pt x="1210" y="165"/>
                    </a:lnTo>
                    <a:lnTo>
                      <a:pt x="1254" y="235"/>
                    </a:lnTo>
                    <a:lnTo>
                      <a:pt x="1273" y="301"/>
                    </a:lnTo>
                    <a:lnTo>
                      <a:pt x="1298" y="349"/>
                    </a:lnTo>
                    <a:lnTo>
                      <a:pt x="1326" y="380"/>
                    </a:lnTo>
                    <a:lnTo>
                      <a:pt x="1356" y="401"/>
                    </a:lnTo>
                    <a:lnTo>
                      <a:pt x="1382" y="415"/>
                    </a:lnTo>
                    <a:lnTo>
                      <a:pt x="1406" y="429"/>
                    </a:lnTo>
                    <a:lnTo>
                      <a:pt x="1421" y="445"/>
                    </a:lnTo>
                    <a:lnTo>
                      <a:pt x="1427" y="471"/>
                    </a:lnTo>
                    <a:lnTo>
                      <a:pt x="1433" y="489"/>
                    </a:lnTo>
                    <a:lnTo>
                      <a:pt x="1453" y="490"/>
                    </a:lnTo>
                    <a:lnTo>
                      <a:pt x="1484" y="481"/>
                    </a:lnTo>
                    <a:lnTo>
                      <a:pt x="1528" y="469"/>
                    </a:lnTo>
                    <a:lnTo>
                      <a:pt x="1580" y="461"/>
                    </a:lnTo>
                    <a:lnTo>
                      <a:pt x="1643" y="466"/>
                    </a:lnTo>
                    <a:lnTo>
                      <a:pt x="1713" y="489"/>
                    </a:lnTo>
                    <a:lnTo>
                      <a:pt x="1793" y="539"/>
                    </a:lnTo>
                    <a:lnTo>
                      <a:pt x="1854" y="599"/>
                    </a:lnTo>
                    <a:lnTo>
                      <a:pt x="1883" y="653"/>
                    </a:lnTo>
                    <a:lnTo>
                      <a:pt x="1883" y="699"/>
                    </a:lnTo>
                    <a:lnTo>
                      <a:pt x="1859" y="742"/>
                    </a:lnTo>
                    <a:lnTo>
                      <a:pt x="1816" y="779"/>
                    </a:lnTo>
                    <a:lnTo>
                      <a:pt x="1761" y="815"/>
                    </a:lnTo>
                    <a:lnTo>
                      <a:pt x="1695" y="848"/>
                    </a:lnTo>
                    <a:lnTo>
                      <a:pt x="1626" y="882"/>
                    </a:lnTo>
                    <a:lnTo>
                      <a:pt x="1561" y="914"/>
                    </a:lnTo>
                    <a:lnTo>
                      <a:pt x="1507" y="947"/>
                    </a:lnTo>
                    <a:lnTo>
                      <a:pt x="1459" y="976"/>
                    </a:lnTo>
                    <a:lnTo>
                      <a:pt x="1418" y="1002"/>
                    </a:lnTo>
                    <a:lnTo>
                      <a:pt x="1380" y="1022"/>
                    </a:lnTo>
                    <a:lnTo>
                      <a:pt x="1344" y="1036"/>
                    </a:lnTo>
                    <a:lnTo>
                      <a:pt x="1310" y="1042"/>
                    </a:lnTo>
                    <a:lnTo>
                      <a:pt x="1275" y="1039"/>
                    </a:lnTo>
                    <a:lnTo>
                      <a:pt x="1236" y="1032"/>
                    </a:lnTo>
                    <a:lnTo>
                      <a:pt x="1196" y="1027"/>
                    </a:lnTo>
                    <a:lnTo>
                      <a:pt x="1156" y="1017"/>
                    </a:lnTo>
                    <a:lnTo>
                      <a:pt x="1120" y="1002"/>
                    </a:lnTo>
                    <a:lnTo>
                      <a:pt x="1089" y="974"/>
                    </a:lnTo>
                    <a:lnTo>
                      <a:pt x="1069" y="934"/>
                    </a:lnTo>
                    <a:lnTo>
                      <a:pt x="1061" y="875"/>
                    </a:lnTo>
                    <a:lnTo>
                      <a:pt x="1068" y="793"/>
                    </a:lnTo>
                    <a:lnTo>
                      <a:pt x="1060" y="719"/>
                    </a:lnTo>
                    <a:lnTo>
                      <a:pt x="1012" y="684"/>
                    </a:lnTo>
                    <a:lnTo>
                      <a:pt x="931" y="676"/>
                    </a:lnTo>
                    <a:lnTo>
                      <a:pt x="825" y="685"/>
                    </a:lnTo>
                    <a:lnTo>
                      <a:pt x="695" y="702"/>
                    </a:lnTo>
                    <a:lnTo>
                      <a:pt x="552" y="714"/>
                    </a:lnTo>
                    <a:lnTo>
                      <a:pt x="400" y="714"/>
                    </a:lnTo>
                    <a:lnTo>
                      <a:pt x="245" y="690"/>
                    </a:lnTo>
                    <a:lnTo>
                      <a:pt x="112" y="583"/>
                    </a:lnTo>
                    <a:lnTo>
                      <a:pt x="32" y="457"/>
                    </a:lnTo>
                    <a:lnTo>
                      <a:pt x="0" y="323"/>
                    </a:lnTo>
                    <a:lnTo>
                      <a:pt x="14" y="198"/>
                    </a:lnTo>
                    <a:lnTo>
                      <a:pt x="68" y="92"/>
                    </a:lnTo>
                    <a:lnTo>
                      <a:pt x="159" y="21"/>
                    </a:lnTo>
                    <a:lnTo>
                      <a:pt x="284" y="0"/>
                    </a:lnTo>
                    <a:lnTo>
                      <a:pt x="439" y="43"/>
                    </a:lnTo>
                    <a:close/>
                  </a:path>
                </a:pathLst>
              </a:custGeom>
              <a:solidFill>
                <a:srgbClr val="919C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2" name="Freeform 1130"/>
              <p:cNvSpPr>
                <a:spLocks/>
              </p:cNvSpPr>
              <p:nvPr/>
            </p:nvSpPr>
            <p:spPr bwMode="auto">
              <a:xfrm>
                <a:off x="4650" y="1989"/>
                <a:ext cx="606" cy="336"/>
              </a:xfrm>
              <a:custGeom>
                <a:avLst/>
                <a:gdLst>
                  <a:gd name="T0" fmla="*/ 6 w 1819"/>
                  <a:gd name="T1" fmla="*/ 1 h 1008"/>
                  <a:gd name="T2" fmla="*/ 9 w 1819"/>
                  <a:gd name="T3" fmla="*/ 1 h 1008"/>
                  <a:gd name="T4" fmla="*/ 12 w 1819"/>
                  <a:gd name="T5" fmla="*/ 1 h 1008"/>
                  <a:gd name="T6" fmla="*/ 14 w 1819"/>
                  <a:gd name="T7" fmla="*/ 2 h 1008"/>
                  <a:gd name="T8" fmla="*/ 15 w 1819"/>
                  <a:gd name="T9" fmla="*/ 4 h 1008"/>
                  <a:gd name="T10" fmla="*/ 16 w 1819"/>
                  <a:gd name="T11" fmla="*/ 5 h 1008"/>
                  <a:gd name="T12" fmla="*/ 17 w 1819"/>
                  <a:gd name="T13" fmla="*/ 5 h 1008"/>
                  <a:gd name="T14" fmla="*/ 17 w 1819"/>
                  <a:gd name="T15" fmla="*/ 6 h 1008"/>
                  <a:gd name="T16" fmla="*/ 17 w 1819"/>
                  <a:gd name="T17" fmla="*/ 6 h 1008"/>
                  <a:gd name="T18" fmla="*/ 18 w 1819"/>
                  <a:gd name="T19" fmla="*/ 6 h 1008"/>
                  <a:gd name="T20" fmla="*/ 19 w 1819"/>
                  <a:gd name="T21" fmla="*/ 6 h 1008"/>
                  <a:gd name="T22" fmla="*/ 20 w 1819"/>
                  <a:gd name="T23" fmla="*/ 6 h 1008"/>
                  <a:gd name="T24" fmla="*/ 22 w 1819"/>
                  <a:gd name="T25" fmla="*/ 7 h 1008"/>
                  <a:gd name="T26" fmla="*/ 22 w 1819"/>
                  <a:gd name="T27" fmla="*/ 9 h 1008"/>
                  <a:gd name="T28" fmla="*/ 22 w 1819"/>
                  <a:gd name="T29" fmla="*/ 9 h 1008"/>
                  <a:gd name="T30" fmla="*/ 20 w 1819"/>
                  <a:gd name="T31" fmla="*/ 10 h 1008"/>
                  <a:gd name="T32" fmla="*/ 19 w 1819"/>
                  <a:gd name="T33" fmla="*/ 11 h 1008"/>
                  <a:gd name="T34" fmla="*/ 17 w 1819"/>
                  <a:gd name="T35" fmla="*/ 12 h 1008"/>
                  <a:gd name="T36" fmla="*/ 17 w 1819"/>
                  <a:gd name="T37" fmla="*/ 12 h 1008"/>
                  <a:gd name="T38" fmla="*/ 16 w 1819"/>
                  <a:gd name="T39" fmla="*/ 12 h 1008"/>
                  <a:gd name="T40" fmla="*/ 15 w 1819"/>
                  <a:gd name="T41" fmla="*/ 12 h 1008"/>
                  <a:gd name="T42" fmla="*/ 14 w 1819"/>
                  <a:gd name="T43" fmla="*/ 12 h 1008"/>
                  <a:gd name="T44" fmla="*/ 13 w 1819"/>
                  <a:gd name="T45" fmla="*/ 12 h 1008"/>
                  <a:gd name="T46" fmla="*/ 13 w 1819"/>
                  <a:gd name="T47" fmla="*/ 11 h 1008"/>
                  <a:gd name="T48" fmla="*/ 13 w 1819"/>
                  <a:gd name="T49" fmla="*/ 9 h 1008"/>
                  <a:gd name="T50" fmla="*/ 11 w 1819"/>
                  <a:gd name="T51" fmla="*/ 8 h 1008"/>
                  <a:gd name="T52" fmla="*/ 8 w 1819"/>
                  <a:gd name="T53" fmla="*/ 8 h 1008"/>
                  <a:gd name="T54" fmla="*/ 5 w 1819"/>
                  <a:gd name="T55" fmla="*/ 8 h 1008"/>
                  <a:gd name="T56" fmla="*/ 1 w 1819"/>
                  <a:gd name="T57" fmla="*/ 7 h 1008"/>
                  <a:gd name="T58" fmla="*/ 0 w 1819"/>
                  <a:gd name="T59" fmla="*/ 4 h 1008"/>
                  <a:gd name="T60" fmla="*/ 1 w 1819"/>
                  <a:gd name="T61" fmla="*/ 1 h 1008"/>
                  <a:gd name="T62" fmla="*/ 3 w 1819"/>
                  <a:gd name="T63" fmla="*/ 0 h 10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19"/>
                  <a:gd name="T97" fmla="*/ 0 h 1008"/>
                  <a:gd name="T98" fmla="*/ 1819 w 1819"/>
                  <a:gd name="T99" fmla="*/ 1008 h 100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19" h="1008">
                    <a:moveTo>
                      <a:pt x="408" y="34"/>
                    </a:moveTo>
                    <a:lnTo>
                      <a:pt x="479" y="42"/>
                    </a:lnTo>
                    <a:lnTo>
                      <a:pt x="586" y="51"/>
                    </a:lnTo>
                    <a:lnTo>
                      <a:pt x="711" y="60"/>
                    </a:lnTo>
                    <a:lnTo>
                      <a:pt x="846" y="75"/>
                    </a:lnTo>
                    <a:lnTo>
                      <a:pt x="977" y="96"/>
                    </a:lnTo>
                    <a:lnTo>
                      <a:pt x="1090" y="130"/>
                    </a:lnTo>
                    <a:lnTo>
                      <a:pt x="1171" y="176"/>
                    </a:lnTo>
                    <a:lnTo>
                      <a:pt x="1212" y="241"/>
                    </a:lnTo>
                    <a:lnTo>
                      <a:pt x="1228" y="304"/>
                    </a:lnTo>
                    <a:lnTo>
                      <a:pt x="1255" y="349"/>
                    </a:lnTo>
                    <a:lnTo>
                      <a:pt x="1284" y="381"/>
                    </a:lnTo>
                    <a:lnTo>
                      <a:pt x="1315" y="405"/>
                    </a:lnTo>
                    <a:lnTo>
                      <a:pt x="1343" y="421"/>
                    </a:lnTo>
                    <a:lnTo>
                      <a:pt x="1370" y="438"/>
                    </a:lnTo>
                    <a:lnTo>
                      <a:pt x="1386" y="456"/>
                    </a:lnTo>
                    <a:lnTo>
                      <a:pt x="1393" y="481"/>
                    </a:lnTo>
                    <a:lnTo>
                      <a:pt x="1399" y="498"/>
                    </a:lnTo>
                    <a:lnTo>
                      <a:pt x="1417" y="500"/>
                    </a:lnTo>
                    <a:lnTo>
                      <a:pt x="1447" y="491"/>
                    </a:lnTo>
                    <a:lnTo>
                      <a:pt x="1487" y="480"/>
                    </a:lnTo>
                    <a:lnTo>
                      <a:pt x="1536" y="472"/>
                    </a:lnTo>
                    <a:lnTo>
                      <a:pt x="1595" y="477"/>
                    </a:lnTo>
                    <a:lnTo>
                      <a:pt x="1661" y="499"/>
                    </a:lnTo>
                    <a:lnTo>
                      <a:pt x="1736" y="545"/>
                    </a:lnTo>
                    <a:lnTo>
                      <a:pt x="1793" y="601"/>
                    </a:lnTo>
                    <a:lnTo>
                      <a:pt x="1819" y="649"/>
                    </a:lnTo>
                    <a:lnTo>
                      <a:pt x="1817" y="689"/>
                    </a:lnTo>
                    <a:lnTo>
                      <a:pt x="1793" y="725"/>
                    </a:lnTo>
                    <a:lnTo>
                      <a:pt x="1750" y="755"/>
                    </a:lnTo>
                    <a:lnTo>
                      <a:pt x="1696" y="786"/>
                    </a:lnTo>
                    <a:lnTo>
                      <a:pt x="1633" y="813"/>
                    </a:lnTo>
                    <a:lnTo>
                      <a:pt x="1569" y="842"/>
                    </a:lnTo>
                    <a:lnTo>
                      <a:pt x="1507" y="873"/>
                    </a:lnTo>
                    <a:lnTo>
                      <a:pt x="1456" y="905"/>
                    </a:lnTo>
                    <a:lnTo>
                      <a:pt x="1412" y="936"/>
                    </a:lnTo>
                    <a:lnTo>
                      <a:pt x="1375" y="964"/>
                    </a:lnTo>
                    <a:lnTo>
                      <a:pt x="1341" y="986"/>
                    </a:lnTo>
                    <a:lnTo>
                      <a:pt x="1310" y="1003"/>
                    </a:lnTo>
                    <a:lnTo>
                      <a:pt x="1279" y="1008"/>
                    </a:lnTo>
                    <a:lnTo>
                      <a:pt x="1250" y="1006"/>
                    </a:lnTo>
                    <a:lnTo>
                      <a:pt x="1214" y="998"/>
                    </a:lnTo>
                    <a:lnTo>
                      <a:pt x="1179" y="993"/>
                    </a:lnTo>
                    <a:lnTo>
                      <a:pt x="1143" y="986"/>
                    </a:lnTo>
                    <a:lnTo>
                      <a:pt x="1111" y="975"/>
                    </a:lnTo>
                    <a:lnTo>
                      <a:pt x="1083" y="950"/>
                    </a:lnTo>
                    <a:lnTo>
                      <a:pt x="1061" y="913"/>
                    </a:lnTo>
                    <a:lnTo>
                      <a:pt x="1049" y="855"/>
                    </a:lnTo>
                    <a:lnTo>
                      <a:pt x="1048" y="773"/>
                    </a:lnTo>
                    <a:lnTo>
                      <a:pt x="1032" y="696"/>
                    </a:lnTo>
                    <a:lnTo>
                      <a:pt x="981" y="659"/>
                    </a:lnTo>
                    <a:lnTo>
                      <a:pt x="899" y="649"/>
                    </a:lnTo>
                    <a:lnTo>
                      <a:pt x="793" y="655"/>
                    </a:lnTo>
                    <a:lnTo>
                      <a:pt x="666" y="668"/>
                    </a:lnTo>
                    <a:lnTo>
                      <a:pt x="529" y="680"/>
                    </a:lnTo>
                    <a:lnTo>
                      <a:pt x="383" y="680"/>
                    </a:lnTo>
                    <a:lnTo>
                      <a:pt x="237" y="660"/>
                    </a:lnTo>
                    <a:lnTo>
                      <a:pt x="110" y="560"/>
                    </a:lnTo>
                    <a:lnTo>
                      <a:pt x="33" y="441"/>
                    </a:lnTo>
                    <a:lnTo>
                      <a:pt x="0" y="314"/>
                    </a:lnTo>
                    <a:lnTo>
                      <a:pt x="10" y="195"/>
                    </a:lnTo>
                    <a:lnTo>
                      <a:pt x="58" y="92"/>
                    </a:lnTo>
                    <a:lnTo>
                      <a:pt x="142" y="24"/>
                    </a:lnTo>
                    <a:lnTo>
                      <a:pt x="259" y="0"/>
                    </a:lnTo>
                    <a:lnTo>
                      <a:pt x="408" y="34"/>
                    </a:lnTo>
                    <a:close/>
                  </a:path>
                </a:pathLst>
              </a:custGeom>
              <a:solidFill>
                <a:srgbClr val="ADB3D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3" name="Freeform 1131"/>
              <p:cNvSpPr>
                <a:spLocks/>
              </p:cNvSpPr>
              <p:nvPr/>
            </p:nvSpPr>
            <p:spPr bwMode="auto">
              <a:xfrm>
                <a:off x="4659" y="1988"/>
                <a:ext cx="586" cy="327"/>
              </a:xfrm>
              <a:custGeom>
                <a:avLst/>
                <a:gdLst>
                  <a:gd name="T0" fmla="*/ 6 w 1756"/>
                  <a:gd name="T1" fmla="*/ 0 h 980"/>
                  <a:gd name="T2" fmla="*/ 9 w 1756"/>
                  <a:gd name="T3" fmla="*/ 1 h 980"/>
                  <a:gd name="T4" fmla="*/ 12 w 1756"/>
                  <a:gd name="T5" fmla="*/ 1 h 980"/>
                  <a:gd name="T6" fmla="*/ 14 w 1756"/>
                  <a:gd name="T7" fmla="*/ 2 h 980"/>
                  <a:gd name="T8" fmla="*/ 15 w 1756"/>
                  <a:gd name="T9" fmla="*/ 4 h 980"/>
                  <a:gd name="T10" fmla="*/ 15 w 1756"/>
                  <a:gd name="T11" fmla="*/ 5 h 980"/>
                  <a:gd name="T12" fmla="*/ 16 w 1756"/>
                  <a:gd name="T13" fmla="*/ 5 h 980"/>
                  <a:gd name="T14" fmla="*/ 17 w 1756"/>
                  <a:gd name="T15" fmla="*/ 6 h 980"/>
                  <a:gd name="T16" fmla="*/ 17 w 1756"/>
                  <a:gd name="T17" fmla="*/ 6 h 980"/>
                  <a:gd name="T18" fmla="*/ 17 w 1756"/>
                  <a:gd name="T19" fmla="*/ 6 h 980"/>
                  <a:gd name="T20" fmla="*/ 18 w 1756"/>
                  <a:gd name="T21" fmla="*/ 6 h 980"/>
                  <a:gd name="T22" fmla="*/ 20 w 1756"/>
                  <a:gd name="T23" fmla="*/ 6 h 980"/>
                  <a:gd name="T24" fmla="*/ 21 w 1756"/>
                  <a:gd name="T25" fmla="*/ 8 h 980"/>
                  <a:gd name="T26" fmla="*/ 22 w 1756"/>
                  <a:gd name="T27" fmla="*/ 8 h 980"/>
                  <a:gd name="T28" fmla="*/ 21 w 1756"/>
                  <a:gd name="T29" fmla="*/ 9 h 980"/>
                  <a:gd name="T30" fmla="*/ 19 w 1756"/>
                  <a:gd name="T31" fmla="*/ 10 h 980"/>
                  <a:gd name="T32" fmla="*/ 18 w 1756"/>
                  <a:gd name="T33" fmla="*/ 10 h 980"/>
                  <a:gd name="T34" fmla="*/ 17 w 1756"/>
                  <a:gd name="T35" fmla="*/ 11 h 980"/>
                  <a:gd name="T36" fmla="*/ 16 w 1756"/>
                  <a:gd name="T37" fmla="*/ 12 h 980"/>
                  <a:gd name="T38" fmla="*/ 15 w 1756"/>
                  <a:gd name="T39" fmla="*/ 12 h 980"/>
                  <a:gd name="T40" fmla="*/ 15 w 1756"/>
                  <a:gd name="T41" fmla="*/ 12 h 980"/>
                  <a:gd name="T42" fmla="*/ 14 w 1756"/>
                  <a:gd name="T43" fmla="*/ 12 h 980"/>
                  <a:gd name="T44" fmla="*/ 13 w 1756"/>
                  <a:gd name="T45" fmla="*/ 11 h 980"/>
                  <a:gd name="T46" fmla="*/ 13 w 1756"/>
                  <a:gd name="T47" fmla="*/ 10 h 980"/>
                  <a:gd name="T48" fmla="*/ 12 w 1756"/>
                  <a:gd name="T49" fmla="*/ 8 h 980"/>
                  <a:gd name="T50" fmla="*/ 11 w 1756"/>
                  <a:gd name="T51" fmla="*/ 8 h 980"/>
                  <a:gd name="T52" fmla="*/ 8 w 1756"/>
                  <a:gd name="T53" fmla="*/ 8 h 980"/>
                  <a:gd name="T54" fmla="*/ 4 w 1756"/>
                  <a:gd name="T55" fmla="*/ 8 h 980"/>
                  <a:gd name="T56" fmla="*/ 1 w 1756"/>
                  <a:gd name="T57" fmla="*/ 7 h 980"/>
                  <a:gd name="T58" fmla="*/ 0 w 1756"/>
                  <a:gd name="T59" fmla="*/ 4 h 980"/>
                  <a:gd name="T60" fmla="*/ 1 w 1756"/>
                  <a:gd name="T61" fmla="*/ 1 h 980"/>
                  <a:gd name="T62" fmla="*/ 3 w 1756"/>
                  <a:gd name="T63" fmla="*/ 0 h 9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56"/>
                  <a:gd name="T97" fmla="*/ 0 h 980"/>
                  <a:gd name="T98" fmla="*/ 1756 w 1756"/>
                  <a:gd name="T99" fmla="*/ 980 h 9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56" h="980">
                    <a:moveTo>
                      <a:pt x="374" y="26"/>
                    </a:moveTo>
                    <a:lnTo>
                      <a:pt x="453" y="39"/>
                    </a:lnTo>
                    <a:lnTo>
                      <a:pt x="562" y="51"/>
                    </a:lnTo>
                    <a:lnTo>
                      <a:pt x="688" y="65"/>
                    </a:lnTo>
                    <a:lnTo>
                      <a:pt x="821" y="85"/>
                    </a:lnTo>
                    <a:lnTo>
                      <a:pt x="946" y="110"/>
                    </a:lnTo>
                    <a:lnTo>
                      <a:pt x="1054" y="144"/>
                    </a:lnTo>
                    <a:lnTo>
                      <a:pt x="1131" y="188"/>
                    </a:lnTo>
                    <a:lnTo>
                      <a:pt x="1167" y="249"/>
                    </a:lnTo>
                    <a:lnTo>
                      <a:pt x="1183" y="307"/>
                    </a:lnTo>
                    <a:lnTo>
                      <a:pt x="1208" y="351"/>
                    </a:lnTo>
                    <a:lnTo>
                      <a:pt x="1237" y="385"/>
                    </a:lnTo>
                    <a:lnTo>
                      <a:pt x="1272" y="413"/>
                    </a:lnTo>
                    <a:lnTo>
                      <a:pt x="1303" y="432"/>
                    </a:lnTo>
                    <a:lnTo>
                      <a:pt x="1330" y="452"/>
                    </a:lnTo>
                    <a:lnTo>
                      <a:pt x="1348" y="472"/>
                    </a:lnTo>
                    <a:lnTo>
                      <a:pt x="1356" y="496"/>
                    </a:lnTo>
                    <a:lnTo>
                      <a:pt x="1361" y="511"/>
                    </a:lnTo>
                    <a:lnTo>
                      <a:pt x="1379" y="512"/>
                    </a:lnTo>
                    <a:lnTo>
                      <a:pt x="1406" y="504"/>
                    </a:lnTo>
                    <a:lnTo>
                      <a:pt x="1445" y="495"/>
                    </a:lnTo>
                    <a:lnTo>
                      <a:pt x="1491" y="488"/>
                    </a:lnTo>
                    <a:lnTo>
                      <a:pt x="1547" y="493"/>
                    </a:lnTo>
                    <a:lnTo>
                      <a:pt x="1609" y="514"/>
                    </a:lnTo>
                    <a:lnTo>
                      <a:pt x="1679" y="558"/>
                    </a:lnTo>
                    <a:lnTo>
                      <a:pt x="1732" y="609"/>
                    </a:lnTo>
                    <a:lnTo>
                      <a:pt x="1756" y="651"/>
                    </a:lnTo>
                    <a:lnTo>
                      <a:pt x="1752" y="684"/>
                    </a:lnTo>
                    <a:lnTo>
                      <a:pt x="1727" y="713"/>
                    </a:lnTo>
                    <a:lnTo>
                      <a:pt x="1685" y="736"/>
                    </a:lnTo>
                    <a:lnTo>
                      <a:pt x="1631" y="760"/>
                    </a:lnTo>
                    <a:lnTo>
                      <a:pt x="1569" y="783"/>
                    </a:lnTo>
                    <a:lnTo>
                      <a:pt x="1509" y="810"/>
                    </a:lnTo>
                    <a:lnTo>
                      <a:pt x="1452" y="837"/>
                    </a:lnTo>
                    <a:lnTo>
                      <a:pt x="1406" y="870"/>
                    </a:lnTo>
                    <a:lnTo>
                      <a:pt x="1365" y="901"/>
                    </a:lnTo>
                    <a:lnTo>
                      <a:pt x="1333" y="931"/>
                    </a:lnTo>
                    <a:lnTo>
                      <a:pt x="1303" y="955"/>
                    </a:lnTo>
                    <a:lnTo>
                      <a:pt x="1277" y="972"/>
                    </a:lnTo>
                    <a:lnTo>
                      <a:pt x="1249" y="980"/>
                    </a:lnTo>
                    <a:lnTo>
                      <a:pt x="1222" y="976"/>
                    </a:lnTo>
                    <a:lnTo>
                      <a:pt x="1190" y="966"/>
                    </a:lnTo>
                    <a:lnTo>
                      <a:pt x="1159" y="964"/>
                    </a:lnTo>
                    <a:lnTo>
                      <a:pt x="1127" y="959"/>
                    </a:lnTo>
                    <a:lnTo>
                      <a:pt x="1100" y="951"/>
                    </a:lnTo>
                    <a:lnTo>
                      <a:pt x="1072" y="930"/>
                    </a:lnTo>
                    <a:lnTo>
                      <a:pt x="1052" y="895"/>
                    </a:lnTo>
                    <a:lnTo>
                      <a:pt x="1036" y="840"/>
                    </a:lnTo>
                    <a:lnTo>
                      <a:pt x="1029" y="757"/>
                    </a:lnTo>
                    <a:lnTo>
                      <a:pt x="1004" y="680"/>
                    </a:lnTo>
                    <a:lnTo>
                      <a:pt x="948" y="639"/>
                    </a:lnTo>
                    <a:lnTo>
                      <a:pt x="864" y="624"/>
                    </a:lnTo>
                    <a:lnTo>
                      <a:pt x="759" y="627"/>
                    </a:lnTo>
                    <a:lnTo>
                      <a:pt x="636" y="638"/>
                    </a:lnTo>
                    <a:lnTo>
                      <a:pt x="503" y="649"/>
                    </a:lnTo>
                    <a:lnTo>
                      <a:pt x="364" y="649"/>
                    </a:lnTo>
                    <a:lnTo>
                      <a:pt x="227" y="633"/>
                    </a:lnTo>
                    <a:lnTo>
                      <a:pt x="108" y="539"/>
                    </a:lnTo>
                    <a:lnTo>
                      <a:pt x="33" y="426"/>
                    </a:lnTo>
                    <a:lnTo>
                      <a:pt x="0" y="307"/>
                    </a:lnTo>
                    <a:lnTo>
                      <a:pt x="6" y="194"/>
                    </a:lnTo>
                    <a:lnTo>
                      <a:pt x="48" y="97"/>
                    </a:lnTo>
                    <a:lnTo>
                      <a:pt x="125" y="28"/>
                    </a:lnTo>
                    <a:lnTo>
                      <a:pt x="233" y="0"/>
                    </a:lnTo>
                    <a:lnTo>
                      <a:pt x="374" y="26"/>
                    </a:lnTo>
                    <a:close/>
                  </a:path>
                </a:pathLst>
              </a:custGeom>
              <a:solidFill>
                <a:srgbClr val="C7C7E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4" name="Freeform 1132"/>
              <p:cNvSpPr>
                <a:spLocks/>
              </p:cNvSpPr>
              <p:nvPr/>
            </p:nvSpPr>
            <p:spPr bwMode="auto">
              <a:xfrm>
                <a:off x="4668" y="1988"/>
                <a:ext cx="564" cy="317"/>
              </a:xfrm>
              <a:custGeom>
                <a:avLst/>
                <a:gdLst>
                  <a:gd name="T0" fmla="*/ 5 w 1693"/>
                  <a:gd name="T1" fmla="*/ 0 h 949"/>
                  <a:gd name="T2" fmla="*/ 8 w 1693"/>
                  <a:gd name="T3" fmla="*/ 1 h 949"/>
                  <a:gd name="T4" fmla="*/ 11 w 1693"/>
                  <a:gd name="T5" fmla="*/ 1 h 949"/>
                  <a:gd name="T6" fmla="*/ 13 w 1693"/>
                  <a:gd name="T7" fmla="*/ 2 h 949"/>
                  <a:gd name="T8" fmla="*/ 14 w 1693"/>
                  <a:gd name="T9" fmla="*/ 4 h 949"/>
                  <a:gd name="T10" fmla="*/ 15 w 1693"/>
                  <a:gd name="T11" fmla="*/ 5 h 949"/>
                  <a:gd name="T12" fmla="*/ 16 w 1693"/>
                  <a:gd name="T13" fmla="*/ 5 h 949"/>
                  <a:gd name="T14" fmla="*/ 16 w 1693"/>
                  <a:gd name="T15" fmla="*/ 6 h 949"/>
                  <a:gd name="T16" fmla="*/ 16 w 1693"/>
                  <a:gd name="T17" fmla="*/ 6 h 949"/>
                  <a:gd name="T18" fmla="*/ 17 w 1693"/>
                  <a:gd name="T19" fmla="*/ 6 h 949"/>
                  <a:gd name="T20" fmla="*/ 18 w 1693"/>
                  <a:gd name="T21" fmla="*/ 6 h 949"/>
                  <a:gd name="T22" fmla="*/ 19 w 1693"/>
                  <a:gd name="T23" fmla="*/ 6 h 949"/>
                  <a:gd name="T24" fmla="*/ 21 w 1693"/>
                  <a:gd name="T25" fmla="*/ 8 h 949"/>
                  <a:gd name="T26" fmla="*/ 21 w 1693"/>
                  <a:gd name="T27" fmla="*/ 8 h 949"/>
                  <a:gd name="T28" fmla="*/ 20 w 1693"/>
                  <a:gd name="T29" fmla="*/ 9 h 949"/>
                  <a:gd name="T30" fmla="*/ 19 w 1693"/>
                  <a:gd name="T31" fmla="*/ 9 h 949"/>
                  <a:gd name="T32" fmla="*/ 17 w 1693"/>
                  <a:gd name="T33" fmla="*/ 10 h 949"/>
                  <a:gd name="T34" fmla="*/ 16 w 1693"/>
                  <a:gd name="T35" fmla="*/ 11 h 949"/>
                  <a:gd name="T36" fmla="*/ 16 w 1693"/>
                  <a:gd name="T37" fmla="*/ 11 h 949"/>
                  <a:gd name="T38" fmla="*/ 15 w 1693"/>
                  <a:gd name="T39" fmla="*/ 12 h 949"/>
                  <a:gd name="T40" fmla="*/ 14 w 1693"/>
                  <a:gd name="T41" fmla="*/ 12 h 949"/>
                  <a:gd name="T42" fmla="*/ 14 w 1693"/>
                  <a:gd name="T43" fmla="*/ 12 h 949"/>
                  <a:gd name="T44" fmla="*/ 13 w 1693"/>
                  <a:gd name="T45" fmla="*/ 11 h 949"/>
                  <a:gd name="T46" fmla="*/ 13 w 1693"/>
                  <a:gd name="T47" fmla="*/ 10 h 949"/>
                  <a:gd name="T48" fmla="*/ 12 w 1693"/>
                  <a:gd name="T49" fmla="*/ 8 h 949"/>
                  <a:gd name="T50" fmla="*/ 10 w 1693"/>
                  <a:gd name="T51" fmla="*/ 7 h 949"/>
                  <a:gd name="T52" fmla="*/ 8 w 1693"/>
                  <a:gd name="T53" fmla="*/ 8 h 949"/>
                  <a:gd name="T54" fmla="*/ 4 w 1693"/>
                  <a:gd name="T55" fmla="*/ 8 h 949"/>
                  <a:gd name="T56" fmla="*/ 1 w 1693"/>
                  <a:gd name="T57" fmla="*/ 6 h 949"/>
                  <a:gd name="T58" fmla="*/ 0 w 1693"/>
                  <a:gd name="T59" fmla="*/ 4 h 949"/>
                  <a:gd name="T60" fmla="*/ 0 w 1693"/>
                  <a:gd name="T61" fmla="*/ 1 h 949"/>
                  <a:gd name="T62" fmla="*/ 3 w 1693"/>
                  <a:gd name="T63" fmla="*/ 0 h 9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93"/>
                  <a:gd name="T97" fmla="*/ 0 h 949"/>
                  <a:gd name="T98" fmla="*/ 1693 w 1693"/>
                  <a:gd name="T99" fmla="*/ 949 h 9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93" h="949">
                    <a:moveTo>
                      <a:pt x="343" y="18"/>
                    </a:moveTo>
                    <a:lnTo>
                      <a:pt x="431" y="33"/>
                    </a:lnTo>
                    <a:lnTo>
                      <a:pt x="545" y="50"/>
                    </a:lnTo>
                    <a:lnTo>
                      <a:pt x="670" y="69"/>
                    </a:lnTo>
                    <a:lnTo>
                      <a:pt x="800" y="93"/>
                    </a:lnTo>
                    <a:lnTo>
                      <a:pt x="920" y="121"/>
                    </a:lnTo>
                    <a:lnTo>
                      <a:pt x="1023" y="157"/>
                    </a:lnTo>
                    <a:lnTo>
                      <a:pt x="1094" y="200"/>
                    </a:lnTo>
                    <a:lnTo>
                      <a:pt x="1127" y="256"/>
                    </a:lnTo>
                    <a:lnTo>
                      <a:pt x="1141" y="309"/>
                    </a:lnTo>
                    <a:lnTo>
                      <a:pt x="1166" y="352"/>
                    </a:lnTo>
                    <a:lnTo>
                      <a:pt x="1197" y="387"/>
                    </a:lnTo>
                    <a:lnTo>
                      <a:pt x="1233" y="417"/>
                    </a:lnTo>
                    <a:lnTo>
                      <a:pt x="1265" y="440"/>
                    </a:lnTo>
                    <a:lnTo>
                      <a:pt x="1294" y="462"/>
                    </a:lnTo>
                    <a:lnTo>
                      <a:pt x="1315" y="485"/>
                    </a:lnTo>
                    <a:lnTo>
                      <a:pt x="1323" y="509"/>
                    </a:lnTo>
                    <a:lnTo>
                      <a:pt x="1328" y="524"/>
                    </a:lnTo>
                    <a:lnTo>
                      <a:pt x="1344" y="525"/>
                    </a:lnTo>
                    <a:lnTo>
                      <a:pt x="1369" y="517"/>
                    </a:lnTo>
                    <a:lnTo>
                      <a:pt x="1406" y="508"/>
                    </a:lnTo>
                    <a:lnTo>
                      <a:pt x="1449" y="501"/>
                    </a:lnTo>
                    <a:lnTo>
                      <a:pt x="1500" y="505"/>
                    </a:lnTo>
                    <a:lnTo>
                      <a:pt x="1558" y="524"/>
                    </a:lnTo>
                    <a:lnTo>
                      <a:pt x="1623" y="566"/>
                    </a:lnTo>
                    <a:lnTo>
                      <a:pt x="1672" y="612"/>
                    </a:lnTo>
                    <a:lnTo>
                      <a:pt x="1693" y="648"/>
                    </a:lnTo>
                    <a:lnTo>
                      <a:pt x="1687" y="675"/>
                    </a:lnTo>
                    <a:lnTo>
                      <a:pt x="1662" y="697"/>
                    </a:lnTo>
                    <a:lnTo>
                      <a:pt x="1621" y="714"/>
                    </a:lnTo>
                    <a:lnTo>
                      <a:pt x="1570" y="731"/>
                    </a:lnTo>
                    <a:lnTo>
                      <a:pt x="1511" y="749"/>
                    </a:lnTo>
                    <a:lnTo>
                      <a:pt x="1453" y="772"/>
                    </a:lnTo>
                    <a:lnTo>
                      <a:pt x="1400" y="798"/>
                    </a:lnTo>
                    <a:lnTo>
                      <a:pt x="1357" y="830"/>
                    </a:lnTo>
                    <a:lnTo>
                      <a:pt x="1322" y="863"/>
                    </a:lnTo>
                    <a:lnTo>
                      <a:pt x="1293" y="895"/>
                    </a:lnTo>
                    <a:lnTo>
                      <a:pt x="1267" y="921"/>
                    </a:lnTo>
                    <a:lnTo>
                      <a:pt x="1245" y="941"/>
                    </a:lnTo>
                    <a:lnTo>
                      <a:pt x="1221" y="949"/>
                    </a:lnTo>
                    <a:lnTo>
                      <a:pt x="1197" y="943"/>
                    </a:lnTo>
                    <a:lnTo>
                      <a:pt x="1170" y="933"/>
                    </a:lnTo>
                    <a:lnTo>
                      <a:pt x="1144" y="931"/>
                    </a:lnTo>
                    <a:lnTo>
                      <a:pt x="1118" y="929"/>
                    </a:lnTo>
                    <a:lnTo>
                      <a:pt x="1093" y="925"/>
                    </a:lnTo>
                    <a:lnTo>
                      <a:pt x="1068" y="907"/>
                    </a:lnTo>
                    <a:lnTo>
                      <a:pt x="1046" y="876"/>
                    </a:lnTo>
                    <a:lnTo>
                      <a:pt x="1026" y="821"/>
                    </a:lnTo>
                    <a:lnTo>
                      <a:pt x="1011" y="740"/>
                    </a:lnTo>
                    <a:lnTo>
                      <a:pt x="978" y="661"/>
                    </a:lnTo>
                    <a:lnTo>
                      <a:pt x="917" y="617"/>
                    </a:lnTo>
                    <a:lnTo>
                      <a:pt x="832" y="598"/>
                    </a:lnTo>
                    <a:lnTo>
                      <a:pt x="729" y="599"/>
                    </a:lnTo>
                    <a:lnTo>
                      <a:pt x="610" y="608"/>
                    </a:lnTo>
                    <a:lnTo>
                      <a:pt x="482" y="617"/>
                    </a:lnTo>
                    <a:lnTo>
                      <a:pt x="350" y="618"/>
                    </a:lnTo>
                    <a:lnTo>
                      <a:pt x="221" y="605"/>
                    </a:lnTo>
                    <a:lnTo>
                      <a:pt x="108" y="517"/>
                    </a:lnTo>
                    <a:lnTo>
                      <a:pt x="36" y="413"/>
                    </a:lnTo>
                    <a:lnTo>
                      <a:pt x="0" y="300"/>
                    </a:lnTo>
                    <a:lnTo>
                      <a:pt x="3" y="193"/>
                    </a:lnTo>
                    <a:lnTo>
                      <a:pt x="38" y="99"/>
                    </a:lnTo>
                    <a:lnTo>
                      <a:pt x="108" y="32"/>
                    </a:lnTo>
                    <a:lnTo>
                      <a:pt x="209" y="0"/>
                    </a:lnTo>
                    <a:lnTo>
                      <a:pt x="343" y="18"/>
                    </a:lnTo>
                    <a:close/>
                  </a:path>
                </a:pathLst>
              </a:custGeom>
              <a:solidFill>
                <a:srgbClr val="E0DB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5" name="Freeform 1133"/>
              <p:cNvSpPr>
                <a:spLocks/>
              </p:cNvSpPr>
              <p:nvPr/>
            </p:nvSpPr>
            <p:spPr bwMode="auto">
              <a:xfrm>
                <a:off x="4677" y="1989"/>
                <a:ext cx="544" cy="304"/>
              </a:xfrm>
              <a:custGeom>
                <a:avLst/>
                <a:gdLst>
                  <a:gd name="T0" fmla="*/ 5 w 1633"/>
                  <a:gd name="T1" fmla="*/ 0 h 913"/>
                  <a:gd name="T2" fmla="*/ 8 w 1633"/>
                  <a:gd name="T3" fmla="*/ 1 h 913"/>
                  <a:gd name="T4" fmla="*/ 11 w 1633"/>
                  <a:gd name="T5" fmla="*/ 2 h 913"/>
                  <a:gd name="T6" fmla="*/ 13 w 1633"/>
                  <a:gd name="T7" fmla="*/ 3 h 913"/>
                  <a:gd name="T8" fmla="*/ 14 w 1633"/>
                  <a:gd name="T9" fmla="*/ 4 h 913"/>
                  <a:gd name="T10" fmla="*/ 14 w 1633"/>
                  <a:gd name="T11" fmla="*/ 5 h 913"/>
                  <a:gd name="T12" fmla="*/ 15 w 1633"/>
                  <a:gd name="T13" fmla="*/ 6 h 913"/>
                  <a:gd name="T14" fmla="*/ 16 w 1633"/>
                  <a:gd name="T15" fmla="*/ 6 h 913"/>
                  <a:gd name="T16" fmla="*/ 16 w 1633"/>
                  <a:gd name="T17" fmla="*/ 7 h 913"/>
                  <a:gd name="T18" fmla="*/ 16 w 1633"/>
                  <a:gd name="T19" fmla="*/ 6 h 913"/>
                  <a:gd name="T20" fmla="*/ 17 w 1633"/>
                  <a:gd name="T21" fmla="*/ 6 h 913"/>
                  <a:gd name="T22" fmla="*/ 19 w 1633"/>
                  <a:gd name="T23" fmla="*/ 7 h 913"/>
                  <a:gd name="T24" fmla="*/ 20 w 1633"/>
                  <a:gd name="T25" fmla="*/ 8 h 913"/>
                  <a:gd name="T26" fmla="*/ 20 w 1633"/>
                  <a:gd name="T27" fmla="*/ 8 h 913"/>
                  <a:gd name="T28" fmla="*/ 19 w 1633"/>
                  <a:gd name="T29" fmla="*/ 9 h 913"/>
                  <a:gd name="T30" fmla="*/ 18 w 1633"/>
                  <a:gd name="T31" fmla="*/ 9 h 913"/>
                  <a:gd name="T32" fmla="*/ 17 w 1633"/>
                  <a:gd name="T33" fmla="*/ 9 h 913"/>
                  <a:gd name="T34" fmla="*/ 16 w 1633"/>
                  <a:gd name="T35" fmla="*/ 10 h 913"/>
                  <a:gd name="T36" fmla="*/ 15 w 1633"/>
                  <a:gd name="T37" fmla="*/ 11 h 913"/>
                  <a:gd name="T38" fmla="*/ 15 w 1633"/>
                  <a:gd name="T39" fmla="*/ 11 h 913"/>
                  <a:gd name="T40" fmla="*/ 14 w 1633"/>
                  <a:gd name="T41" fmla="*/ 11 h 913"/>
                  <a:gd name="T42" fmla="*/ 14 w 1633"/>
                  <a:gd name="T43" fmla="*/ 11 h 913"/>
                  <a:gd name="T44" fmla="*/ 13 w 1633"/>
                  <a:gd name="T45" fmla="*/ 11 h 913"/>
                  <a:gd name="T46" fmla="*/ 13 w 1633"/>
                  <a:gd name="T47" fmla="*/ 10 h 913"/>
                  <a:gd name="T48" fmla="*/ 12 w 1633"/>
                  <a:gd name="T49" fmla="*/ 8 h 913"/>
                  <a:gd name="T50" fmla="*/ 10 w 1633"/>
                  <a:gd name="T51" fmla="*/ 7 h 913"/>
                  <a:gd name="T52" fmla="*/ 7 w 1633"/>
                  <a:gd name="T53" fmla="*/ 7 h 913"/>
                  <a:gd name="T54" fmla="*/ 4 w 1633"/>
                  <a:gd name="T55" fmla="*/ 7 h 913"/>
                  <a:gd name="T56" fmla="*/ 1 w 1633"/>
                  <a:gd name="T57" fmla="*/ 6 h 913"/>
                  <a:gd name="T58" fmla="*/ 0 w 1633"/>
                  <a:gd name="T59" fmla="*/ 4 h 913"/>
                  <a:gd name="T60" fmla="*/ 0 w 1633"/>
                  <a:gd name="T61" fmla="*/ 1 h 913"/>
                  <a:gd name="T62" fmla="*/ 2 w 1633"/>
                  <a:gd name="T63" fmla="*/ 0 h 9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33"/>
                  <a:gd name="T97" fmla="*/ 0 h 913"/>
                  <a:gd name="T98" fmla="*/ 1633 w 1633"/>
                  <a:gd name="T99" fmla="*/ 913 h 9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33" h="913">
                    <a:moveTo>
                      <a:pt x="314" y="8"/>
                    </a:moveTo>
                    <a:lnTo>
                      <a:pt x="408" y="25"/>
                    </a:lnTo>
                    <a:lnTo>
                      <a:pt x="523" y="47"/>
                    </a:lnTo>
                    <a:lnTo>
                      <a:pt x="649" y="72"/>
                    </a:lnTo>
                    <a:lnTo>
                      <a:pt x="776" y="99"/>
                    </a:lnTo>
                    <a:lnTo>
                      <a:pt x="892" y="131"/>
                    </a:lnTo>
                    <a:lnTo>
                      <a:pt x="990" y="168"/>
                    </a:lnTo>
                    <a:lnTo>
                      <a:pt x="1057" y="211"/>
                    </a:lnTo>
                    <a:lnTo>
                      <a:pt x="1087" y="262"/>
                    </a:lnTo>
                    <a:lnTo>
                      <a:pt x="1099" y="310"/>
                    </a:lnTo>
                    <a:lnTo>
                      <a:pt x="1124" y="351"/>
                    </a:lnTo>
                    <a:lnTo>
                      <a:pt x="1157" y="387"/>
                    </a:lnTo>
                    <a:lnTo>
                      <a:pt x="1194" y="420"/>
                    </a:lnTo>
                    <a:lnTo>
                      <a:pt x="1229" y="447"/>
                    </a:lnTo>
                    <a:lnTo>
                      <a:pt x="1260" y="472"/>
                    </a:lnTo>
                    <a:lnTo>
                      <a:pt x="1283" y="495"/>
                    </a:lnTo>
                    <a:lnTo>
                      <a:pt x="1291" y="520"/>
                    </a:lnTo>
                    <a:lnTo>
                      <a:pt x="1294" y="534"/>
                    </a:lnTo>
                    <a:lnTo>
                      <a:pt x="1310" y="535"/>
                    </a:lnTo>
                    <a:lnTo>
                      <a:pt x="1334" y="527"/>
                    </a:lnTo>
                    <a:lnTo>
                      <a:pt x="1368" y="518"/>
                    </a:lnTo>
                    <a:lnTo>
                      <a:pt x="1407" y="512"/>
                    </a:lnTo>
                    <a:lnTo>
                      <a:pt x="1456" y="516"/>
                    </a:lnTo>
                    <a:lnTo>
                      <a:pt x="1509" y="534"/>
                    </a:lnTo>
                    <a:lnTo>
                      <a:pt x="1570" y="572"/>
                    </a:lnTo>
                    <a:lnTo>
                      <a:pt x="1615" y="614"/>
                    </a:lnTo>
                    <a:lnTo>
                      <a:pt x="1633" y="644"/>
                    </a:lnTo>
                    <a:lnTo>
                      <a:pt x="1624" y="665"/>
                    </a:lnTo>
                    <a:lnTo>
                      <a:pt x="1599" y="680"/>
                    </a:lnTo>
                    <a:lnTo>
                      <a:pt x="1558" y="690"/>
                    </a:lnTo>
                    <a:lnTo>
                      <a:pt x="1508" y="702"/>
                    </a:lnTo>
                    <a:lnTo>
                      <a:pt x="1452" y="714"/>
                    </a:lnTo>
                    <a:lnTo>
                      <a:pt x="1398" y="733"/>
                    </a:lnTo>
                    <a:lnTo>
                      <a:pt x="1348" y="758"/>
                    </a:lnTo>
                    <a:lnTo>
                      <a:pt x="1309" y="790"/>
                    </a:lnTo>
                    <a:lnTo>
                      <a:pt x="1278" y="824"/>
                    </a:lnTo>
                    <a:lnTo>
                      <a:pt x="1253" y="857"/>
                    </a:lnTo>
                    <a:lnTo>
                      <a:pt x="1232" y="885"/>
                    </a:lnTo>
                    <a:lnTo>
                      <a:pt x="1213" y="905"/>
                    </a:lnTo>
                    <a:lnTo>
                      <a:pt x="1194" y="913"/>
                    </a:lnTo>
                    <a:lnTo>
                      <a:pt x="1174" y="907"/>
                    </a:lnTo>
                    <a:lnTo>
                      <a:pt x="1150" y="897"/>
                    </a:lnTo>
                    <a:lnTo>
                      <a:pt x="1127" y="897"/>
                    </a:lnTo>
                    <a:lnTo>
                      <a:pt x="1106" y="898"/>
                    </a:lnTo>
                    <a:lnTo>
                      <a:pt x="1086" y="897"/>
                    </a:lnTo>
                    <a:lnTo>
                      <a:pt x="1063" y="884"/>
                    </a:lnTo>
                    <a:lnTo>
                      <a:pt x="1042" y="855"/>
                    </a:lnTo>
                    <a:lnTo>
                      <a:pt x="1019" y="802"/>
                    </a:lnTo>
                    <a:lnTo>
                      <a:pt x="996" y="721"/>
                    </a:lnTo>
                    <a:lnTo>
                      <a:pt x="954" y="638"/>
                    </a:lnTo>
                    <a:lnTo>
                      <a:pt x="889" y="592"/>
                    </a:lnTo>
                    <a:lnTo>
                      <a:pt x="802" y="571"/>
                    </a:lnTo>
                    <a:lnTo>
                      <a:pt x="699" y="568"/>
                    </a:lnTo>
                    <a:lnTo>
                      <a:pt x="583" y="573"/>
                    </a:lnTo>
                    <a:lnTo>
                      <a:pt x="461" y="582"/>
                    </a:lnTo>
                    <a:lnTo>
                      <a:pt x="336" y="585"/>
                    </a:lnTo>
                    <a:lnTo>
                      <a:pt x="215" y="574"/>
                    </a:lnTo>
                    <a:lnTo>
                      <a:pt x="110" y="493"/>
                    </a:lnTo>
                    <a:lnTo>
                      <a:pt x="40" y="395"/>
                    </a:lnTo>
                    <a:lnTo>
                      <a:pt x="3" y="291"/>
                    </a:lnTo>
                    <a:lnTo>
                      <a:pt x="0" y="190"/>
                    </a:lnTo>
                    <a:lnTo>
                      <a:pt x="30" y="101"/>
                    </a:lnTo>
                    <a:lnTo>
                      <a:pt x="93" y="34"/>
                    </a:lnTo>
                    <a:lnTo>
                      <a:pt x="187" y="0"/>
                    </a:lnTo>
                    <a:lnTo>
                      <a:pt x="314" y="8"/>
                    </a:lnTo>
                    <a:close/>
                  </a:path>
                </a:pathLst>
              </a:custGeom>
              <a:solidFill>
                <a:srgbClr val="FCF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46" name="Freeform 1134"/>
              <p:cNvSpPr>
                <a:spLocks/>
              </p:cNvSpPr>
              <p:nvPr/>
            </p:nvSpPr>
            <p:spPr bwMode="auto">
              <a:xfrm>
                <a:off x="4888" y="1505"/>
                <a:ext cx="46" cy="132"/>
              </a:xfrm>
              <a:custGeom>
                <a:avLst/>
                <a:gdLst>
                  <a:gd name="T0" fmla="*/ 0 w 138"/>
                  <a:gd name="T1" fmla="*/ 0 h 398"/>
                  <a:gd name="T2" fmla="*/ 0 w 138"/>
                  <a:gd name="T3" fmla="*/ 0 h 398"/>
                  <a:gd name="T4" fmla="*/ 0 w 138"/>
                  <a:gd name="T5" fmla="*/ 0 h 398"/>
                  <a:gd name="T6" fmla="*/ 0 w 138"/>
                  <a:gd name="T7" fmla="*/ 1 h 398"/>
                  <a:gd name="T8" fmla="*/ 0 w 138"/>
                  <a:gd name="T9" fmla="*/ 1 h 398"/>
                  <a:gd name="T10" fmla="*/ 0 w 138"/>
                  <a:gd name="T11" fmla="*/ 2 h 398"/>
                  <a:gd name="T12" fmla="*/ 0 w 138"/>
                  <a:gd name="T13" fmla="*/ 3 h 398"/>
                  <a:gd name="T14" fmla="*/ 0 w 138"/>
                  <a:gd name="T15" fmla="*/ 3 h 398"/>
                  <a:gd name="T16" fmla="*/ 1 w 138"/>
                  <a:gd name="T17" fmla="*/ 4 h 398"/>
                  <a:gd name="T18" fmla="*/ 1 w 138"/>
                  <a:gd name="T19" fmla="*/ 4 h 398"/>
                  <a:gd name="T20" fmla="*/ 1 w 138"/>
                  <a:gd name="T21" fmla="*/ 5 h 398"/>
                  <a:gd name="T22" fmla="*/ 2 w 138"/>
                  <a:gd name="T23" fmla="*/ 5 h 398"/>
                  <a:gd name="T24" fmla="*/ 2 w 138"/>
                  <a:gd name="T25" fmla="*/ 5 h 398"/>
                  <a:gd name="T26" fmla="*/ 2 w 138"/>
                  <a:gd name="T27" fmla="*/ 5 h 398"/>
                  <a:gd name="T28" fmla="*/ 2 w 138"/>
                  <a:gd name="T29" fmla="*/ 4 h 398"/>
                  <a:gd name="T30" fmla="*/ 1 w 138"/>
                  <a:gd name="T31" fmla="*/ 4 h 398"/>
                  <a:gd name="T32" fmla="*/ 1 w 138"/>
                  <a:gd name="T33" fmla="*/ 4 h 398"/>
                  <a:gd name="T34" fmla="*/ 1 w 138"/>
                  <a:gd name="T35" fmla="*/ 4 h 398"/>
                  <a:gd name="T36" fmla="*/ 1 w 138"/>
                  <a:gd name="T37" fmla="*/ 4 h 398"/>
                  <a:gd name="T38" fmla="*/ 1 w 138"/>
                  <a:gd name="T39" fmla="*/ 3 h 398"/>
                  <a:gd name="T40" fmla="*/ 0 w 138"/>
                  <a:gd name="T41" fmla="*/ 3 h 398"/>
                  <a:gd name="T42" fmla="*/ 0 w 138"/>
                  <a:gd name="T43" fmla="*/ 2 h 398"/>
                  <a:gd name="T44" fmla="*/ 0 w 138"/>
                  <a:gd name="T45" fmla="*/ 1 h 398"/>
                  <a:gd name="T46" fmla="*/ 0 w 138"/>
                  <a:gd name="T47" fmla="*/ 1 h 398"/>
                  <a:gd name="T48" fmla="*/ 0 w 138"/>
                  <a:gd name="T49" fmla="*/ 0 h 3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8"/>
                  <a:gd name="T76" fmla="*/ 0 h 398"/>
                  <a:gd name="T77" fmla="*/ 138 w 138"/>
                  <a:gd name="T78" fmla="*/ 398 h 3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8" h="398">
                    <a:moveTo>
                      <a:pt x="30" y="0"/>
                    </a:moveTo>
                    <a:lnTo>
                      <a:pt x="25" y="8"/>
                    </a:lnTo>
                    <a:lnTo>
                      <a:pt x="18" y="31"/>
                    </a:lnTo>
                    <a:lnTo>
                      <a:pt x="8" y="67"/>
                    </a:lnTo>
                    <a:lnTo>
                      <a:pt x="2" y="113"/>
                    </a:lnTo>
                    <a:lnTo>
                      <a:pt x="0" y="163"/>
                    </a:lnTo>
                    <a:lnTo>
                      <a:pt x="6" y="215"/>
                    </a:lnTo>
                    <a:lnTo>
                      <a:pt x="24" y="266"/>
                    </a:lnTo>
                    <a:lnTo>
                      <a:pt x="57" y="314"/>
                    </a:lnTo>
                    <a:lnTo>
                      <a:pt x="95" y="355"/>
                    </a:lnTo>
                    <a:lnTo>
                      <a:pt x="120" y="383"/>
                    </a:lnTo>
                    <a:lnTo>
                      <a:pt x="133" y="397"/>
                    </a:lnTo>
                    <a:lnTo>
                      <a:pt x="138" y="398"/>
                    </a:lnTo>
                    <a:lnTo>
                      <a:pt x="134" y="387"/>
                    </a:lnTo>
                    <a:lnTo>
                      <a:pt x="127" y="367"/>
                    </a:lnTo>
                    <a:lnTo>
                      <a:pt x="116" y="338"/>
                    </a:lnTo>
                    <a:lnTo>
                      <a:pt x="106" y="303"/>
                    </a:lnTo>
                    <a:lnTo>
                      <a:pt x="93" y="321"/>
                    </a:lnTo>
                    <a:lnTo>
                      <a:pt x="76" y="310"/>
                    </a:lnTo>
                    <a:lnTo>
                      <a:pt x="57" y="276"/>
                    </a:lnTo>
                    <a:lnTo>
                      <a:pt x="40" y="229"/>
                    </a:lnTo>
                    <a:lnTo>
                      <a:pt x="25" y="171"/>
                    </a:lnTo>
                    <a:lnTo>
                      <a:pt x="17" y="109"/>
                    </a:lnTo>
                    <a:lnTo>
                      <a:pt x="17" y="49"/>
                    </a:lnTo>
                    <a:lnTo>
                      <a:pt x="30" y="0"/>
                    </a:lnTo>
                    <a:close/>
                  </a:path>
                </a:pathLst>
              </a:custGeom>
              <a:solidFill>
                <a:srgbClr val="26479E"/>
              </a:solidFill>
              <a:ln w="6350">
                <a:solidFill>
                  <a:srgbClr val="000000"/>
                </a:solidFill>
                <a:round/>
                <a:headEnd/>
                <a:tailEnd/>
              </a:ln>
            </p:spPr>
            <p:txBody>
              <a:bodyPr/>
              <a:lstStyle/>
              <a:p>
                <a:endParaRPr lang="en-US"/>
              </a:p>
            </p:txBody>
          </p:sp>
          <p:sp>
            <p:nvSpPr>
              <p:cNvPr id="21647" name="Freeform 1135"/>
              <p:cNvSpPr>
                <a:spLocks/>
              </p:cNvSpPr>
              <p:nvPr/>
            </p:nvSpPr>
            <p:spPr bwMode="auto">
              <a:xfrm>
                <a:off x="5005" y="1487"/>
                <a:ext cx="143" cy="89"/>
              </a:xfrm>
              <a:custGeom>
                <a:avLst/>
                <a:gdLst>
                  <a:gd name="T0" fmla="*/ 5 w 428"/>
                  <a:gd name="T1" fmla="*/ 3 h 268"/>
                  <a:gd name="T2" fmla="*/ 5 w 428"/>
                  <a:gd name="T3" fmla="*/ 3 h 268"/>
                  <a:gd name="T4" fmla="*/ 5 w 428"/>
                  <a:gd name="T5" fmla="*/ 3 h 268"/>
                  <a:gd name="T6" fmla="*/ 5 w 428"/>
                  <a:gd name="T7" fmla="*/ 2 h 268"/>
                  <a:gd name="T8" fmla="*/ 5 w 428"/>
                  <a:gd name="T9" fmla="*/ 1 h 268"/>
                  <a:gd name="T10" fmla="*/ 4 w 428"/>
                  <a:gd name="T11" fmla="*/ 1 h 268"/>
                  <a:gd name="T12" fmla="*/ 3 w 428"/>
                  <a:gd name="T13" fmla="*/ 0 h 268"/>
                  <a:gd name="T14" fmla="*/ 2 w 428"/>
                  <a:gd name="T15" fmla="*/ 0 h 268"/>
                  <a:gd name="T16" fmla="*/ 1 w 428"/>
                  <a:gd name="T17" fmla="*/ 0 h 268"/>
                  <a:gd name="T18" fmla="*/ 0 w 428"/>
                  <a:gd name="T19" fmla="*/ 1 h 268"/>
                  <a:gd name="T20" fmla="*/ 0 w 428"/>
                  <a:gd name="T21" fmla="*/ 1 h 268"/>
                  <a:gd name="T22" fmla="*/ 0 w 428"/>
                  <a:gd name="T23" fmla="*/ 1 h 268"/>
                  <a:gd name="T24" fmla="*/ 1 w 428"/>
                  <a:gd name="T25" fmla="*/ 0 h 268"/>
                  <a:gd name="T26" fmla="*/ 2 w 428"/>
                  <a:gd name="T27" fmla="*/ 0 h 268"/>
                  <a:gd name="T28" fmla="*/ 3 w 428"/>
                  <a:gd name="T29" fmla="*/ 0 h 268"/>
                  <a:gd name="T30" fmla="*/ 3 w 428"/>
                  <a:gd name="T31" fmla="*/ 0 h 268"/>
                  <a:gd name="T32" fmla="*/ 4 w 428"/>
                  <a:gd name="T33" fmla="*/ 0 h 268"/>
                  <a:gd name="T34" fmla="*/ 4 w 428"/>
                  <a:gd name="T35" fmla="*/ 1 h 268"/>
                  <a:gd name="T36" fmla="*/ 5 w 428"/>
                  <a:gd name="T37" fmla="*/ 1 h 268"/>
                  <a:gd name="T38" fmla="*/ 5 w 428"/>
                  <a:gd name="T39" fmla="*/ 2 h 268"/>
                  <a:gd name="T40" fmla="*/ 5 w 428"/>
                  <a:gd name="T41" fmla="*/ 2 h 268"/>
                  <a:gd name="T42" fmla="*/ 5 w 428"/>
                  <a:gd name="T43" fmla="*/ 3 h 268"/>
                  <a:gd name="T44" fmla="*/ 5 w 428"/>
                  <a:gd name="T45" fmla="*/ 3 h 268"/>
                  <a:gd name="T46" fmla="*/ 5 w 428"/>
                  <a:gd name="T47" fmla="*/ 3 h 268"/>
                  <a:gd name="T48" fmla="*/ 5 w 428"/>
                  <a:gd name="T49" fmla="*/ 3 h 2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8"/>
                  <a:gd name="T76" fmla="*/ 0 h 268"/>
                  <a:gd name="T77" fmla="*/ 428 w 428"/>
                  <a:gd name="T78" fmla="*/ 268 h 2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8" h="268">
                    <a:moveTo>
                      <a:pt x="428" y="268"/>
                    </a:moveTo>
                    <a:lnTo>
                      <a:pt x="425" y="253"/>
                    </a:lnTo>
                    <a:lnTo>
                      <a:pt x="414" y="217"/>
                    </a:lnTo>
                    <a:lnTo>
                      <a:pt x="395" y="167"/>
                    </a:lnTo>
                    <a:lnTo>
                      <a:pt x="365" y="115"/>
                    </a:lnTo>
                    <a:lnTo>
                      <a:pt x="322" y="65"/>
                    </a:lnTo>
                    <a:lnTo>
                      <a:pt x="263" y="30"/>
                    </a:lnTo>
                    <a:lnTo>
                      <a:pt x="188" y="16"/>
                    </a:lnTo>
                    <a:lnTo>
                      <a:pt x="95" y="33"/>
                    </a:lnTo>
                    <a:lnTo>
                      <a:pt x="20" y="55"/>
                    </a:lnTo>
                    <a:lnTo>
                      <a:pt x="0" y="58"/>
                    </a:lnTo>
                    <a:lnTo>
                      <a:pt x="20" y="46"/>
                    </a:lnTo>
                    <a:lnTo>
                      <a:pt x="72" y="29"/>
                    </a:lnTo>
                    <a:lnTo>
                      <a:pt x="140" y="10"/>
                    </a:lnTo>
                    <a:lnTo>
                      <a:pt x="214" y="0"/>
                    </a:lnTo>
                    <a:lnTo>
                      <a:pt x="280" y="3"/>
                    </a:lnTo>
                    <a:lnTo>
                      <a:pt x="327" y="28"/>
                    </a:lnTo>
                    <a:lnTo>
                      <a:pt x="356" y="64"/>
                    </a:lnTo>
                    <a:lnTo>
                      <a:pt x="380" y="104"/>
                    </a:lnTo>
                    <a:lnTo>
                      <a:pt x="396" y="144"/>
                    </a:lnTo>
                    <a:lnTo>
                      <a:pt x="411" y="183"/>
                    </a:lnTo>
                    <a:lnTo>
                      <a:pt x="419" y="216"/>
                    </a:lnTo>
                    <a:lnTo>
                      <a:pt x="425" y="242"/>
                    </a:lnTo>
                    <a:lnTo>
                      <a:pt x="427" y="261"/>
                    </a:lnTo>
                    <a:lnTo>
                      <a:pt x="428" y="268"/>
                    </a:lnTo>
                    <a:close/>
                  </a:path>
                </a:pathLst>
              </a:custGeom>
              <a:solidFill>
                <a:srgbClr val="26479E"/>
              </a:solidFill>
              <a:ln w="6350">
                <a:solidFill>
                  <a:srgbClr val="000000"/>
                </a:solidFill>
                <a:round/>
                <a:headEnd/>
                <a:tailEnd/>
              </a:ln>
            </p:spPr>
            <p:txBody>
              <a:bodyPr/>
              <a:lstStyle/>
              <a:p>
                <a:endParaRPr lang="en-US"/>
              </a:p>
            </p:txBody>
          </p:sp>
          <p:sp>
            <p:nvSpPr>
              <p:cNvPr id="21648" name="Freeform 1136"/>
              <p:cNvSpPr>
                <a:spLocks/>
              </p:cNvSpPr>
              <p:nvPr/>
            </p:nvSpPr>
            <p:spPr bwMode="auto">
              <a:xfrm>
                <a:off x="5028" y="1606"/>
                <a:ext cx="122" cy="69"/>
              </a:xfrm>
              <a:custGeom>
                <a:avLst/>
                <a:gdLst>
                  <a:gd name="T0" fmla="*/ 5 w 366"/>
                  <a:gd name="T1" fmla="*/ 3 h 207"/>
                  <a:gd name="T2" fmla="*/ 4 w 366"/>
                  <a:gd name="T3" fmla="*/ 2 h 207"/>
                  <a:gd name="T4" fmla="*/ 4 w 366"/>
                  <a:gd name="T5" fmla="*/ 2 h 207"/>
                  <a:gd name="T6" fmla="*/ 4 w 366"/>
                  <a:gd name="T7" fmla="*/ 2 h 207"/>
                  <a:gd name="T8" fmla="*/ 4 w 366"/>
                  <a:gd name="T9" fmla="*/ 1 h 207"/>
                  <a:gd name="T10" fmla="*/ 4 w 366"/>
                  <a:gd name="T11" fmla="*/ 1 h 207"/>
                  <a:gd name="T12" fmla="*/ 3 w 366"/>
                  <a:gd name="T13" fmla="*/ 0 h 207"/>
                  <a:gd name="T14" fmla="*/ 3 w 366"/>
                  <a:gd name="T15" fmla="*/ 0 h 207"/>
                  <a:gd name="T16" fmla="*/ 2 w 366"/>
                  <a:gd name="T17" fmla="*/ 0 h 207"/>
                  <a:gd name="T18" fmla="*/ 2 w 366"/>
                  <a:gd name="T19" fmla="*/ 0 h 207"/>
                  <a:gd name="T20" fmla="*/ 1 w 366"/>
                  <a:gd name="T21" fmla="*/ 0 h 207"/>
                  <a:gd name="T22" fmla="*/ 1 w 366"/>
                  <a:gd name="T23" fmla="*/ 1 h 207"/>
                  <a:gd name="T24" fmla="*/ 0 w 366"/>
                  <a:gd name="T25" fmla="*/ 1 h 207"/>
                  <a:gd name="T26" fmla="*/ 0 w 366"/>
                  <a:gd name="T27" fmla="*/ 1 h 207"/>
                  <a:gd name="T28" fmla="*/ 0 w 366"/>
                  <a:gd name="T29" fmla="*/ 1 h 207"/>
                  <a:gd name="T30" fmla="*/ 0 w 366"/>
                  <a:gd name="T31" fmla="*/ 1 h 207"/>
                  <a:gd name="T32" fmla="*/ 0 w 366"/>
                  <a:gd name="T33" fmla="*/ 1 h 207"/>
                  <a:gd name="T34" fmla="*/ 0 w 366"/>
                  <a:gd name="T35" fmla="*/ 1 h 207"/>
                  <a:gd name="T36" fmla="*/ 1 w 366"/>
                  <a:gd name="T37" fmla="*/ 1 h 207"/>
                  <a:gd name="T38" fmla="*/ 1 w 366"/>
                  <a:gd name="T39" fmla="*/ 1 h 207"/>
                  <a:gd name="T40" fmla="*/ 2 w 366"/>
                  <a:gd name="T41" fmla="*/ 1 h 207"/>
                  <a:gd name="T42" fmla="*/ 2 w 366"/>
                  <a:gd name="T43" fmla="*/ 1 h 207"/>
                  <a:gd name="T44" fmla="*/ 3 w 366"/>
                  <a:gd name="T45" fmla="*/ 1 h 207"/>
                  <a:gd name="T46" fmla="*/ 4 w 366"/>
                  <a:gd name="T47" fmla="*/ 1 h 207"/>
                  <a:gd name="T48" fmla="*/ 4 w 366"/>
                  <a:gd name="T49" fmla="*/ 1 h 207"/>
                  <a:gd name="T50" fmla="*/ 4 w 366"/>
                  <a:gd name="T51" fmla="*/ 1 h 207"/>
                  <a:gd name="T52" fmla="*/ 4 w 366"/>
                  <a:gd name="T53" fmla="*/ 2 h 207"/>
                  <a:gd name="T54" fmla="*/ 4 w 366"/>
                  <a:gd name="T55" fmla="*/ 2 h 207"/>
                  <a:gd name="T56" fmla="*/ 4 w 366"/>
                  <a:gd name="T57" fmla="*/ 2 h 207"/>
                  <a:gd name="T58" fmla="*/ 4 w 366"/>
                  <a:gd name="T59" fmla="*/ 2 h 207"/>
                  <a:gd name="T60" fmla="*/ 4 w 366"/>
                  <a:gd name="T61" fmla="*/ 2 h 207"/>
                  <a:gd name="T62" fmla="*/ 4 w 366"/>
                  <a:gd name="T63" fmla="*/ 3 h 207"/>
                  <a:gd name="T64" fmla="*/ 5 w 366"/>
                  <a:gd name="T65" fmla="*/ 3 h 2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6"/>
                  <a:gd name="T100" fmla="*/ 0 h 207"/>
                  <a:gd name="T101" fmla="*/ 366 w 366"/>
                  <a:gd name="T102" fmla="*/ 207 h 2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6" h="207">
                    <a:moveTo>
                      <a:pt x="366" y="207"/>
                    </a:moveTo>
                    <a:lnTo>
                      <a:pt x="364" y="196"/>
                    </a:lnTo>
                    <a:lnTo>
                      <a:pt x="359" y="169"/>
                    </a:lnTo>
                    <a:lnTo>
                      <a:pt x="349" y="131"/>
                    </a:lnTo>
                    <a:lnTo>
                      <a:pt x="334" y="89"/>
                    </a:lnTo>
                    <a:lnTo>
                      <a:pt x="309" y="48"/>
                    </a:lnTo>
                    <a:lnTo>
                      <a:pt x="277" y="18"/>
                    </a:lnTo>
                    <a:lnTo>
                      <a:pt x="233" y="0"/>
                    </a:lnTo>
                    <a:lnTo>
                      <a:pt x="180" y="6"/>
                    </a:lnTo>
                    <a:lnTo>
                      <a:pt x="124" y="23"/>
                    </a:lnTo>
                    <a:lnTo>
                      <a:pt x="81" y="38"/>
                    </a:lnTo>
                    <a:lnTo>
                      <a:pt x="48" y="50"/>
                    </a:lnTo>
                    <a:lnTo>
                      <a:pt x="27" y="63"/>
                    </a:lnTo>
                    <a:lnTo>
                      <a:pt x="11" y="71"/>
                    </a:lnTo>
                    <a:lnTo>
                      <a:pt x="4" y="79"/>
                    </a:lnTo>
                    <a:lnTo>
                      <a:pt x="0" y="83"/>
                    </a:lnTo>
                    <a:lnTo>
                      <a:pt x="0" y="85"/>
                    </a:lnTo>
                    <a:lnTo>
                      <a:pt x="11" y="81"/>
                    </a:lnTo>
                    <a:lnTo>
                      <a:pt x="45" y="72"/>
                    </a:lnTo>
                    <a:lnTo>
                      <a:pt x="92" y="61"/>
                    </a:lnTo>
                    <a:lnTo>
                      <a:pt x="148" y="50"/>
                    </a:lnTo>
                    <a:lnTo>
                      <a:pt x="202" y="43"/>
                    </a:lnTo>
                    <a:lnTo>
                      <a:pt x="253" y="43"/>
                    </a:lnTo>
                    <a:lnTo>
                      <a:pt x="292" y="52"/>
                    </a:lnTo>
                    <a:lnTo>
                      <a:pt x="314" y="75"/>
                    </a:lnTo>
                    <a:lnTo>
                      <a:pt x="321" y="101"/>
                    </a:lnTo>
                    <a:lnTo>
                      <a:pt x="330" y="127"/>
                    </a:lnTo>
                    <a:lnTo>
                      <a:pt x="339" y="149"/>
                    </a:lnTo>
                    <a:lnTo>
                      <a:pt x="348" y="169"/>
                    </a:lnTo>
                    <a:lnTo>
                      <a:pt x="354" y="184"/>
                    </a:lnTo>
                    <a:lnTo>
                      <a:pt x="360" y="197"/>
                    </a:lnTo>
                    <a:lnTo>
                      <a:pt x="364" y="204"/>
                    </a:lnTo>
                    <a:lnTo>
                      <a:pt x="366" y="207"/>
                    </a:lnTo>
                    <a:close/>
                  </a:path>
                </a:pathLst>
              </a:custGeom>
              <a:solidFill>
                <a:srgbClr val="26479E"/>
              </a:solidFill>
              <a:ln w="6350">
                <a:solidFill>
                  <a:srgbClr val="000000"/>
                </a:solidFill>
                <a:round/>
                <a:headEnd/>
                <a:tailEnd/>
              </a:ln>
            </p:spPr>
            <p:txBody>
              <a:bodyPr/>
              <a:lstStyle/>
              <a:p>
                <a:endParaRPr lang="en-US"/>
              </a:p>
            </p:txBody>
          </p:sp>
          <p:sp>
            <p:nvSpPr>
              <p:cNvPr id="21649" name="Freeform 1137"/>
              <p:cNvSpPr>
                <a:spLocks/>
              </p:cNvSpPr>
              <p:nvPr/>
            </p:nvSpPr>
            <p:spPr bwMode="auto">
              <a:xfrm>
                <a:off x="4595" y="1703"/>
                <a:ext cx="471" cy="361"/>
              </a:xfrm>
              <a:custGeom>
                <a:avLst/>
                <a:gdLst>
                  <a:gd name="T0" fmla="*/ 6 w 1414"/>
                  <a:gd name="T1" fmla="*/ 2 h 1082"/>
                  <a:gd name="T2" fmla="*/ 8 w 1414"/>
                  <a:gd name="T3" fmla="*/ 2 h 1082"/>
                  <a:gd name="T4" fmla="*/ 9 w 1414"/>
                  <a:gd name="T5" fmla="*/ 3 h 1082"/>
                  <a:gd name="T6" fmla="*/ 11 w 1414"/>
                  <a:gd name="T7" fmla="*/ 4 h 1082"/>
                  <a:gd name="T8" fmla="*/ 12 w 1414"/>
                  <a:gd name="T9" fmla="*/ 5 h 1082"/>
                  <a:gd name="T10" fmla="*/ 13 w 1414"/>
                  <a:gd name="T11" fmla="*/ 6 h 1082"/>
                  <a:gd name="T12" fmla="*/ 14 w 1414"/>
                  <a:gd name="T13" fmla="*/ 7 h 1082"/>
                  <a:gd name="T14" fmla="*/ 15 w 1414"/>
                  <a:gd name="T15" fmla="*/ 7 h 1082"/>
                  <a:gd name="T16" fmla="*/ 16 w 1414"/>
                  <a:gd name="T17" fmla="*/ 7 h 1082"/>
                  <a:gd name="T18" fmla="*/ 16 w 1414"/>
                  <a:gd name="T19" fmla="*/ 7 h 1082"/>
                  <a:gd name="T20" fmla="*/ 17 w 1414"/>
                  <a:gd name="T21" fmla="*/ 7 h 1082"/>
                  <a:gd name="T22" fmla="*/ 17 w 1414"/>
                  <a:gd name="T23" fmla="*/ 8 h 1082"/>
                  <a:gd name="T24" fmla="*/ 17 w 1414"/>
                  <a:gd name="T25" fmla="*/ 10 h 1082"/>
                  <a:gd name="T26" fmla="*/ 16 w 1414"/>
                  <a:gd name="T27" fmla="*/ 12 h 1082"/>
                  <a:gd name="T28" fmla="*/ 15 w 1414"/>
                  <a:gd name="T29" fmla="*/ 13 h 1082"/>
                  <a:gd name="T30" fmla="*/ 13 w 1414"/>
                  <a:gd name="T31" fmla="*/ 13 h 1082"/>
                  <a:gd name="T32" fmla="*/ 12 w 1414"/>
                  <a:gd name="T33" fmla="*/ 13 h 1082"/>
                  <a:gd name="T34" fmla="*/ 11 w 1414"/>
                  <a:gd name="T35" fmla="*/ 12 h 1082"/>
                  <a:gd name="T36" fmla="*/ 10 w 1414"/>
                  <a:gd name="T37" fmla="*/ 11 h 1082"/>
                  <a:gd name="T38" fmla="*/ 10 w 1414"/>
                  <a:gd name="T39" fmla="*/ 10 h 1082"/>
                  <a:gd name="T40" fmla="*/ 10 w 1414"/>
                  <a:gd name="T41" fmla="*/ 10 h 1082"/>
                  <a:gd name="T42" fmla="*/ 9 w 1414"/>
                  <a:gd name="T43" fmla="*/ 10 h 1082"/>
                  <a:gd name="T44" fmla="*/ 8 w 1414"/>
                  <a:gd name="T45" fmla="*/ 10 h 1082"/>
                  <a:gd name="T46" fmla="*/ 6 w 1414"/>
                  <a:gd name="T47" fmla="*/ 10 h 1082"/>
                  <a:gd name="T48" fmla="*/ 4 w 1414"/>
                  <a:gd name="T49" fmla="*/ 9 h 1082"/>
                  <a:gd name="T50" fmla="*/ 2 w 1414"/>
                  <a:gd name="T51" fmla="*/ 8 h 1082"/>
                  <a:gd name="T52" fmla="*/ 0 w 1414"/>
                  <a:gd name="T53" fmla="*/ 5 h 1082"/>
                  <a:gd name="T54" fmla="*/ 0 w 1414"/>
                  <a:gd name="T55" fmla="*/ 3 h 1082"/>
                  <a:gd name="T56" fmla="*/ 1 w 1414"/>
                  <a:gd name="T57" fmla="*/ 1 h 1082"/>
                  <a:gd name="T58" fmla="*/ 2 w 1414"/>
                  <a:gd name="T59" fmla="*/ 0 h 1082"/>
                  <a:gd name="T60" fmla="*/ 4 w 1414"/>
                  <a:gd name="T61" fmla="*/ 0 h 1082"/>
                  <a:gd name="T62" fmla="*/ 5 w 1414"/>
                  <a:gd name="T63" fmla="*/ 1 h 10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14"/>
                  <a:gd name="T97" fmla="*/ 0 h 1082"/>
                  <a:gd name="T98" fmla="*/ 1414 w 1414"/>
                  <a:gd name="T99" fmla="*/ 1082 h 108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14" h="1082">
                    <a:moveTo>
                      <a:pt x="478" y="124"/>
                    </a:moveTo>
                    <a:lnTo>
                      <a:pt x="508" y="151"/>
                    </a:lnTo>
                    <a:lnTo>
                      <a:pt x="557" y="172"/>
                    </a:lnTo>
                    <a:lnTo>
                      <a:pt x="619" y="190"/>
                    </a:lnTo>
                    <a:lnTo>
                      <a:pt x="688" y="210"/>
                    </a:lnTo>
                    <a:lnTo>
                      <a:pt x="757" y="233"/>
                    </a:lnTo>
                    <a:lnTo>
                      <a:pt x="822" y="267"/>
                    </a:lnTo>
                    <a:lnTo>
                      <a:pt x="876" y="310"/>
                    </a:lnTo>
                    <a:lnTo>
                      <a:pt x="916" y="369"/>
                    </a:lnTo>
                    <a:lnTo>
                      <a:pt x="950" y="428"/>
                    </a:lnTo>
                    <a:lnTo>
                      <a:pt x="1000" y="476"/>
                    </a:lnTo>
                    <a:lnTo>
                      <a:pt x="1056" y="512"/>
                    </a:lnTo>
                    <a:lnTo>
                      <a:pt x="1115" y="538"/>
                    </a:lnTo>
                    <a:lnTo>
                      <a:pt x="1168" y="555"/>
                    </a:lnTo>
                    <a:lnTo>
                      <a:pt x="1214" y="565"/>
                    </a:lnTo>
                    <a:lnTo>
                      <a:pt x="1244" y="567"/>
                    </a:lnTo>
                    <a:lnTo>
                      <a:pt x="1254" y="566"/>
                    </a:lnTo>
                    <a:lnTo>
                      <a:pt x="1258" y="557"/>
                    </a:lnTo>
                    <a:lnTo>
                      <a:pt x="1280" y="545"/>
                    </a:lnTo>
                    <a:lnTo>
                      <a:pt x="1311" y="535"/>
                    </a:lnTo>
                    <a:lnTo>
                      <a:pt x="1346" y="533"/>
                    </a:lnTo>
                    <a:lnTo>
                      <a:pt x="1378" y="542"/>
                    </a:lnTo>
                    <a:lnTo>
                      <a:pt x="1403" y="571"/>
                    </a:lnTo>
                    <a:lnTo>
                      <a:pt x="1414" y="623"/>
                    </a:lnTo>
                    <a:lnTo>
                      <a:pt x="1407" y="708"/>
                    </a:lnTo>
                    <a:lnTo>
                      <a:pt x="1381" y="804"/>
                    </a:lnTo>
                    <a:lnTo>
                      <a:pt x="1347" y="890"/>
                    </a:lnTo>
                    <a:lnTo>
                      <a:pt x="1307" y="962"/>
                    </a:lnTo>
                    <a:lnTo>
                      <a:pt x="1260" y="1021"/>
                    </a:lnTo>
                    <a:lnTo>
                      <a:pt x="1205" y="1061"/>
                    </a:lnTo>
                    <a:lnTo>
                      <a:pt x="1146" y="1082"/>
                    </a:lnTo>
                    <a:lnTo>
                      <a:pt x="1080" y="1081"/>
                    </a:lnTo>
                    <a:lnTo>
                      <a:pt x="1010" y="1055"/>
                    </a:lnTo>
                    <a:lnTo>
                      <a:pt x="946" y="1014"/>
                    </a:lnTo>
                    <a:lnTo>
                      <a:pt x="899" y="974"/>
                    </a:lnTo>
                    <a:lnTo>
                      <a:pt x="865" y="932"/>
                    </a:lnTo>
                    <a:lnTo>
                      <a:pt x="842" y="895"/>
                    </a:lnTo>
                    <a:lnTo>
                      <a:pt x="828" y="861"/>
                    </a:lnTo>
                    <a:lnTo>
                      <a:pt x="821" y="834"/>
                    </a:lnTo>
                    <a:lnTo>
                      <a:pt x="818" y="817"/>
                    </a:lnTo>
                    <a:lnTo>
                      <a:pt x="818" y="811"/>
                    </a:lnTo>
                    <a:lnTo>
                      <a:pt x="809" y="809"/>
                    </a:lnTo>
                    <a:lnTo>
                      <a:pt x="786" y="805"/>
                    </a:lnTo>
                    <a:lnTo>
                      <a:pt x="748" y="801"/>
                    </a:lnTo>
                    <a:lnTo>
                      <a:pt x="700" y="796"/>
                    </a:lnTo>
                    <a:lnTo>
                      <a:pt x="639" y="790"/>
                    </a:lnTo>
                    <a:lnTo>
                      <a:pt x="572" y="787"/>
                    </a:lnTo>
                    <a:lnTo>
                      <a:pt x="494" y="786"/>
                    </a:lnTo>
                    <a:lnTo>
                      <a:pt x="414" y="788"/>
                    </a:lnTo>
                    <a:lnTo>
                      <a:pt x="326" y="768"/>
                    </a:lnTo>
                    <a:lnTo>
                      <a:pt x="241" y="714"/>
                    </a:lnTo>
                    <a:lnTo>
                      <a:pt x="161" y="631"/>
                    </a:lnTo>
                    <a:lnTo>
                      <a:pt x="92" y="534"/>
                    </a:lnTo>
                    <a:lnTo>
                      <a:pt x="39" y="427"/>
                    </a:lnTo>
                    <a:lnTo>
                      <a:pt x="7" y="325"/>
                    </a:lnTo>
                    <a:lnTo>
                      <a:pt x="0" y="233"/>
                    </a:lnTo>
                    <a:lnTo>
                      <a:pt x="26" y="165"/>
                    </a:lnTo>
                    <a:lnTo>
                      <a:pt x="71" y="81"/>
                    </a:lnTo>
                    <a:lnTo>
                      <a:pt x="129" y="30"/>
                    </a:lnTo>
                    <a:lnTo>
                      <a:pt x="194" y="2"/>
                    </a:lnTo>
                    <a:lnTo>
                      <a:pt x="263" y="0"/>
                    </a:lnTo>
                    <a:lnTo>
                      <a:pt x="328" y="12"/>
                    </a:lnTo>
                    <a:lnTo>
                      <a:pt x="390" y="40"/>
                    </a:lnTo>
                    <a:lnTo>
                      <a:pt x="441" y="79"/>
                    </a:lnTo>
                    <a:lnTo>
                      <a:pt x="478" y="124"/>
                    </a:lnTo>
                    <a:close/>
                  </a:path>
                </a:pathLst>
              </a:custGeom>
              <a:solidFill>
                <a:srgbClr val="26479E"/>
              </a:solidFill>
              <a:ln w="6350">
                <a:solidFill>
                  <a:srgbClr val="000000"/>
                </a:solidFill>
                <a:round/>
                <a:headEnd/>
                <a:tailEnd/>
              </a:ln>
            </p:spPr>
            <p:txBody>
              <a:bodyPr/>
              <a:lstStyle/>
              <a:p>
                <a:endParaRPr lang="en-US"/>
              </a:p>
            </p:txBody>
          </p:sp>
          <p:sp>
            <p:nvSpPr>
              <p:cNvPr id="21650" name="Freeform 1138"/>
              <p:cNvSpPr>
                <a:spLocks/>
              </p:cNvSpPr>
              <p:nvPr/>
            </p:nvSpPr>
            <p:spPr bwMode="auto">
              <a:xfrm>
                <a:off x="4606" y="1704"/>
                <a:ext cx="447" cy="350"/>
              </a:xfrm>
              <a:custGeom>
                <a:avLst/>
                <a:gdLst>
                  <a:gd name="T0" fmla="*/ 6 w 1341"/>
                  <a:gd name="T1" fmla="*/ 2 h 1050"/>
                  <a:gd name="T2" fmla="*/ 7 w 1341"/>
                  <a:gd name="T3" fmla="*/ 2 h 1050"/>
                  <a:gd name="T4" fmla="*/ 9 w 1341"/>
                  <a:gd name="T5" fmla="*/ 3 h 1050"/>
                  <a:gd name="T6" fmla="*/ 10 w 1341"/>
                  <a:gd name="T7" fmla="*/ 4 h 1050"/>
                  <a:gd name="T8" fmla="*/ 11 w 1341"/>
                  <a:gd name="T9" fmla="*/ 5 h 1050"/>
                  <a:gd name="T10" fmla="*/ 12 w 1341"/>
                  <a:gd name="T11" fmla="*/ 6 h 1050"/>
                  <a:gd name="T12" fmla="*/ 14 w 1341"/>
                  <a:gd name="T13" fmla="*/ 7 h 1050"/>
                  <a:gd name="T14" fmla="*/ 15 w 1341"/>
                  <a:gd name="T15" fmla="*/ 7 h 1050"/>
                  <a:gd name="T16" fmla="*/ 15 w 1341"/>
                  <a:gd name="T17" fmla="*/ 7 h 1050"/>
                  <a:gd name="T18" fmla="*/ 15 w 1341"/>
                  <a:gd name="T19" fmla="*/ 7 h 1050"/>
                  <a:gd name="T20" fmla="*/ 16 w 1341"/>
                  <a:gd name="T21" fmla="*/ 7 h 1050"/>
                  <a:gd name="T22" fmla="*/ 17 w 1341"/>
                  <a:gd name="T23" fmla="*/ 8 h 1050"/>
                  <a:gd name="T24" fmla="*/ 16 w 1341"/>
                  <a:gd name="T25" fmla="*/ 10 h 1050"/>
                  <a:gd name="T26" fmla="*/ 15 w 1341"/>
                  <a:gd name="T27" fmla="*/ 12 h 1050"/>
                  <a:gd name="T28" fmla="*/ 14 w 1341"/>
                  <a:gd name="T29" fmla="*/ 13 h 1050"/>
                  <a:gd name="T30" fmla="*/ 13 w 1341"/>
                  <a:gd name="T31" fmla="*/ 13 h 1050"/>
                  <a:gd name="T32" fmla="*/ 11 w 1341"/>
                  <a:gd name="T33" fmla="*/ 12 h 1050"/>
                  <a:gd name="T34" fmla="*/ 10 w 1341"/>
                  <a:gd name="T35" fmla="*/ 11 h 1050"/>
                  <a:gd name="T36" fmla="*/ 10 w 1341"/>
                  <a:gd name="T37" fmla="*/ 10 h 1050"/>
                  <a:gd name="T38" fmla="*/ 10 w 1341"/>
                  <a:gd name="T39" fmla="*/ 10 h 1050"/>
                  <a:gd name="T40" fmla="*/ 9 w 1341"/>
                  <a:gd name="T41" fmla="*/ 10 h 1050"/>
                  <a:gd name="T42" fmla="*/ 9 w 1341"/>
                  <a:gd name="T43" fmla="*/ 10 h 1050"/>
                  <a:gd name="T44" fmla="*/ 7 w 1341"/>
                  <a:gd name="T45" fmla="*/ 9 h 1050"/>
                  <a:gd name="T46" fmla="*/ 6 w 1341"/>
                  <a:gd name="T47" fmla="*/ 9 h 1050"/>
                  <a:gd name="T48" fmla="*/ 4 w 1341"/>
                  <a:gd name="T49" fmla="*/ 9 h 1050"/>
                  <a:gd name="T50" fmla="*/ 2 w 1341"/>
                  <a:gd name="T51" fmla="*/ 7 h 1050"/>
                  <a:gd name="T52" fmla="*/ 0 w 1341"/>
                  <a:gd name="T53" fmla="*/ 5 h 1050"/>
                  <a:gd name="T54" fmla="*/ 0 w 1341"/>
                  <a:gd name="T55" fmla="*/ 3 h 1050"/>
                  <a:gd name="T56" fmla="*/ 1 w 1341"/>
                  <a:gd name="T57" fmla="*/ 1 h 1050"/>
                  <a:gd name="T58" fmla="*/ 2 w 1341"/>
                  <a:gd name="T59" fmla="*/ 0 h 1050"/>
                  <a:gd name="T60" fmla="*/ 4 w 1341"/>
                  <a:gd name="T61" fmla="*/ 0 h 1050"/>
                  <a:gd name="T62" fmla="*/ 5 w 1341"/>
                  <a:gd name="T63" fmla="*/ 1 h 10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41"/>
                  <a:gd name="T97" fmla="*/ 0 h 1050"/>
                  <a:gd name="T98" fmla="*/ 1341 w 1341"/>
                  <a:gd name="T99" fmla="*/ 1050 h 10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41" h="1050">
                    <a:moveTo>
                      <a:pt x="459" y="137"/>
                    </a:moveTo>
                    <a:lnTo>
                      <a:pt x="486" y="163"/>
                    </a:lnTo>
                    <a:lnTo>
                      <a:pt x="531" y="182"/>
                    </a:lnTo>
                    <a:lnTo>
                      <a:pt x="588" y="200"/>
                    </a:lnTo>
                    <a:lnTo>
                      <a:pt x="653" y="220"/>
                    </a:lnTo>
                    <a:lnTo>
                      <a:pt x="718" y="243"/>
                    </a:lnTo>
                    <a:lnTo>
                      <a:pt x="779" y="273"/>
                    </a:lnTo>
                    <a:lnTo>
                      <a:pt x="830" y="314"/>
                    </a:lnTo>
                    <a:lnTo>
                      <a:pt x="867" y="369"/>
                    </a:lnTo>
                    <a:lnTo>
                      <a:pt x="900" y="426"/>
                    </a:lnTo>
                    <a:lnTo>
                      <a:pt x="946" y="473"/>
                    </a:lnTo>
                    <a:lnTo>
                      <a:pt x="1000" y="509"/>
                    </a:lnTo>
                    <a:lnTo>
                      <a:pt x="1057" y="534"/>
                    </a:lnTo>
                    <a:lnTo>
                      <a:pt x="1108" y="551"/>
                    </a:lnTo>
                    <a:lnTo>
                      <a:pt x="1150" y="561"/>
                    </a:lnTo>
                    <a:lnTo>
                      <a:pt x="1178" y="564"/>
                    </a:lnTo>
                    <a:lnTo>
                      <a:pt x="1187" y="564"/>
                    </a:lnTo>
                    <a:lnTo>
                      <a:pt x="1191" y="556"/>
                    </a:lnTo>
                    <a:lnTo>
                      <a:pt x="1212" y="545"/>
                    </a:lnTo>
                    <a:lnTo>
                      <a:pt x="1242" y="535"/>
                    </a:lnTo>
                    <a:lnTo>
                      <a:pt x="1276" y="533"/>
                    </a:lnTo>
                    <a:lnTo>
                      <a:pt x="1307" y="542"/>
                    </a:lnTo>
                    <a:lnTo>
                      <a:pt x="1332" y="570"/>
                    </a:lnTo>
                    <a:lnTo>
                      <a:pt x="1341" y="620"/>
                    </a:lnTo>
                    <a:lnTo>
                      <a:pt x="1333" y="700"/>
                    </a:lnTo>
                    <a:lnTo>
                      <a:pt x="1308" y="790"/>
                    </a:lnTo>
                    <a:lnTo>
                      <a:pt x="1279" y="870"/>
                    </a:lnTo>
                    <a:lnTo>
                      <a:pt x="1242" y="938"/>
                    </a:lnTo>
                    <a:lnTo>
                      <a:pt x="1200" y="993"/>
                    </a:lnTo>
                    <a:lnTo>
                      <a:pt x="1150" y="1030"/>
                    </a:lnTo>
                    <a:lnTo>
                      <a:pt x="1097" y="1050"/>
                    </a:lnTo>
                    <a:lnTo>
                      <a:pt x="1037" y="1047"/>
                    </a:lnTo>
                    <a:lnTo>
                      <a:pt x="973" y="1022"/>
                    </a:lnTo>
                    <a:lnTo>
                      <a:pt x="912" y="981"/>
                    </a:lnTo>
                    <a:lnTo>
                      <a:pt x="867" y="939"/>
                    </a:lnTo>
                    <a:lnTo>
                      <a:pt x="835" y="899"/>
                    </a:lnTo>
                    <a:lnTo>
                      <a:pt x="814" y="862"/>
                    </a:lnTo>
                    <a:lnTo>
                      <a:pt x="798" y="828"/>
                    </a:lnTo>
                    <a:lnTo>
                      <a:pt x="790" y="802"/>
                    </a:lnTo>
                    <a:lnTo>
                      <a:pt x="784" y="786"/>
                    </a:lnTo>
                    <a:lnTo>
                      <a:pt x="779" y="783"/>
                    </a:lnTo>
                    <a:lnTo>
                      <a:pt x="766" y="782"/>
                    </a:lnTo>
                    <a:lnTo>
                      <a:pt x="744" y="778"/>
                    </a:lnTo>
                    <a:lnTo>
                      <a:pt x="708" y="771"/>
                    </a:lnTo>
                    <a:lnTo>
                      <a:pt x="662" y="764"/>
                    </a:lnTo>
                    <a:lnTo>
                      <a:pt x="605" y="756"/>
                    </a:lnTo>
                    <a:lnTo>
                      <a:pt x="540" y="749"/>
                    </a:lnTo>
                    <a:lnTo>
                      <a:pt x="465" y="746"/>
                    </a:lnTo>
                    <a:lnTo>
                      <a:pt x="383" y="746"/>
                    </a:lnTo>
                    <a:lnTo>
                      <a:pt x="295" y="726"/>
                    </a:lnTo>
                    <a:lnTo>
                      <a:pt x="212" y="672"/>
                    </a:lnTo>
                    <a:lnTo>
                      <a:pt x="136" y="591"/>
                    </a:lnTo>
                    <a:lnTo>
                      <a:pt x="72" y="495"/>
                    </a:lnTo>
                    <a:lnTo>
                      <a:pt x="25" y="391"/>
                    </a:lnTo>
                    <a:lnTo>
                      <a:pt x="0" y="292"/>
                    </a:lnTo>
                    <a:lnTo>
                      <a:pt x="0" y="203"/>
                    </a:lnTo>
                    <a:lnTo>
                      <a:pt x="33" y="141"/>
                    </a:lnTo>
                    <a:lnTo>
                      <a:pt x="77" y="69"/>
                    </a:lnTo>
                    <a:lnTo>
                      <a:pt x="133" y="23"/>
                    </a:lnTo>
                    <a:lnTo>
                      <a:pt x="193" y="1"/>
                    </a:lnTo>
                    <a:lnTo>
                      <a:pt x="257" y="0"/>
                    </a:lnTo>
                    <a:lnTo>
                      <a:pt x="318" y="15"/>
                    </a:lnTo>
                    <a:lnTo>
                      <a:pt x="376" y="45"/>
                    </a:lnTo>
                    <a:lnTo>
                      <a:pt x="422" y="86"/>
                    </a:lnTo>
                    <a:lnTo>
                      <a:pt x="459" y="137"/>
                    </a:lnTo>
                    <a:close/>
                  </a:path>
                </a:pathLst>
              </a:custGeom>
              <a:solidFill>
                <a:srgbClr val="405C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1" name="Freeform 1139"/>
              <p:cNvSpPr>
                <a:spLocks/>
              </p:cNvSpPr>
              <p:nvPr/>
            </p:nvSpPr>
            <p:spPr bwMode="auto">
              <a:xfrm>
                <a:off x="4614" y="1705"/>
                <a:ext cx="426" cy="339"/>
              </a:xfrm>
              <a:custGeom>
                <a:avLst/>
                <a:gdLst>
                  <a:gd name="T0" fmla="*/ 6 w 1278"/>
                  <a:gd name="T1" fmla="*/ 2 h 1019"/>
                  <a:gd name="T2" fmla="*/ 7 w 1278"/>
                  <a:gd name="T3" fmla="*/ 3 h 1019"/>
                  <a:gd name="T4" fmla="*/ 8 w 1278"/>
                  <a:gd name="T5" fmla="*/ 3 h 1019"/>
                  <a:gd name="T6" fmla="*/ 10 w 1278"/>
                  <a:gd name="T7" fmla="*/ 4 h 1019"/>
                  <a:gd name="T8" fmla="*/ 11 w 1278"/>
                  <a:gd name="T9" fmla="*/ 5 h 1019"/>
                  <a:gd name="T10" fmla="*/ 12 w 1278"/>
                  <a:gd name="T11" fmla="*/ 6 h 1019"/>
                  <a:gd name="T12" fmla="*/ 13 w 1278"/>
                  <a:gd name="T13" fmla="*/ 7 h 1019"/>
                  <a:gd name="T14" fmla="*/ 14 w 1278"/>
                  <a:gd name="T15" fmla="*/ 7 h 1019"/>
                  <a:gd name="T16" fmla="*/ 14 w 1278"/>
                  <a:gd name="T17" fmla="*/ 7 h 1019"/>
                  <a:gd name="T18" fmla="*/ 15 w 1278"/>
                  <a:gd name="T19" fmla="*/ 7 h 1019"/>
                  <a:gd name="T20" fmla="*/ 15 w 1278"/>
                  <a:gd name="T21" fmla="*/ 7 h 1019"/>
                  <a:gd name="T22" fmla="*/ 16 w 1278"/>
                  <a:gd name="T23" fmla="*/ 8 h 1019"/>
                  <a:gd name="T24" fmla="*/ 15 w 1278"/>
                  <a:gd name="T25" fmla="*/ 10 h 1019"/>
                  <a:gd name="T26" fmla="*/ 15 w 1278"/>
                  <a:gd name="T27" fmla="*/ 11 h 1019"/>
                  <a:gd name="T28" fmla="*/ 14 w 1278"/>
                  <a:gd name="T29" fmla="*/ 12 h 1019"/>
                  <a:gd name="T30" fmla="*/ 12 w 1278"/>
                  <a:gd name="T31" fmla="*/ 12 h 1019"/>
                  <a:gd name="T32" fmla="*/ 11 w 1278"/>
                  <a:gd name="T33" fmla="*/ 12 h 1019"/>
                  <a:gd name="T34" fmla="*/ 10 w 1278"/>
                  <a:gd name="T35" fmla="*/ 11 h 1019"/>
                  <a:gd name="T36" fmla="*/ 10 w 1278"/>
                  <a:gd name="T37" fmla="*/ 10 h 1019"/>
                  <a:gd name="T38" fmla="*/ 9 w 1278"/>
                  <a:gd name="T39" fmla="*/ 9 h 1019"/>
                  <a:gd name="T40" fmla="*/ 9 w 1278"/>
                  <a:gd name="T41" fmla="*/ 9 h 1019"/>
                  <a:gd name="T42" fmla="*/ 8 w 1278"/>
                  <a:gd name="T43" fmla="*/ 9 h 1019"/>
                  <a:gd name="T44" fmla="*/ 7 w 1278"/>
                  <a:gd name="T45" fmla="*/ 9 h 1019"/>
                  <a:gd name="T46" fmla="*/ 5 w 1278"/>
                  <a:gd name="T47" fmla="*/ 9 h 1019"/>
                  <a:gd name="T48" fmla="*/ 3 w 1278"/>
                  <a:gd name="T49" fmla="*/ 8 h 1019"/>
                  <a:gd name="T50" fmla="*/ 1 w 1278"/>
                  <a:gd name="T51" fmla="*/ 7 h 1019"/>
                  <a:gd name="T52" fmla="*/ 0 w 1278"/>
                  <a:gd name="T53" fmla="*/ 4 h 1019"/>
                  <a:gd name="T54" fmla="*/ 0 w 1278"/>
                  <a:gd name="T55" fmla="*/ 2 h 1019"/>
                  <a:gd name="T56" fmla="*/ 1 w 1278"/>
                  <a:gd name="T57" fmla="*/ 1 h 1019"/>
                  <a:gd name="T58" fmla="*/ 2 w 1278"/>
                  <a:gd name="T59" fmla="*/ 0 h 1019"/>
                  <a:gd name="T60" fmla="*/ 4 w 1278"/>
                  <a:gd name="T61" fmla="*/ 0 h 1019"/>
                  <a:gd name="T62" fmla="*/ 5 w 1278"/>
                  <a:gd name="T63" fmla="*/ 1 h 10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8"/>
                  <a:gd name="T97" fmla="*/ 0 h 1019"/>
                  <a:gd name="T98" fmla="*/ 1278 w 1278"/>
                  <a:gd name="T99" fmla="*/ 1019 h 10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8" h="1019">
                    <a:moveTo>
                      <a:pt x="447" y="152"/>
                    </a:moveTo>
                    <a:lnTo>
                      <a:pt x="471" y="177"/>
                    </a:lnTo>
                    <a:lnTo>
                      <a:pt x="513" y="197"/>
                    </a:lnTo>
                    <a:lnTo>
                      <a:pt x="567" y="214"/>
                    </a:lnTo>
                    <a:lnTo>
                      <a:pt x="627" y="233"/>
                    </a:lnTo>
                    <a:lnTo>
                      <a:pt x="688" y="253"/>
                    </a:lnTo>
                    <a:lnTo>
                      <a:pt x="745" y="282"/>
                    </a:lnTo>
                    <a:lnTo>
                      <a:pt x="792" y="321"/>
                    </a:lnTo>
                    <a:lnTo>
                      <a:pt x="826" y="373"/>
                    </a:lnTo>
                    <a:lnTo>
                      <a:pt x="857" y="426"/>
                    </a:lnTo>
                    <a:lnTo>
                      <a:pt x="901" y="472"/>
                    </a:lnTo>
                    <a:lnTo>
                      <a:pt x="952" y="505"/>
                    </a:lnTo>
                    <a:lnTo>
                      <a:pt x="1005" y="532"/>
                    </a:lnTo>
                    <a:lnTo>
                      <a:pt x="1053" y="550"/>
                    </a:lnTo>
                    <a:lnTo>
                      <a:pt x="1093" y="560"/>
                    </a:lnTo>
                    <a:lnTo>
                      <a:pt x="1119" y="565"/>
                    </a:lnTo>
                    <a:lnTo>
                      <a:pt x="1128" y="563"/>
                    </a:lnTo>
                    <a:lnTo>
                      <a:pt x="1132" y="556"/>
                    </a:lnTo>
                    <a:lnTo>
                      <a:pt x="1153" y="546"/>
                    </a:lnTo>
                    <a:lnTo>
                      <a:pt x="1182" y="537"/>
                    </a:lnTo>
                    <a:lnTo>
                      <a:pt x="1215" y="536"/>
                    </a:lnTo>
                    <a:lnTo>
                      <a:pt x="1245" y="545"/>
                    </a:lnTo>
                    <a:lnTo>
                      <a:pt x="1269" y="572"/>
                    </a:lnTo>
                    <a:lnTo>
                      <a:pt x="1278" y="619"/>
                    </a:lnTo>
                    <a:lnTo>
                      <a:pt x="1269" y="693"/>
                    </a:lnTo>
                    <a:lnTo>
                      <a:pt x="1244" y="777"/>
                    </a:lnTo>
                    <a:lnTo>
                      <a:pt x="1217" y="853"/>
                    </a:lnTo>
                    <a:lnTo>
                      <a:pt x="1185" y="916"/>
                    </a:lnTo>
                    <a:lnTo>
                      <a:pt x="1148" y="967"/>
                    </a:lnTo>
                    <a:lnTo>
                      <a:pt x="1104" y="1001"/>
                    </a:lnTo>
                    <a:lnTo>
                      <a:pt x="1056" y="1019"/>
                    </a:lnTo>
                    <a:lnTo>
                      <a:pt x="1002" y="1015"/>
                    </a:lnTo>
                    <a:lnTo>
                      <a:pt x="941" y="991"/>
                    </a:lnTo>
                    <a:lnTo>
                      <a:pt x="884" y="950"/>
                    </a:lnTo>
                    <a:lnTo>
                      <a:pt x="843" y="908"/>
                    </a:lnTo>
                    <a:lnTo>
                      <a:pt x="811" y="868"/>
                    </a:lnTo>
                    <a:lnTo>
                      <a:pt x="791" y="830"/>
                    </a:lnTo>
                    <a:lnTo>
                      <a:pt x="775" y="797"/>
                    </a:lnTo>
                    <a:lnTo>
                      <a:pt x="765" y="772"/>
                    </a:lnTo>
                    <a:lnTo>
                      <a:pt x="755" y="757"/>
                    </a:lnTo>
                    <a:lnTo>
                      <a:pt x="747" y="756"/>
                    </a:lnTo>
                    <a:lnTo>
                      <a:pt x="730" y="756"/>
                    </a:lnTo>
                    <a:lnTo>
                      <a:pt x="707" y="752"/>
                    </a:lnTo>
                    <a:lnTo>
                      <a:pt x="672" y="743"/>
                    </a:lnTo>
                    <a:lnTo>
                      <a:pt x="631" y="734"/>
                    </a:lnTo>
                    <a:lnTo>
                      <a:pt x="577" y="723"/>
                    </a:lnTo>
                    <a:lnTo>
                      <a:pt x="516" y="714"/>
                    </a:lnTo>
                    <a:lnTo>
                      <a:pt x="443" y="707"/>
                    </a:lnTo>
                    <a:lnTo>
                      <a:pt x="361" y="707"/>
                    </a:lnTo>
                    <a:lnTo>
                      <a:pt x="272" y="687"/>
                    </a:lnTo>
                    <a:lnTo>
                      <a:pt x="191" y="633"/>
                    </a:lnTo>
                    <a:lnTo>
                      <a:pt x="118" y="552"/>
                    </a:lnTo>
                    <a:lnTo>
                      <a:pt x="60" y="458"/>
                    </a:lnTo>
                    <a:lnTo>
                      <a:pt x="19" y="357"/>
                    </a:lnTo>
                    <a:lnTo>
                      <a:pt x="0" y="260"/>
                    </a:lnTo>
                    <a:lnTo>
                      <a:pt x="7" y="177"/>
                    </a:lnTo>
                    <a:lnTo>
                      <a:pt x="47" y="119"/>
                    </a:lnTo>
                    <a:lnTo>
                      <a:pt x="91" y="57"/>
                    </a:lnTo>
                    <a:lnTo>
                      <a:pt x="143" y="19"/>
                    </a:lnTo>
                    <a:lnTo>
                      <a:pt x="200" y="0"/>
                    </a:lnTo>
                    <a:lnTo>
                      <a:pt x="259" y="2"/>
                    </a:lnTo>
                    <a:lnTo>
                      <a:pt x="316" y="18"/>
                    </a:lnTo>
                    <a:lnTo>
                      <a:pt x="369" y="50"/>
                    </a:lnTo>
                    <a:lnTo>
                      <a:pt x="412" y="96"/>
                    </a:lnTo>
                    <a:lnTo>
                      <a:pt x="447" y="152"/>
                    </a:lnTo>
                    <a:close/>
                  </a:path>
                </a:pathLst>
              </a:custGeom>
              <a:solidFill>
                <a:srgbClr val="5C73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2" name="Freeform 1140"/>
              <p:cNvSpPr>
                <a:spLocks/>
              </p:cNvSpPr>
              <p:nvPr/>
            </p:nvSpPr>
            <p:spPr bwMode="auto">
              <a:xfrm>
                <a:off x="4622" y="1705"/>
                <a:ext cx="404" cy="329"/>
              </a:xfrm>
              <a:custGeom>
                <a:avLst/>
                <a:gdLst>
                  <a:gd name="T0" fmla="*/ 6 w 1211"/>
                  <a:gd name="T1" fmla="*/ 2 h 986"/>
                  <a:gd name="T2" fmla="*/ 7 w 1211"/>
                  <a:gd name="T3" fmla="*/ 3 h 986"/>
                  <a:gd name="T4" fmla="*/ 8 w 1211"/>
                  <a:gd name="T5" fmla="*/ 3 h 986"/>
                  <a:gd name="T6" fmla="*/ 9 w 1211"/>
                  <a:gd name="T7" fmla="*/ 4 h 986"/>
                  <a:gd name="T8" fmla="*/ 10 w 1211"/>
                  <a:gd name="T9" fmla="*/ 5 h 986"/>
                  <a:gd name="T10" fmla="*/ 11 w 1211"/>
                  <a:gd name="T11" fmla="*/ 6 h 986"/>
                  <a:gd name="T12" fmla="*/ 12 w 1211"/>
                  <a:gd name="T13" fmla="*/ 7 h 986"/>
                  <a:gd name="T14" fmla="*/ 13 w 1211"/>
                  <a:gd name="T15" fmla="*/ 7 h 986"/>
                  <a:gd name="T16" fmla="*/ 13 w 1211"/>
                  <a:gd name="T17" fmla="*/ 7 h 986"/>
                  <a:gd name="T18" fmla="*/ 14 w 1211"/>
                  <a:gd name="T19" fmla="*/ 7 h 986"/>
                  <a:gd name="T20" fmla="*/ 15 w 1211"/>
                  <a:gd name="T21" fmla="*/ 7 h 986"/>
                  <a:gd name="T22" fmla="*/ 15 w 1211"/>
                  <a:gd name="T23" fmla="*/ 8 h 986"/>
                  <a:gd name="T24" fmla="*/ 15 w 1211"/>
                  <a:gd name="T25" fmla="*/ 9 h 986"/>
                  <a:gd name="T26" fmla="*/ 14 w 1211"/>
                  <a:gd name="T27" fmla="*/ 11 h 986"/>
                  <a:gd name="T28" fmla="*/ 13 w 1211"/>
                  <a:gd name="T29" fmla="*/ 12 h 986"/>
                  <a:gd name="T30" fmla="*/ 12 w 1211"/>
                  <a:gd name="T31" fmla="*/ 12 h 986"/>
                  <a:gd name="T32" fmla="*/ 11 w 1211"/>
                  <a:gd name="T33" fmla="*/ 11 h 986"/>
                  <a:gd name="T34" fmla="*/ 10 w 1211"/>
                  <a:gd name="T35" fmla="*/ 10 h 986"/>
                  <a:gd name="T36" fmla="*/ 9 w 1211"/>
                  <a:gd name="T37" fmla="*/ 9 h 986"/>
                  <a:gd name="T38" fmla="*/ 9 w 1211"/>
                  <a:gd name="T39" fmla="*/ 9 h 986"/>
                  <a:gd name="T40" fmla="*/ 9 w 1211"/>
                  <a:gd name="T41" fmla="*/ 9 h 986"/>
                  <a:gd name="T42" fmla="*/ 8 w 1211"/>
                  <a:gd name="T43" fmla="*/ 9 h 986"/>
                  <a:gd name="T44" fmla="*/ 7 w 1211"/>
                  <a:gd name="T45" fmla="*/ 9 h 986"/>
                  <a:gd name="T46" fmla="*/ 5 w 1211"/>
                  <a:gd name="T47" fmla="*/ 8 h 986"/>
                  <a:gd name="T48" fmla="*/ 3 w 1211"/>
                  <a:gd name="T49" fmla="*/ 8 h 986"/>
                  <a:gd name="T50" fmla="*/ 1 w 1211"/>
                  <a:gd name="T51" fmla="*/ 6 h 986"/>
                  <a:gd name="T52" fmla="*/ 0 w 1211"/>
                  <a:gd name="T53" fmla="*/ 4 h 986"/>
                  <a:gd name="T54" fmla="*/ 0 w 1211"/>
                  <a:gd name="T55" fmla="*/ 2 h 986"/>
                  <a:gd name="T56" fmla="*/ 1 w 1211"/>
                  <a:gd name="T57" fmla="*/ 1 h 986"/>
                  <a:gd name="T58" fmla="*/ 3 w 1211"/>
                  <a:gd name="T59" fmla="*/ 0 h 986"/>
                  <a:gd name="T60" fmla="*/ 4 w 1211"/>
                  <a:gd name="T61" fmla="*/ 0 h 986"/>
                  <a:gd name="T62" fmla="*/ 5 w 1211"/>
                  <a:gd name="T63" fmla="*/ 1 h 9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11"/>
                  <a:gd name="T97" fmla="*/ 0 h 986"/>
                  <a:gd name="T98" fmla="*/ 1211 w 1211"/>
                  <a:gd name="T99" fmla="*/ 986 h 98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11" h="986">
                    <a:moveTo>
                      <a:pt x="434" y="164"/>
                    </a:moveTo>
                    <a:lnTo>
                      <a:pt x="455" y="189"/>
                    </a:lnTo>
                    <a:lnTo>
                      <a:pt x="494" y="209"/>
                    </a:lnTo>
                    <a:lnTo>
                      <a:pt x="543" y="225"/>
                    </a:lnTo>
                    <a:lnTo>
                      <a:pt x="599" y="242"/>
                    </a:lnTo>
                    <a:lnTo>
                      <a:pt x="654" y="262"/>
                    </a:lnTo>
                    <a:lnTo>
                      <a:pt x="708" y="290"/>
                    </a:lnTo>
                    <a:lnTo>
                      <a:pt x="753" y="326"/>
                    </a:lnTo>
                    <a:lnTo>
                      <a:pt x="785" y="376"/>
                    </a:lnTo>
                    <a:lnTo>
                      <a:pt x="813" y="427"/>
                    </a:lnTo>
                    <a:lnTo>
                      <a:pt x="855" y="470"/>
                    </a:lnTo>
                    <a:lnTo>
                      <a:pt x="902" y="502"/>
                    </a:lnTo>
                    <a:lnTo>
                      <a:pt x="952" y="529"/>
                    </a:lnTo>
                    <a:lnTo>
                      <a:pt x="997" y="548"/>
                    </a:lnTo>
                    <a:lnTo>
                      <a:pt x="1036" y="559"/>
                    </a:lnTo>
                    <a:lnTo>
                      <a:pt x="1061" y="564"/>
                    </a:lnTo>
                    <a:lnTo>
                      <a:pt x="1068" y="564"/>
                    </a:lnTo>
                    <a:lnTo>
                      <a:pt x="1073" y="556"/>
                    </a:lnTo>
                    <a:lnTo>
                      <a:pt x="1092" y="546"/>
                    </a:lnTo>
                    <a:lnTo>
                      <a:pt x="1120" y="538"/>
                    </a:lnTo>
                    <a:lnTo>
                      <a:pt x="1152" y="538"/>
                    </a:lnTo>
                    <a:lnTo>
                      <a:pt x="1181" y="548"/>
                    </a:lnTo>
                    <a:lnTo>
                      <a:pt x="1202" y="572"/>
                    </a:lnTo>
                    <a:lnTo>
                      <a:pt x="1211" y="616"/>
                    </a:lnTo>
                    <a:lnTo>
                      <a:pt x="1202" y="686"/>
                    </a:lnTo>
                    <a:lnTo>
                      <a:pt x="1180" y="763"/>
                    </a:lnTo>
                    <a:lnTo>
                      <a:pt x="1155" y="833"/>
                    </a:lnTo>
                    <a:lnTo>
                      <a:pt x="1126" y="892"/>
                    </a:lnTo>
                    <a:lnTo>
                      <a:pt x="1094" y="940"/>
                    </a:lnTo>
                    <a:lnTo>
                      <a:pt x="1058" y="971"/>
                    </a:lnTo>
                    <a:lnTo>
                      <a:pt x="1015" y="986"/>
                    </a:lnTo>
                    <a:lnTo>
                      <a:pt x="965" y="982"/>
                    </a:lnTo>
                    <a:lnTo>
                      <a:pt x="910" y="956"/>
                    </a:lnTo>
                    <a:lnTo>
                      <a:pt x="857" y="916"/>
                    </a:lnTo>
                    <a:lnTo>
                      <a:pt x="818" y="875"/>
                    </a:lnTo>
                    <a:lnTo>
                      <a:pt x="788" y="834"/>
                    </a:lnTo>
                    <a:lnTo>
                      <a:pt x="769" y="798"/>
                    </a:lnTo>
                    <a:lnTo>
                      <a:pt x="753" y="766"/>
                    </a:lnTo>
                    <a:lnTo>
                      <a:pt x="741" y="743"/>
                    </a:lnTo>
                    <a:lnTo>
                      <a:pt x="729" y="729"/>
                    </a:lnTo>
                    <a:lnTo>
                      <a:pt x="716" y="729"/>
                    </a:lnTo>
                    <a:lnTo>
                      <a:pt x="696" y="730"/>
                    </a:lnTo>
                    <a:lnTo>
                      <a:pt x="671" y="725"/>
                    </a:lnTo>
                    <a:lnTo>
                      <a:pt x="638" y="715"/>
                    </a:lnTo>
                    <a:lnTo>
                      <a:pt x="599" y="703"/>
                    </a:lnTo>
                    <a:lnTo>
                      <a:pt x="549" y="689"/>
                    </a:lnTo>
                    <a:lnTo>
                      <a:pt x="489" y="678"/>
                    </a:lnTo>
                    <a:lnTo>
                      <a:pt x="418" y="669"/>
                    </a:lnTo>
                    <a:lnTo>
                      <a:pt x="336" y="667"/>
                    </a:lnTo>
                    <a:lnTo>
                      <a:pt x="249" y="646"/>
                    </a:lnTo>
                    <a:lnTo>
                      <a:pt x="168" y="592"/>
                    </a:lnTo>
                    <a:lnTo>
                      <a:pt x="99" y="513"/>
                    </a:lnTo>
                    <a:lnTo>
                      <a:pt x="46" y="420"/>
                    </a:lnTo>
                    <a:lnTo>
                      <a:pt x="10" y="321"/>
                    </a:lnTo>
                    <a:lnTo>
                      <a:pt x="0" y="228"/>
                    </a:lnTo>
                    <a:lnTo>
                      <a:pt x="14" y="149"/>
                    </a:lnTo>
                    <a:lnTo>
                      <a:pt x="60" y="96"/>
                    </a:lnTo>
                    <a:lnTo>
                      <a:pt x="103" y="45"/>
                    </a:lnTo>
                    <a:lnTo>
                      <a:pt x="153" y="13"/>
                    </a:lnTo>
                    <a:lnTo>
                      <a:pt x="205" y="0"/>
                    </a:lnTo>
                    <a:lnTo>
                      <a:pt x="260" y="3"/>
                    </a:lnTo>
                    <a:lnTo>
                      <a:pt x="313" y="20"/>
                    </a:lnTo>
                    <a:lnTo>
                      <a:pt x="361" y="54"/>
                    </a:lnTo>
                    <a:lnTo>
                      <a:pt x="402" y="102"/>
                    </a:lnTo>
                    <a:lnTo>
                      <a:pt x="434" y="164"/>
                    </a:lnTo>
                    <a:close/>
                  </a:path>
                </a:pathLst>
              </a:custGeom>
              <a:solidFill>
                <a:srgbClr val="7585C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3" name="Freeform 1141"/>
              <p:cNvSpPr>
                <a:spLocks/>
              </p:cNvSpPr>
              <p:nvPr/>
            </p:nvSpPr>
            <p:spPr bwMode="auto">
              <a:xfrm>
                <a:off x="4630" y="1705"/>
                <a:ext cx="382" cy="319"/>
              </a:xfrm>
              <a:custGeom>
                <a:avLst/>
                <a:gdLst>
                  <a:gd name="T0" fmla="*/ 5 w 1146"/>
                  <a:gd name="T1" fmla="*/ 3 h 958"/>
                  <a:gd name="T2" fmla="*/ 6 w 1146"/>
                  <a:gd name="T3" fmla="*/ 3 h 958"/>
                  <a:gd name="T4" fmla="*/ 8 w 1146"/>
                  <a:gd name="T5" fmla="*/ 3 h 958"/>
                  <a:gd name="T6" fmla="*/ 9 w 1146"/>
                  <a:gd name="T7" fmla="*/ 4 h 958"/>
                  <a:gd name="T8" fmla="*/ 10 w 1146"/>
                  <a:gd name="T9" fmla="*/ 5 h 958"/>
                  <a:gd name="T10" fmla="*/ 11 w 1146"/>
                  <a:gd name="T11" fmla="*/ 6 h 958"/>
                  <a:gd name="T12" fmla="*/ 12 w 1146"/>
                  <a:gd name="T13" fmla="*/ 7 h 958"/>
                  <a:gd name="T14" fmla="*/ 12 w 1146"/>
                  <a:gd name="T15" fmla="*/ 7 h 958"/>
                  <a:gd name="T16" fmla="*/ 13 w 1146"/>
                  <a:gd name="T17" fmla="*/ 7 h 958"/>
                  <a:gd name="T18" fmla="*/ 13 w 1146"/>
                  <a:gd name="T19" fmla="*/ 7 h 958"/>
                  <a:gd name="T20" fmla="*/ 14 w 1146"/>
                  <a:gd name="T21" fmla="*/ 7 h 958"/>
                  <a:gd name="T22" fmla="*/ 14 w 1146"/>
                  <a:gd name="T23" fmla="*/ 8 h 958"/>
                  <a:gd name="T24" fmla="*/ 14 w 1146"/>
                  <a:gd name="T25" fmla="*/ 9 h 958"/>
                  <a:gd name="T26" fmla="*/ 13 w 1146"/>
                  <a:gd name="T27" fmla="*/ 11 h 958"/>
                  <a:gd name="T28" fmla="*/ 12 w 1146"/>
                  <a:gd name="T29" fmla="*/ 12 h 958"/>
                  <a:gd name="T30" fmla="*/ 11 w 1146"/>
                  <a:gd name="T31" fmla="*/ 12 h 958"/>
                  <a:gd name="T32" fmla="*/ 10 w 1146"/>
                  <a:gd name="T33" fmla="*/ 11 h 958"/>
                  <a:gd name="T34" fmla="*/ 9 w 1146"/>
                  <a:gd name="T35" fmla="*/ 10 h 958"/>
                  <a:gd name="T36" fmla="*/ 9 w 1146"/>
                  <a:gd name="T37" fmla="*/ 9 h 958"/>
                  <a:gd name="T38" fmla="*/ 9 w 1146"/>
                  <a:gd name="T39" fmla="*/ 9 h 958"/>
                  <a:gd name="T40" fmla="*/ 8 w 1146"/>
                  <a:gd name="T41" fmla="*/ 9 h 958"/>
                  <a:gd name="T42" fmla="*/ 7 w 1146"/>
                  <a:gd name="T43" fmla="*/ 8 h 958"/>
                  <a:gd name="T44" fmla="*/ 6 w 1146"/>
                  <a:gd name="T45" fmla="*/ 8 h 958"/>
                  <a:gd name="T46" fmla="*/ 5 w 1146"/>
                  <a:gd name="T47" fmla="*/ 8 h 958"/>
                  <a:gd name="T48" fmla="*/ 3 w 1146"/>
                  <a:gd name="T49" fmla="*/ 8 h 958"/>
                  <a:gd name="T50" fmla="*/ 1 w 1146"/>
                  <a:gd name="T51" fmla="*/ 6 h 958"/>
                  <a:gd name="T52" fmla="*/ 0 w 1146"/>
                  <a:gd name="T53" fmla="*/ 4 h 958"/>
                  <a:gd name="T54" fmla="*/ 0 w 1146"/>
                  <a:gd name="T55" fmla="*/ 2 h 958"/>
                  <a:gd name="T56" fmla="*/ 1 w 1146"/>
                  <a:gd name="T57" fmla="*/ 0 h 958"/>
                  <a:gd name="T58" fmla="*/ 3 w 1146"/>
                  <a:gd name="T59" fmla="*/ 0 h 958"/>
                  <a:gd name="T60" fmla="*/ 4 w 1146"/>
                  <a:gd name="T61" fmla="*/ 0 h 958"/>
                  <a:gd name="T62" fmla="*/ 5 w 1146"/>
                  <a:gd name="T63" fmla="*/ 1 h 9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46"/>
                  <a:gd name="T97" fmla="*/ 0 h 958"/>
                  <a:gd name="T98" fmla="*/ 1146 w 1146"/>
                  <a:gd name="T99" fmla="*/ 958 h 9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46" h="958">
                    <a:moveTo>
                      <a:pt x="420" y="183"/>
                    </a:moveTo>
                    <a:lnTo>
                      <a:pt x="439" y="205"/>
                    </a:lnTo>
                    <a:lnTo>
                      <a:pt x="475" y="224"/>
                    </a:lnTo>
                    <a:lnTo>
                      <a:pt x="520" y="240"/>
                    </a:lnTo>
                    <a:lnTo>
                      <a:pt x="572" y="257"/>
                    </a:lnTo>
                    <a:lnTo>
                      <a:pt x="623" y="276"/>
                    </a:lnTo>
                    <a:lnTo>
                      <a:pt x="673" y="302"/>
                    </a:lnTo>
                    <a:lnTo>
                      <a:pt x="713" y="336"/>
                    </a:lnTo>
                    <a:lnTo>
                      <a:pt x="744" y="383"/>
                    </a:lnTo>
                    <a:lnTo>
                      <a:pt x="771" y="430"/>
                    </a:lnTo>
                    <a:lnTo>
                      <a:pt x="811" y="471"/>
                    </a:lnTo>
                    <a:lnTo>
                      <a:pt x="854" y="504"/>
                    </a:lnTo>
                    <a:lnTo>
                      <a:pt x="902" y="531"/>
                    </a:lnTo>
                    <a:lnTo>
                      <a:pt x="943" y="548"/>
                    </a:lnTo>
                    <a:lnTo>
                      <a:pt x="979" y="561"/>
                    </a:lnTo>
                    <a:lnTo>
                      <a:pt x="1002" y="567"/>
                    </a:lnTo>
                    <a:lnTo>
                      <a:pt x="1010" y="567"/>
                    </a:lnTo>
                    <a:lnTo>
                      <a:pt x="1015" y="560"/>
                    </a:lnTo>
                    <a:lnTo>
                      <a:pt x="1034" y="552"/>
                    </a:lnTo>
                    <a:lnTo>
                      <a:pt x="1060" y="545"/>
                    </a:lnTo>
                    <a:lnTo>
                      <a:pt x="1091" y="545"/>
                    </a:lnTo>
                    <a:lnTo>
                      <a:pt x="1118" y="553"/>
                    </a:lnTo>
                    <a:lnTo>
                      <a:pt x="1139" y="576"/>
                    </a:lnTo>
                    <a:lnTo>
                      <a:pt x="1146" y="618"/>
                    </a:lnTo>
                    <a:lnTo>
                      <a:pt x="1137" y="682"/>
                    </a:lnTo>
                    <a:lnTo>
                      <a:pt x="1114" y="754"/>
                    </a:lnTo>
                    <a:lnTo>
                      <a:pt x="1093" y="819"/>
                    </a:lnTo>
                    <a:lnTo>
                      <a:pt x="1068" y="873"/>
                    </a:lnTo>
                    <a:lnTo>
                      <a:pt x="1042" y="918"/>
                    </a:lnTo>
                    <a:lnTo>
                      <a:pt x="1010" y="945"/>
                    </a:lnTo>
                    <a:lnTo>
                      <a:pt x="973" y="958"/>
                    </a:lnTo>
                    <a:lnTo>
                      <a:pt x="929" y="952"/>
                    </a:lnTo>
                    <a:lnTo>
                      <a:pt x="879" y="927"/>
                    </a:lnTo>
                    <a:lnTo>
                      <a:pt x="830" y="886"/>
                    </a:lnTo>
                    <a:lnTo>
                      <a:pt x="794" y="847"/>
                    </a:lnTo>
                    <a:lnTo>
                      <a:pt x="767" y="806"/>
                    </a:lnTo>
                    <a:lnTo>
                      <a:pt x="748" y="770"/>
                    </a:lnTo>
                    <a:lnTo>
                      <a:pt x="731" y="738"/>
                    </a:lnTo>
                    <a:lnTo>
                      <a:pt x="717" y="716"/>
                    </a:lnTo>
                    <a:lnTo>
                      <a:pt x="701" y="703"/>
                    </a:lnTo>
                    <a:lnTo>
                      <a:pt x="684" y="704"/>
                    </a:lnTo>
                    <a:lnTo>
                      <a:pt x="660" y="705"/>
                    </a:lnTo>
                    <a:lnTo>
                      <a:pt x="634" y="700"/>
                    </a:lnTo>
                    <a:lnTo>
                      <a:pt x="604" y="689"/>
                    </a:lnTo>
                    <a:lnTo>
                      <a:pt x="567" y="676"/>
                    </a:lnTo>
                    <a:lnTo>
                      <a:pt x="521" y="660"/>
                    </a:lnTo>
                    <a:lnTo>
                      <a:pt x="465" y="646"/>
                    </a:lnTo>
                    <a:lnTo>
                      <a:pt x="397" y="635"/>
                    </a:lnTo>
                    <a:lnTo>
                      <a:pt x="314" y="632"/>
                    </a:lnTo>
                    <a:lnTo>
                      <a:pt x="225" y="610"/>
                    </a:lnTo>
                    <a:lnTo>
                      <a:pt x="146" y="555"/>
                    </a:lnTo>
                    <a:lnTo>
                      <a:pt x="81" y="478"/>
                    </a:lnTo>
                    <a:lnTo>
                      <a:pt x="34" y="386"/>
                    </a:lnTo>
                    <a:lnTo>
                      <a:pt x="5" y="289"/>
                    </a:lnTo>
                    <a:lnTo>
                      <a:pt x="0" y="200"/>
                    </a:lnTo>
                    <a:lnTo>
                      <a:pt x="23" y="125"/>
                    </a:lnTo>
                    <a:lnTo>
                      <a:pt x="76" y="76"/>
                    </a:lnTo>
                    <a:lnTo>
                      <a:pt x="117" y="35"/>
                    </a:lnTo>
                    <a:lnTo>
                      <a:pt x="164" y="11"/>
                    </a:lnTo>
                    <a:lnTo>
                      <a:pt x="213" y="0"/>
                    </a:lnTo>
                    <a:lnTo>
                      <a:pt x="263" y="7"/>
                    </a:lnTo>
                    <a:lnTo>
                      <a:pt x="310" y="27"/>
                    </a:lnTo>
                    <a:lnTo>
                      <a:pt x="354" y="63"/>
                    </a:lnTo>
                    <a:lnTo>
                      <a:pt x="391" y="115"/>
                    </a:lnTo>
                    <a:lnTo>
                      <a:pt x="420" y="183"/>
                    </a:lnTo>
                    <a:close/>
                  </a:path>
                </a:pathLst>
              </a:custGeom>
              <a:solidFill>
                <a:srgbClr val="919C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4" name="Freeform 1142"/>
              <p:cNvSpPr>
                <a:spLocks/>
              </p:cNvSpPr>
              <p:nvPr/>
            </p:nvSpPr>
            <p:spPr bwMode="auto">
              <a:xfrm>
                <a:off x="4638" y="1705"/>
                <a:ext cx="361" cy="309"/>
              </a:xfrm>
              <a:custGeom>
                <a:avLst/>
                <a:gdLst>
                  <a:gd name="T0" fmla="*/ 5 w 1083"/>
                  <a:gd name="T1" fmla="*/ 3 h 927"/>
                  <a:gd name="T2" fmla="*/ 6 w 1083"/>
                  <a:gd name="T3" fmla="*/ 3 h 927"/>
                  <a:gd name="T4" fmla="*/ 7 w 1083"/>
                  <a:gd name="T5" fmla="*/ 4 h 927"/>
                  <a:gd name="T6" fmla="*/ 8 w 1083"/>
                  <a:gd name="T7" fmla="*/ 4 h 927"/>
                  <a:gd name="T8" fmla="*/ 9 w 1083"/>
                  <a:gd name="T9" fmla="*/ 5 h 927"/>
                  <a:gd name="T10" fmla="*/ 10 w 1083"/>
                  <a:gd name="T11" fmla="*/ 6 h 927"/>
                  <a:gd name="T12" fmla="*/ 11 w 1083"/>
                  <a:gd name="T13" fmla="*/ 7 h 927"/>
                  <a:gd name="T14" fmla="*/ 12 w 1083"/>
                  <a:gd name="T15" fmla="*/ 7 h 927"/>
                  <a:gd name="T16" fmla="*/ 12 w 1083"/>
                  <a:gd name="T17" fmla="*/ 7 h 927"/>
                  <a:gd name="T18" fmla="*/ 12 w 1083"/>
                  <a:gd name="T19" fmla="*/ 7 h 927"/>
                  <a:gd name="T20" fmla="*/ 13 w 1083"/>
                  <a:gd name="T21" fmla="*/ 7 h 927"/>
                  <a:gd name="T22" fmla="*/ 13 w 1083"/>
                  <a:gd name="T23" fmla="*/ 8 h 927"/>
                  <a:gd name="T24" fmla="*/ 13 w 1083"/>
                  <a:gd name="T25" fmla="*/ 9 h 927"/>
                  <a:gd name="T26" fmla="*/ 13 w 1083"/>
                  <a:gd name="T27" fmla="*/ 11 h 927"/>
                  <a:gd name="T28" fmla="*/ 12 w 1083"/>
                  <a:gd name="T29" fmla="*/ 11 h 927"/>
                  <a:gd name="T30" fmla="*/ 11 w 1083"/>
                  <a:gd name="T31" fmla="*/ 11 h 927"/>
                  <a:gd name="T32" fmla="*/ 10 w 1083"/>
                  <a:gd name="T33" fmla="*/ 11 h 927"/>
                  <a:gd name="T34" fmla="*/ 9 w 1083"/>
                  <a:gd name="T35" fmla="*/ 10 h 927"/>
                  <a:gd name="T36" fmla="*/ 9 w 1083"/>
                  <a:gd name="T37" fmla="*/ 9 h 927"/>
                  <a:gd name="T38" fmla="*/ 8 w 1083"/>
                  <a:gd name="T39" fmla="*/ 8 h 927"/>
                  <a:gd name="T40" fmla="*/ 8 w 1083"/>
                  <a:gd name="T41" fmla="*/ 8 h 927"/>
                  <a:gd name="T42" fmla="*/ 7 w 1083"/>
                  <a:gd name="T43" fmla="*/ 8 h 927"/>
                  <a:gd name="T44" fmla="*/ 6 w 1083"/>
                  <a:gd name="T45" fmla="*/ 8 h 927"/>
                  <a:gd name="T46" fmla="*/ 5 w 1083"/>
                  <a:gd name="T47" fmla="*/ 7 h 927"/>
                  <a:gd name="T48" fmla="*/ 2 w 1083"/>
                  <a:gd name="T49" fmla="*/ 7 h 927"/>
                  <a:gd name="T50" fmla="*/ 1 w 1083"/>
                  <a:gd name="T51" fmla="*/ 5 h 927"/>
                  <a:gd name="T52" fmla="*/ 0 w 1083"/>
                  <a:gd name="T53" fmla="*/ 3 h 927"/>
                  <a:gd name="T54" fmla="*/ 0 w 1083"/>
                  <a:gd name="T55" fmla="*/ 1 h 927"/>
                  <a:gd name="T56" fmla="*/ 2 w 1083"/>
                  <a:gd name="T57" fmla="*/ 0 h 927"/>
                  <a:gd name="T58" fmla="*/ 3 w 1083"/>
                  <a:gd name="T59" fmla="*/ 0 h 927"/>
                  <a:gd name="T60" fmla="*/ 4 w 1083"/>
                  <a:gd name="T61" fmla="*/ 0 h 927"/>
                  <a:gd name="T62" fmla="*/ 5 w 1083"/>
                  <a:gd name="T63" fmla="*/ 2 h 9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3"/>
                  <a:gd name="T97" fmla="*/ 0 h 927"/>
                  <a:gd name="T98" fmla="*/ 1083 w 1083"/>
                  <a:gd name="T99" fmla="*/ 927 h 9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3" h="927">
                    <a:moveTo>
                      <a:pt x="412" y="197"/>
                    </a:moveTo>
                    <a:lnTo>
                      <a:pt x="428" y="219"/>
                    </a:lnTo>
                    <a:lnTo>
                      <a:pt x="460" y="236"/>
                    </a:lnTo>
                    <a:lnTo>
                      <a:pt x="501" y="251"/>
                    </a:lnTo>
                    <a:lnTo>
                      <a:pt x="548" y="268"/>
                    </a:lnTo>
                    <a:lnTo>
                      <a:pt x="594" y="285"/>
                    </a:lnTo>
                    <a:lnTo>
                      <a:pt x="639" y="310"/>
                    </a:lnTo>
                    <a:lnTo>
                      <a:pt x="677" y="342"/>
                    </a:lnTo>
                    <a:lnTo>
                      <a:pt x="705" y="386"/>
                    </a:lnTo>
                    <a:lnTo>
                      <a:pt x="731" y="430"/>
                    </a:lnTo>
                    <a:lnTo>
                      <a:pt x="767" y="469"/>
                    </a:lnTo>
                    <a:lnTo>
                      <a:pt x="808" y="501"/>
                    </a:lnTo>
                    <a:lnTo>
                      <a:pt x="852" y="528"/>
                    </a:lnTo>
                    <a:lnTo>
                      <a:pt x="891" y="546"/>
                    </a:lnTo>
                    <a:lnTo>
                      <a:pt x="924" y="559"/>
                    </a:lnTo>
                    <a:lnTo>
                      <a:pt x="945" y="566"/>
                    </a:lnTo>
                    <a:lnTo>
                      <a:pt x="952" y="567"/>
                    </a:lnTo>
                    <a:lnTo>
                      <a:pt x="956" y="560"/>
                    </a:lnTo>
                    <a:lnTo>
                      <a:pt x="974" y="552"/>
                    </a:lnTo>
                    <a:lnTo>
                      <a:pt x="1000" y="546"/>
                    </a:lnTo>
                    <a:lnTo>
                      <a:pt x="1030" y="546"/>
                    </a:lnTo>
                    <a:lnTo>
                      <a:pt x="1056" y="554"/>
                    </a:lnTo>
                    <a:lnTo>
                      <a:pt x="1076" y="577"/>
                    </a:lnTo>
                    <a:lnTo>
                      <a:pt x="1083" y="614"/>
                    </a:lnTo>
                    <a:lnTo>
                      <a:pt x="1072" y="673"/>
                    </a:lnTo>
                    <a:lnTo>
                      <a:pt x="1051" y="740"/>
                    </a:lnTo>
                    <a:lnTo>
                      <a:pt x="1032" y="801"/>
                    </a:lnTo>
                    <a:lnTo>
                      <a:pt x="1013" y="851"/>
                    </a:lnTo>
                    <a:lnTo>
                      <a:pt x="992" y="891"/>
                    </a:lnTo>
                    <a:lnTo>
                      <a:pt x="964" y="917"/>
                    </a:lnTo>
                    <a:lnTo>
                      <a:pt x="933" y="927"/>
                    </a:lnTo>
                    <a:lnTo>
                      <a:pt x="896" y="920"/>
                    </a:lnTo>
                    <a:lnTo>
                      <a:pt x="850" y="895"/>
                    </a:lnTo>
                    <a:lnTo>
                      <a:pt x="804" y="854"/>
                    </a:lnTo>
                    <a:lnTo>
                      <a:pt x="771" y="815"/>
                    </a:lnTo>
                    <a:lnTo>
                      <a:pt x="745" y="774"/>
                    </a:lnTo>
                    <a:lnTo>
                      <a:pt x="727" y="738"/>
                    </a:lnTo>
                    <a:lnTo>
                      <a:pt x="710" y="708"/>
                    </a:lnTo>
                    <a:lnTo>
                      <a:pt x="695" y="686"/>
                    </a:lnTo>
                    <a:lnTo>
                      <a:pt x="676" y="675"/>
                    </a:lnTo>
                    <a:lnTo>
                      <a:pt x="654" y="679"/>
                    </a:lnTo>
                    <a:lnTo>
                      <a:pt x="626" y="681"/>
                    </a:lnTo>
                    <a:lnTo>
                      <a:pt x="599" y="676"/>
                    </a:lnTo>
                    <a:lnTo>
                      <a:pt x="569" y="662"/>
                    </a:lnTo>
                    <a:lnTo>
                      <a:pt x="536" y="646"/>
                    </a:lnTo>
                    <a:lnTo>
                      <a:pt x="493" y="626"/>
                    </a:lnTo>
                    <a:lnTo>
                      <a:pt x="440" y="609"/>
                    </a:lnTo>
                    <a:lnTo>
                      <a:pt x="374" y="596"/>
                    </a:lnTo>
                    <a:lnTo>
                      <a:pt x="291" y="590"/>
                    </a:lnTo>
                    <a:lnTo>
                      <a:pt x="202" y="568"/>
                    </a:lnTo>
                    <a:lnTo>
                      <a:pt x="126" y="514"/>
                    </a:lnTo>
                    <a:lnTo>
                      <a:pt x="64" y="437"/>
                    </a:lnTo>
                    <a:lnTo>
                      <a:pt x="22" y="348"/>
                    </a:lnTo>
                    <a:lnTo>
                      <a:pt x="0" y="254"/>
                    </a:lnTo>
                    <a:lnTo>
                      <a:pt x="2" y="167"/>
                    </a:lnTo>
                    <a:lnTo>
                      <a:pt x="32" y="96"/>
                    </a:lnTo>
                    <a:lnTo>
                      <a:pt x="91" y="53"/>
                    </a:lnTo>
                    <a:lnTo>
                      <a:pt x="130" y="23"/>
                    </a:lnTo>
                    <a:lnTo>
                      <a:pt x="174" y="5"/>
                    </a:lnTo>
                    <a:lnTo>
                      <a:pt x="219" y="0"/>
                    </a:lnTo>
                    <a:lnTo>
                      <a:pt x="266" y="8"/>
                    </a:lnTo>
                    <a:lnTo>
                      <a:pt x="308" y="29"/>
                    </a:lnTo>
                    <a:lnTo>
                      <a:pt x="349" y="68"/>
                    </a:lnTo>
                    <a:lnTo>
                      <a:pt x="383" y="123"/>
                    </a:lnTo>
                    <a:lnTo>
                      <a:pt x="412" y="197"/>
                    </a:lnTo>
                    <a:close/>
                  </a:path>
                </a:pathLst>
              </a:custGeom>
              <a:solidFill>
                <a:srgbClr val="ADB3D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5" name="Freeform 1143"/>
              <p:cNvSpPr>
                <a:spLocks/>
              </p:cNvSpPr>
              <p:nvPr/>
            </p:nvSpPr>
            <p:spPr bwMode="auto">
              <a:xfrm>
                <a:off x="4644" y="1706"/>
                <a:ext cx="341" cy="298"/>
              </a:xfrm>
              <a:custGeom>
                <a:avLst/>
                <a:gdLst>
                  <a:gd name="T0" fmla="*/ 5 w 1023"/>
                  <a:gd name="T1" fmla="*/ 3 h 896"/>
                  <a:gd name="T2" fmla="*/ 6 w 1023"/>
                  <a:gd name="T3" fmla="*/ 3 h 896"/>
                  <a:gd name="T4" fmla="*/ 7 w 1023"/>
                  <a:gd name="T5" fmla="*/ 4 h 896"/>
                  <a:gd name="T6" fmla="*/ 8 w 1023"/>
                  <a:gd name="T7" fmla="*/ 4 h 896"/>
                  <a:gd name="T8" fmla="*/ 9 w 1023"/>
                  <a:gd name="T9" fmla="*/ 5 h 896"/>
                  <a:gd name="T10" fmla="*/ 9 w 1023"/>
                  <a:gd name="T11" fmla="*/ 6 h 896"/>
                  <a:gd name="T12" fmla="*/ 10 w 1023"/>
                  <a:gd name="T13" fmla="*/ 7 h 896"/>
                  <a:gd name="T14" fmla="*/ 11 w 1023"/>
                  <a:gd name="T15" fmla="*/ 7 h 896"/>
                  <a:gd name="T16" fmla="*/ 11 w 1023"/>
                  <a:gd name="T17" fmla="*/ 7 h 896"/>
                  <a:gd name="T18" fmla="*/ 12 w 1023"/>
                  <a:gd name="T19" fmla="*/ 7 h 896"/>
                  <a:gd name="T20" fmla="*/ 12 w 1023"/>
                  <a:gd name="T21" fmla="*/ 7 h 896"/>
                  <a:gd name="T22" fmla="*/ 13 w 1023"/>
                  <a:gd name="T23" fmla="*/ 8 h 896"/>
                  <a:gd name="T24" fmla="*/ 12 w 1023"/>
                  <a:gd name="T25" fmla="*/ 9 h 896"/>
                  <a:gd name="T26" fmla="*/ 12 w 1023"/>
                  <a:gd name="T27" fmla="*/ 10 h 896"/>
                  <a:gd name="T28" fmla="*/ 11 w 1023"/>
                  <a:gd name="T29" fmla="*/ 11 h 896"/>
                  <a:gd name="T30" fmla="*/ 11 w 1023"/>
                  <a:gd name="T31" fmla="*/ 11 h 896"/>
                  <a:gd name="T32" fmla="*/ 10 w 1023"/>
                  <a:gd name="T33" fmla="*/ 10 h 896"/>
                  <a:gd name="T34" fmla="*/ 9 w 1023"/>
                  <a:gd name="T35" fmla="*/ 9 h 896"/>
                  <a:gd name="T36" fmla="*/ 9 w 1023"/>
                  <a:gd name="T37" fmla="*/ 8 h 896"/>
                  <a:gd name="T38" fmla="*/ 8 w 1023"/>
                  <a:gd name="T39" fmla="*/ 8 h 896"/>
                  <a:gd name="T40" fmla="*/ 7 w 1023"/>
                  <a:gd name="T41" fmla="*/ 8 h 896"/>
                  <a:gd name="T42" fmla="*/ 7 w 1023"/>
                  <a:gd name="T43" fmla="*/ 8 h 896"/>
                  <a:gd name="T44" fmla="*/ 6 w 1023"/>
                  <a:gd name="T45" fmla="*/ 7 h 896"/>
                  <a:gd name="T46" fmla="*/ 4 w 1023"/>
                  <a:gd name="T47" fmla="*/ 7 h 896"/>
                  <a:gd name="T48" fmla="*/ 2 w 1023"/>
                  <a:gd name="T49" fmla="*/ 7 h 896"/>
                  <a:gd name="T50" fmla="*/ 1 w 1023"/>
                  <a:gd name="T51" fmla="*/ 5 h 896"/>
                  <a:gd name="T52" fmla="*/ 0 w 1023"/>
                  <a:gd name="T53" fmla="*/ 3 h 896"/>
                  <a:gd name="T54" fmla="*/ 1 w 1023"/>
                  <a:gd name="T55" fmla="*/ 1 h 896"/>
                  <a:gd name="T56" fmla="*/ 2 w 1023"/>
                  <a:gd name="T57" fmla="*/ 0 h 896"/>
                  <a:gd name="T58" fmla="*/ 3 w 1023"/>
                  <a:gd name="T59" fmla="*/ 0 h 896"/>
                  <a:gd name="T60" fmla="*/ 4 w 1023"/>
                  <a:gd name="T61" fmla="*/ 0 h 896"/>
                  <a:gd name="T62" fmla="*/ 5 w 1023"/>
                  <a:gd name="T63" fmla="*/ 2 h 8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3"/>
                  <a:gd name="T97" fmla="*/ 0 h 896"/>
                  <a:gd name="T98" fmla="*/ 1023 w 1023"/>
                  <a:gd name="T99" fmla="*/ 896 h 8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3" h="896">
                    <a:moveTo>
                      <a:pt x="404" y="211"/>
                    </a:moveTo>
                    <a:lnTo>
                      <a:pt x="418" y="232"/>
                    </a:lnTo>
                    <a:lnTo>
                      <a:pt x="447" y="249"/>
                    </a:lnTo>
                    <a:lnTo>
                      <a:pt x="484" y="264"/>
                    </a:lnTo>
                    <a:lnTo>
                      <a:pt x="526" y="279"/>
                    </a:lnTo>
                    <a:lnTo>
                      <a:pt x="569" y="296"/>
                    </a:lnTo>
                    <a:lnTo>
                      <a:pt x="611" y="319"/>
                    </a:lnTo>
                    <a:lnTo>
                      <a:pt x="644" y="349"/>
                    </a:lnTo>
                    <a:lnTo>
                      <a:pt x="670" y="390"/>
                    </a:lnTo>
                    <a:lnTo>
                      <a:pt x="694" y="430"/>
                    </a:lnTo>
                    <a:lnTo>
                      <a:pt x="727" y="468"/>
                    </a:lnTo>
                    <a:lnTo>
                      <a:pt x="766" y="499"/>
                    </a:lnTo>
                    <a:lnTo>
                      <a:pt x="806" y="526"/>
                    </a:lnTo>
                    <a:lnTo>
                      <a:pt x="843" y="544"/>
                    </a:lnTo>
                    <a:lnTo>
                      <a:pt x="874" y="558"/>
                    </a:lnTo>
                    <a:lnTo>
                      <a:pt x="893" y="566"/>
                    </a:lnTo>
                    <a:lnTo>
                      <a:pt x="900" y="567"/>
                    </a:lnTo>
                    <a:lnTo>
                      <a:pt x="904" y="562"/>
                    </a:lnTo>
                    <a:lnTo>
                      <a:pt x="921" y="555"/>
                    </a:lnTo>
                    <a:lnTo>
                      <a:pt x="946" y="549"/>
                    </a:lnTo>
                    <a:lnTo>
                      <a:pt x="975" y="550"/>
                    </a:lnTo>
                    <a:lnTo>
                      <a:pt x="1000" y="558"/>
                    </a:lnTo>
                    <a:lnTo>
                      <a:pt x="1017" y="578"/>
                    </a:lnTo>
                    <a:lnTo>
                      <a:pt x="1023" y="613"/>
                    </a:lnTo>
                    <a:lnTo>
                      <a:pt x="1013" y="667"/>
                    </a:lnTo>
                    <a:lnTo>
                      <a:pt x="993" y="728"/>
                    </a:lnTo>
                    <a:lnTo>
                      <a:pt x="976" y="782"/>
                    </a:lnTo>
                    <a:lnTo>
                      <a:pt x="961" y="829"/>
                    </a:lnTo>
                    <a:lnTo>
                      <a:pt x="944" y="865"/>
                    </a:lnTo>
                    <a:lnTo>
                      <a:pt x="924" y="887"/>
                    </a:lnTo>
                    <a:lnTo>
                      <a:pt x="898" y="896"/>
                    </a:lnTo>
                    <a:lnTo>
                      <a:pt x="864" y="887"/>
                    </a:lnTo>
                    <a:lnTo>
                      <a:pt x="824" y="861"/>
                    </a:lnTo>
                    <a:lnTo>
                      <a:pt x="783" y="821"/>
                    </a:lnTo>
                    <a:lnTo>
                      <a:pt x="752" y="781"/>
                    </a:lnTo>
                    <a:lnTo>
                      <a:pt x="729" y="742"/>
                    </a:lnTo>
                    <a:lnTo>
                      <a:pt x="711" y="707"/>
                    </a:lnTo>
                    <a:lnTo>
                      <a:pt x="694" y="677"/>
                    </a:lnTo>
                    <a:lnTo>
                      <a:pt x="677" y="656"/>
                    </a:lnTo>
                    <a:lnTo>
                      <a:pt x="655" y="646"/>
                    </a:lnTo>
                    <a:lnTo>
                      <a:pt x="627" y="651"/>
                    </a:lnTo>
                    <a:lnTo>
                      <a:pt x="596" y="654"/>
                    </a:lnTo>
                    <a:lnTo>
                      <a:pt x="569" y="649"/>
                    </a:lnTo>
                    <a:lnTo>
                      <a:pt x="542" y="634"/>
                    </a:lnTo>
                    <a:lnTo>
                      <a:pt x="512" y="615"/>
                    </a:lnTo>
                    <a:lnTo>
                      <a:pt x="472" y="593"/>
                    </a:lnTo>
                    <a:lnTo>
                      <a:pt x="422" y="573"/>
                    </a:lnTo>
                    <a:lnTo>
                      <a:pt x="357" y="558"/>
                    </a:lnTo>
                    <a:lnTo>
                      <a:pt x="274" y="551"/>
                    </a:lnTo>
                    <a:lnTo>
                      <a:pt x="185" y="528"/>
                    </a:lnTo>
                    <a:lnTo>
                      <a:pt x="111" y="475"/>
                    </a:lnTo>
                    <a:lnTo>
                      <a:pt x="53" y="398"/>
                    </a:lnTo>
                    <a:lnTo>
                      <a:pt x="16" y="311"/>
                    </a:lnTo>
                    <a:lnTo>
                      <a:pt x="0" y="219"/>
                    </a:lnTo>
                    <a:lnTo>
                      <a:pt x="8" y="136"/>
                    </a:lnTo>
                    <a:lnTo>
                      <a:pt x="45" y="69"/>
                    </a:lnTo>
                    <a:lnTo>
                      <a:pt x="111" y="31"/>
                    </a:lnTo>
                    <a:lnTo>
                      <a:pt x="149" y="12"/>
                    </a:lnTo>
                    <a:lnTo>
                      <a:pt x="191" y="1"/>
                    </a:lnTo>
                    <a:lnTo>
                      <a:pt x="232" y="0"/>
                    </a:lnTo>
                    <a:lnTo>
                      <a:pt x="274" y="10"/>
                    </a:lnTo>
                    <a:lnTo>
                      <a:pt x="312" y="33"/>
                    </a:lnTo>
                    <a:lnTo>
                      <a:pt x="347" y="74"/>
                    </a:lnTo>
                    <a:lnTo>
                      <a:pt x="378" y="132"/>
                    </a:lnTo>
                    <a:lnTo>
                      <a:pt x="404" y="211"/>
                    </a:lnTo>
                    <a:close/>
                  </a:path>
                </a:pathLst>
              </a:custGeom>
              <a:solidFill>
                <a:srgbClr val="C7C7E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6" name="Freeform 1144"/>
              <p:cNvSpPr>
                <a:spLocks/>
              </p:cNvSpPr>
              <p:nvPr/>
            </p:nvSpPr>
            <p:spPr bwMode="auto">
              <a:xfrm>
                <a:off x="4650" y="1705"/>
                <a:ext cx="321" cy="290"/>
              </a:xfrm>
              <a:custGeom>
                <a:avLst/>
                <a:gdLst>
                  <a:gd name="T0" fmla="*/ 5 w 965"/>
                  <a:gd name="T1" fmla="*/ 3 h 870"/>
                  <a:gd name="T2" fmla="*/ 6 w 965"/>
                  <a:gd name="T3" fmla="*/ 3 h 870"/>
                  <a:gd name="T4" fmla="*/ 7 w 965"/>
                  <a:gd name="T5" fmla="*/ 4 h 870"/>
                  <a:gd name="T6" fmla="*/ 8 w 965"/>
                  <a:gd name="T7" fmla="*/ 4 h 870"/>
                  <a:gd name="T8" fmla="*/ 8 w 965"/>
                  <a:gd name="T9" fmla="*/ 5 h 870"/>
                  <a:gd name="T10" fmla="*/ 9 w 965"/>
                  <a:gd name="T11" fmla="*/ 6 h 870"/>
                  <a:gd name="T12" fmla="*/ 10 w 965"/>
                  <a:gd name="T13" fmla="*/ 7 h 870"/>
                  <a:gd name="T14" fmla="*/ 10 w 965"/>
                  <a:gd name="T15" fmla="*/ 7 h 870"/>
                  <a:gd name="T16" fmla="*/ 10 w 965"/>
                  <a:gd name="T17" fmla="*/ 7 h 870"/>
                  <a:gd name="T18" fmla="*/ 11 w 965"/>
                  <a:gd name="T19" fmla="*/ 7 h 870"/>
                  <a:gd name="T20" fmla="*/ 12 w 965"/>
                  <a:gd name="T21" fmla="*/ 7 h 870"/>
                  <a:gd name="T22" fmla="*/ 12 w 965"/>
                  <a:gd name="T23" fmla="*/ 8 h 870"/>
                  <a:gd name="T24" fmla="*/ 11 w 965"/>
                  <a:gd name="T25" fmla="*/ 9 h 870"/>
                  <a:gd name="T26" fmla="*/ 11 w 965"/>
                  <a:gd name="T27" fmla="*/ 10 h 870"/>
                  <a:gd name="T28" fmla="*/ 11 w 965"/>
                  <a:gd name="T29" fmla="*/ 11 h 870"/>
                  <a:gd name="T30" fmla="*/ 10 w 965"/>
                  <a:gd name="T31" fmla="*/ 11 h 870"/>
                  <a:gd name="T32" fmla="*/ 9 w 965"/>
                  <a:gd name="T33" fmla="*/ 10 h 870"/>
                  <a:gd name="T34" fmla="*/ 9 w 965"/>
                  <a:gd name="T35" fmla="*/ 9 h 870"/>
                  <a:gd name="T36" fmla="*/ 8 w 965"/>
                  <a:gd name="T37" fmla="*/ 8 h 870"/>
                  <a:gd name="T38" fmla="*/ 8 w 965"/>
                  <a:gd name="T39" fmla="*/ 8 h 870"/>
                  <a:gd name="T40" fmla="*/ 7 w 965"/>
                  <a:gd name="T41" fmla="*/ 8 h 870"/>
                  <a:gd name="T42" fmla="*/ 6 w 965"/>
                  <a:gd name="T43" fmla="*/ 8 h 870"/>
                  <a:gd name="T44" fmla="*/ 6 w 965"/>
                  <a:gd name="T45" fmla="*/ 7 h 870"/>
                  <a:gd name="T46" fmla="*/ 4 w 965"/>
                  <a:gd name="T47" fmla="*/ 6 h 870"/>
                  <a:gd name="T48" fmla="*/ 2 w 965"/>
                  <a:gd name="T49" fmla="*/ 6 h 870"/>
                  <a:gd name="T50" fmla="*/ 1 w 965"/>
                  <a:gd name="T51" fmla="*/ 4 h 870"/>
                  <a:gd name="T52" fmla="*/ 0 w 965"/>
                  <a:gd name="T53" fmla="*/ 2 h 870"/>
                  <a:gd name="T54" fmla="*/ 1 w 965"/>
                  <a:gd name="T55" fmla="*/ 1 h 870"/>
                  <a:gd name="T56" fmla="*/ 2 w 965"/>
                  <a:gd name="T57" fmla="*/ 0 h 870"/>
                  <a:gd name="T58" fmla="*/ 3 w 965"/>
                  <a:gd name="T59" fmla="*/ 0 h 870"/>
                  <a:gd name="T60" fmla="*/ 4 w 965"/>
                  <a:gd name="T61" fmla="*/ 1 h 870"/>
                  <a:gd name="T62" fmla="*/ 5 w 965"/>
                  <a:gd name="T63" fmla="*/ 2 h 8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5"/>
                  <a:gd name="T97" fmla="*/ 0 h 870"/>
                  <a:gd name="T98" fmla="*/ 965 w 965"/>
                  <a:gd name="T99" fmla="*/ 870 h 8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5" h="870">
                    <a:moveTo>
                      <a:pt x="398" y="230"/>
                    </a:moveTo>
                    <a:lnTo>
                      <a:pt x="410" y="250"/>
                    </a:lnTo>
                    <a:lnTo>
                      <a:pt x="435" y="266"/>
                    </a:lnTo>
                    <a:lnTo>
                      <a:pt x="468" y="280"/>
                    </a:lnTo>
                    <a:lnTo>
                      <a:pt x="506" y="295"/>
                    </a:lnTo>
                    <a:lnTo>
                      <a:pt x="544" y="310"/>
                    </a:lnTo>
                    <a:lnTo>
                      <a:pt x="582" y="331"/>
                    </a:lnTo>
                    <a:lnTo>
                      <a:pt x="614" y="359"/>
                    </a:lnTo>
                    <a:lnTo>
                      <a:pt x="638" y="396"/>
                    </a:lnTo>
                    <a:lnTo>
                      <a:pt x="659" y="435"/>
                    </a:lnTo>
                    <a:lnTo>
                      <a:pt x="689" y="471"/>
                    </a:lnTo>
                    <a:lnTo>
                      <a:pt x="724" y="501"/>
                    </a:lnTo>
                    <a:lnTo>
                      <a:pt x="761" y="527"/>
                    </a:lnTo>
                    <a:lnTo>
                      <a:pt x="794" y="547"/>
                    </a:lnTo>
                    <a:lnTo>
                      <a:pt x="823" y="561"/>
                    </a:lnTo>
                    <a:lnTo>
                      <a:pt x="841" y="569"/>
                    </a:lnTo>
                    <a:lnTo>
                      <a:pt x="846" y="570"/>
                    </a:lnTo>
                    <a:lnTo>
                      <a:pt x="850" y="565"/>
                    </a:lnTo>
                    <a:lnTo>
                      <a:pt x="867" y="560"/>
                    </a:lnTo>
                    <a:lnTo>
                      <a:pt x="890" y="555"/>
                    </a:lnTo>
                    <a:lnTo>
                      <a:pt x="918" y="558"/>
                    </a:lnTo>
                    <a:lnTo>
                      <a:pt x="941" y="566"/>
                    </a:lnTo>
                    <a:lnTo>
                      <a:pt x="959" y="584"/>
                    </a:lnTo>
                    <a:lnTo>
                      <a:pt x="965" y="617"/>
                    </a:lnTo>
                    <a:lnTo>
                      <a:pt x="954" y="666"/>
                    </a:lnTo>
                    <a:lnTo>
                      <a:pt x="935" y="720"/>
                    </a:lnTo>
                    <a:lnTo>
                      <a:pt x="921" y="770"/>
                    </a:lnTo>
                    <a:lnTo>
                      <a:pt x="909" y="811"/>
                    </a:lnTo>
                    <a:lnTo>
                      <a:pt x="897" y="843"/>
                    </a:lnTo>
                    <a:lnTo>
                      <a:pt x="882" y="863"/>
                    </a:lnTo>
                    <a:lnTo>
                      <a:pt x="863" y="870"/>
                    </a:lnTo>
                    <a:lnTo>
                      <a:pt x="836" y="861"/>
                    </a:lnTo>
                    <a:lnTo>
                      <a:pt x="799" y="834"/>
                    </a:lnTo>
                    <a:lnTo>
                      <a:pt x="761" y="793"/>
                    </a:lnTo>
                    <a:lnTo>
                      <a:pt x="734" y="754"/>
                    </a:lnTo>
                    <a:lnTo>
                      <a:pt x="712" y="714"/>
                    </a:lnTo>
                    <a:lnTo>
                      <a:pt x="696" y="680"/>
                    </a:lnTo>
                    <a:lnTo>
                      <a:pt x="679" y="649"/>
                    </a:lnTo>
                    <a:lnTo>
                      <a:pt x="660" y="631"/>
                    </a:lnTo>
                    <a:lnTo>
                      <a:pt x="635" y="621"/>
                    </a:lnTo>
                    <a:lnTo>
                      <a:pt x="603" y="628"/>
                    </a:lnTo>
                    <a:lnTo>
                      <a:pt x="568" y="634"/>
                    </a:lnTo>
                    <a:lnTo>
                      <a:pt x="540" y="627"/>
                    </a:lnTo>
                    <a:lnTo>
                      <a:pt x="514" y="610"/>
                    </a:lnTo>
                    <a:lnTo>
                      <a:pt x="486" y="589"/>
                    </a:lnTo>
                    <a:lnTo>
                      <a:pt x="449" y="563"/>
                    </a:lnTo>
                    <a:lnTo>
                      <a:pt x="403" y="541"/>
                    </a:lnTo>
                    <a:lnTo>
                      <a:pt x="339" y="524"/>
                    </a:lnTo>
                    <a:lnTo>
                      <a:pt x="256" y="516"/>
                    </a:lnTo>
                    <a:lnTo>
                      <a:pt x="167" y="493"/>
                    </a:lnTo>
                    <a:lnTo>
                      <a:pt x="94" y="439"/>
                    </a:lnTo>
                    <a:lnTo>
                      <a:pt x="41" y="364"/>
                    </a:lnTo>
                    <a:lnTo>
                      <a:pt x="9" y="278"/>
                    </a:lnTo>
                    <a:lnTo>
                      <a:pt x="0" y="188"/>
                    </a:lnTo>
                    <a:lnTo>
                      <a:pt x="15" y="108"/>
                    </a:lnTo>
                    <a:lnTo>
                      <a:pt x="59" y="47"/>
                    </a:lnTo>
                    <a:lnTo>
                      <a:pt x="132" y="13"/>
                    </a:lnTo>
                    <a:lnTo>
                      <a:pt x="170" y="5"/>
                    </a:lnTo>
                    <a:lnTo>
                      <a:pt x="208" y="0"/>
                    </a:lnTo>
                    <a:lnTo>
                      <a:pt x="245" y="3"/>
                    </a:lnTo>
                    <a:lnTo>
                      <a:pt x="282" y="15"/>
                    </a:lnTo>
                    <a:lnTo>
                      <a:pt x="315" y="41"/>
                    </a:lnTo>
                    <a:lnTo>
                      <a:pt x="347" y="83"/>
                    </a:lnTo>
                    <a:lnTo>
                      <a:pt x="374" y="144"/>
                    </a:lnTo>
                    <a:lnTo>
                      <a:pt x="398" y="230"/>
                    </a:lnTo>
                    <a:close/>
                  </a:path>
                </a:pathLst>
              </a:custGeom>
              <a:solidFill>
                <a:srgbClr val="E0DB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7" name="Freeform 1145"/>
              <p:cNvSpPr>
                <a:spLocks/>
              </p:cNvSpPr>
              <p:nvPr/>
            </p:nvSpPr>
            <p:spPr bwMode="auto">
              <a:xfrm>
                <a:off x="4655" y="1702"/>
                <a:ext cx="303" cy="283"/>
              </a:xfrm>
              <a:custGeom>
                <a:avLst/>
                <a:gdLst>
                  <a:gd name="T0" fmla="*/ 5 w 907"/>
                  <a:gd name="T1" fmla="*/ 3 h 848"/>
                  <a:gd name="T2" fmla="*/ 6 w 907"/>
                  <a:gd name="T3" fmla="*/ 4 h 848"/>
                  <a:gd name="T4" fmla="*/ 6 w 907"/>
                  <a:gd name="T5" fmla="*/ 4 h 848"/>
                  <a:gd name="T6" fmla="*/ 7 w 907"/>
                  <a:gd name="T7" fmla="*/ 5 h 848"/>
                  <a:gd name="T8" fmla="*/ 8 w 907"/>
                  <a:gd name="T9" fmla="*/ 5 h 848"/>
                  <a:gd name="T10" fmla="*/ 8 w 907"/>
                  <a:gd name="T11" fmla="*/ 6 h 848"/>
                  <a:gd name="T12" fmla="*/ 9 w 907"/>
                  <a:gd name="T13" fmla="*/ 7 h 848"/>
                  <a:gd name="T14" fmla="*/ 10 w 907"/>
                  <a:gd name="T15" fmla="*/ 7 h 848"/>
                  <a:gd name="T16" fmla="*/ 10 w 907"/>
                  <a:gd name="T17" fmla="*/ 7 h 848"/>
                  <a:gd name="T18" fmla="*/ 10 w 907"/>
                  <a:gd name="T19" fmla="*/ 7 h 848"/>
                  <a:gd name="T20" fmla="*/ 11 w 907"/>
                  <a:gd name="T21" fmla="*/ 7 h 848"/>
                  <a:gd name="T22" fmla="*/ 11 w 907"/>
                  <a:gd name="T23" fmla="*/ 8 h 848"/>
                  <a:gd name="T24" fmla="*/ 11 w 907"/>
                  <a:gd name="T25" fmla="*/ 9 h 848"/>
                  <a:gd name="T26" fmla="*/ 11 w 907"/>
                  <a:gd name="T27" fmla="*/ 10 h 848"/>
                  <a:gd name="T28" fmla="*/ 10 w 907"/>
                  <a:gd name="T29" fmla="*/ 10 h 848"/>
                  <a:gd name="T30" fmla="*/ 10 w 907"/>
                  <a:gd name="T31" fmla="*/ 10 h 848"/>
                  <a:gd name="T32" fmla="*/ 9 w 907"/>
                  <a:gd name="T33" fmla="*/ 10 h 848"/>
                  <a:gd name="T34" fmla="*/ 9 w 907"/>
                  <a:gd name="T35" fmla="*/ 9 h 848"/>
                  <a:gd name="T36" fmla="*/ 8 w 907"/>
                  <a:gd name="T37" fmla="*/ 8 h 848"/>
                  <a:gd name="T38" fmla="*/ 8 w 907"/>
                  <a:gd name="T39" fmla="*/ 7 h 848"/>
                  <a:gd name="T40" fmla="*/ 7 w 907"/>
                  <a:gd name="T41" fmla="*/ 8 h 848"/>
                  <a:gd name="T42" fmla="*/ 6 w 907"/>
                  <a:gd name="T43" fmla="*/ 7 h 848"/>
                  <a:gd name="T44" fmla="*/ 5 w 907"/>
                  <a:gd name="T45" fmla="*/ 7 h 848"/>
                  <a:gd name="T46" fmla="*/ 4 w 907"/>
                  <a:gd name="T47" fmla="*/ 6 h 848"/>
                  <a:gd name="T48" fmla="*/ 2 w 907"/>
                  <a:gd name="T49" fmla="*/ 6 h 848"/>
                  <a:gd name="T50" fmla="*/ 0 w 907"/>
                  <a:gd name="T51" fmla="*/ 4 h 848"/>
                  <a:gd name="T52" fmla="*/ 0 w 907"/>
                  <a:gd name="T53" fmla="*/ 2 h 848"/>
                  <a:gd name="T54" fmla="*/ 1 w 907"/>
                  <a:gd name="T55" fmla="*/ 0 h 848"/>
                  <a:gd name="T56" fmla="*/ 2 w 907"/>
                  <a:gd name="T57" fmla="*/ 0 h 848"/>
                  <a:gd name="T58" fmla="*/ 3 w 907"/>
                  <a:gd name="T59" fmla="*/ 0 h 848"/>
                  <a:gd name="T60" fmla="*/ 4 w 907"/>
                  <a:gd name="T61" fmla="*/ 1 h 848"/>
                  <a:gd name="T62" fmla="*/ 5 w 907"/>
                  <a:gd name="T63" fmla="*/ 2 h 8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848"/>
                  <a:gd name="T98" fmla="*/ 907 w 907"/>
                  <a:gd name="T99" fmla="*/ 848 h 8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848">
                    <a:moveTo>
                      <a:pt x="393" y="253"/>
                    </a:moveTo>
                    <a:lnTo>
                      <a:pt x="402" y="272"/>
                    </a:lnTo>
                    <a:lnTo>
                      <a:pt x="424" y="288"/>
                    </a:lnTo>
                    <a:lnTo>
                      <a:pt x="452" y="302"/>
                    </a:lnTo>
                    <a:lnTo>
                      <a:pt x="487" y="316"/>
                    </a:lnTo>
                    <a:lnTo>
                      <a:pt x="520" y="331"/>
                    </a:lnTo>
                    <a:lnTo>
                      <a:pt x="553" y="350"/>
                    </a:lnTo>
                    <a:lnTo>
                      <a:pt x="580" y="375"/>
                    </a:lnTo>
                    <a:lnTo>
                      <a:pt x="602" y="409"/>
                    </a:lnTo>
                    <a:lnTo>
                      <a:pt x="622" y="444"/>
                    </a:lnTo>
                    <a:lnTo>
                      <a:pt x="650" y="479"/>
                    </a:lnTo>
                    <a:lnTo>
                      <a:pt x="682" y="508"/>
                    </a:lnTo>
                    <a:lnTo>
                      <a:pt x="717" y="534"/>
                    </a:lnTo>
                    <a:lnTo>
                      <a:pt x="746" y="554"/>
                    </a:lnTo>
                    <a:lnTo>
                      <a:pt x="774" y="569"/>
                    </a:lnTo>
                    <a:lnTo>
                      <a:pt x="789" y="577"/>
                    </a:lnTo>
                    <a:lnTo>
                      <a:pt x="795" y="580"/>
                    </a:lnTo>
                    <a:lnTo>
                      <a:pt x="799" y="575"/>
                    </a:lnTo>
                    <a:lnTo>
                      <a:pt x="815" y="570"/>
                    </a:lnTo>
                    <a:lnTo>
                      <a:pt x="838" y="567"/>
                    </a:lnTo>
                    <a:lnTo>
                      <a:pt x="864" y="569"/>
                    </a:lnTo>
                    <a:lnTo>
                      <a:pt x="886" y="576"/>
                    </a:lnTo>
                    <a:lnTo>
                      <a:pt x="903" y="594"/>
                    </a:lnTo>
                    <a:lnTo>
                      <a:pt x="907" y="623"/>
                    </a:lnTo>
                    <a:lnTo>
                      <a:pt x="896" y="667"/>
                    </a:lnTo>
                    <a:lnTo>
                      <a:pt x="878" y="715"/>
                    </a:lnTo>
                    <a:lnTo>
                      <a:pt x="867" y="761"/>
                    </a:lnTo>
                    <a:lnTo>
                      <a:pt x="859" y="797"/>
                    </a:lnTo>
                    <a:lnTo>
                      <a:pt x="853" y="827"/>
                    </a:lnTo>
                    <a:lnTo>
                      <a:pt x="844" y="843"/>
                    </a:lnTo>
                    <a:lnTo>
                      <a:pt x="829" y="848"/>
                    </a:lnTo>
                    <a:lnTo>
                      <a:pt x="807" y="837"/>
                    </a:lnTo>
                    <a:lnTo>
                      <a:pt x="775" y="811"/>
                    </a:lnTo>
                    <a:lnTo>
                      <a:pt x="741" y="770"/>
                    </a:lnTo>
                    <a:lnTo>
                      <a:pt x="717" y="731"/>
                    </a:lnTo>
                    <a:lnTo>
                      <a:pt x="698" y="691"/>
                    </a:lnTo>
                    <a:lnTo>
                      <a:pt x="682" y="657"/>
                    </a:lnTo>
                    <a:lnTo>
                      <a:pt x="665" y="628"/>
                    </a:lnTo>
                    <a:lnTo>
                      <a:pt x="644" y="610"/>
                    </a:lnTo>
                    <a:lnTo>
                      <a:pt x="617" y="603"/>
                    </a:lnTo>
                    <a:lnTo>
                      <a:pt x="579" y="611"/>
                    </a:lnTo>
                    <a:lnTo>
                      <a:pt x="540" y="617"/>
                    </a:lnTo>
                    <a:lnTo>
                      <a:pt x="512" y="610"/>
                    </a:lnTo>
                    <a:lnTo>
                      <a:pt x="487" y="591"/>
                    </a:lnTo>
                    <a:lnTo>
                      <a:pt x="463" y="568"/>
                    </a:lnTo>
                    <a:lnTo>
                      <a:pt x="430" y="540"/>
                    </a:lnTo>
                    <a:lnTo>
                      <a:pt x="387" y="516"/>
                    </a:lnTo>
                    <a:lnTo>
                      <a:pt x="325" y="496"/>
                    </a:lnTo>
                    <a:lnTo>
                      <a:pt x="241" y="487"/>
                    </a:lnTo>
                    <a:lnTo>
                      <a:pt x="151" y="462"/>
                    </a:lnTo>
                    <a:lnTo>
                      <a:pt x="81" y="410"/>
                    </a:lnTo>
                    <a:lnTo>
                      <a:pt x="31" y="335"/>
                    </a:lnTo>
                    <a:lnTo>
                      <a:pt x="4" y="250"/>
                    </a:lnTo>
                    <a:lnTo>
                      <a:pt x="0" y="163"/>
                    </a:lnTo>
                    <a:lnTo>
                      <a:pt x="23" y="86"/>
                    </a:lnTo>
                    <a:lnTo>
                      <a:pt x="73" y="28"/>
                    </a:lnTo>
                    <a:lnTo>
                      <a:pt x="153" y="0"/>
                    </a:lnTo>
                    <a:lnTo>
                      <a:pt x="190" y="3"/>
                    </a:lnTo>
                    <a:lnTo>
                      <a:pt x="227" y="5"/>
                    </a:lnTo>
                    <a:lnTo>
                      <a:pt x="260" y="12"/>
                    </a:lnTo>
                    <a:lnTo>
                      <a:pt x="292" y="27"/>
                    </a:lnTo>
                    <a:lnTo>
                      <a:pt x="321" y="54"/>
                    </a:lnTo>
                    <a:lnTo>
                      <a:pt x="347" y="98"/>
                    </a:lnTo>
                    <a:lnTo>
                      <a:pt x="370" y="163"/>
                    </a:lnTo>
                    <a:lnTo>
                      <a:pt x="393" y="253"/>
                    </a:lnTo>
                    <a:close/>
                  </a:path>
                </a:pathLst>
              </a:custGeom>
              <a:solidFill>
                <a:srgbClr val="FCF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58" name="Freeform 1146"/>
              <p:cNvSpPr>
                <a:spLocks/>
              </p:cNvSpPr>
              <p:nvPr/>
            </p:nvSpPr>
            <p:spPr bwMode="auto">
              <a:xfrm>
                <a:off x="4967" y="1452"/>
                <a:ext cx="155" cy="34"/>
              </a:xfrm>
              <a:custGeom>
                <a:avLst/>
                <a:gdLst>
                  <a:gd name="T0" fmla="*/ 0 w 466"/>
                  <a:gd name="T1" fmla="*/ 1 h 102"/>
                  <a:gd name="T2" fmla="*/ 0 w 466"/>
                  <a:gd name="T3" fmla="*/ 1 h 102"/>
                  <a:gd name="T4" fmla="*/ 0 w 466"/>
                  <a:gd name="T5" fmla="*/ 1 h 102"/>
                  <a:gd name="T6" fmla="*/ 1 w 466"/>
                  <a:gd name="T7" fmla="*/ 1 h 102"/>
                  <a:gd name="T8" fmla="*/ 2 w 466"/>
                  <a:gd name="T9" fmla="*/ 0 h 102"/>
                  <a:gd name="T10" fmla="*/ 2 w 466"/>
                  <a:gd name="T11" fmla="*/ 0 h 102"/>
                  <a:gd name="T12" fmla="*/ 3 w 466"/>
                  <a:gd name="T13" fmla="*/ 0 h 102"/>
                  <a:gd name="T14" fmla="*/ 4 w 466"/>
                  <a:gd name="T15" fmla="*/ 0 h 102"/>
                  <a:gd name="T16" fmla="*/ 4 w 466"/>
                  <a:gd name="T17" fmla="*/ 0 h 102"/>
                  <a:gd name="T18" fmla="*/ 4 w 466"/>
                  <a:gd name="T19" fmla="*/ 0 h 102"/>
                  <a:gd name="T20" fmla="*/ 5 w 466"/>
                  <a:gd name="T21" fmla="*/ 0 h 102"/>
                  <a:gd name="T22" fmla="*/ 5 w 466"/>
                  <a:gd name="T23" fmla="*/ 1 h 102"/>
                  <a:gd name="T24" fmla="*/ 5 w 466"/>
                  <a:gd name="T25" fmla="*/ 1 h 102"/>
                  <a:gd name="T26" fmla="*/ 6 w 466"/>
                  <a:gd name="T27" fmla="*/ 1 h 102"/>
                  <a:gd name="T28" fmla="*/ 6 w 466"/>
                  <a:gd name="T29" fmla="*/ 1 h 102"/>
                  <a:gd name="T30" fmla="*/ 6 w 466"/>
                  <a:gd name="T31" fmla="*/ 1 h 102"/>
                  <a:gd name="T32" fmla="*/ 6 w 466"/>
                  <a:gd name="T33" fmla="*/ 1 h 102"/>
                  <a:gd name="T34" fmla="*/ 5 w 466"/>
                  <a:gd name="T35" fmla="*/ 1 h 102"/>
                  <a:gd name="T36" fmla="*/ 5 w 466"/>
                  <a:gd name="T37" fmla="*/ 1 h 102"/>
                  <a:gd name="T38" fmla="*/ 4 w 466"/>
                  <a:gd name="T39" fmla="*/ 1 h 102"/>
                  <a:gd name="T40" fmla="*/ 3 w 466"/>
                  <a:gd name="T41" fmla="*/ 1 h 102"/>
                  <a:gd name="T42" fmla="*/ 2 w 466"/>
                  <a:gd name="T43" fmla="*/ 1 h 102"/>
                  <a:gd name="T44" fmla="*/ 1 w 466"/>
                  <a:gd name="T45" fmla="*/ 1 h 102"/>
                  <a:gd name="T46" fmla="*/ 0 w 466"/>
                  <a:gd name="T47" fmla="*/ 1 h 102"/>
                  <a:gd name="T48" fmla="*/ 0 w 466"/>
                  <a:gd name="T49" fmla="*/ 1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6"/>
                  <a:gd name="T76" fmla="*/ 0 h 102"/>
                  <a:gd name="T77" fmla="*/ 466 w 466"/>
                  <a:gd name="T78" fmla="*/ 102 h 1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6" h="102">
                    <a:moveTo>
                      <a:pt x="0" y="102"/>
                    </a:moveTo>
                    <a:lnTo>
                      <a:pt x="9" y="95"/>
                    </a:lnTo>
                    <a:lnTo>
                      <a:pt x="37" y="80"/>
                    </a:lnTo>
                    <a:lnTo>
                      <a:pt x="77" y="59"/>
                    </a:lnTo>
                    <a:lnTo>
                      <a:pt x="128" y="39"/>
                    </a:lnTo>
                    <a:lnTo>
                      <a:pt x="181" y="19"/>
                    </a:lnTo>
                    <a:lnTo>
                      <a:pt x="236" y="5"/>
                    </a:lnTo>
                    <a:lnTo>
                      <a:pt x="287" y="0"/>
                    </a:lnTo>
                    <a:lnTo>
                      <a:pt x="331" y="10"/>
                    </a:lnTo>
                    <a:lnTo>
                      <a:pt x="364" y="23"/>
                    </a:lnTo>
                    <a:lnTo>
                      <a:pt x="394" y="39"/>
                    </a:lnTo>
                    <a:lnTo>
                      <a:pt x="416" y="51"/>
                    </a:lnTo>
                    <a:lnTo>
                      <a:pt x="435" y="64"/>
                    </a:lnTo>
                    <a:lnTo>
                      <a:pt x="448" y="73"/>
                    </a:lnTo>
                    <a:lnTo>
                      <a:pt x="458" y="82"/>
                    </a:lnTo>
                    <a:lnTo>
                      <a:pt x="464" y="86"/>
                    </a:lnTo>
                    <a:lnTo>
                      <a:pt x="466" y="88"/>
                    </a:lnTo>
                    <a:lnTo>
                      <a:pt x="443" y="78"/>
                    </a:lnTo>
                    <a:lnTo>
                      <a:pt x="389" y="71"/>
                    </a:lnTo>
                    <a:lnTo>
                      <a:pt x="313" y="66"/>
                    </a:lnTo>
                    <a:lnTo>
                      <a:pt x="228" y="65"/>
                    </a:lnTo>
                    <a:lnTo>
                      <a:pt x="141" y="66"/>
                    </a:lnTo>
                    <a:lnTo>
                      <a:pt x="67" y="73"/>
                    </a:lnTo>
                    <a:lnTo>
                      <a:pt x="16" y="84"/>
                    </a:lnTo>
                    <a:lnTo>
                      <a:pt x="0" y="102"/>
                    </a:lnTo>
                    <a:close/>
                  </a:path>
                </a:pathLst>
              </a:custGeom>
              <a:solidFill>
                <a:srgbClr val="26479E"/>
              </a:solidFill>
              <a:ln w="6350">
                <a:solidFill>
                  <a:srgbClr val="000000"/>
                </a:solidFill>
                <a:round/>
                <a:headEnd/>
                <a:tailEnd/>
              </a:ln>
            </p:spPr>
            <p:txBody>
              <a:bodyPr/>
              <a:lstStyle/>
              <a:p>
                <a:endParaRPr lang="en-US"/>
              </a:p>
            </p:txBody>
          </p:sp>
          <p:sp>
            <p:nvSpPr>
              <p:cNvPr id="21659" name="Freeform 1147"/>
              <p:cNvSpPr>
                <a:spLocks/>
              </p:cNvSpPr>
              <p:nvPr/>
            </p:nvSpPr>
            <p:spPr bwMode="auto">
              <a:xfrm>
                <a:off x="5117" y="1731"/>
                <a:ext cx="109" cy="36"/>
              </a:xfrm>
              <a:custGeom>
                <a:avLst/>
                <a:gdLst>
                  <a:gd name="T0" fmla="*/ 4 w 328"/>
                  <a:gd name="T1" fmla="*/ 0 h 107"/>
                  <a:gd name="T2" fmla="*/ 4 w 328"/>
                  <a:gd name="T3" fmla="*/ 0 h 107"/>
                  <a:gd name="T4" fmla="*/ 3 w 328"/>
                  <a:gd name="T5" fmla="*/ 0 h 107"/>
                  <a:gd name="T6" fmla="*/ 3 w 328"/>
                  <a:gd name="T7" fmla="*/ 0 h 107"/>
                  <a:gd name="T8" fmla="*/ 2 w 328"/>
                  <a:gd name="T9" fmla="*/ 0 h 107"/>
                  <a:gd name="T10" fmla="*/ 2 w 328"/>
                  <a:gd name="T11" fmla="*/ 0 h 107"/>
                  <a:gd name="T12" fmla="*/ 1 w 328"/>
                  <a:gd name="T13" fmla="*/ 0 h 107"/>
                  <a:gd name="T14" fmla="*/ 1 w 328"/>
                  <a:gd name="T15" fmla="*/ 1 h 107"/>
                  <a:gd name="T16" fmla="*/ 0 w 328"/>
                  <a:gd name="T17" fmla="*/ 1 h 107"/>
                  <a:gd name="T18" fmla="*/ 0 w 328"/>
                  <a:gd name="T19" fmla="*/ 1 h 107"/>
                  <a:gd name="T20" fmla="*/ 0 w 328"/>
                  <a:gd name="T21" fmla="*/ 1 h 107"/>
                  <a:gd name="T22" fmla="*/ 0 w 328"/>
                  <a:gd name="T23" fmla="*/ 1 h 107"/>
                  <a:gd name="T24" fmla="*/ 0 w 328"/>
                  <a:gd name="T25" fmla="*/ 1 h 107"/>
                  <a:gd name="T26" fmla="*/ 0 w 328"/>
                  <a:gd name="T27" fmla="*/ 0 h 107"/>
                  <a:gd name="T28" fmla="*/ 1 w 328"/>
                  <a:gd name="T29" fmla="*/ 0 h 107"/>
                  <a:gd name="T30" fmla="*/ 1 w 328"/>
                  <a:gd name="T31" fmla="*/ 0 h 107"/>
                  <a:gd name="T32" fmla="*/ 2 w 328"/>
                  <a:gd name="T33" fmla="*/ 0 h 107"/>
                  <a:gd name="T34" fmla="*/ 3 w 328"/>
                  <a:gd name="T35" fmla="*/ 0 h 107"/>
                  <a:gd name="T36" fmla="*/ 3 w 328"/>
                  <a:gd name="T37" fmla="*/ 0 h 107"/>
                  <a:gd name="T38" fmla="*/ 4 w 328"/>
                  <a:gd name="T39" fmla="*/ 0 h 107"/>
                  <a:gd name="T40" fmla="*/ 4 w 328"/>
                  <a:gd name="T41" fmla="*/ 0 h 107"/>
                  <a:gd name="T42" fmla="*/ 4 w 328"/>
                  <a:gd name="T43" fmla="*/ 0 h 107"/>
                  <a:gd name="T44" fmla="*/ 4 w 328"/>
                  <a:gd name="T45" fmla="*/ 0 h 107"/>
                  <a:gd name="T46" fmla="*/ 4 w 328"/>
                  <a:gd name="T47" fmla="*/ 0 h 107"/>
                  <a:gd name="T48" fmla="*/ 4 w 328"/>
                  <a:gd name="T49" fmla="*/ 0 h 1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8"/>
                  <a:gd name="T76" fmla="*/ 0 h 107"/>
                  <a:gd name="T77" fmla="*/ 328 w 328"/>
                  <a:gd name="T78" fmla="*/ 107 h 1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8" h="107">
                    <a:moveTo>
                      <a:pt x="326" y="35"/>
                    </a:moveTo>
                    <a:lnTo>
                      <a:pt x="314" y="33"/>
                    </a:lnTo>
                    <a:lnTo>
                      <a:pt x="284" y="28"/>
                    </a:lnTo>
                    <a:lnTo>
                      <a:pt x="242" y="24"/>
                    </a:lnTo>
                    <a:lnTo>
                      <a:pt x="193" y="23"/>
                    </a:lnTo>
                    <a:lnTo>
                      <a:pt x="141" y="25"/>
                    </a:lnTo>
                    <a:lnTo>
                      <a:pt x="93" y="34"/>
                    </a:lnTo>
                    <a:lnTo>
                      <a:pt x="54" y="53"/>
                    </a:lnTo>
                    <a:lnTo>
                      <a:pt x="29" y="84"/>
                    </a:lnTo>
                    <a:lnTo>
                      <a:pt x="13" y="106"/>
                    </a:lnTo>
                    <a:lnTo>
                      <a:pt x="3" y="107"/>
                    </a:lnTo>
                    <a:lnTo>
                      <a:pt x="0" y="91"/>
                    </a:lnTo>
                    <a:lnTo>
                      <a:pt x="7" y="68"/>
                    </a:lnTo>
                    <a:lnTo>
                      <a:pt x="23" y="40"/>
                    </a:lnTo>
                    <a:lnTo>
                      <a:pt x="55" y="16"/>
                    </a:lnTo>
                    <a:lnTo>
                      <a:pt x="102" y="0"/>
                    </a:lnTo>
                    <a:lnTo>
                      <a:pt x="167" y="2"/>
                    </a:lnTo>
                    <a:lnTo>
                      <a:pt x="230" y="10"/>
                    </a:lnTo>
                    <a:lnTo>
                      <a:pt x="275" y="18"/>
                    </a:lnTo>
                    <a:lnTo>
                      <a:pt x="303" y="24"/>
                    </a:lnTo>
                    <a:lnTo>
                      <a:pt x="320" y="28"/>
                    </a:lnTo>
                    <a:lnTo>
                      <a:pt x="326" y="31"/>
                    </a:lnTo>
                    <a:lnTo>
                      <a:pt x="328" y="33"/>
                    </a:lnTo>
                    <a:lnTo>
                      <a:pt x="327" y="34"/>
                    </a:lnTo>
                    <a:lnTo>
                      <a:pt x="326" y="35"/>
                    </a:lnTo>
                    <a:close/>
                  </a:path>
                </a:pathLst>
              </a:custGeom>
              <a:solidFill>
                <a:srgbClr val="B0B0FF"/>
              </a:solidFill>
              <a:ln w="6350">
                <a:solidFill>
                  <a:srgbClr val="000000"/>
                </a:solidFill>
                <a:round/>
                <a:headEnd/>
                <a:tailEnd/>
              </a:ln>
            </p:spPr>
            <p:txBody>
              <a:bodyPr/>
              <a:lstStyle/>
              <a:p>
                <a:endParaRPr lang="en-US"/>
              </a:p>
            </p:txBody>
          </p:sp>
          <p:sp>
            <p:nvSpPr>
              <p:cNvPr id="21660" name="Freeform 1148"/>
              <p:cNvSpPr>
                <a:spLocks/>
              </p:cNvSpPr>
              <p:nvPr/>
            </p:nvSpPr>
            <p:spPr bwMode="auto">
              <a:xfrm>
                <a:off x="5318" y="1596"/>
                <a:ext cx="59" cy="31"/>
              </a:xfrm>
              <a:custGeom>
                <a:avLst/>
                <a:gdLst>
                  <a:gd name="T0" fmla="*/ 1 w 179"/>
                  <a:gd name="T1" fmla="*/ 0 h 93"/>
                  <a:gd name="T2" fmla="*/ 1 w 179"/>
                  <a:gd name="T3" fmla="*/ 0 h 93"/>
                  <a:gd name="T4" fmla="*/ 0 w 179"/>
                  <a:gd name="T5" fmla="*/ 0 h 93"/>
                  <a:gd name="T6" fmla="*/ 0 w 179"/>
                  <a:gd name="T7" fmla="*/ 0 h 93"/>
                  <a:gd name="T8" fmla="*/ 0 w 179"/>
                  <a:gd name="T9" fmla="*/ 1 h 93"/>
                  <a:gd name="T10" fmla="*/ 0 w 179"/>
                  <a:gd name="T11" fmla="*/ 1 h 93"/>
                  <a:gd name="T12" fmla="*/ 0 w 179"/>
                  <a:gd name="T13" fmla="*/ 1 h 93"/>
                  <a:gd name="T14" fmla="*/ 0 w 179"/>
                  <a:gd name="T15" fmla="*/ 1 h 93"/>
                  <a:gd name="T16" fmla="*/ 0 w 179"/>
                  <a:gd name="T17" fmla="*/ 1 h 93"/>
                  <a:gd name="T18" fmla="*/ 1 w 179"/>
                  <a:gd name="T19" fmla="*/ 1 h 93"/>
                  <a:gd name="T20" fmla="*/ 1 w 179"/>
                  <a:gd name="T21" fmla="*/ 1 h 93"/>
                  <a:gd name="T22" fmla="*/ 1 w 179"/>
                  <a:gd name="T23" fmla="*/ 1 h 93"/>
                  <a:gd name="T24" fmla="*/ 1 w 179"/>
                  <a:gd name="T25" fmla="*/ 1 h 93"/>
                  <a:gd name="T26" fmla="*/ 1 w 179"/>
                  <a:gd name="T27" fmla="*/ 1 h 93"/>
                  <a:gd name="T28" fmla="*/ 1 w 179"/>
                  <a:gd name="T29" fmla="*/ 0 h 93"/>
                  <a:gd name="T30" fmla="*/ 2 w 179"/>
                  <a:gd name="T31" fmla="*/ 0 h 93"/>
                  <a:gd name="T32" fmla="*/ 2 w 179"/>
                  <a:gd name="T33" fmla="*/ 0 h 93"/>
                  <a:gd name="T34" fmla="*/ 2 w 179"/>
                  <a:gd name="T35" fmla="*/ 0 h 93"/>
                  <a:gd name="T36" fmla="*/ 2 w 179"/>
                  <a:gd name="T37" fmla="*/ 0 h 93"/>
                  <a:gd name="T38" fmla="*/ 2 w 179"/>
                  <a:gd name="T39" fmla="*/ 0 h 93"/>
                  <a:gd name="T40" fmla="*/ 2 w 179"/>
                  <a:gd name="T41" fmla="*/ 0 h 93"/>
                  <a:gd name="T42" fmla="*/ 1 w 179"/>
                  <a:gd name="T43" fmla="*/ 0 h 93"/>
                  <a:gd name="T44" fmla="*/ 1 w 179"/>
                  <a:gd name="T45" fmla="*/ 0 h 93"/>
                  <a:gd name="T46" fmla="*/ 1 w 179"/>
                  <a:gd name="T47" fmla="*/ 0 h 93"/>
                  <a:gd name="T48" fmla="*/ 1 w 179"/>
                  <a:gd name="T49" fmla="*/ 0 h 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9"/>
                  <a:gd name="T76" fmla="*/ 0 h 93"/>
                  <a:gd name="T77" fmla="*/ 179 w 179"/>
                  <a:gd name="T78" fmla="*/ 93 h 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9" h="93">
                    <a:moveTo>
                      <a:pt x="49" y="1"/>
                    </a:moveTo>
                    <a:lnTo>
                      <a:pt x="44" y="5"/>
                    </a:lnTo>
                    <a:lnTo>
                      <a:pt x="35" y="15"/>
                    </a:lnTo>
                    <a:lnTo>
                      <a:pt x="22" y="30"/>
                    </a:lnTo>
                    <a:lnTo>
                      <a:pt x="10" y="48"/>
                    </a:lnTo>
                    <a:lnTo>
                      <a:pt x="1" y="64"/>
                    </a:lnTo>
                    <a:lnTo>
                      <a:pt x="0" y="79"/>
                    </a:lnTo>
                    <a:lnTo>
                      <a:pt x="8" y="88"/>
                    </a:lnTo>
                    <a:lnTo>
                      <a:pt x="32" y="93"/>
                    </a:lnTo>
                    <a:lnTo>
                      <a:pt x="57" y="88"/>
                    </a:lnTo>
                    <a:lnTo>
                      <a:pt x="75" y="80"/>
                    </a:lnTo>
                    <a:lnTo>
                      <a:pt x="87" y="68"/>
                    </a:lnTo>
                    <a:lnTo>
                      <a:pt x="97" y="56"/>
                    </a:lnTo>
                    <a:lnTo>
                      <a:pt x="106" y="42"/>
                    </a:lnTo>
                    <a:lnTo>
                      <a:pt x="119" y="29"/>
                    </a:lnTo>
                    <a:lnTo>
                      <a:pt x="137" y="19"/>
                    </a:lnTo>
                    <a:lnTo>
                      <a:pt x="163" y="13"/>
                    </a:lnTo>
                    <a:lnTo>
                      <a:pt x="179" y="8"/>
                    </a:lnTo>
                    <a:lnTo>
                      <a:pt x="177" y="5"/>
                    </a:lnTo>
                    <a:lnTo>
                      <a:pt x="160" y="2"/>
                    </a:lnTo>
                    <a:lnTo>
                      <a:pt x="135" y="1"/>
                    </a:lnTo>
                    <a:lnTo>
                      <a:pt x="105" y="0"/>
                    </a:lnTo>
                    <a:lnTo>
                      <a:pt x="77" y="0"/>
                    </a:lnTo>
                    <a:lnTo>
                      <a:pt x="56" y="0"/>
                    </a:lnTo>
                    <a:lnTo>
                      <a:pt x="49" y="1"/>
                    </a:lnTo>
                    <a:close/>
                  </a:path>
                </a:pathLst>
              </a:custGeom>
              <a:solidFill>
                <a:srgbClr val="808080"/>
              </a:solidFill>
              <a:ln w="0">
                <a:solidFill>
                  <a:srgbClr val="000000"/>
                </a:solidFill>
                <a:round/>
                <a:headEnd/>
                <a:tailEnd/>
              </a:ln>
            </p:spPr>
            <p:txBody>
              <a:bodyPr/>
              <a:lstStyle/>
              <a:p>
                <a:endParaRPr lang="en-US"/>
              </a:p>
            </p:txBody>
          </p:sp>
          <p:sp>
            <p:nvSpPr>
              <p:cNvPr id="21661" name="Freeform 1149"/>
              <p:cNvSpPr>
                <a:spLocks/>
              </p:cNvSpPr>
              <p:nvPr/>
            </p:nvSpPr>
            <p:spPr bwMode="auto">
              <a:xfrm>
                <a:off x="4809" y="1463"/>
                <a:ext cx="94" cy="110"/>
              </a:xfrm>
              <a:custGeom>
                <a:avLst/>
                <a:gdLst>
                  <a:gd name="T0" fmla="*/ 1 w 281"/>
                  <a:gd name="T1" fmla="*/ 0 h 330"/>
                  <a:gd name="T2" fmla="*/ 1 w 281"/>
                  <a:gd name="T3" fmla="*/ 0 h 330"/>
                  <a:gd name="T4" fmla="*/ 1 w 281"/>
                  <a:gd name="T5" fmla="*/ 0 h 330"/>
                  <a:gd name="T6" fmla="*/ 1 w 281"/>
                  <a:gd name="T7" fmla="*/ 0 h 330"/>
                  <a:gd name="T8" fmla="*/ 1 w 281"/>
                  <a:gd name="T9" fmla="*/ 1 h 330"/>
                  <a:gd name="T10" fmla="*/ 0 w 281"/>
                  <a:gd name="T11" fmla="*/ 1 h 330"/>
                  <a:gd name="T12" fmla="*/ 0 w 281"/>
                  <a:gd name="T13" fmla="*/ 1 h 330"/>
                  <a:gd name="T14" fmla="*/ 0 w 281"/>
                  <a:gd name="T15" fmla="*/ 1 h 330"/>
                  <a:gd name="T16" fmla="*/ 0 w 281"/>
                  <a:gd name="T17" fmla="*/ 2 h 330"/>
                  <a:gd name="T18" fmla="*/ 0 w 281"/>
                  <a:gd name="T19" fmla="*/ 2 h 330"/>
                  <a:gd name="T20" fmla="*/ 1 w 281"/>
                  <a:gd name="T21" fmla="*/ 3 h 330"/>
                  <a:gd name="T22" fmla="*/ 1 w 281"/>
                  <a:gd name="T23" fmla="*/ 3 h 330"/>
                  <a:gd name="T24" fmla="*/ 1 w 281"/>
                  <a:gd name="T25" fmla="*/ 4 h 330"/>
                  <a:gd name="T26" fmla="*/ 2 w 281"/>
                  <a:gd name="T27" fmla="*/ 4 h 330"/>
                  <a:gd name="T28" fmla="*/ 2 w 281"/>
                  <a:gd name="T29" fmla="*/ 4 h 330"/>
                  <a:gd name="T30" fmla="*/ 2 w 281"/>
                  <a:gd name="T31" fmla="*/ 3 h 330"/>
                  <a:gd name="T32" fmla="*/ 2 w 281"/>
                  <a:gd name="T33" fmla="*/ 3 h 330"/>
                  <a:gd name="T34" fmla="*/ 2 w 281"/>
                  <a:gd name="T35" fmla="*/ 2 h 330"/>
                  <a:gd name="T36" fmla="*/ 2 w 281"/>
                  <a:gd name="T37" fmla="*/ 2 h 330"/>
                  <a:gd name="T38" fmla="*/ 2 w 281"/>
                  <a:gd name="T39" fmla="*/ 2 h 330"/>
                  <a:gd name="T40" fmla="*/ 2 w 281"/>
                  <a:gd name="T41" fmla="*/ 1 h 330"/>
                  <a:gd name="T42" fmla="*/ 3 w 281"/>
                  <a:gd name="T43" fmla="*/ 1 h 330"/>
                  <a:gd name="T44" fmla="*/ 3 w 281"/>
                  <a:gd name="T45" fmla="*/ 1 h 330"/>
                  <a:gd name="T46" fmla="*/ 3 w 281"/>
                  <a:gd name="T47" fmla="*/ 1 h 330"/>
                  <a:gd name="T48" fmla="*/ 3 w 281"/>
                  <a:gd name="T49" fmla="*/ 1 h 330"/>
                  <a:gd name="T50" fmla="*/ 3 w 281"/>
                  <a:gd name="T51" fmla="*/ 0 h 330"/>
                  <a:gd name="T52" fmla="*/ 3 w 281"/>
                  <a:gd name="T53" fmla="*/ 0 h 330"/>
                  <a:gd name="T54" fmla="*/ 3 w 281"/>
                  <a:gd name="T55" fmla="*/ 0 h 330"/>
                  <a:gd name="T56" fmla="*/ 3 w 281"/>
                  <a:gd name="T57" fmla="*/ 0 h 330"/>
                  <a:gd name="T58" fmla="*/ 2 w 281"/>
                  <a:gd name="T59" fmla="*/ 0 h 330"/>
                  <a:gd name="T60" fmla="*/ 2 w 281"/>
                  <a:gd name="T61" fmla="*/ 0 h 330"/>
                  <a:gd name="T62" fmla="*/ 1 w 281"/>
                  <a:gd name="T63" fmla="*/ 0 h 330"/>
                  <a:gd name="T64" fmla="*/ 1 w 281"/>
                  <a:gd name="T65" fmla="*/ 0 h 3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1"/>
                  <a:gd name="T100" fmla="*/ 0 h 330"/>
                  <a:gd name="T101" fmla="*/ 281 w 281"/>
                  <a:gd name="T102" fmla="*/ 330 h 3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1" h="330">
                    <a:moveTo>
                      <a:pt x="112" y="0"/>
                    </a:moveTo>
                    <a:lnTo>
                      <a:pt x="107" y="2"/>
                    </a:lnTo>
                    <a:lnTo>
                      <a:pt x="91" y="10"/>
                    </a:lnTo>
                    <a:lnTo>
                      <a:pt x="71" y="24"/>
                    </a:lnTo>
                    <a:lnTo>
                      <a:pt x="48" y="42"/>
                    </a:lnTo>
                    <a:lnTo>
                      <a:pt x="26" y="61"/>
                    </a:lnTo>
                    <a:lnTo>
                      <a:pt x="9" y="86"/>
                    </a:lnTo>
                    <a:lnTo>
                      <a:pt x="0" y="110"/>
                    </a:lnTo>
                    <a:lnTo>
                      <a:pt x="2" y="138"/>
                    </a:lnTo>
                    <a:lnTo>
                      <a:pt x="19" y="183"/>
                    </a:lnTo>
                    <a:lnTo>
                      <a:pt x="45" y="233"/>
                    </a:lnTo>
                    <a:lnTo>
                      <a:pt x="77" y="279"/>
                    </a:lnTo>
                    <a:lnTo>
                      <a:pt x="110" y="313"/>
                    </a:lnTo>
                    <a:lnTo>
                      <a:pt x="140" y="330"/>
                    </a:lnTo>
                    <a:lnTo>
                      <a:pt x="165" y="323"/>
                    </a:lnTo>
                    <a:lnTo>
                      <a:pt x="179" y="283"/>
                    </a:lnTo>
                    <a:lnTo>
                      <a:pt x="180" y="208"/>
                    </a:lnTo>
                    <a:lnTo>
                      <a:pt x="178" y="175"/>
                    </a:lnTo>
                    <a:lnTo>
                      <a:pt x="181" y="147"/>
                    </a:lnTo>
                    <a:lnTo>
                      <a:pt x="187" y="123"/>
                    </a:lnTo>
                    <a:lnTo>
                      <a:pt x="198" y="102"/>
                    </a:lnTo>
                    <a:lnTo>
                      <a:pt x="211" y="82"/>
                    </a:lnTo>
                    <a:lnTo>
                      <a:pt x="227" y="66"/>
                    </a:lnTo>
                    <a:lnTo>
                      <a:pt x="246" y="53"/>
                    </a:lnTo>
                    <a:lnTo>
                      <a:pt x="270" y="45"/>
                    </a:lnTo>
                    <a:lnTo>
                      <a:pt x="281" y="36"/>
                    </a:lnTo>
                    <a:lnTo>
                      <a:pt x="271" y="28"/>
                    </a:lnTo>
                    <a:lnTo>
                      <a:pt x="246" y="20"/>
                    </a:lnTo>
                    <a:lnTo>
                      <a:pt x="214" y="14"/>
                    </a:lnTo>
                    <a:lnTo>
                      <a:pt x="178" y="7"/>
                    </a:lnTo>
                    <a:lnTo>
                      <a:pt x="146" y="3"/>
                    </a:lnTo>
                    <a:lnTo>
                      <a:pt x="121" y="0"/>
                    </a:lnTo>
                    <a:lnTo>
                      <a:pt x="11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62" name="Freeform 1150"/>
              <p:cNvSpPr>
                <a:spLocks/>
              </p:cNvSpPr>
              <p:nvPr/>
            </p:nvSpPr>
            <p:spPr bwMode="auto">
              <a:xfrm>
                <a:off x="5287" y="1949"/>
                <a:ext cx="35" cy="85"/>
              </a:xfrm>
              <a:custGeom>
                <a:avLst/>
                <a:gdLst>
                  <a:gd name="T0" fmla="*/ 0 w 104"/>
                  <a:gd name="T1" fmla="*/ 3 h 254"/>
                  <a:gd name="T2" fmla="*/ 0 w 104"/>
                  <a:gd name="T3" fmla="*/ 3 h 254"/>
                  <a:gd name="T4" fmla="*/ 0 w 104"/>
                  <a:gd name="T5" fmla="*/ 3 h 254"/>
                  <a:gd name="T6" fmla="*/ 0 w 104"/>
                  <a:gd name="T7" fmla="*/ 2 h 254"/>
                  <a:gd name="T8" fmla="*/ 0 w 104"/>
                  <a:gd name="T9" fmla="*/ 2 h 254"/>
                  <a:gd name="T10" fmla="*/ 0 w 104"/>
                  <a:gd name="T11" fmla="*/ 1 h 254"/>
                  <a:gd name="T12" fmla="*/ 1 w 104"/>
                  <a:gd name="T13" fmla="*/ 1 h 254"/>
                  <a:gd name="T14" fmla="*/ 1 w 104"/>
                  <a:gd name="T15" fmla="*/ 0 h 254"/>
                  <a:gd name="T16" fmla="*/ 1 w 104"/>
                  <a:gd name="T17" fmla="*/ 0 h 254"/>
                  <a:gd name="T18" fmla="*/ 1 w 104"/>
                  <a:gd name="T19" fmla="*/ 0 h 254"/>
                  <a:gd name="T20" fmla="*/ 1 w 104"/>
                  <a:gd name="T21" fmla="*/ 0 h 254"/>
                  <a:gd name="T22" fmla="*/ 1 w 104"/>
                  <a:gd name="T23" fmla="*/ 0 h 254"/>
                  <a:gd name="T24" fmla="*/ 1 w 104"/>
                  <a:gd name="T25" fmla="*/ 0 h 254"/>
                  <a:gd name="T26" fmla="*/ 1 w 104"/>
                  <a:gd name="T27" fmla="*/ 0 h 254"/>
                  <a:gd name="T28" fmla="*/ 0 w 104"/>
                  <a:gd name="T29" fmla="*/ 1 h 254"/>
                  <a:gd name="T30" fmla="*/ 0 w 104"/>
                  <a:gd name="T31" fmla="*/ 1 h 254"/>
                  <a:gd name="T32" fmla="*/ 0 w 104"/>
                  <a:gd name="T33" fmla="*/ 1 h 254"/>
                  <a:gd name="T34" fmla="*/ 0 w 104"/>
                  <a:gd name="T35" fmla="*/ 2 h 254"/>
                  <a:gd name="T36" fmla="*/ 0 w 104"/>
                  <a:gd name="T37" fmla="*/ 2 h 254"/>
                  <a:gd name="T38" fmla="*/ 0 w 104"/>
                  <a:gd name="T39" fmla="*/ 3 h 254"/>
                  <a:gd name="T40" fmla="*/ 0 w 104"/>
                  <a:gd name="T41" fmla="*/ 3 h 254"/>
                  <a:gd name="T42" fmla="*/ 0 w 104"/>
                  <a:gd name="T43" fmla="*/ 3 h 254"/>
                  <a:gd name="T44" fmla="*/ 0 w 104"/>
                  <a:gd name="T45" fmla="*/ 3 h 254"/>
                  <a:gd name="T46" fmla="*/ 0 w 104"/>
                  <a:gd name="T47" fmla="*/ 3 h 254"/>
                  <a:gd name="T48" fmla="*/ 0 w 104"/>
                  <a:gd name="T49" fmla="*/ 3 h 2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254"/>
                  <a:gd name="T77" fmla="*/ 104 w 104"/>
                  <a:gd name="T78" fmla="*/ 254 h 2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254">
                    <a:moveTo>
                      <a:pt x="8" y="254"/>
                    </a:moveTo>
                    <a:lnTo>
                      <a:pt x="8" y="245"/>
                    </a:lnTo>
                    <a:lnTo>
                      <a:pt x="9" y="222"/>
                    </a:lnTo>
                    <a:lnTo>
                      <a:pt x="13" y="188"/>
                    </a:lnTo>
                    <a:lnTo>
                      <a:pt x="21" y="150"/>
                    </a:lnTo>
                    <a:lnTo>
                      <a:pt x="31" y="108"/>
                    </a:lnTo>
                    <a:lnTo>
                      <a:pt x="45" y="71"/>
                    </a:lnTo>
                    <a:lnTo>
                      <a:pt x="63" y="38"/>
                    </a:lnTo>
                    <a:lnTo>
                      <a:pt x="89" y="18"/>
                    </a:lnTo>
                    <a:lnTo>
                      <a:pt x="104" y="5"/>
                    </a:lnTo>
                    <a:lnTo>
                      <a:pt x="104" y="0"/>
                    </a:lnTo>
                    <a:lnTo>
                      <a:pt x="91" y="2"/>
                    </a:lnTo>
                    <a:lnTo>
                      <a:pt x="71" y="12"/>
                    </a:lnTo>
                    <a:lnTo>
                      <a:pt x="46" y="27"/>
                    </a:lnTo>
                    <a:lnTo>
                      <a:pt x="24" y="49"/>
                    </a:lnTo>
                    <a:lnTo>
                      <a:pt x="6" y="77"/>
                    </a:lnTo>
                    <a:lnTo>
                      <a:pt x="0" y="113"/>
                    </a:lnTo>
                    <a:lnTo>
                      <a:pt x="0" y="148"/>
                    </a:lnTo>
                    <a:lnTo>
                      <a:pt x="0" y="178"/>
                    </a:lnTo>
                    <a:lnTo>
                      <a:pt x="1" y="202"/>
                    </a:lnTo>
                    <a:lnTo>
                      <a:pt x="3" y="222"/>
                    </a:lnTo>
                    <a:lnTo>
                      <a:pt x="5" y="236"/>
                    </a:lnTo>
                    <a:lnTo>
                      <a:pt x="6" y="246"/>
                    </a:lnTo>
                    <a:lnTo>
                      <a:pt x="7" y="252"/>
                    </a:lnTo>
                    <a:lnTo>
                      <a:pt x="8" y="254"/>
                    </a:lnTo>
                    <a:close/>
                  </a:path>
                </a:pathLst>
              </a:custGeom>
              <a:solidFill>
                <a:srgbClr val="26479E"/>
              </a:solidFill>
              <a:ln w="6350">
                <a:solidFill>
                  <a:srgbClr val="000000"/>
                </a:solidFill>
                <a:round/>
                <a:headEnd/>
                <a:tailEnd/>
              </a:ln>
            </p:spPr>
            <p:txBody>
              <a:bodyPr/>
              <a:lstStyle/>
              <a:p>
                <a:endParaRPr lang="en-US"/>
              </a:p>
            </p:txBody>
          </p:sp>
          <p:sp>
            <p:nvSpPr>
              <p:cNvPr id="21663" name="Freeform 1151"/>
              <p:cNvSpPr>
                <a:spLocks/>
              </p:cNvSpPr>
              <p:nvPr/>
            </p:nvSpPr>
            <p:spPr bwMode="auto">
              <a:xfrm>
                <a:off x="5352" y="2166"/>
                <a:ext cx="47" cy="12"/>
              </a:xfrm>
              <a:custGeom>
                <a:avLst/>
                <a:gdLst>
                  <a:gd name="T0" fmla="*/ 0 w 142"/>
                  <a:gd name="T1" fmla="*/ 0 h 37"/>
                  <a:gd name="T2" fmla="*/ 0 w 142"/>
                  <a:gd name="T3" fmla="*/ 0 h 37"/>
                  <a:gd name="T4" fmla="*/ 0 w 142"/>
                  <a:gd name="T5" fmla="*/ 0 h 37"/>
                  <a:gd name="T6" fmla="*/ 0 w 142"/>
                  <a:gd name="T7" fmla="*/ 0 h 37"/>
                  <a:gd name="T8" fmla="*/ 1 w 142"/>
                  <a:gd name="T9" fmla="*/ 0 h 37"/>
                  <a:gd name="T10" fmla="*/ 1 w 142"/>
                  <a:gd name="T11" fmla="*/ 0 h 37"/>
                  <a:gd name="T12" fmla="*/ 1 w 142"/>
                  <a:gd name="T13" fmla="*/ 0 h 37"/>
                  <a:gd name="T14" fmla="*/ 1 w 142"/>
                  <a:gd name="T15" fmla="*/ 0 h 37"/>
                  <a:gd name="T16" fmla="*/ 2 w 142"/>
                  <a:gd name="T17" fmla="*/ 0 h 37"/>
                  <a:gd name="T18" fmla="*/ 2 w 142"/>
                  <a:gd name="T19" fmla="*/ 0 h 37"/>
                  <a:gd name="T20" fmla="*/ 2 w 142"/>
                  <a:gd name="T21" fmla="*/ 0 h 37"/>
                  <a:gd name="T22" fmla="*/ 1 w 142"/>
                  <a:gd name="T23" fmla="*/ 0 h 37"/>
                  <a:gd name="T24" fmla="*/ 1 w 142"/>
                  <a:gd name="T25" fmla="*/ 0 h 37"/>
                  <a:gd name="T26" fmla="*/ 1 w 142"/>
                  <a:gd name="T27" fmla="*/ 0 h 37"/>
                  <a:gd name="T28" fmla="*/ 0 w 142"/>
                  <a:gd name="T29" fmla="*/ 0 h 37"/>
                  <a:gd name="T30" fmla="*/ 0 w 142"/>
                  <a:gd name="T31" fmla="*/ 0 h 37"/>
                  <a:gd name="T32" fmla="*/ 0 w 142"/>
                  <a:gd name="T33" fmla="*/ 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37"/>
                  <a:gd name="T53" fmla="*/ 142 w 142"/>
                  <a:gd name="T54" fmla="*/ 37 h 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37">
                    <a:moveTo>
                      <a:pt x="0" y="8"/>
                    </a:moveTo>
                    <a:lnTo>
                      <a:pt x="4" y="6"/>
                    </a:lnTo>
                    <a:lnTo>
                      <a:pt x="16" y="4"/>
                    </a:lnTo>
                    <a:lnTo>
                      <a:pt x="32" y="1"/>
                    </a:lnTo>
                    <a:lnTo>
                      <a:pt x="53" y="0"/>
                    </a:lnTo>
                    <a:lnTo>
                      <a:pt x="74" y="0"/>
                    </a:lnTo>
                    <a:lnTo>
                      <a:pt x="96" y="4"/>
                    </a:lnTo>
                    <a:lnTo>
                      <a:pt x="118" y="11"/>
                    </a:lnTo>
                    <a:lnTo>
                      <a:pt x="137" y="25"/>
                    </a:lnTo>
                    <a:lnTo>
                      <a:pt x="142" y="34"/>
                    </a:lnTo>
                    <a:lnTo>
                      <a:pt x="132" y="37"/>
                    </a:lnTo>
                    <a:lnTo>
                      <a:pt x="111" y="35"/>
                    </a:lnTo>
                    <a:lnTo>
                      <a:pt x="83" y="30"/>
                    </a:lnTo>
                    <a:lnTo>
                      <a:pt x="53" y="22"/>
                    </a:lnTo>
                    <a:lnTo>
                      <a:pt x="26" y="15"/>
                    </a:lnTo>
                    <a:lnTo>
                      <a:pt x="7" y="10"/>
                    </a:lnTo>
                    <a:lnTo>
                      <a:pt x="0" y="8"/>
                    </a:lnTo>
                    <a:close/>
                  </a:path>
                </a:pathLst>
              </a:custGeom>
              <a:solidFill>
                <a:srgbClr val="26479E"/>
              </a:solidFill>
              <a:ln w="6350">
                <a:solidFill>
                  <a:srgbClr val="000000"/>
                </a:solidFill>
                <a:round/>
                <a:headEnd/>
                <a:tailEnd/>
              </a:ln>
            </p:spPr>
            <p:txBody>
              <a:bodyPr/>
              <a:lstStyle/>
              <a:p>
                <a:endParaRPr lang="en-US"/>
              </a:p>
            </p:txBody>
          </p:sp>
          <p:sp>
            <p:nvSpPr>
              <p:cNvPr id="21664" name="Freeform 1152"/>
              <p:cNvSpPr>
                <a:spLocks/>
              </p:cNvSpPr>
              <p:nvPr/>
            </p:nvSpPr>
            <p:spPr bwMode="auto">
              <a:xfrm>
                <a:off x="5040" y="2223"/>
                <a:ext cx="259" cy="143"/>
              </a:xfrm>
              <a:custGeom>
                <a:avLst/>
                <a:gdLst>
                  <a:gd name="T0" fmla="*/ 0 w 777"/>
                  <a:gd name="T1" fmla="*/ 5 h 430"/>
                  <a:gd name="T2" fmla="*/ 0 w 777"/>
                  <a:gd name="T3" fmla="*/ 5 h 430"/>
                  <a:gd name="T4" fmla="*/ 0 w 777"/>
                  <a:gd name="T5" fmla="*/ 4 h 430"/>
                  <a:gd name="T6" fmla="*/ 0 w 777"/>
                  <a:gd name="T7" fmla="*/ 4 h 430"/>
                  <a:gd name="T8" fmla="*/ 0 w 777"/>
                  <a:gd name="T9" fmla="*/ 4 h 430"/>
                  <a:gd name="T10" fmla="*/ 0 w 777"/>
                  <a:gd name="T11" fmla="*/ 3 h 430"/>
                  <a:gd name="T12" fmla="*/ 1 w 777"/>
                  <a:gd name="T13" fmla="*/ 3 h 430"/>
                  <a:gd name="T14" fmla="*/ 1 w 777"/>
                  <a:gd name="T15" fmla="*/ 3 h 430"/>
                  <a:gd name="T16" fmla="*/ 2 w 777"/>
                  <a:gd name="T17" fmla="*/ 2 h 430"/>
                  <a:gd name="T18" fmla="*/ 3 w 777"/>
                  <a:gd name="T19" fmla="*/ 2 h 430"/>
                  <a:gd name="T20" fmla="*/ 3 w 777"/>
                  <a:gd name="T21" fmla="*/ 2 h 430"/>
                  <a:gd name="T22" fmla="*/ 4 w 777"/>
                  <a:gd name="T23" fmla="*/ 2 h 430"/>
                  <a:gd name="T24" fmla="*/ 5 w 777"/>
                  <a:gd name="T25" fmla="*/ 1 h 430"/>
                  <a:gd name="T26" fmla="*/ 5 w 777"/>
                  <a:gd name="T27" fmla="*/ 1 h 430"/>
                  <a:gd name="T28" fmla="*/ 6 w 777"/>
                  <a:gd name="T29" fmla="*/ 1 h 430"/>
                  <a:gd name="T30" fmla="*/ 6 w 777"/>
                  <a:gd name="T31" fmla="*/ 0 h 430"/>
                  <a:gd name="T32" fmla="*/ 7 w 777"/>
                  <a:gd name="T33" fmla="*/ 0 h 430"/>
                  <a:gd name="T34" fmla="*/ 7 w 777"/>
                  <a:gd name="T35" fmla="*/ 0 h 430"/>
                  <a:gd name="T36" fmla="*/ 8 w 777"/>
                  <a:gd name="T37" fmla="*/ 0 h 430"/>
                  <a:gd name="T38" fmla="*/ 9 w 777"/>
                  <a:gd name="T39" fmla="*/ 0 h 430"/>
                  <a:gd name="T40" fmla="*/ 9 w 777"/>
                  <a:gd name="T41" fmla="*/ 0 h 430"/>
                  <a:gd name="T42" fmla="*/ 10 w 777"/>
                  <a:gd name="T43" fmla="*/ 0 h 430"/>
                  <a:gd name="T44" fmla="*/ 10 w 777"/>
                  <a:gd name="T45" fmla="*/ 1 h 430"/>
                  <a:gd name="T46" fmla="*/ 9 w 777"/>
                  <a:gd name="T47" fmla="*/ 1 h 430"/>
                  <a:gd name="T48" fmla="*/ 8 w 777"/>
                  <a:gd name="T49" fmla="*/ 2 h 430"/>
                  <a:gd name="T50" fmla="*/ 7 w 777"/>
                  <a:gd name="T51" fmla="*/ 3 h 430"/>
                  <a:gd name="T52" fmla="*/ 6 w 777"/>
                  <a:gd name="T53" fmla="*/ 3 h 430"/>
                  <a:gd name="T54" fmla="*/ 6 w 777"/>
                  <a:gd name="T55" fmla="*/ 4 h 430"/>
                  <a:gd name="T56" fmla="*/ 5 w 777"/>
                  <a:gd name="T57" fmla="*/ 4 h 430"/>
                  <a:gd name="T58" fmla="*/ 4 w 777"/>
                  <a:gd name="T59" fmla="*/ 4 h 430"/>
                  <a:gd name="T60" fmla="*/ 4 w 777"/>
                  <a:gd name="T61" fmla="*/ 4 h 430"/>
                  <a:gd name="T62" fmla="*/ 3 w 777"/>
                  <a:gd name="T63" fmla="*/ 4 h 430"/>
                  <a:gd name="T64" fmla="*/ 3 w 777"/>
                  <a:gd name="T65" fmla="*/ 5 h 430"/>
                  <a:gd name="T66" fmla="*/ 2 w 777"/>
                  <a:gd name="T67" fmla="*/ 5 h 430"/>
                  <a:gd name="T68" fmla="*/ 2 w 777"/>
                  <a:gd name="T69" fmla="*/ 5 h 430"/>
                  <a:gd name="T70" fmla="*/ 1 w 777"/>
                  <a:gd name="T71" fmla="*/ 5 h 430"/>
                  <a:gd name="T72" fmla="*/ 1 w 777"/>
                  <a:gd name="T73" fmla="*/ 5 h 430"/>
                  <a:gd name="T74" fmla="*/ 1 w 777"/>
                  <a:gd name="T75" fmla="*/ 5 h 430"/>
                  <a:gd name="T76" fmla="*/ 0 w 777"/>
                  <a:gd name="T77" fmla="*/ 5 h 430"/>
                  <a:gd name="T78" fmla="*/ 0 w 777"/>
                  <a:gd name="T79" fmla="*/ 5 h 430"/>
                  <a:gd name="T80" fmla="*/ 0 w 777"/>
                  <a:gd name="T81" fmla="*/ 5 h 4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77"/>
                  <a:gd name="T124" fmla="*/ 0 h 430"/>
                  <a:gd name="T125" fmla="*/ 777 w 777"/>
                  <a:gd name="T126" fmla="*/ 430 h 4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77" h="430">
                    <a:moveTo>
                      <a:pt x="0" y="404"/>
                    </a:moveTo>
                    <a:lnTo>
                      <a:pt x="0" y="389"/>
                    </a:lnTo>
                    <a:lnTo>
                      <a:pt x="1" y="364"/>
                    </a:lnTo>
                    <a:lnTo>
                      <a:pt x="4" y="332"/>
                    </a:lnTo>
                    <a:lnTo>
                      <a:pt x="12" y="298"/>
                    </a:lnTo>
                    <a:lnTo>
                      <a:pt x="28" y="262"/>
                    </a:lnTo>
                    <a:lnTo>
                      <a:pt x="55" y="233"/>
                    </a:lnTo>
                    <a:lnTo>
                      <a:pt x="95" y="211"/>
                    </a:lnTo>
                    <a:lnTo>
                      <a:pt x="153" y="202"/>
                    </a:lnTo>
                    <a:lnTo>
                      <a:pt x="216" y="191"/>
                    </a:lnTo>
                    <a:lnTo>
                      <a:pt x="273" y="170"/>
                    </a:lnTo>
                    <a:lnTo>
                      <a:pt x="326" y="143"/>
                    </a:lnTo>
                    <a:lnTo>
                      <a:pt x="376" y="112"/>
                    </a:lnTo>
                    <a:lnTo>
                      <a:pt x="421" y="79"/>
                    </a:lnTo>
                    <a:lnTo>
                      <a:pt x="466" y="50"/>
                    </a:lnTo>
                    <a:lnTo>
                      <a:pt x="512" y="25"/>
                    </a:lnTo>
                    <a:lnTo>
                      <a:pt x="558" y="13"/>
                    </a:lnTo>
                    <a:lnTo>
                      <a:pt x="606" y="3"/>
                    </a:lnTo>
                    <a:lnTo>
                      <a:pt x="661" y="0"/>
                    </a:lnTo>
                    <a:lnTo>
                      <a:pt x="712" y="1"/>
                    </a:lnTo>
                    <a:lnTo>
                      <a:pt x="754" y="11"/>
                    </a:lnTo>
                    <a:lnTo>
                      <a:pt x="777" y="31"/>
                    </a:lnTo>
                    <a:lnTo>
                      <a:pt x="777" y="65"/>
                    </a:lnTo>
                    <a:lnTo>
                      <a:pt x="746" y="112"/>
                    </a:lnTo>
                    <a:lnTo>
                      <a:pt x="678" y="179"/>
                    </a:lnTo>
                    <a:lnTo>
                      <a:pt x="591" y="238"/>
                    </a:lnTo>
                    <a:lnTo>
                      <a:pt x="515" y="276"/>
                    </a:lnTo>
                    <a:lnTo>
                      <a:pt x="446" y="297"/>
                    </a:lnTo>
                    <a:lnTo>
                      <a:pt x="388" y="307"/>
                    </a:lnTo>
                    <a:lnTo>
                      <a:pt x="336" y="313"/>
                    </a:lnTo>
                    <a:lnTo>
                      <a:pt x="292" y="321"/>
                    </a:lnTo>
                    <a:lnTo>
                      <a:pt x="255" y="336"/>
                    </a:lnTo>
                    <a:lnTo>
                      <a:pt x="226" y="368"/>
                    </a:lnTo>
                    <a:lnTo>
                      <a:pt x="194" y="398"/>
                    </a:lnTo>
                    <a:lnTo>
                      <a:pt x="158" y="418"/>
                    </a:lnTo>
                    <a:lnTo>
                      <a:pt x="119" y="427"/>
                    </a:lnTo>
                    <a:lnTo>
                      <a:pt x="82" y="430"/>
                    </a:lnTo>
                    <a:lnTo>
                      <a:pt x="48" y="426"/>
                    </a:lnTo>
                    <a:lnTo>
                      <a:pt x="20" y="420"/>
                    </a:lnTo>
                    <a:lnTo>
                      <a:pt x="4" y="411"/>
                    </a:lnTo>
                    <a:lnTo>
                      <a:pt x="0" y="404"/>
                    </a:lnTo>
                    <a:close/>
                  </a:path>
                </a:pathLst>
              </a:custGeom>
              <a:solidFill>
                <a:srgbClr val="FFCCC2"/>
              </a:solidFill>
              <a:ln w="6350">
                <a:solidFill>
                  <a:srgbClr val="000000"/>
                </a:solidFill>
                <a:round/>
                <a:headEnd/>
                <a:tailEnd/>
              </a:ln>
            </p:spPr>
            <p:txBody>
              <a:bodyPr/>
              <a:lstStyle/>
              <a:p>
                <a:endParaRPr lang="en-US"/>
              </a:p>
            </p:txBody>
          </p:sp>
          <p:sp>
            <p:nvSpPr>
              <p:cNvPr id="21665" name="Freeform 1153"/>
              <p:cNvSpPr>
                <a:spLocks/>
              </p:cNvSpPr>
              <p:nvPr/>
            </p:nvSpPr>
            <p:spPr bwMode="auto">
              <a:xfrm>
                <a:off x="5158" y="1739"/>
                <a:ext cx="59" cy="29"/>
              </a:xfrm>
              <a:custGeom>
                <a:avLst/>
                <a:gdLst>
                  <a:gd name="T0" fmla="*/ 0 w 178"/>
                  <a:gd name="T1" fmla="*/ 1 h 86"/>
                  <a:gd name="T2" fmla="*/ 0 w 178"/>
                  <a:gd name="T3" fmla="*/ 1 h 86"/>
                  <a:gd name="T4" fmla="*/ 0 w 178"/>
                  <a:gd name="T5" fmla="*/ 1 h 86"/>
                  <a:gd name="T6" fmla="*/ 0 w 178"/>
                  <a:gd name="T7" fmla="*/ 1 h 86"/>
                  <a:gd name="T8" fmla="*/ 0 w 178"/>
                  <a:gd name="T9" fmla="*/ 0 h 86"/>
                  <a:gd name="T10" fmla="*/ 1 w 178"/>
                  <a:gd name="T11" fmla="*/ 0 h 86"/>
                  <a:gd name="T12" fmla="*/ 1 w 178"/>
                  <a:gd name="T13" fmla="*/ 0 h 86"/>
                  <a:gd name="T14" fmla="*/ 1 w 178"/>
                  <a:gd name="T15" fmla="*/ 0 h 86"/>
                  <a:gd name="T16" fmla="*/ 2 w 178"/>
                  <a:gd name="T17" fmla="*/ 0 h 86"/>
                  <a:gd name="T18" fmla="*/ 2 w 178"/>
                  <a:gd name="T19" fmla="*/ 0 h 86"/>
                  <a:gd name="T20" fmla="*/ 2 w 178"/>
                  <a:gd name="T21" fmla="*/ 0 h 86"/>
                  <a:gd name="T22" fmla="*/ 2 w 178"/>
                  <a:gd name="T23" fmla="*/ 0 h 86"/>
                  <a:gd name="T24" fmla="*/ 1 w 178"/>
                  <a:gd name="T25" fmla="*/ 0 h 86"/>
                  <a:gd name="T26" fmla="*/ 1 w 178"/>
                  <a:gd name="T27" fmla="*/ 1 h 86"/>
                  <a:gd name="T28" fmla="*/ 0 w 178"/>
                  <a:gd name="T29" fmla="*/ 1 h 86"/>
                  <a:gd name="T30" fmla="*/ 0 w 178"/>
                  <a:gd name="T31" fmla="*/ 1 h 86"/>
                  <a:gd name="T32" fmla="*/ 0 w 178"/>
                  <a:gd name="T33" fmla="*/ 1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86"/>
                  <a:gd name="T53" fmla="*/ 178 w 178"/>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86">
                    <a:moveTo>
                      <a:pt x="0" y="86"/>
                    </a:moveTo>
                    <a:lnTo>
                      <a:pt x="1" y="81"/>
                    </a:lnTo>
                    <a:lnTo>
                      <a:pt x="7" y="71"/>
                    </a:lnTo>
                    <a:lnTo>
                      <a:pt x="18" y="54"/>
                    </a:lnTo>
                    <a:lnTo>
                      <a:pt x="33" y="39"/>
                    </a:lnTo>
                    <a:lnTo>
                      <a:pt x="53" y="22"/>
                    </a:lnTo>
                    <a:lnTo>
                      <a:pt x="79" y="9"/>
                    </a:lnTo>
                    <a:lnTo>
                      <a:pt x="111" y="0"/>
                    </a:lnTo>
                    <a:lnTo>
                      <a:pt x="152" y="1"/>
                    </a:lnTo>
                    <a:lnTo>
                      <a:pt x="178" y="3"/>
                    </a:lnTo>
                    <a:lnTo>
                      <a:pt x="176" y="11"/>
                    </a:lnTo>
                    <a:lnTo>
                      <a:pt x="153" y="23"/>
                    </a:lnTo>
                    <a:lnTo>
                      <a:pt x="119" y="38"/>
                    </a:lnTo>
                    <a:lnTo>
                      <a:pt x="77" y="52"/>
                    </a:lnTo>
                    <a:lnTo>
                      <a:pt x="39" y="67"/>
                    </a:lnTo>
                    <a:lnTo>
                      <a:pt x="11" y="77"/>
                    </a:lnTo>
                    <a:lnTo>
                      <a:pt x="0" y="86"/>
                    </a:lnTo>
                    <a:close/>
                  </a:path>
                </a:pathLst>
              </a:custGeom>
              <a:solidFill>
                <a:srgbClr val="26479E"/>
              </a:solidFill>
              <a:ln w="6350">
                <a:solidFill>
                  <a:srgbClr val="000000"/>
                </a:solidFill>
                <a:round/>
                <a:headEnd/>
                <a:tailEnd/>
              </a:ln>
            </p:spPr>
            <p:txBody>
              <a:bodyPr/>
              <a:lstStyle/>
              <a:p>
                <a:endParaRPr lang="en-US"/>
              </a:p>
            </p:txBody>
          </p:sp>
          <p:sp>
            <p:nvSpPr>
              <p:cNvPr id="21666" name="Freeform 1154"/>
              <p:cNvSpPr>
                <a:spLocks/>
              </p:cNvSpPr>
              <p:nvPr/>
            </p:nvSpPr>
            <p:spPr bwMode="auto">
              <a:xfrm>
                <a:off x="5082" y="2137"/>
                <a:ext cx="52" cy="45"/>
              </a:xfrm>
              <a:custGeom>
                <a:avLst/>
                <a:gdLst>
                  <a:gd name="T0" fmla="*/ 0 w 156"/>
                  <a:gd name="T1" fmla="*/ 2 h 134"/>
                  <a:gd name="T2" fmla="*/ 0 w 156"/>
                  <a:gd name="T3" fmla="*/ 2 h 134"/>
                  <a:gd name="T4" fmla="*/ 0 w 156"/>
                  <a:gd name="T5" fmla="*/ 1 h 134"/>
                  <a:gd name="T6" fmla="*/ 0 w 156"/>
                  <a:gd name="T7" fmla="*/ 1 h 134"/>
                  <a:gd name="T8" fmla="*/ 0 w 156"/>
                  <a:gd name="T9" fmla="*/ 1 h 134"/>
                  <a:gd name="T10" fmla="*/ 1 w 156"/>
                  <a:gd name="T11" fmla="*/ 1 h 134"/>
                  <a:gd name="T12" fmla="*/ 1 w 156"/>
                  <a:gd name="T13" fmla="*/ 0 h 134"/>
                  <a:gd name="T14" fmla="*/ 1 w 156"/>
                  <a:gd name="T15" fmla="*/ 0 h 134"/>
                  <a:gd name="T16" fmla="*/ 2 w 156"/>
                  <a:gd name="T17" fmla="*/ 0 h 134"/>
                  <a:gd name="T18" fmla="*/ 2 w 156"/>
                  <a:gd name="T19" fmla="*/ 0 h 134"/>
                  <a:gd name="T20" fmla="*/ 2 w 156"/>
                  <a:gd name="T21" fmla="*/ 0 h 134"/>
                  <a:gd name="T22" fmla="*/ 2 w 156"/>
                  <a:gd name="T23" fmla="*/ 0 h 134"/>
                  <a:gd name="T24" fmla="*/ 1 w 156"/>
                  <a:gd name="T25" fmla="*/ 1 h 134"/>
                  <a:gd name="T26" fmla="*/ 1 w 156"/>
                  <a:gd name="T27" fmla="*/ 1 h 134"/>
                  <a:gd name="T28" fmla="*/ 0 w 156"/>
                  <a:gd name="T29" fmla="*/ 1 h 134"/>
                  <a:gd name="T30" fmla="*/ 0 w 156"/>
                  <a:gd name="T31" fmla="*/ 2 h 134"/>
                  <a:gd name="T32" fmla="*/ 0 w 156"/>
                  <a:gd name="T33" fmla="*/ 2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6"/>
                  <a:gd name="T52" fmla="*/ 0 h 134"/>
                  <a:gd name="T53" fmla="*/ 156 w 156"/>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6" h="134">
                    <a:moveTo>
                      <a:pt x="0" y="134"/>
                    </a:moveTo>
                    <a:lnTo>
                      <a:pt x="3" y="128"/>
                    </a:lnTo>
                    <a:lnTo>
                      <a:pt x="10" y="114"/>
                    </a:lnTo>
                    <a:lnTo>
                      <a:pt x="22" y="94"/>
                    </a:lnTo>
                    <a:lnTo>
                      <a:pt x="40" y="72"/>
                    </a:lnTo>
                    <a:lnTo>
                      <a:pt x="59" y="48"/>
                    </a:lnTo>
                    <a:lnTo>
                      <a:pt x="82" y="27"/>
                    </a:lnTo>
                    <a:lnTo>
                      <a:pt x="110" y="9"/>
                    </a:lnTo>
                    <a:lnTo>
                      <a:pt x="139" y="0"/>
                    </a:lnTo>
                    <a:lnTo>
                      <a:pt x="156" y="0"/>
                    </a:lnTo>
                    <a:lnTo>
                      <a:pt x="151" y="13"/>
                    </a:lnTo>
                    <a:lnTo>
                      <a:pt x="130" y="34"/>
                    </a:lnTo>
                    <a:lnTo>
                      <a:pt x="100" y="61"/>
                    </a:lnTo>
                    <a:lnTo>
                      <a:pt x="64" y="86"/>
                    </a:lnTo>
                    <a:lnTo>
                      <a:pt x="32" y="109"/>
                    </a:lnTo>
                    <a:lnTo>
                      <a:pt x="9" y="127"/>
                    </a:lnTo>
                    <a:lnTo>
                      <a:pt x="0" y="134"/>
                    </a:lnTo>
                    <a:close/>
                  </a:path>
                </a:pathLst>
              </a:custGeom>
              <a:solidFill>
                <a:srgbClr val="0A2670"/>
              </a:solidFill>
              <a:ln w="6350">
                <a:solidFill>
                  <a:srgbClr val="000000"/>
                </a:solidFill>
                <a:round/>
                <a:headEnd/>
                <a:tailEnd/>
              </a:ln>
            </p:spPr>
            <p:txBody>
              <a:bodyPr/>
              <a:lstStyle/>
              <a:p>
                <a:endParaRPr lang="en-US"/>
              </a:p>
            </p:txBody>
          </p:sp>
          <p:sp>
            <p:nvSpPr>
              <p:cNvPr id="21667" name="Freeform 1155"/>
              <p:cNvSpPr>
                <a:spLocks/>
              </p:cNvSpPr>
              <p:nvPr/>
            </p:nvSpPr>
            <p:spPr bwMode="auto">
              <a:xfrm>
                <a:off x="5277" y="1984"/>
                <a:ext cx="42" cy="61"/>
              </a:xfrm>
              <a:custGeom>
                <a:avLst/>
                <a:gdLst>
                  <a:gd name="T0" fmla="*/ 0 w 128"/>
                  <a:gd name="T1" fmla="*/ 2 h 182"/>
                  <a:gd name="T2" fmla="*/ 0 w 128"/>
                  <a:gd name="T3" fmla="*/ 2 h 182"/>
                  <a:gd name="T4" fmla="*/ 0 w 128"/>
                  <a:gd name="T5" fmla="*/ 2 h 182"/>
                  <a:gd name="T6" fmla="*/ 0 w 128"/>
                  <a:gd name="T7" fmla="*/ 2 h 182"/>
                  <a:gd name="T8" fmla="*/ 0 w 128"/>
                  <a:gd name="T9" fmla="*/ 1 h 182"/>
                  <a:gd name="T10" fmla="*/ 1 w 128"/>
                  <a:gd name="T11" fmla="*/ 1 h 182"/>
                  <a:gd name="T12" fmla="*/ 1 w 128"/>
                  <a:gd name="T13" fmla="*/ 0 h 182"/>
                  <a:gd name="T14" fmla="*/ 1 w 128"/>
                  <a:gd name="T15" fmla="*/ 0 h 182"/>
                  <a:gd name="T16" fmla="*/ 1 w 128"/>
                  <a:gd name="T17" fmla="*/ 0 h 182"/>
                  <a:gd name="T18" fmla="*/ 2 w 128"/>
                  <a:gd name="T19" fmla="*/ 0 h 182"/>
                  <a:gd name="T20" fmla="*/ 1 w 128"/>
                  <a:gd name="T21" fmla="*/ 0 h 182"/>
                  <a:gd name="T22" fmla="*/ 1 w 128"/>
                  <a:gd name="T23" fmla="*/ 1 h 182"/>
                  <a:gd name="T24" fmla="*/ 1 w 128"/>
                  <a:gd name="T25" fmla="*/ 1 h 182"/>
                  <a:gd name="T26" fmla="*/ 1 w 128"/>
                  <a:gd name="T27" fmla="*/ 2 h 182"/>
                  <a:gd name="T28" fmla="*/ 0 w 128"/>
                  <a:gd name="T29" fmla="*/ 2 h 182"/>
                  <a:gd name="T30" fmla="*/ 0 w 128"/>
                  <a:gd name="T31" fmla="*/ 2 h 182"/>
                  <a:gd name="T32" fmla="*/ 0 w 128"/>
                  <a:gd name="T33" fmla="*/ 2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82"/>
                  <a:gd name="T53" fmla="*/ 128 w 128"/>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82">
                    <a:moveTo>
                      <a:pt x="0" y="182"/>
                    </a:moveTo>
                    <a:lnTo>
                      <a:pt x="2" y="174"/>
                    </a:lnTo>
                    <a:lnTo>
                      <a:pt x="12" y="153"/>
                    </a:lnTo>
                    <a:lnTo>
                      <a:pt x="25" y="123"/>
                    </a:lnTo>
                    <a:lnTo>
                      <a:pt x="41" y="90"/>
                    </a:lnTo>
                    <a:lnTo>
                      <a:pt x="60" y="56"/>
                    </a:lnTo>
                    <a:lnTo>
                      <a:pt x="80" y="27"/>
                    </a:lnTo>
                    <a:lnTo>
                      <a:pt x="101" y="7"/>
                    </a:lnTo>
                    <a:lnTo>
                      <a:pt x="121" y="0"/>
                    </a:lnTo>
                    <a:lnTo>
                      <a:pt x="128" y="7"/>
                    </a:lnTo>
                    <a:lnTo>
                      <a:pt x="122" y="27"/>
                    </a:lnTo>
                    <a:lnTo>
                      <a:pt x="103" y="56"/>
                    </a:lnTo>
                    <a:lnTo>
                      <a:pt x="78" y="90"/>
                    </a:lnTo>
                    <a:lnTo>
                      <a:pt x="50" y="123"/>
                    </a:lnTo>
                    <a:lnTo>
                      <a:pt x="25" y="153"/>
                    </a:lnTo>
                    <a:lnTo>
                      <a:pt x="6" y="174"/>
                    </a:lnTo>
                    <a:lnTo>
                      <a:pt x="0" y="182"/>
                    </a:lnTo>
                    <a:close/>
                  </a:path>
                </a:pathLst>
              </a:custGeom>
              <a:solidFill>
                <a:srgbClr val="26479E"/>
              </a:solidFill>
              <a:ln w="6350">
                <a:solidFill>
                  <a:srgbClr val="000000"/>
                </a:solidFill>
                <a:round/>
                <a:headEnd/>
                <a:tailEnd/>
              </a:ln>
            </p:spPr>
            <p:txBody>
              <a:bodyPr/>
              <a:lstStyle/>
              <a:p>
                <a:endParaRPr lang="en-US"/>
              </a:p>
            </p:txBody>
          </p:sp>
          <p:sp>
            <p:nvSpPr>
              <p:cNvPr id="21668" name="Freeform 1156"/>
              <p:cNvSpPr>
                <a:spLocks/>
              </p:cNvSpPr>
              <p:nvPr/>
            </p:nvSpPr>
            <p:spPr bwMode="auto">
              <a:xfrm>
                <a:off x="4703" y="2024"/>
                <a:ext cx="311" cy="120"/>
              </a:xfrm>
              <a:custGeom>
                <a:avLst/>
                <a:gdLst>
                  <a:gd name="T0" fmla="*/ 0 w 932"/>
                  <a:gd name="T1" fmla="*/ 1 h 359"/>
                  <a:gd name="T2" fmla="*/ 0 w 932"/>
                  <a:gd name="T3" fmla="*/ 1 h 359"/>
                  <a:gd name="T4" fmla="*/ 0 w 932"/>
                  <a:gd name="T5" fmla="*/ 1 h 359"/>
                  <a:gd name="T6" fmla="*/ 0 w 932"/>
                  <a:gd name="T7" fmla="*/ 1 h 359"/>
                  <a:gd name="T8" fmla="*/ 1 w 932"/>
                  <a:gd name="T9" fmla="*/ 2 h 359"/>
                  <a:gd name="T10" fmla="*/ 1 w 932"/>
                  <a:gd name="T11" fmla="*/ 2 h 359"/>
                  <a:gd name="T12" fmla="*/ 1 w 932"/>
                  <a:gd name="T13" fmla="*/ 2 h 359"/>
                  <a:gd name="T14" fmla="*/ 2 w 932"/>
                  <a:gd name="T15" fmla="*/ 3 h 359"/>
                  <a:gd name="T16" fmla="*/ 3 w 932"/>
                  <a:gd name="T17" fmla="*/ 3 h 359"/>
                  <a:gd name="T18" fmla="*/ 3 w 932"/>
                  <a:gd name="T19" fmla="*/ 3 h 359"/>
                  <a:gd name="T20" fmla="*/ 4 w 932"/>
                  <a:gd name="T21" fmla="*/ 3 h 359"/>
                  <a:gd name="T22" fmla="*/ 5 w 932"/>
                  <a:gd name="T23" fmla="*/ 2 h 359"/>
                  <a:gd name="T24" fmla="*/ 6 w 932"/>
                  <a:gd name="T25" fmla="*/ 2 h 359"/>
                  <a:gd name="T26" fmla="*/ 6 w 932"/>
                  <a:gd name="T27" fmla="*/ 2 h 359"/>
                  <a:gd name="T28" fmla="*/ 7 w 932"/>
                  <a:gd name="T29" fmla="*/ 2 h 359"/>
                  <a:gd name="T30" fmla="*/ 7 w 932"/>
                  <a:gd name="T31" fmla="*/ 2 h 359"/>
                  <a:gd name="T32" fmla="*/ 8 w 932"/>
                  <a:gd name="T33" fmla="*/ 2 h 359"/>
                  <a:gd name="T34" fmla="*/ 8 w 932"/>
                  <a:gd name="T35" fmla="*/ 3 h 359"/>
                  <a:gd name="T36" fmla="*/ 8 w 932"/>
                  <a:gd name="T37" fmla="*/ 3 h 359"/>
                  <a:gd name="T38" fmla="*/ 9 w 932"/>
                  <a:gd name="T39" fmla="*/ 3 h 359"/>
                  <a:gd name="T40" fmla="*/ 9 w 932"/>
                  <a:gd name="T41" fmla="*/ 4 h 359"/>
                  <a:gd name="T42" fmla="*/ 9 w 932"/>
                  <a:gd name="T43" fmla="*/ 4 h 359"/>
                  <a:gd name="T44" fmla="*/ 10 w 932"/>
                  <a:gd name="T45" fmla="*/ 4 h 359"/>
                  <a:gd name="T46" fmla="*/ 10 w 932"/>
                  <a:gd name="T47" fmla="*/ 4 h 359"/>
                  <a:gd name="T48" fmla="*/ 11 w 932"/>
                  <a:gd name="T49" fmla="*/ 4 h 359"/>
                  <a:gd name="T50" fmla="*/ 11 w 932"/>
                  <a:gd name="T51" fmla="*/ 4 h 359"/>
                  <a:gd name="T52" fmla="*/ 11 w 932"/>
                  <a:gd name="T53" fmla="*/ 4 h 359"/>
                  <a:gd name="T54" fmla="*/ 11 w 932"/>
                  <a:gd name="T55" fmla="*/ 3 h 359"/>
                  <a:gd name="T56" fmla="*/ 11 w 932"/>
                  <a:gd name="T57" fmla="*/ 3 h 359"/>
                  <a:gd name="T58" fmla="*/ 12 w 932"/>
                  <a:gd name="T59" fmla="*/ 3 h 359"/>
                  <a:gd name="T60" fmla="*/ 11 w 932"/>
                  <a:gd name="T61" fmla="*/ 2 h 359"/>
                  <a:gd name="T62" fmla="*/ 11 w 932"/>
                  <a:gd name="T63" fmla="*/ 2 h 359"/>
                  <a:gd name="T64" fmla="*/ 10 w 932"/>
                  <a:gd name="T65" fmla="*/ 2 h 359"/>
                  <a:gd name="T66" fmla="*/ 10 w 932"/>
                  <a:gd name="T67" fmla="*/ 2 h 359"/>
                  <a:gd name="T68" fmla="*/ 9 w 932"/>
                  <a:gd name="T69" fmla="*/ 2 h 359"/>
                  <a:gd name="T70" fmla="*/ 8 w 932"/>
                  <a:gd name="T71" fmla="*/ 1 h 359"/>
                  <a:gd name="T72" fmla="*/ 7 w 932"/>
                  <a:gd name="T73" fmla="*/ 1 h 359"/>
                  <a:gd name="T74" fmla="*/ 6 w 932"/>
                  <a:gd name="T75" fmla="*/ 1 h 359"/>
                  <a:gd name="T76" fmla="*/ 6 w 932"/>
                  <a:gd name="T77" fmla="*/ 1 h 359"/>
                  <a:gd name="T78" fmla="*/ 5 w 932"/>
                  <a:gd name="T79" fmla="*/ 1 h 359"/>
                  <a:gd name="T80" fmla="*/ 4 w 932"/>
                  <a:gd name="T81" fmla="*/ 1 h 359"/>
                  <a:gd name="T82" fmla="*/ 4 w 932"/>
                  <a:gd name="T83" fmla="*/ 0 h 359"/>
                  <a:gd name="T84" fmla="*/ 3 w 932"/>
                  <a:gd name="T85" fmla="*/ 0 h 359"/>
                  <a:gd name="T86" fmla="*/ 2 w 932"/>
                  <a:gd name="T87" fmla="*/ 0 h 359"/>
                  <a:gd name="T88" fmla="*/ 2 w 932"/>
                  <a:gd name="T89" fmla="*/ 0 h 359"/>
                  <a:gd name="T90" fmla="*/ 1 w 932"/>
                  <a:gd name="T91" fmla="*/ 0 h 359"/>
                  <a:gd name="T92" fmla="*/ 1 w 932"/>
                  <a:gd name="T93" fmla="*/ 0 h 359"/>
                  <a:gd name="T94" fmla="*/ 0 w 932"/>
                  <a:gd name="T95" fmla="*/ 0 h 359"/>
                  <a:gd name="T96" fmla="*/ 0 w 932"/>
                  <a:gd name="T97" fmla="*/ 1 h 3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32"/>
                  <a:gd name="T148" fmla="*/ 0 h 359"/>
                  <a:gd name="T149" fmla="*/ 932 w 932"/>
                  <a:gd name="T150" fmla="*/ 359 h 3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32" h="359">
                    <a:moveTo>
                      <a:pt x="0" y="46"/>
                    </a:moveTo>
                    <a:lnTo>
                      <a:pt x="2" y="53"/>
                    </a:lnTo>
                    <a:lnTo>
                      <a:pt x="12" y="73"/>
                    </a:lnTo>
                    <a:lnTo>
                      <a:pt x="27" y="101"/>
                    </a:lnTo>
                    <a:lnTo>
                      <a:pt x="50" y="135"/>
                    </a:lnTo>
                    <a:lnTo>
                      <a:pt x="78" y="166"/>
                    </a:lnTo>
                    <a:lnTo>
                      <a:pt x="115" y="195"/>
                    </a:lnTo>
                    <a:lnTo>
                      <a:pt x="159" y="214"/>
                    </a:lnTo>
                    <a:lnTo>
                      <a:pt x="211" y="220"/>
                    </a:lnTo>
                    <a:lnTo>
                      <a:pt x="268" y="214"/>
                    </a:lnTo>
                    <a:lnTo>
                      <a:pt x="332" y="205"/>
                    </a:lnTo>
                    <a:lnTo>
                      <a:pt x="397" y="195"/>
                    </a:lnTo>
                    <a:lnTo>
                      <a:pt x="461" y="186"/>
                    </a:lnTo>
                    <a:lnTo>
                      <a:pt x="518" y="177"/>
                    </a:lnTo>
                    <a:lnTo>
                      <a:pt x="567" y="174"/>
                    </a:lnTo>
                    <a:lnTo>
                      <a:pt x="602" y="176"/>
                    </a:lnTo>
                    <a:lnTo>
                      <a:pt x="621" y="187"/>
                    </a:lnTo>
                    <a:lnTo>
                      <a:pt x="636" y="207"/>
                    </a:lnTo>
                    <a:lnTo>
                      <a:pt x="661" y="235"/>
                    </a:lnTo>
                    <a:lnTo>
                      <a:pt x="693" y="267"/>
                    </a:lnTo>
                    <a:lnTo>
                      <a:pt x="729" y="300"/>
                    </a:lnTo>
                    <a:lnTo>
                      <a:pt x="766" y="328"/>
                    </a:lnTo>
                    <a:lnTo>
                      <a:pt x="802" y="350"/>
                    </a:lnTo>
                    <a:lnTo>
                      <a:pt x="833" y="359"/>
                    </a:lnTo>
                    <a:lnTo>
                      <a:pt x="856" y="354"/>
                    </a:lnTo>
                    <a:lnTo>
                      <a:pt x="875" y="335"/>
                    </a:lnTo>
                    <a:lnTo>
                      <a:pt x="897" y="310"/>
                    </a:lnTo>
                    <a:lnTo>
                      <a:pt x="916" y="281"/>
                    </a:lnTo>
                    <a:lnTo>
                      <a:pt x="930" y="251"/>
                    </a:lnTo>
                    <a:lnTo>
                      <a:pt x="932" y="220"/>
                    </a:lnTo>
                    <a:lnTo>
                      <a:pt x="923" y="191"/>
                    </a:lnTo>
                    <a:lnTo>
                      <a:pt x="895" y="166"/>
                    </a:lnTo>
                    <a:lnTo>
                      <a:pt x="848" y="149"/>
                    </a:lnTo>
                    <a:lnTo>
                      <a:pt x="784" y="135"/>
                    </a:lnTo>
                    <a:lnTo>
                      <a:pt x="717" y="125"/>
                    </a:lnTo>
                    <a:lnTo>
                      <a:pt x="650" y="116"/>
                    </a:lnTo>
                    <a:lnTo>
                      <a:pt x="583" y="111"/>
                    </a:lnTo>
                    <a:lnTo>
                      <a:pt x="518" y="103"/>
                    </a:lnTo>
                    <a:lnTo>
                      <a:pt x="460" y="96"/>
                    </a:lnTo>
                    <a:lnTo>
                      <a:pt x="407" y="84"/>
                    </a:lnTo>
                    <a:lnTo>
                      <a:pt x="364" y="70"/>
                    </a:lnTo>
                    <a:lnTo>
                      <a:pt x="317" y="40"/>
                    </a:lnTo>
                    <a:lnTo>
                      <a:pt x="262" y="19"/>
                    </a:lnTo>
                    <a:lnTo>
                      <a:pt x="202" y="6"/>
                    </a:lnTo>
                    <a:lnTo>
                      <a:pt x="142" y="0"/>
                    </a:lnTo>
                    <a:lnTo>
                      <a:pt x="86" y="0"/>
                    </a:lnTo>
                    <a:lnTo>
                      <a:pt x="41" y="8"/>
                    </a:lnTo>
                    <a:lnTo>
                      <a:pt x="11" y="24"/>
                    </a:lnTo>
                    <a:lnTo>
                      <a:pt x="0"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669" name="Freeform 1157"/>
              <p:cNvSpPr>
                <a:spLocks/>
              </p:cNvSpPr>
              <p:nvPr/>
            </p:nvSpPr>
            <p:spPr bwMode="auto">
              <a:xfrm>
                <a:off x="5156" y="2168"/>
                <a:ext cx="102" cy="84"/>
              </a:xfrm>
              <a:custGeom>
                <a:avLst/>
                <a:gdLst>
                  <a:gd name="T0" fmla="*/ 2 w 307"/>
                  <a:gd name="T1" fmla="*/ 0 h 252"/>
                  <a:gd name="T2" fmla="*/ 2 w 307"/>
                  <a:gd name="T3" fmla="*/ 0 h 252"/>
                  <a:gd name="T4" fmla="*/ 2 w 307"/>
                  <a:gd name="T5" fmla="*/ 0 h 252"/>
                  <a:gd name="T6" fmla="*/ 3 w 307"/>
                  <a:gd name="T7" fmla="*/ 0 h 252"/>
                  <a:gd name="T8" fmla="*/ 3 w 307"/>
                  <a:gd name="T9" fmla="*/ 1 h 252"/>
                  <a:gd name="T10" fmla="*/ 3 w 307"/>
                  <a:gd name="T11" fmla="*/ 1 h 252"/>
                  <a:gd name="T12" fmla="*/ 3 w 307"/>
                  <a:gd name="T13" fmla="*/ 1 h 252"/>
                  <a:gd name="T14" fmla="*/ 4 w 307"/>
                  <a:gd name="T15" fmla="*/ 1 h 252"/>
                  <a:gd name="T16" fmla="*/ 4 w 307"/>
                  <a:gd name="T17" fmla="*/ 2 h 252"/>
                  <a:gd name="T18" fmla="*/ 4 w 307"/>
                  <a:gd name="T19" fmla="*/ 2 h 252"/>
                  <a:gd name="T20" fmla="*/ 3 w 307"/>
                  <a:gd name="T21" fmla="*/ 2 h 252"/>
                  <a:gd name="T22" fmla="*/ 3 w 307"/>
                  <a:gd name="T23" fmla="*/ 2 h 252"/>
                  <a:gd name="T24" fmla="*/ 3 w 307"/>
                  <a:gd name="T25" fmla="*/ 2 h 252"/>
                  <a:gd name="T26" fmla="*/ 2 w 307"/>
                  <a:gd name="T27" fmla="*/ 2 h 252"/>
                  <a:gd name="T28" fmla="*/ 2 w 307"/>
                  <a:gd name="T29" fmla="*/ 2 h 252"/>
                  <a:gd name="T30" fmla="*/ 1 w 307"/>
                  <a:gd name="T31" fmla="*/ 2 h 252"/>
                  <a:gd name="T32" fmla="*/ 1 w 307"/>
                  <a:gd name="T33" fmla="*/ 3 h 252"/>
                  <a:gd name="T34" fmla="*/ 1 w 307"/>
                  <a:gd name="T35" fmla="*/ 3 h 252"/>
                  <a:gd name="T36" fmla="*/ 1 w 307"/>
                  <a:gd name="T37" fmla="*/ 3 h 252"/>
                  <a:gd name="T38" fmla="*/ 0 w 307"/>
                  <a:gd name="T39" fmla="*/ 3 h 252"/>
                  <a:gd name="T40" fmla="*/ 0 w 307"/>
                  <a:gd name="T41" fmla="*/ 3 h 252"/>
                  <a:gd name="T42" fmla="*/ 0 w 307"/>
                  <a:gd name="T43" fmla="*/ 2 h 252"/>
                  <a:gd name="T44" fmla="*/ 0 w 307"/>
                  <a:gd name="T45" fmla="*/ 2 h 252"/>
                  <a:gd name="T46" fmla="*/ 0 w 307"/>
                  <a:gd name="T47" fmla="*/ 1 h 252"/>
                  <a:gd name="T48" fmla="*/ 0 w 307"/>
                  <a:gd name="T49" fmla="*/ 1 h 252"/>
                  <a:gd name="T50" fmla="*/ 0 w 307"/>
                  <a:gd name="T51" fmla="*/ 1 h 252"/>
                  <a:gd name="T52" fmla="*/ 0 w 307"/>
                  <a:gd name="T53" fmla="*/ 1 h 252"/>
                  <a:gd name="T54" fmla="*/ 0 w 307"/>
                  <a:gd name="T55" fmla="*/ 0 h 252"/>
                  <a:gd name="T56" fmla="*/ 1 w 307"/>
                  <a:gd name="T57" fmla="*/ 0 h 252"/>
                  <a:gd name="T58" fmla="*/ 1 w 307"/>
                  <a:gd name="T59" fmla="*/ 0 h 252"/>
                  <a:gd name="T60" fmla="*/ 1 w 307"/>
                  <a:gd name="T61" fmla="*/ 0 h 252"/>
                  <a:gd name="T62" fmla="*/ 2 w 307"/>
                  <a:gd name="T63" fmla="*/ 0 h 252"/>
                  <a:gd name="T64" fmla="*/ 2 w 307"/>
                  <a:gd name="T65" fmla="*/ 0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7"/>
                  <a:gd name="T100" fmla="*/ 0 h 252"/>
                  <a:gd name="T101" fmla="*/ 307 w 307"/>
                  <a:gd name="T102" fmla="*/ 252 h 2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7" h="252">
                    <a:moveTo>
                      <a:pt x="160" y="2"/>
                    </a:moveTo>
                    <a:lnTo>
                      <a:pt x="166" y="5"/>
                    </a:lnTo>
                    <a:lnTo>
                      <a:pt x="183" y="13"/>
                    </a:lnTo>
                    <a:lnTo>
                      <a:pt x="206" y="24"/>
                    </a:lnTo>
                    <a:lnTo>
                      <a:pt x="234" y="41"/>
                    </a:lnTo>
                    <a:lnTo>
                      <a:pt x="260" y="59"/>
                    </a:lnTo>
                    <a:lnTo>
                      <a:pt x="283" y="81"/>
                    </a:lnTo>
                    <a:lnTo>
                      <a:pt x="300" y="103"/>
                    </a:lnTo>
                    <a:lnTo>
                      <a:pt x="307" y="128"/>
                    </a:lnTo>
                    <a:lnTo>
                      <a:pt x="299" y="145"/>
                    </a:lnTo>
                    <a:lnTo>
                      <a:pt x="281" y="154"/>
                    </a:lnTo>
                    <a:lnTo>
                      <a:pt x="254" y="158"/>
                    </a:lnTo>
                    <a:lnTo>
                      <a:pt x="222" y="160"/>
                    </a:lnTo>
                    <a:lnTo>
                      <a:pt x="185" y="163"/>
                    </a:lnTo>
                    <a:lnTo>
                      <a:pt x="149" y="173"/>
                    </a:lnTo>
                    <a:lnTo>
                      <a:pt x="115" y="190"/>
                    </a:lnTo>
                    <a:lnTo>
                      <a:pt x="88" y="223"/>
                    </a:lnTo>
                    <a:lnTo>
                      <a:pt x="63" y="247"/>
                    </a:lnTo>
                    <a:lnTo>
                      <a:pt x="43" y="252"/>
                    </a:lnTo>
                    <a:lnTo>
                      <a:pt x="25" y="239"/>
                    </a:lnTo>
                    <a:lnTo>
                      <a:pt x="12" y="216"/>
                    </a:lnTo>
                    <a:lnTo>
                      <a:pt x="2" y="184"/>
                    </a:lnTo>
                    <a:lnTo>
                      <a:pt x="0" y="151"/>
                    </a:lnTo>
                    <a:lnTo>
                      <a:pt x="3" y="120"/>
                    </a:lnTo>
                    <a:lnTo>
                      <a:pt x="15" y="98"/>
                    </a:lnTo>
                    <a:lnTo>
                      <a:pt x="8" y="76"/>
                    </a:lnTo>
                    <a:lnTo>
                      <a:pt x="14" y="56"/>
                    </a:lnTo>
                    <a:lnTo>
                      <a:pt x="29" y="37"/>
                    </a:lnTo>
                    <a:lnTo>
                      <a:pt x="52" y="23"/>
                    </a:lnTo>
                    <a:lnTo>
                      <a:pt x="78" y="11"/>
                    </a:lnTo>
                    <a:lnTo>
                      <a:pt x="107" y="4"/>
                    </a:lnTo>
                    <a:lnTo>
                      <a:pt x="134" y="0"/>
                    </a:lnTo>
                    <a:lnTo>
                      <a:pt x="160" y="2"/>
                    </a:lnTo>
                    <a:close/>
                  </a:path>
                </a:pathLst>
              </a:custGeom>
              <a:solidFill>
                <a:srgbClr val="FFF0F0"/>
              </a:solidFill>
              <a:ln w="6350">
                <a:solidFill>
                  <a:srgbClr val="000000"/>
                </a:solidFill>
                <a:round/>
                <a:headEnd/>
                <a:tailEnd/>
              </a:ln>
            </p:spPr>
            <p:txBody>
              <a:bodyPr/>
              <a:lstStyle/>
              <a:p>
                <a:endParaRPr lang="en-US"/>
              </a:p>
            </p:txBody>
          </p:sp>
          <p:sp>
            <p:nvSpPr>
              <p:cNvPr id="21670" name="Freeform 1158"/>
              <p:cNvSpPr>
                <a:spLocks/>
              </p:cNvSpPr>
              <p:nvPr/>
            </p:nvSpPr>
            <p:spPr bwMode="auto">
              <a:xfrm>
                <a:off x="5077" y="2219"/>
                <a:ext cx="81" cy="60"/>
              </a:xfrm>
              <a:custGeom>
                <a:avLst/>
                <a:gdLst>
                  <a:gd name="T0" fmla="*/ 0 w 242"/>
                  <a:gd name="T1" fmla="*/ 2 h 182"/>
                  <a:gd name="T2" fmla="*/ 0 w 242"/>
                  <a:gd name="T3" fmla="*/ 2 h 182"/>
                  <a:gd name="T4" fmla="*/ 0 w 242"/>
                  <a:gd name="T5" fmla="*/ 2 h 182"/>
                  <a:gd name="T6" fmla="*/ 0 w 242"/>
                  <a:gd name="T7" fmla="*/ 2 h 182"/>
                  <a:gd name="T8" fmla="*/ 0 w 242"/>
                  <a:gd name="T9" fmla="*/ 1 h 182"/>
                  <a:gd name="T10" fmla="*/ 0 w 242"/>
                  <a:gd name="T11" fmla="*/ 1 h 182"/>
                  <a:gd name="T12" fmla="*/ 0 w 242"/>
                  <a:gd name="T13" fmla="*/ 1 h 182"/>
                  <a:gd name="T14" fmla="*/ 0 w 242"/>
                  <a:gd name="T15" fmla="*/ 0 h 182"/>
                  <a:gd name="T16" fmla="*/ 1 w 242"/>
                  <a:gd name="T17" fmla="*/ 0 h 182"/>
                  <a:gd name="T18" fmla="*/ 1 w 242"/>
                  <a:gd name="T19" fmla="*/ 0 h 182"/>
                  <a:gd name="T20" fmla="*/ 1 w 242"/>
                  <a:gd name="T21" fmla="*/ 0 h 182"/>
                  <a:gd name="T22" fmla="*/ 2 w 242"/>
                  <a:gd name="T23" fmla="*/ 0 h 182"/>
                  <a:gd name="T24" fmla="*/ 2 w 242"/>
                  <a:gd name="T25" fmla="*/ 0 h 182"/>
                  <a:gd name="T26" fmla="*/ 2 w 242"/>
                  <a:gd name="T27" fmla="*/ 0 h 182"/>
                  <a:gd name="T28" fmla="*/ 3 w 242"/>
                  <a:gd name="T29" fmla="*/ 1 h 182"/>
                  <a:gd name="T30" fmla="*/ 3 w 242"/>
                  <a:gd name="T31" fmla="*/ 1 h 182"/>
                  <a:gd name="T32" fmla="*/ 3 w 242"/>
                  <a:gd name="T33" fmla="*/ 1 h 182"/>
                  <a:gd name="T34" fmla="*/ 3 w 242"/>
                  <a:gd name="T35" fmla="*/ 1 h 182"/>
                  <a:gd name="T36" fmla="*/ 3 w 242"/>
                  <a:gd name="T37" fmla="*/ 2 h 182"/>
                  <a:gd name="T38" fmla="*/ 2 w 242"/>
                  <a:gd name="T39" fmla="*/ 2 h 182"/>
                  <a:gd name="T40" fmla="*/ 2 w 242"/>
                  <a:gd name="T41" fmla="*/ 2 h 182"/>
                  <a:gd name="T42" fmla="*/ 1 w 242"/>
                  <a:gd name="T43" fmla="*/ 2 h 182"/>
                  <a:gd name="T44" fmla="*/ 0 w 242"/>
                  <a:gd name="T45" fmla="*/ 2 h 182"/>
                  <a:gd name="T46" fmla="*/ 0 w 242"/>
                  <a:gd name="T47" fmla="*/ 2 h 182"/>
                  <a:gd name="T48" fmla="*/ 0 w 242"/>
                  <a:gd name="T49" fmla="*/ 2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2"/>
                  <a:gd name="T76" fmla="*/ 0 h 182"/>
                  <a:gd name="T77" fmla="*/ 242 w 242"/>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2" h="182">
                    <a:moveTo>
                      <a:pt x="1" y="182"/>
                    </a:moveTo>
                    <a:lnTo>
                      <a:pt x="0" y="177"/>
                    </a:lnTo>
                    <a:lnTo>
                      <a:pt x="0" y="162"/>
                    </a:lnTo>
                    <a:lnTo>
                      <a:pt x="0" y="138"/>
                    </a:lnTo>
                    <a:lnTo>
                      <a:pt x="5" y="113"/>
                    </a:lnTo>
                    <a:lnTo>
                      <a:pt x="9" y="84"/>
                    </a:lnTo>
                    <a:lnTo>
                      <a:pt x="20" y="57"/>
                    </a:lnTo>
                    <a:lnTo>
                      <a:pt x="34" y="34"/>
                    </a:lnTo>
                    <a:lnTo>
                      <a:pt x="57" y="16"/>
                    </a:lnTo>
                    <a:lnTo>
                      <a:pt x="82" y="5"/>
                    </a:lnTo>
                    <a:lnTo>
                      <a:pt x="111" y="0"/>
                    </a:lnTo>
                    <a:lnTo>
                      <a:pt x="141" y="2"/>
                    </a:lnTo>
                    <a:lnTo>
                      <a:pt x="171" y="13"/>
                    </a:lnTo>
                    <a:lnTo>
                      <a:pt x="196" y="26"/>
                    </a:lnTo>
                    <a:lnTo>
                      <a:pt x="218" y="43"/>
                    </a:lnTo>
                    <a:lnTo>
                      <a:pt x="234" y="63"/>
                    </a:lnTo>
                    <a:lnTo>
                      <a:pt x="242" y="87"/>
                    </a:lnTo>
                    <a:lnTo>
                      <a:pt x="232" y="108"/>
                    </a:lnTo>
                    <a:lnTo>
                      <a:pt x="206" y="128"/>
                    </a:lnTo>
                    <a:lnTo>
                      <a:pt x="168" y="144"/>
                    </a:lnTo>
                    <a:lnTo>
                      <a:pt x="125" y="158"/>
                    </a:lnTo>
                    <a:lnTo>
                      <a:pt x="78" y="168"/>
                    </a:lnTo>
                    <a:lnTo>
                      <a:pt x="39" y="175"/>
                    </a:lnTo>
                    <a:lnTo>
                      <a:pt x="11" y="180"/>
                    </a:lnTo>
                    <a:lnTo>
                      <a:pt x="1" y="182"/>
                    </a:lnTo>
                    <a:close/>
                  </a:path>
                </a:pathLst>
              </a:custGeom>
              <a:solidFill>
                <a:srgbClr val="FFF0F0"/>
              </a:solidFill>
              <a:ln w="6350">
                <a:solidFill>
                  <a:srgbClr val="000000"/>
                </a:solidFill>
                <a:round/>
                <a:headEnd/>
                <a:tailEnd/>
              </a:ln>
            </p:spPr>
            <p:txBody>
              <a:bodyPr/>
              <a:lstStyle/>
              <a:p>
                <a:endParaRPr lang="en-US"/>
              </a:p>
            </p:txBody>
          </p:sp>
          <p:sp>
            <p:nvSpPr>
              <p:cNvPr id="21671" name="Freeform 1159"/>
              <p:cNvSpPr>
                <a:spLocks/>
              </p:cNvSpPr>
              <p:nvPr/>
            </p:nvSpPr>
            <p:spPr bwMode="auto">
              <a:xfrm>
                <a:off x="5322" y="2176"/>
                <a:ext cx="61" cy="51"/>
              </a:xfrm>
              <a:custGeom>
                <a:avLst/>
                <a:gdLst>
                  <a:gd name="T0" fmla="*/ 0 w 181"/>
                  <a:gd name="T1" fmla="*/ 0 h 153"/>
                  <a:gd name="T2" fmla="*/ 0 w 181"/>
                  <a:gd name="T3" fmla="*/ 0 h 153"/>
                  <a:gd name="T4" fmla="*/ 0 w 181"/>
                  <a:gd name="T5" fmla="*/ 0 h 153"/>
                  <a:gd name="T6" fmla="*/ 0 w 181"/>
                  <a:gd name="T7" fmla="*/ 0 h 153"/>
                  <a:gd name="T8" fmla="*/ 1 w 181"/>
                  <a:gd name="T9" fmla="*/ 0 h 153"/>
                  <a:gd name="T10" fmla="*/ 1 w 181"/>
                  <a:gd name="T11" fmla="*/ 0 h 153"/>
                  <a:gd name="T12" fmla="*/ 1 w 181"/>
                  <a:gd name="T13" fmla="*/ 0 h 153"/>
                  <a:gd name="T14" fmla="*/ 2 w 181"/>
                  <a:gd name="T15" fmla="*/ 0 h 153"/>
                  <a:gd name="T16" fmla="*/ 2 w 181"/>
                  <a:gd name="T17" fmla="*/ 1 h 153"/>
                  <a:gd name="T18" fmla="*/ 2 w 181"/>
                  <a:gd name="T19" fmla="*/ 1 h 153"/>
                  <a:gd name="T20" fmla="*/ 2 w 181"/>
                  <a:gd name="T21" fmla="*/ 1 h 153"/>
                  <a:gd name="T22" fmla="*/ 2 w 181"/>
                  <a:gd name="T23" fmla="*/ 2 h 153"/>
                  <a:gd name="T24" fmla="*/ 1 w 181"/>
                  <a:gd name="T25" fmla="*/ 2 h 153"/>
                  <a:gd name="T26" fmla="*/ 1 w 181"/>
                  <a:gd name="T27" fmla="*/ 2 h 153"/>
                  <a:gd name="T28" fmla="*/ 1 w 181"/>
                  <a:gd name="T29" fmla="*/ 2 h 153"/>
                  <a:gd name="T30" fmla="*/ 0 w 181"/>
                  <a:gd name="T31" fmla="*/ 2 h 153"/>
                  <a:gd name="T32" fmla="*/ 0 w 181"/>
                  <a:gd name="T33" fmla="*/ 2 h 153"/>
                  <a:gd name="T34" fmla="*/ 0 w 181"/>
                  <a:gd name="T35" fmla="*/ 0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1"/>
                  <a:gd name="T55" fmla="*/ 0 h 153"/>
                  <a:gd name="T56" fmla="*/ 181 w 181"/>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1" h="153">
                    <a:moveTo>
                      <a:pt x="0" y="25"/>
                    </a:moveTo>
                    <a:lnTo>
                      <a:pt x="4" y="21"/>
                    </a:lnTo>
                    <a:lnTo>
                      <a:pt x="17" y="14"/>
                    </a:lnTo>
                    <a:lnTo>
                      <a:pt x="35" y="6"/>
                    </a:lnTo>
                    <a:lnTo>
                      <a:pt x="60" y="2"/>
                    </a:lnTo>
                    <a:lnTo>
                      <a:pt x="86" y="0"/>
                    </a:lnTo>
                    <a:lnTo>
                      <a:pt x="114" y="7"/>
                    </a:lnTo>
                    <a:lnTo>
                      <a:pt x="143" y="25"/>
                    </a:lnTo>
                    <a:lnTo>
                      <a:pt x="170" y="57"/>
                    </a:lnTo>
                    <a:lnTo>
                      <a:pt x="181" y="90"/>
                    </a:lnTo>
                    <a:lnTo>
                      <a:pt x="172" y="115"/>
                    </a:lnTo>
                    <a:lnTo>
                      <a:pt x="147" y="132"/>
                    </a:lnTo>
                    <a:lnTo>
                      <a:pt x="117" y="143"/>
                    </a:lnTo>
                    <a:lnTo>
                      <a:pt x="81" y="148"/>
                    </a:lnTo>
                    <a:lnTo>
                      <a:pt x="49" y="151"/>
                    </a:lnTo>
                    <a:lnTo>
                      <a:pt x="25" y="151"/>
                    </a:lnTo>
                    <a:lnTo>
                      <a:pt x="17" y="153"/>
                    </a:lnTo>
                    <a:lnTo>
                      <a:pt x="0" y="25"/>
                    </a:lnTo>
                    <a:close/>
                  </a:path>
                </a:pathLst>
              </a:custGeom>
              <a:solidFill>
                <a:srgbClr val="FFF0F0"/>
              </a:solidFill>
              <a:ln w="6350">
                <a:solidFill>
                  <a:srgbClr val="000000"/>
                </a:solidFill>
                <a:round/>
                <a:headEnd/>
                <a:tailEnd/>
              </a:ln>
            </p:spPr>
            <p:txBody>
              <a:bodyPr/>
              <a:lstStyle/>
              <a:p>
                <a:endParaRPr lang="en-US"/>
              </a:p>
            </p:txBody>
          </p:sp>
          <p:sp>
            <p:nvSpPr>
              <p:cNvPr id="21672" name="Freeform 1160"/>
              <p:cNvSpPr>
                <a:spLocks/>
              </p:cNvSpPr>
              <p:nvPr/>
            </p:nvSpPr>
            <p:spPr bwMode="auto">
              <a:xfrm>
                <a:off x="5231" y="2158"/>
                <a:ext cx="75" cy="64"/>
              </a:xfrm>
              <a:custGeom>
                <a:avLst/>
                <a:gdLst>
                  <a:gd name="T0" fmla="*/ 0 w 226"/>
                  <a:gd name="T1" fmla="*/ 0 h 190"/>
                  <a:gd name="T2" fmla="*/ 0 w 226"/>
                  <a:gd name="T3" fmla="*/ 0 h 190"/>
                  <a:gd name="T4" fmla="*/ 0 w 226"/>
                  <a:gd name="T5" fmla="*/ 1 h 190"/>
                  <a:gd name="T6" fmla="*/ 0 w 226"/>
                  <a:gd name="T7" fmla="*/ 1 h 190"/>
                  <a:gd name="T8" fmla="*/ 1 w 226"/>
                  <a:gd name="T9" fmla="*/ 1 h 190"/>
                  <a:gd name="T10" fmla="*/ 1 w 226"/>
                  <a:gd name="T11" fmla="*/ 1 h 190"/>
                  <a:gd name="T12" fmla="*/ 1 w 226"/>
                  <a:gd name="T13" fmla="*/ 2 h 190"/>
                  <a:gd name="T14" fmla="*/ 1 w 226"/>
                  <a:gd name="T15" fmla="*/ 2 h 190"/>
                  <a:gd name="T16" fmla="*/ 1 w 226"/>
                  <a:gd name="T17" fmla="*/ 2 h 190"/>
                  <a:gd name="T18" fmla="*/ 1 w 226"/>
                  <a:gd name="T19" fmla="*/ 2 h 190"/>
                  <a:gd name="T20" fmla="*/ 1 w 226"/>
                  <a:gd name="T21" fmla="*/ 2 h 190"/>
                  <a:gd name="T22" fmla="*/ 2 w 226"/>
                  <a:gd name="T23" fmla="*/ 2 h 190"/>
                  <a:gd name="T24" fmla="*/ 2 w 226"/>
                  <a:gd name="T25" fmla="*/ 2 h 190"/>
                  <a:gd name="T26" fmla="*/ 2 w 226"/>
                  <a:gd name="T27" fmla="*/ 2 h 190"/>
                  <a:gd name="T28" fmla="*/ 3 w 226"/>
                  <a:gd name="T29" fmla="*/ 2 h 190"/>
                  <a:gd name="T30" fmla="*/ 3 w 226"/>
                  <a:gd name="T31" fmla="*/ 2 h 190"/>
                  <a:gd name="T32" fmla="*/ 3 w 226"/>
                  <a:gd name="T33" fmla="*/ 2 h 190"/>
                  <a:gd name="T34" fmla="*/ 3 w 226"/>
                  <a:gd name="T35" fmla="*/ 2 h 190"/>
                  <a:gd name="T36" fmla="*/ 3 w 226"/>
                  <a:gd name="T37" fmla="*/ 2 h 190"/>
                  <a:gd name="T38" fmla="*/ 3 w 226"/>
                  <a:gd name="T39" fmla="*/ 2 h 190"/>
                  <a:gd name="T40" fmla="*/ 2 w 226"/>
                  <a:gd name="T41" fmla="*/ 1 h 190"/>
                  <a:gd name="T42" fmla="*/ 2 w 226"/>
                  <a:gd name="T43" fmla="*/ 1 h 190"/>
                  <a:gd name="T44" fmla="*/ 2 w 226"/>
                  <a:gd name="T45" fmla="*/ 1 h 190"/>
                  <a:gd name="T46" fmla="*/ 2 w 226"/>
                  <a:gd name="T47" fmla="*/ 0 h 190"/>
                  <a:gd name="T48" fmla="*/ 1 w 226"/>
                  <a:gd name="T49" fmla="*/ 0 h 190"/>
                  <a:gd name="T50" fmla="*/ 1 w 226"/>
                  <a:gd name="T51" fmla="*/ 0 h 190"/>
                  <a:gd name="T52" fmla="*/ 1 w 226"/>
                  <a:gd name="T53" fmla="*/ 0 h 190"/>
                  <a:gd name="T54" fmla="*/ 1 w 226"/>
                  <a:gd name="T55" fmla="*/ 0 h 190"/>
                  <a:gd name="T56" fmla="*/ 0 w 226"/>
                  <a:gd name="T57" fmla="*/ 0 h 190"/>
                  <a:gd name="T58" fmla="*/ 0 w 226"/>
                  <a:gd name="T59" fmla="*/ 0 h 190"/>
                  <a:gd name="T60" fmla="*/ 0 w 226"/>
                  <a:gd name="T61" fmla="*/ 0 h 190"/>
                  <a:gd name="T62" fmla="*/ 0 w 226"/>
                  <a:gd name="T63" fmla="*/ 0 h 190"/>
                  <a:gd name="T64" fmla="*/ 0 w 226"/>
                  <a:gd name="T65" fmla="*/ 0 h 1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90"/>
                  <a:gd name="T101" fmla="*/ 226 w 226"/>
                  <a:gd name="T102" fmla="*/ 190 h 1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90">
                    <a:moveTo>
                      <a:pt x="0" y="31"/>
                    </a:moveTo>
                    <a:lnTo>
                      <a:pt x="4" y="35"/>
                    </a:lnTo>
                    <a:lnTo>
                      <a:pt x="17" y="45"/>
                    </a:lnTo>
                    <a:lnTo>
                      <a:pt x="34" y="60"/>
                    </a:lnTo>
                    <a:lnTo>
                      <a:pt x="55" y="80"/>
                    </a:lnTo>
                    <a:lnTo>
                      <a:pt x="74" y="101"/>
                    </a:lnTo>
                    <a:lnTo>
                      <a:pt x="89" y="124"/>
                    </a:lnTo>
                    <a:lnTo>
                      <a:pt x="100" y="145"/>
                    </a:lnTo>
                    <a:lnTo>
                      <a:pt x="104" y="165"/>
                    </a:lnTo>
                    <a:lnTo>
                      <a:pt x="105" y="179"/>
                    </a:lnTo>
                    <a:lnTo>
                      <a:pt x="118" y="187"/>
                    </a:lnTo>
                    <a:lnTo>
                      <a:pt x="137" y="190"/>
                    </a:lnTo>
                    <a:lnTo>
                      <a:pt x="161" y="190"/>
                    </a:lnTo>
                    <a:lnTo>
                      <a:pt x="183" y="187"/>
                    </a:lnTo>
                    <a:lnTo>
                      <a:pt x="204" y="185"/>
                    </a:lnTo>
                    <a:lnTo>
                      <a:pt x="220" y="181"/>
                    </a:lnTo>
                    <a:lnTo>
                      <a:pt x="226" y="181"/>
                    </a:lnTo>
                    <a:lnTo>
                      <a:pt x="223" y="174"/>
                    </a:lnTo>
                    <a:lnTo>
                      <a:pt x="217" y="157"/>
                    </a:lnTo>
                    <a:lnTo>
                      <a:pt x="208" y="131"/>
                    </a:lnTo>
                    <a:lnTo>
                      <a:pt x="196" y="102"/>
                    </a:lnTo>
                    <a:lnTo>
                      <a:pt x="180" y="72"/>
                    </a:lnTo>
                    <a:lnTo>
                      <a:pt x="161" y="44"/>
                    </a:lnTo>
                    <a:lnTo>
                      <a:pt x="137" y="21"/>
                    </a:lnTo>
                    <a:lnTo>
                      <a:pt x="112" y="7"/>
                    </a:lnTo>
                    <a:lnTo>
                      <a:pt x="86" y="0"/>
                    </a:lnTo>
                    <a:lnTo>
                      <a:pt x="63" y="0"/>
                    </a:lnTo>
                    <a:lnTo>
                      <a:pt x="44" y="4"/>
                    </a:lnTo>
                    <a:lnTo>
                      <a:pt x="29" y="10"/>
                    </a:lnTo>
                    <a:lnTo>
                      <a:pt x="16" y="16"/>
                    </a:lnTo>
                    <a:lnTo>
                      <a:pt x="8" y="23"/>
                    </a:lnTo>
                    <a:lnTo>
                      <a:pt x="2" y="29"/>
                    </a:lnTo>
                    <a:lnTo>
                      <a:pt x="0" y="31"/>
                    </a:lnTo>
                    <a:close/>
                  </a:path>
                </a:pathLst>
              </a:custGeom>
              <a:solidFill>
                <a:srgbClr val="FFDEDE"/>
              </a:solidFill>
              <a:ln w="6350">
                <a:solidFill>
                  <a:srgbClr val="000000"/>
                </a:solidFill>
                <a:round/>
                <a:headEnd/>
                <a:tailEnd/>
              </a:ln>
            </p:spPr>
            <p:txBody>
              <a:bodyPr/>
              <a:lstStyle/>
              <a:p>
                <a:endParaRPr lang="en-US"/>
              </a:p>
            </p:txBody>
          </p:sp>
          <p:sp>
            <p:nvSpPr>
              <p:cNvPr id="21673" name="Freeform 1161"/>
              <p:cNvSpPr>
                <a:spLocks/>
              </p:cNvSpPr>
              <p:nvPr/>
            </p:nvSpPr>
            <p:spPr bwMode="auto">
              <a:xfrm>
                <a:off x="5401" y="2184"/>
                <a:ext cx="52" cy="38"/>
              </a:xfrm>
              <a:custGeom>
                <a:avLst/>
                <a:gdLst>
                  <a:gd name="T0" fmla="*/ 0 w 157"/>
                  <a:gd name="T1" fmla="*/ 0 h 115"/>
                  <a:gd name="T2" fmla="*/ 0 w 157"/>
                  <a:gd name="T3" fmla="*/ 0 h 115"/>
                  <a:gd name="T4" fmla="*/ 0 w 157"/>
                  <a:gd name="T5" fmla="*/ 0 h 115"/>
                  <a:gd name="T6" fmla="*/ 0 w 157"/>
                  <a:gd name="T7" fmla="*/ 0 h 115"/>
                  <a:gd name="T8" fmla="*/ 0 w 157"/>
                  <a:gd name="T9" fmla="*/ 1 h 115"/>
                  <a:gd name="T10" fmla="*/ 1 w 157"/>
                  <a:gd name="T11" fmla="*/ 1 h 115"/>
                  <a:gd name="T12" fmla="*/ 1 w 157"/>
                  <a:gd name="T13" fmla="*/ 1 h 115"/>
                  <a:gd name="T14" fmla="*/ 1 w 157"/>
                  <a:gd name="T15" fmla="*/ 1 h 115"/>
                  <a:gd name="T16" fmla="*/ 1 w 157"/>
                  <a:gd name="T17" fmla="*/ 1 h 115"/>
                  <a:gd name="T18" fmla="*/ 1 w 157"/>
                  <a:gd name="T19" fmla="*/ 1 h 115"/>
                  <a:gd name="T20" fmla="*/ 1 w 157"/>
                  <a:gd name="T21" fmla="*/ 1 h 115"/>
                  <a:gd name="T22" fmla="*/ 1 w 157"/>
                  <a:gd name="T23" fmla="*/ 1 h 115"/>
                  <a:gd name="T24" fmla="*/ 1 w 157"/>
                  <a:gd name="T25" fmla="*/ 1 h 115"/>
                  <a:gd name="T26" fmla="*/ 2 w 157"/>
                  <a:gd name="T27" fmla="*/ 1 h 115"/>
                  <a:gd name="T28" fmla="*/ 2 w 157"/>
                  <a:gd name="T29" fmla="*/ 1 h 115"/>
                  <a:gd name="T30" fmla="*/ 2 w 157"/>
                  <a:gd name="T31" fmla="*/ 1 h 115"/>
                  <a:gd name="T32" fmla="*/ 2 w 157"/>
                  <a:gd name="T33" fmla="*/ 1 h 115"/>
                  <a:gd name="T34" fmla="*/ 2 w 157"/>
                  <a:gd name="T35" fmla="*/ 1 h 115"/>
                  <a:gd name="T36" fmla="*/ 2 w 157"/>
                  <a:gd name="T37" fmla="*/ 1 h 115"/>
                  <a:gd name="T38" fmla="*/ 2 w 157"/>
                  <a:gd name="T39" fmla="*/ 1 h 115"/>
                  <a:gd name="T40" fmla="*/ 2 w 157"/>
                  <a:gd name="T41" fmla="*/ 1 h 115"/>
                  <a:gd name="T42" fmla="*/ 2 w 157"/>
                  <a:gd name="T43" fmla="*/ 1 h 115"/>
                  <a:gd name="T44" fmla="*/ 1 w 157"/>
                  <a:gd name="T45" fmla="*/ 0 h 115"/>
                  <a:gd name="T46" fmla="*/ 1 w 157"/>
                  <a:gd name="T47" fmla="*/ 0 h 115"/>
                  <a:gd name="T48" fmla="*/ 1 w 157"/>
                  <a:gd name="T49" fmla="*/ 0 h 115"/>
                  <a:gd name="T50" fmla="*/ 1 w 157"/>
                  <a:gd name="T51" fmla="*/ 0 h 115"/>
                  <a:gd name="T52" fmla="*/ 1 w 157"/>
                  <a:gd name="T53" fmla="*/ 0 h 115"/>
                  <a:gd name="T54" fmla="*/ 0 w 157"/>
                  <a:gd name="T55" fmla="*/ 0 h 115"/>
                  <a:gd name="T56" fmla="*/ 0 w 157"/>
                  <a:gd name="T57" fmla="*/ 0 h 115"/>
                  <a:gd name="T58" fmla="*/ 0 w 157"/>
                  <a:gd name="T59" fmla="*/ 0 h 115"/>
                  <a:gd name="T60" fmla="*/ 0 w 157"/>
                  <a:gd name="T61" fmla="*/ 0 h 115"/>
                  <a:gd name="T62" fmla="*/ 0 w 157"/>
                  <a:gd name="T63" fmla="*/ 0 h 115"/>
                  <a:gd name="T64" fmla="*/ 0 w 157"/>
                  <a:gd name="T65" fmla="*/ 0 h 1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115"/>
                  <a:gd name="T101" fmla="*/ 157 w 157"/>
                  <a:gd name="T102" fmla="*/ 115 h 1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115">
                    <a:moveTo>
                      <a:pt x="0" y="18"/>
                    </a:moveTo>
                    <a:lnTo>
                      <a:pt x="3" y="19"/>
                    </a:lnTo>
                    <a:lnTo>
                      <a:pt x="12" y="26"/>
                    </a:lnTo>
                    <a:lnTo>
                      <a:pt x="24" y="36"/>
                    </a:lnTo>
                    <a:lnTo>
                      <a:pt x="38" y="48"/>
                    </a:lnTo>
                    <a:lnTo>
                      <a:pt x="51" y="61"/>
                    </a:lnTo>
                    <a:lnTo>
                      <a:pt x="63" y="74"/>
                    </a:lnTo>
                    <a:lnTo>
                      <a:pt x="70" y="87"/>
                    </a:lnTo>
                    <a:lnTo>
                      <a:pt x="73" y="100"/>
                    </a:lnTo>
                    <a:lnTo>
                      <a:pt x="74" y="108"/>
                    </a:lnTo>
                    <a:lnTo>
                      <a:pt x="83" y="112"/>
                    </a:lnTo>
                    <a:lnTo>
                      <a:pt x="97" y="113"/>
                    </a:lnTo>
                    <a:lnTo>
                      <a:pt x="113" y="115"/>
                    </a:lnTo>
                    <a:lnTo>
                      <a:pt x="129" y="112"/>
                    </a:lnTo>
                    <a:lnTo>
                      <a:pt x="143" y="111"/>
                    </a:lnTo>
                    <a:lnTo>
                      <a:pt x="152" y="109"/>
                    </a:lnTo>
                    <a:lnTo>
                      <a:pt x="157" y="109"/>
                    </a:lnTo>
                    <a:lnTo>
                      <a:pt x="155" y="104"/>
                    </a:lnTo>
                    <a:lnTo>
                      <a:pt x="151" y="94"/>
                    </a:lnTo>
                    <a:lnTo>
                      <a:pt x="144" y="77"/>
                    </a:lnTo>
                    <a:lnTo>
                      <a:pt x="136" y="61"/>
                    </a:lnTo>
                    <a:lnTo>
                      <a:pt x="124" y="41"/>
                    </a:lnTo>
                    <a:lnTo>
                      <a:pt x="111" y="25"/>
                    </a:lnTo>
                    <a:lnTo>
                      <a:pt x="95" y="12"/>
                    </a:lnTo>
                    <a:lnTo>
                      <a:pt x="79" y="4"/>
                    </a:lnTo>
                    <a:lnTo>
                      <a:pt x="60" y="0"/>
                    </a:lnTo>
                    <a:lnTo>
                      <a:pt x="44" y="0"/>
                    </a:lnTo>
                    <a:lnTo>
                      <a:pt x="30" y="1"/>
                    </a:lnTo>
                    <a:lnTo>
                      <a:pt x="19" y="5"/>
                    </a:lnTo>
                    <a:lnTo>
                      <a:pt x="10" y="9"/>
                    </a:lnTo>
                    <a:lnTo>
                      <a:pt x="4" y="14"/>
                    </a:lnTo>
                    <a:lnTo>
                      <a:pt x="0" y="16"/>
                    </a:lnTo>
                    <a:lnTo>
                      <a:pt x="0" y="18"/>
                    </a:lnTo>
                    <a:close/>
                  </a:path>
                </a:pathLst>
              </a:custGeom>
              <a:solidFill>
                <a:srgbClr val="FFDEDE"/>
              </a:solidFill>
              <a:ln w="6350">
                <a:solidFill>
                  <a:srgbClr val="000000"/>
                </a:solidFill>
                <a:round/>
                <a:headEnd/>
                <a:tailEnd/>
              </a:ln>
            </p:spPr>
            <p:txBody>
              <a:bodyPr/>
              <a:lstStyle/>
              <a:p>
                <a:endParaRPr lang="en-US"/>
              </a:p>
            </p:txBody>
          </p:sp>
          <p:sp>
            <p:nvSpPr>
              <p:cNvPr id="21674" name="Freeform 1162"/>
              <p:cNvSpPr>
                <a:spLocks/>
              </p:cNvSpPr>
              <p:nvPr/>
            </p:nvSpPr>
            <p:spPr bwMode="auto">
              <a:xfrm>
                <a:off x="5002" y="1899"/>
                <a:ext cx="54" cy="62"/>
              </a:xfrm>
              <a:custGeom>
                <a:avLst/>
                <a:gdLst>
                  <a:gd name="T0" fmla="*/ 2 w 164"/>
                  <a:gd name="T1" fmla="*/ 0 h 186"/>
                  <a:gd name="T2" fmla="*/ 2 w 164"/>
                  <a:gd name="T3" fmla="*/ 0 h 186"/>
                  <a:gd name="T4" fmla="*/ 2 w 164"/>
                  <a:gd name="T5" fmla="*/ 0 h 186"/>
                  <a:gd name="T6" fmla="*/ 1 w 164"/>
                  <a:gd name="T7" fmla="*/ 0 h 186"/>
                  <a:gd name="T8" fmla="*/ 1 w 164"/>
                  <a:gd name="T9" fmla="*/ 0 h 186"/>
                  <a:gd name="T10" fmla="*/ 1 w 164"/>
                  <a:gd name="T11" fmla="*/ 0 h 186"/>
                  <a:gd name="T12" fmla="*/ 0 w 164"/>
                  <a:gd name="T13" fmla="*/ 0 h 186"/>
                  <a:gd name="T14" fmla="*/ 0 w 164"/>
                  <a:gd name="T15" fmla="*/ 0 h 186"/>
                  <a:gd name="T16" fmla="*/ 0 w 164"/>
                  <a:gd name="T17" fmla="*/ 1 h 186"/>
                  <a:gd name="T18" fmla="*/ 0 w 164"/>
                  <a:gd name="T19" fmla="*/ 1 h 186"/>
                  <a:gd name="T20" fmla="*/ 0 w 164"/>
                  <a:gd name="T21" fmla="*/ 1 h 186"/>
                  <a:gd name="T22" fmla="*/ 0 w 164"/>
                  <a:gd name="T23" fmla="*/ 2 h 186"/>
                  <a:gd name="T24" fmla="*/ 1 w 164"/>
                  <a:gd name="T25" fmla="*/ 2 h 186"/>
                  <a:gd name="T26" fmla="*/ 1 w 164"/>
                  <a:gd name="T27" fmla="*/ 2 h 186"/>
                  <a:gd name="T28" fmla="*/ 1 w 164"/>
                  <a:gd name="T29" fmla="*/ 2 h 186"/>
                  <a:gd name="T30" fmla="*/ 2 w 164"/>
                  <a:gd name="T31" fmla="*/ 2 h 186"/>
                  <a:gd name="T32" fmla="*/ 2 w 164"/>
                  <a:gd name="T33" fmla="*/ 2 h 186"/>
                  <a:gd name="T34" fmla="*/ 2 w 164"/>
                  <a:gd name="T35" fmla="*/ 2 h 186"/>
                  <a:gd name="T36" fmla="*/ 2 w 164"/>
                  <a:gd name="T37" fmla="*/ 2 h 186"/>
                  <a:gd name="T38" fmla="*/ 2 w 164"/>
                  <a:gd name="T39" fmla="*/ 1 h 186"/>
                  <a:gd name="T40" fmla="*/ 2 w 164"/>
                  <a:gd name="T41" fmla="*/ 1 h 186"/>
                  <a:gd name="T42" fmla="*/ 2 w 164"/>
                  <a:gd name="T43" fmla="*/ 0 h 186"/>
                  <a:gd name="T44" fmla="*/ 2 w 164"/>
                  <a:gd name="T45" fmla="*/ 0 h 186"/>
                  <a:gd name="T46" fmla="*/ 2 w 164"/>
                  <a:gd name="T47" fmla="*/ 0 h 186"/>
                  <a:gd name="T48" fmla="*/ 2 w 164"/>
                  <a:gd name="T49" fmla="*/ 0 h 1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4"/>
                  <a:gd name="T76" fmla="*/ 0 h 186"/>
                  <a:gd name="T77" fmla="*/ 164 w 164"/>
                  <a:gd name="T78" fmla="*/ 186 h 1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4" h="186">
                    <a:moveTo>
                      <a:pt x="148" y="4"/>
                    </a:moveTo>
                    <a:lnTo>
                      <a:pt x="140" y="3"/>
                    </a:lnTo>
                    <a:lnTo>
                      <a:pt x="123" y="1"/>
                    </a:lnTo>
                    <a:lnTo>
                      <a:pt x="98" y="0"/>
                    </a:lnTo>
                    <a:lnTo>
                      <a:pt x="70" y="3"/>
                    </a:lnTo>
                    <a:lnTo>
                      <a:pt x="43" y="7"/>
                    </a:lnTo>
                    <a:lnTo>
                      <a:pt x="19" y="15"/>
                    </a:lnTo>
                    <a:lnTo>
                      <a:pt x="4" y="29"/>
                    </a:lnTo>
                    <a:lnTo>
                      <a:pt x="0" y="50"/>
                    </a:lnTo>
                    <a:lnTo>
                      <a:pt x="6" y="74"/>
                    </a:lnTo>
                    <a:lnTo>
                      <a:pt x="19" y="102"/>
                    </a:lnTo>
                    <a:lnTo>
                      <a:pt x="36" y="129"/>
                    </a:lnTo>
                    <a:lnTo>
                      <a:pt x="57" y="155"/>
                    </a:lnTo>
                    <a:lnTo>
                      <a:pt x="80" y="173"/>
                    </a:lnTo>
                    <a:lnTo>
                      <a:pt x="104" y="185"/>
                    </a:lnTo>
                    <a:lnTo>
                      <a:pt x="126" y="186"/>
                    </a:lnTo>
                    <a:lnTo>
                      <a:pt x="148" y="177"/>
                    </a:lnTo>
                    <a:lnTo>
                      <a:pt x="159" y="153"/>
                    </a:lnTo>
                    <a:lnTo>
                      <a:pt x="164" y="126"/>
                    </a:lnTo>
                    <a:lnTo>
                      <a:pt x="163" y="95"/>
                    </a:lnTo>
                    <a:lnTo>
                      <a:pt x="158" y="65"/>
                    </a:lnTo>
                    <a:lnTo>
                      <a:pt x="152" y="37"/>
                    </a:lnTo>
                    <a:lnTo>
                      <a:pt x="146" y="16"/>
                    </a:lnTo>
                    <a:lnTo>
                      <a:pt x="144" y="4"/>
                    </a:lnTo>
                    <a:lnTo>
                      <a:pt x="148" y="4"/>
                    </a:lnTo>
                    <a:close/>
                  </a:path>
                </a:pathLst>
              </a:custGeom>
              <a:solidFill>
                <a:srgbClr val="FFDEDE"/>
              </a:solidFill>
              <a:ln w="6350">
                <a:solidFill>
                  <a:srgbClr val="000000"/>
                </a:solidFill>
                <a:round/>
                <a:headEnd/>
                <a:tailEnd/>
              </a:ln>
            </p:spPr>
            <p:txBody>
              <a:bodyPr/>
              <a:lstStyle/>
              <a:p>
                <a:endParaRPr lang="en-US"/>
              </a:p>
            </p:txBody>
          </p:sp>
          <p:sp>
            <p:nvSpPr>
              <p:cNvPr id="21675" name="Freeform 1163"/>
              <p:cNvSpPr>
                <a:spLocks/>
              </p:cNvSpPr>
              <p:nvPr/>
            </p:nvSpPr>
            <p:spPr bwMode="auto">
              <a:xfrm>
                <a:off x="4980" y="1956"/>
                <a:ext cx="68" cy="71"/>
              </a:xfrm>
              <a:custGeom>
                <a:avLst/>
                <a:gdLst>
                  <a:gd name="T0" fmla="*/ 1 w 205"/>
                  <a:gd name="T1" fmla="*/ 3 h 211"/>
                  <a:gd name="T2" fmla="*/ 2 w 205"/>
                  <a:gd name="T3" fmla="*/ 2 h 211"/>
                  <a:gd name="T4" fmla="*/ 2 w 205"/>
                  <a:gd name="T5" fmla="*/ 2 h 211"/>
                  <a:gd name="T6" fmla="*/ 2 w 205"/>
                  <a:gd name="T7" fmla="*/ 2 h 211"/>
                  <a:gd name="T8" fmla="*/ 2 w 205"/>
                  <a:gd name="T9" fmla="*/ 2 h 211"/>
                  <a:gd name="T10" fmla="*/ 2 w 205"/>
                  <a:gd name="T11" fmla="*/ 2 h 211"/>
                  <a:gd name="T12" fmla="*/ 2 w 205"/>
                  <a:gd name="T13" fmla="*/ 1 h 211"/>
                  <a:gd name="T14" fmla="*/ 2 w 205"/>
                  <a:gd name="T15" fmla="*/ 1 h 211"/>
                  <a:gd name="T16" fmla="*/ 3 w 205"/>
                  <a:gd name="T17" fmla="*/ 1 h 211"/>
                  <a:gd name="T18" fmla="*/ 2 w 205"/>
                  <a:gd name="T19" fmla="*/ 1 h 211"/>
                  <a:gd name="T20" fmla="*/ 2 w 205"/>
                  <a:gd name="T21" fmla="*/ 0 h 211"/>
                  <a:gd name="T22" fmla="*/ 2 w 205"/>
                  <a:gd name="T23" fmla="*/ 0 h 211"/>
                  <a:gd name="T24" fmla="*/ 2 w 205"/>
                  <a:gd name="T25" fmla="*/ 0 h 211"/>
                  <a:gd name="T26" fmla="*/ 1 w 205"/>
                  <a:gd name="T27" fmla="*/ 0 h 211"/>
                  <a:gd name="T28" fmla="*/ 1 w 205"/>
                  <a:gd name="T29" fmla="*/ 0 h 211"/>
                  <a:gd name="T30" fmla="*/ 1 w 205"/>
                  <a:gd name="T31" fmla="*/ 0 h 211"/>
                  <a:gd name="T32" fmla="*/ 1 w 205"/>
                  <a:gd name="T33" fmla="*/ 0 h 211"/>
                  <a:gd name="T34" fmla="*/ 0 w 205"/>
                  <a:gd name="T35" fmla="*/ 0 h 211"/>
                  <a:gd name="T36" fmla="*/ 0 w 205"/>
                  <a:gd name="T37" fmla="*/ 1 h 211"/>
                  <a:gd name="T38" fmla="*/ 0 w 205"/>
                  <a:gd name="T39" fmla="*/ 1 h 211"/>
                  <a:gd name="T40" fmla="*/ 0 w 205"/>
                  <a:gd name="T41" fmla="*/ 2 h 211"/>
                  <a:gd name="T42" fmla="*/ 1 w 205"/>
                  <a:gd name="T43" fmla="*/ 2 h 211"/>
                  <a:gd name="T44" fmla="*/ 1 w 205"/>
                  <a:gd name="T45" fmla="*/ 2 h 211"/>
                  <a:gd name="T46" fmla="*/ 1 w 205"/>
                  <a:gd name="T47" fmla="*/ 3 h 211"/>
                  <a:gd name="T48" fmla="*/ 1 w 205"/>
                  <a:gd name="T49" fmla="*/ 3 h 2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
                  <a:gd name="T76" fmla="*/ 0 h 211"/>
                  <a:gd name="T77" fmla="*/ 205 w 205"/>
                  <a:gd name="T78" fmla="*/ 211 h 2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 h="211">
                    <a:moveTo>
                      <a:pt x="116" y="211"/>
                    </a:moveTo>
                    <a:lnTo>
                      <a:pt x="133" y="197"/>
                    </a:lnTo>
                    <a:lnTo>
                      <a:pt x="149" y="180"/>
                    </a:lnTo>
                    <a:lnTo>
                      <a:pt x="164" y="161"/>
                    </a:lnTo>
                    <a:lnTo>
                      <a:pt x="178" y="143"/>
                    </a:lnTo>
                    <a:lnTo>
                      <a:pt x="189" y="122"/>
                    </a:lnTo>
                    <a:lnTo>
                      <a:pt x="197" y="101"/>
                    </a:lnTo>
                    <a:lnTo>
                      <a:pt x="203" y="80"/>
                    </a:lnTo>
                    <a:lnTo>
                      <a:pt x="205" y="60"/>
                    </a:lnTo>
                    <a:lnTo>
                      <a:pt x="199" y="42"/>
                    </a:lnTo>
                    <a:lnTo>
                      <a:pt x="185" y="27"/>
                    </a:lnTo>
                    <a:lnTo>
                      <a:pt x="164" y="15"/>
                    </a:lnTo>
                    <a:lnTo>
                      <a:pt x="139" y="7"/>
                    </a:lnTo>
                    <a:lnTo>
                      <a:pt x="111" y="1"/>
                    </a:lnTo>
                    <a:lnTo>
                      <a:pt x="84" y="0"/>
                    </a:lnTo>
                    <a:lnTo>
                      <a:pt x="60" y="0"/>
                    </a:lnTo>
                    <a:lnTo>
                      <a:pt x="43" y="5"/>
                    </a:lnTo>
                    <a:lnTo>
                      <a:pt x="11" y="33"/>
                    </a:lnTo>
                    <a:lnTo>
                      <a:pt x="0" y="67"/>
                    </a:lnTo>
                    <a:lnTo>
                      <a:pt x="5" y="104"/>
                    </a:lnTo>
                    <a:lnTo>
                      <a:pt x="21" y="142"/>
                    </a:lnTo>
                    <a:lnTo>
                      <a:pt x="44" y="173"/>
                    </a:lnTo>
                    <a:lnTo>
                      <a:pt x="71" y="197"/>
                    </a:lnTo>
                    <a:lnTo>
                      <a:pt x="96" y="211"/>
                    </a:lnTo>
                    <a:lnTo>
                      <a:pt x="116" y="211"/>
                    </a:lnTo>
                    <a:close/>
                  </a:path>
                </a:pathLst>
              </a:custGeom>
              <a:solidFill>
                <a:srgbClr val="FFF0F0"/>
              </a:solidFill>
              <a:ln w="6350">
                <a:solidFill>
                  <a:srgbClr val="000000"/>
                </a:solidFill>
                <a:round/>
                <a:headEnd/>
                <a:tailEnd/>
              </a:ln>
            </p:spPr>
            <p:txBody>
              <a:bodyPr/>
              <a:lstStyle/>
              <a:p>
                <a:endParaRPr lang="en-US"/>
              </a:p>
            </p:txBody>
          </p:sp>
          <p:sp>
            <p:nvSpPr>
              <p:cNvPr id="21676" name="Freeform 1164"/>
              <p:cNvSpPr>
                <a:spLocks/>
              </p:cNvSpPr>
              <p:nvPr/>
            </p:nvSpPr>
            <p:spPr bwMode="auto">
              <a:xfrm>
                <a:off x="5109" y="1886"/>
                <a:ext cx="38" cy="59"/>
              </a:xfrm>
              <a:custGeom>
                <a:avLst/>
                <a:gdLst>
                  <a:gd name="T0" fmla="*/ 0 w 112"/>
                  <a:gd name="T1" fmla="*/ 1 h 176"/>
                  <a:gd name="T2" fmla="*/ 0 w 112"/>
                  <a:gd name="T3" fmla="*/ 1 h 176"/>
                  <a:gd name="T4" fmla="*/ 0 w 112"/>
                  <a:gd name="T5" fmla="*/ 1 h 176"/>
                  <a:gd name="T6" fmla="*/ 0 w 112"/>
                  <a:gd name="T7" fmla="*/ 0 h 176"/>
                  <a:gd name="T8" fmla="*/ 0 w 112"/>
                  <a:gd name="T9" fmla="*/ 0 h 176"/>
                  <a:gd name="T10" fmla="*/ 1 w 112"/>
                  <a:gd name="T11" fmla="*/ 0 h 176"/>
                  <a:gd name="T12" fmla="*/ 1 w 112"/>
                  <a:gd name="T13" fmla="*/ 0 h 176"/>
                  <a:gd name="T14" fmla="*/ 1 w 112"/>
                  <a:gd name="T15" fmla="*/ 0 h 176"/>
                  <a:gd name="T16" fmla="*/ 1 w 112"/>
                  <a:gd name="T17" fmla="*/ 0 h 176"/>
                  <a:gd name="T18" fmla="*/ 1 w 112"/>
                  <a:gd name="T19" fmla="*/ 0 h 176"/>
                  <a:gd name="T20" fmla="*/ 1 w 112"/>
                  <a:gd name="T21" fmla="*/ 1 h 176"/>
                  <a:gd name="T22" fmla="*/ 1 w 112"/>
                  <a:gd name="T23" fmla="*/ 1 h 176"/>
                  <a:gd name="T24" fmla="*/ 1 w 112"/>
                  <a:gd name="T25" fmla="*/ 1 h 176"/>
                  <a:gd name="T26" fmla="*/ 1 w 112"/>
                  <a:gd name="T27" fmla="*/ 2 h 176"/>
                  <a:gd name="T28" fmla="*/ 1 w 112"/>
                  <a:gd name="T29" fmla="*/ 2 h 176"/>
                  <a:gd name="T30" fmla="*/ 1 w 112"/>
                  <a:gd name="T31" fmla="*/ 2 h 176"/>
                  <a:gd name="T32" fmla="*/ 1 w 112"/>
                  <a:gd name="T33" fmla="*/ 2 h 176"/>
                  <a:gd name="T34" fmla="*/ 0 w 112"/>
                  <a:gd name="T35" fmla="*/ 1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2"/>
                  <a:gd name="T55" fmla="*/ 0 h 176"/>
                  <a:gd name="T56" fmla="*/ 112 w 112"/>
                  <a:gd name="T57" fmla="*/ 176 h 1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2" h="176">
                    <a:moveTo>
                      <a:pt x="0" y="57"/>
                    </a:moveTo>
                    <a:lnTo>
                      <a:pt x="2" y="52"/>
                    </a:lnTo>
                    <a:lnTo>
                      <a:pt x="10" y="43"/>
                    </a:lnTo>
                    <a:lnTo>
                      <a:pt x="21" y="30"/>
                    </a:lnTo>
                    <a:lnTo>
                      <a:pt x="37" y="18"/>
                    </a:lnTo>
                    <a:lnTo>
                      <a:pt x="52" y="7"/>
                    </a:lnTo>
                    <a:lnTo>
                      <a:pt x="69" y="0"/>
                    </a:lnTo>
                    <a:lnTo>
                      <a:pt x="84" y="0"/>
                    </a:lnTo>
                    <a:lnTo>
                      <a:pt x="99" y="10"/>
                    </a:lnTo>
                    <a:lnTo>
                      <a:pt x="107" y="28"/>
                    </a:lnTo>
                    <a:lnTo>
                      <a:pt x="112" y="52"/>
                    </a:lnTo>
                    <a:lnTo>
                      <a:pt x="112" y="79"/>
                    </a:lnTo>
                    <a:lnTo>
                      <a:pt x="110" y="108"/>
                    </a:lnTo>
                    <a:lnTo>
                      <a:pt x="106" y="133"/>
                    </a:lnTo>
                    <a:lnTo>
                      <a:pt x="102" y="155"/>
                    </a:lnTo>
                    <a:lnTo>
                      <a:pt x="99" y="170"/>
                    </a:lnTo>
                    <a:lnTo>
                      <a:pt x="99" y="176"/>
                    </a:lnTo>
                    <a:lnTo>
                      <a:pt x="0" y="57"/>
                    </a:lnTo>
                    <a:close/>
                  </a:path>
                </a:pathLst>
              </a:custGeom>
              <a:solidFill>
                <a:srgbClr val="FFDEDE"/>
              </a:solidFill>
              <a:ln w="6350">
                <a:solidFill>
                  <a:srgbClr val="000000"/>
                </a:solidFill>
                <a:round/>
                <a:headEnd/>
                <a:tailEnd/>
              </a:ln>
            </p:spPr>
            <p:txBody>
              <a:bodyPr/>
              <a:lstStyle/>
              <a:p>
                <a:endParaRPr lang="en-US"/>
              </a:p>
            </p:txBody>
          </p:sp>
          <p:sp>
            <p:nvSpPr>
              <p:cNvPr id="21677" name="Freeform 1165"/>
              <p:cNvSpPr>
                <a:spLocks/>
              </p:cNvSpPr>
              <p:nvPr/>
            </p:nvSpPr>
            <p:spPr bwMode="auto">
              <a:xfrm>
                <a:off x="5147" y="1914"/>
                <a:ext cx="37" cy="57"/>
              </a:xfrm>
              <a:custGeom>
                <a:avLst/>
                <a:gdLst>
                  <a:gd name="T0" fmla="*/ 0 w 111"/>
                  <a:gd name="T1" fmla="*/ 1 h 171"/>
                  <a:gd name="T2" fmla="*/ 0 w 111"/>
                  <a:gd name="T3" fmla="*/ 1 h 171"/>
                  <a:gd name="T4" fmla="*/ 0 w 111"/>
                  <a:gd name="T5" fmla="*/ 1 h 171"/>
                  <a:gd name="T6" fmla="*/ 0 w 111"/>
                  <a:gd name="T7" fmla="*/ 1 h 171"/>
                  <a:gd name="T8" fmla="*/ 0 w 111"/>
                  <a:gd name="T9" fmla="*/ 0 h 171"/>
                  <a:gd name="T10" fmla="*/ 1 w 111"/>
                  <a:gd name="T11" fmla="*/ 0 h 171"/>
                  <a:gd name="T12" fmla="*/ 1 w 111"/>
                  <a:gd name="T13" fmla="*/ 0 h 171"/>
                  <a:gd name="T14" fmla="*/ 1 w 111"/>
                  <a:gd name="T15" fmla="*/ 0 h 171"/>
                  <a:gd name="T16" fmla="*/ 1 w 111"/>
                  <a:gd name="T17" fmla="*/ 0 h 171"/>
                  <a:gd name="T18" fmla="*/ 1 w 111"/>
                  <a:gd name="T19" fmla="*/ 1 h 171"/>
                  <a:gd name="T20" fmla="*/ 1 w 111"/>
                  <a:gd name="T21" fmla="*/ 1 h 171"/>
                  <a:gd name="T22" fmla="*/ 1 w 111"/>
                  <a:gd name="T23" fmla="*/ 1 h 171"/>
                  <a:gd name="T24" fmla="*/ 1 w 111"/>
                  <a:gd name="T25" fmla="*/ 2 h 171"/>
                  <a:gd name="T26" fmla="*/ 1 w 111"/>
                  <a:gd name="T27" fmla="*/ 2 h 171"/>
                  <a:gd name="T28" fmla="*/ 1 w 111"/>
                  <a:gd name="T29" fmla="*/ 2 h 171"/>
                  <a:gd name="T30" fmla="*/ 1 w 111"/>
                  <a:gd name="T31" fmla="*/ 2 h 171"/>
                  <a:gd name="T32" fmla="*/ 1 w 111"/>
                  <a:gd name="T33" fmla="*/ 2 h 171"/>
                  <a:gd name="T34" fmla="*/ 1 w 111"/>
                  <a:gd name="T35" fmla="*/ 2 h 171"/>
                  <a:gd name="T36" fmla="*/ 1 w 111"/>
                  <a:gd name="T37" fmla="*/ 2 h 171"/>
                  <a:gd name="T38" fmla="*/ 0 w 111"/>
                  <a:gd name="T39" fmla="*/ 2 h 171"/>
                  <a:gd name="T40" fmla="*/ 0 w 111"/>
                  <a:gd name="T41" fmla="*/ 2 h 171"/>
                  <a:gd name="T42" fmla="*/ 0 w 111"/>
                  <a:gd name="T43" fmla="*/ 2 h 171"/>
                  <a:gd name="T44" fmla="*/ 0 w 111"/>
                  <a:gd name="T45" fmla="*/ 1 h 171"/>
                  <a:gd name="T46" fmla="*/ 0 w 111"/>
                  <a:gd name="T47" fmla="*/ 1 h 171"/>
                  <a:gd name="T48" fmla="*/ 0 w 111"/>
                  <a:gd name="T49" fmla="*/ 1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1"/>
                  <a:gd name="T76" fmla="*/ 0 h 171"/>
                  <a:gd name="T77" fmla="*/ 111 w 11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1" h="171">
                    <a:moveTo>
                      <a:pt x="0" y="108"/>
                    </a:moveTo>
                    <a:lnTo>
                      <a:pt x="1" y="100"/>
                    </a:lnTo>
                    <a:lnTo>
                      <a:pt x="7" y="83"/>
                    </a:lnTo>
                    <a:lnTo>
                      <a:pt x="17" y="59"/>
                    </a:lnTo>
                    <a:lnTo>
                      <a:pt x="28" y="35"/>
                    </a:lnTo>
                    <a:lnTo>
                      <a:pt x="41" y="13"/>
                    </a:lnTo>
                    <a:lnTo>
                      <a:pt x="57" y="0"/>
                    </a:lnTo>
                    <a:lnTo>
                      <a:pt x="73" y="2"/>
                    </a:lnTo>
                    <a:lnTo>
                      <a:pt x="90" y="21"/>
                    </a:lnTo>
                    <a:lnTo>
                      <a:pt x="101" y="49"/>
                    </a:lnTo>
                    <a:lnTo>
                      <a:pt x="109" y="77"/>
                    </a:lnTo>
                    <a:lnTo>
                      <a:pt x="111" y="103"/>
                    </a:lnTo>
                    <a:lnTo>
                      <a:pt x="110" y="126"/>
                    </a:lnTo>
                    <a:lnTo>
                      <a:pt x="104" y="143"/>
                    </a:lnTo>
                    <a:lnTo>
                      <a:pt x="97" y="158"/>
                    </a:lnTo>
                    <a:lnTo>
                      <a:pt x="87" y="168"/>
                    </a:lnTo>
                    <a:lnTo>
                      <a:pt x="73" y="171"/>
                    </a:lnTo>
                    <a:lnTo>
                      <a:pt x="57" y="168"/>
                    </a:lnTo>
                    <a:lnTo>
                      <a:pt x="44" y="161"/>
                    </a:lnTo>
                    <a:lnTo>
                      <a:pt x="31" y="150"/>
                    </a:lnTo>
                    <a:lnTo>
                      <a:pt x="20" y="140"/>
                    </a:lnTo>
                    <a:lnTo>
                      <a:pt x="11" y="127"/>
                    </a:lnTo>
                    <a:lnTo>
                      <a:pt x="5" y="118"/>
                    </a:lnTo>
                    <a:lnTo>
                      <a:pt x="0" y="111"/>
                    </a:lnTo>
                    <a:lnTo>
                      <a:pt x="0" y="108"/>
                    </a:lnTo>
                    <a:close/>
                  </a:path>
                </a:pathLst>
              </a:custGeom>
              <a:solidFill>
                <a:srgbClr val="FFDEDE"/>
              </a:solidFill>
              <a:ln w="6350">
                <a:solidFill>
                  <a:srgbClr val="000000"/>
                </a:solidFill>
                <a:round/>
                <a:headEnd/>
                <a:tailEnd/>
              </a:ln>
            </p:spPr>
            <p:txBody>
              <a:bodyPr/>
              <a:lstStyle/>
              <a:p>
                <a:endParaRPr lang="en-US"/>
              </a:p>
            </p:txBody>
          </p:sp>
          <p:sp>
            <p:nvSpPr>
              <p:cNvPr id="21678" name="Freeform 1166"/>
              <p:cNvSpPr>
                <a:spLocks/>
              </p:cNvSpPr>
              <p:nvPr/>
            </p:nvSpPr>
            <p:spPr bwMode="auto">
              <a:xfrm>
                <a:off x="4946" y="2006"/>
                <a:ext cx="74" cy="55"/>
              </a:xfrm>
              <a:custGeom>
                <a:avLst/>
                <a:gdLst>
                  <a:gd name="T0" fmla="*/ 0 w 222"/>
                  <a:gd name="T1" fmla="*/ 1 h 163"/>
                  <a:gd name="T2" fmla="*/ 0 w 222"/>
                  <a:gd name="T3" fmla="*/ 1 h 163"/>
                  <a:gd name="T4" fmla="*/ 0 w 222"/>
                  <a:gd name="T5" fmla="*/ 1 h 163"/>
                  <a:gd name="T6" fmla="*/ 0 w 222"/>
                  <a:gd name="T7" fmla="*/ 1 h 163"/>
                  <a:gd name="T8" fmla="*/ 0 w 222"/>
                  <a:gd name="T9" fmla="*/ 1 h 163"/>
                  <a:gd name="T10" fmla="*/ 1 w 222"/>
                  <a:gd name="T11" fmla="*/ 2 h 163"/>
                  <a:gd name="T12" fmla="*/ 1 w 222"/>
                  <a:gd name="T13" fmla="*/ 2 h 163"/>
                  <a:gd name="T14" fmla="*/ 1 w 222"/>
                  <a:gd name="T15" fmla="*/ 2 h 163"/>
                  <a:gd name="T16" fmla="*/ 1 w 222"/>
                  <a:gd name="T17" fmla="*/ 2 h 163"/>
                  <a:gd name="T18" fmla="*/ 1 w 222"/>
                  <a:gd name="T19" fmla="*/ 2 h 163"/>
                  <a:gd name="T20" fmla="*/ 2 w 222"/>
                  <a:gd name="T21" fmla="*/ 2 h 163"/>
                  <a:gd name="T22" fmla="*/ 2 w 222"/>
                  <a:gd name="T23" fmla="*/ 2 h 163"/>
                  <a:gd name="T24" fmla="*/ 2 w 222"/>
                  <a:gd name="T25" fmla="*/ 2 h 163"/>
                  <a:gd name="T26" fmla="*/ 2 w 222"/>
                  <a:gd name="T27" fmla="*/ 1 h 163"/>
                  <a:gd name="T28" fmla="*/ 2 w 222"/>
                  <a:gd name="T29" fmla="*/ 1 h 163"/>
                  <a:gd name="T30" fmla="*/ 3 w 222"/>
                  <a:gd name="T31" fmla="*/ 1 h 163"/>
                  <a:gd name="T32" fmla="*/ 3 w 222"/>
                  <a:gd name="T33" fmla="*/ 1 h 163"/>
                  <a:gd name="T34" fmla="*/ 3 w 222"/>
                  <a:gd name="T35" fmla="*/ 1 h 163"/>
                  <a:gd name="T36" fmla="*/ 3 w 222"/>
                  <a:gd name="T37" fmla="*/ 1 h 163"/>
                  <a:gd name="T38" fmla="*/ 2 w 222"/>
                  <a:gd name="T39" fmla="*/ 1 h 163"/>
                  <a:gd name="T40" fmla="*/ 2 w 222"/>
                  <a:gd name="T41" fmla="*/ 1 h 163"/>
                  <a:gd name="T42" fmla="*/ 2 w 222"/>
                  <a:gd name="T43" fmla="*/ 1 h 163"/>
                  <a:gd name="T44" fmla="*/ 1 w 222"/>
                  <a:gd name="T45" fmla="*/ 1 h 163"/>
                  <a:gd name="T46" fmla="*/ 1 w 222"/>
                  <a:gd name="T47" fmla="*/ 0 h 163"/>
                  <a:gd name="T48" fmla="*/ 1 w 222"/>
                  <a:gd name="T49" fmla="*/ 0 h 163"/>
                  <a:gd name="T50" fmla="*/ 1 w 222"/>
                  <a:gd name="T51" fmla="*/ 0 h 163"/>
                  <a:gd name="T52" fmla="*/ 1 w 222"/>
                  <a:gd name="T53" fmla="*/ 0 h 163"/>
                  <a:gd name="T54" fmla="*/ 1 w 222"/>
                  <a:gd name="T55" fmla="*/ 0 h 163"/>
                  <a:gd name="T56" fmla="*/ 1 w 222"/>
                  <a:gd name="T57" fmla="*/ 0 h 163"/>
                  <a:gd name="T58" fmla="*/ 0 w 222"/>
                  <a:gd name="T59" fmla="*/ 0 h 163"/>
                  <a:gd name="T60" fmla="*/ 0 w 222"/>
                  <a:gd name="T61" fmla="*/ 0 h 163"/>
                  <a:gd name="T62" fmla="*/ 0 w 222"/>
                  <a:gd name="T63" fmla="*/ 0 h 163"/>
                  <a:gd name="T64" fmla="*/ 0 w 222"/>
                  <a:gd name="T65" fmla="*/ 1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2"/>
                  <a:gd name="T100" fmla="*/ 0 h 163"/>
                  <a:gd name="T101" fmla="*/ 222 w 222"/>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2" h="163">
                    <a:moveTo>
                      <a:pt x="0" y="45"/>
                    </a:moveTo>
                    <a:lnTo>
                      <a:pt x="1" y="50"/>
                    </a:lnTo>
                    <a:lnTo>
                      <a:pt x="7" y="66"/>
                    </a:lnTo>
                    <a:lnTo>
                      <a:pt x="17" y="87"/>
                    </a:lnTo>
                    <a:lnTo>
                      <a:pt x="30" y="112"/>
                    </a:lnTo>
                    <a:lnTo>
                      <a:pt x="43" y="134"/>
                    </a:lnTo>
                    <a:lnTo>
                      <a:pt x="59" y="153"/>
                    </a:lnTo>
                    <a:lnTo>
                      <a:pt x="77" y="163"/>
                    </a:lnTo>
                    <a:lnTo>
                      <a:pt x="96" y="162"/>
                    </a:lnTo>
                    <a:lnTo>
                      <a:pt x="113" y="153"/>
                    </a:lnTo>
                    <a:lnTo>
                      <a:pt x="129" y="144"/>
                    </a:lnTo>
                    <a:lnTo>
                      <a:pt x="145" y="134"/>
                    </a:lnTo>
                    <a:lnTo>
                      <a:pt x="161" y="125"/>
                    </a:lnTo>
                    <a:lnTo>
                      <a:pt x="176" y="115"/>
                    </a:lnTo>
                    <a:lnTo>
                      <a:pt x="190" y="107"/>
                    </a:lnTo>
                    <a:lnTo>
                      <a:pt x="204" y="97"/>
                    </a:lnTo>
                    <a:lnTo>
                      <a:pt x="218" y="91"/>
                    </a:lnTo>
                    <a:lnTo>
                      <a:pt x="222" y="85"/>
                    </a:lnTo>
                    <a:lnTo>
                      <a:pt x="211" y="80"/>
                    </a:lnTo>
                    <a:lnTo>
                      <a:pt x="190" y="74"/>
                    </a:lnTo>
                    <a:lnTo>
                      <a:pt x="164" y="68"/>
                    </a:lnTo>
                    <a:lnTo>
                      <a:pt x="135" y="60"/>
                    </a:lnTo>
                    <a:lnTo>
                      <a:pt x="110" y="50"/>
                    </a:lnTo>
                    <a:lnTo>
                      <a:pt x="93" y="36"/>
                    </a:lnTo>
                    <a:lnTo>
                      <a:pt x="88" y="21"/>
                    </a:lnTo>
                    <a:lnTo>
                      <a:pt x="88" y="4"/>
                    </a:lnTo>
                    <a:lnTo>
                      <a:pt x="81" y="0"/>
                    </a:lnTo>
                    <a:lnTo>
                      <a:pt x="66" y="2"/>
                    </a:lnTo>
                    <a:lnTo>
                      <a:pt x="50" y="11"/>
                    </a:lnTo>
                    <a:lnTo>
                      <a:pt x="31" y="22"/>
                    </a:lnTo>
                    <a:lnTo>
                      <a:pt x="15" y="33"/>
                    </a:lnTo>
                    <a:lnTo>
                      <a:pt x="4" y="40"/>
                    </a:lnTo>
                    <a:lnTo>
                      <a:pt x="0" y="45"/>
                    </a:lnTo>
                    <a:close/>
                  </a:path>
                </a:pathLst>
              </a:custGeom>
              <a:solidFill>
                <a:srgbClr val="FFDEDE"/>
              </a:solidFill>
              <a:ln w="6350">
                <a:solidFill>
                  <a:srgbClr val="000000"/>
                </a:solidFill>
                <a:round/>
                <a:headEnd/>
                <a:tailEnd/>
              </a:ln>
            </p:spPr>
            <p:txBody>
              <a:bodyPr/>
              <a:lstStyle/>
              <a:p>
                <a:endParaRPr lang="en-US"/>
              </a:p>
            </p:txBody>
          </p:sp>
          <p:sp>
            <p:nvSpPr>
              <p:cNvPr id="21679" name="Freeform 1167"/>
              <p:cNvSpPr>
                <a:spLocks/>
              </p:cNvSpPr>
              <p:nvPr/>
            </p:nvSpPr>
            <p:spPr bwMode="auto">
              <a:xfrm>
                <a:off x="4975" y="2203"/>
                <a:ext cx="19" cy="96"/>
              </a:xfrm>
              <a:custGeom>
                <a:avLst/>
                <a:gdLst>
                  <a:gd name="T0" fmla="*/ 1 w 58"/>
                  <a:gd name="T1" fmla="*/ 0 h 288"/>
                  <a:gd name="T2" fmla="*/ 1 w 58"/>
                  <a:gd name="T3" fmla="*/ 0 h 288"/>
                  <a:gd name="T4" fmla="*/ 1 w 58"/>
                  <a:gd name="T5" fmla="*/ 0 h 288"/>
                  <a:gd name="T6" fmla="*/ 0 w 58"/>
                  <a:gd name="T7" fmla="*/ 1 h 288"/>
                  <a:gd name="T8" fmla="*/ 0 w 58"/>
                  <a:gd name="T9" fmla="*/ 1 h 288"/>
                  <a:gd name="T10" fmla="*/ 0 w 58"/>
                  <a:gd name="T11" fmla="*/ 2 h 288"/>
                  <a:gd name="T12" fmla="*/ 0 w 58"/>
                  <a:gd name="T13" fmla="*/ 3 h 288"/>
                  <a:gd name="T14" fmla="*/ 0 w 58"/>
                  <a:gd name="T15" fmla="*/ 3 h 288"/>
                  <a:gd name="T16" fmla="*/ 0 w 58"/>
                  <a:gd name="T17" fmla="*/ 3 h 288"/>
                  <a:gd name="T18" fmla="*/ 0 w 58"/>
                  <a:gd name="T19" fmla="*/ 4 h 288"/>
                  <a:gd name="T20" fmla="*/ 0 w 58"/>
                  <a:gd name="T21" fmla="*/ 4 h 288"/>
                  <a:gd name="T22" fmla="*/ 0 w 58"/>
                  <a:gd name="T23" fmla="*/ 3 h 288"/>
                  <a:gd name="T24" fmla="*/ 0 w 58"/>
                  <a:gd name="T25" fmla="*/ 3 h 288"/>
                  <a:gd name="T26" fmla="*/ 0 w 58"/>
                  <a:gd name="T27" fmla="*/ 3 h 288"/>
                  <a:gd name="T28" fmla="*/ 0 w 58"/>
                  <a:gd name="T29" fmla="*/ 3 h 288"/>
                  <a:gd name="T30" fmla="*/ 0 w 58"/>
                  <a:gd name="T31" fmla="*/ 2 h 288"/>
                  <a:gd name="T32" fmla="*/ 1 w 58"/>
                  <a:gd name="T33" fmla="*/ 2 h 288"/>
                  <a:gd name="T34" fmla="*/ 1 w 58"/>
                  <a:gd name="T35" fmla="*/ 2 h 288"/>
                  <a:gd name="T36" fmla="*/ 1 w 58"/>
                  <a:gd name="T37" fmla="*/ 2 h 288"/>
                  <a:gd name="T38" fmla="*/ 1 w 58"/>
                  <a:gd name="T39" fmla="*/ 1 h 288"/>
                  <a:gd name="T40" fmla="*/ 1 w 58"/>
                  <a:gd name="T41" fmla="*/ 1 h 288"/>
                  <a:gd name="T42" fmla="*/ 1 w 58"/>
                  <a:gd name="T43" fmla="*/ 1 h 288"/>
                  <a:gd name="T44" fmla="*/ 1 w 58"/>
                  <a:gd name="T45" fmla="*/ 0 h 288"/>
                  <a:gd name="T46" fmla="*/ 1 w 58"/>
                  <a:gd name="T47" fmla="*/ 0 h 288"/>
                  <a:gd name="T48" fmla="*/ 1 w 58"/>
                  <a:gd name="T49" fmla="*/ 0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288"/>
                  <a:gd name="T77" fmla="*/ 58 w 58"/>
                  <a:gd name="T78" fmla="*/ 288 h 2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288">
                    <a:moveTo>
                      <a:pt x="58" y="0"/>
                    </a:moveTo>
                    <a:lnTo>
                      <a:pt x="54" y="9"/>
                    </a:lnTo>
                    <a:lnTo>
                      <a:pt x="47" y="36"/>
                    </a:lnTo>
                    <a:lnTo>
                      <a:pt x="36" y="74"/>
                    </a:lnTo>
                    <a:lnTo>
                      <a:pt x="26" y="119"/>
                    </a:lnTo>
                    <a:lnTo>
                      <a:pt x="15" y="167"/>
                    </a:lnTo>
                    <a:lnTo>
                      <a:pt x="6" y="212"/>
                    </a:lnTo>
                    <a:lnTo>
                      <a:pt x="0" y="249"/>
                    </a:lnTo>
                    <a:lnTo>
                      <a:pt x="1" y="276"/>
                    </a:lnTo>
                    <a:lnTo>
                      <a:pt x="3" y="286"/>
                    </a:lnTo>
                    <a:lnTo>
                      <a:pt x="7" y="288"/>
                    </a:lnTo>
                    <a:lnTo>
                      <a:pt x="11" y="280"/>
                    </a:lnTo>
                    <a:lnTo>
                      <a:pt x="17" y="267"/>
                    </a:lnTo>
                    <a:lnTo>
                      <a:pt x="23" y="247"/>
                    </a:lnTo>
                    <a:lnTo>
                      <a:pt x="29" y="225"/>
                    </a:lnTo>
                    <a:lnTo>
                      <a:pt x="35" y="202"/>
                    </a:lnTo>
                    <a:lnTo>
                      <a:pt x="42" y="181"/>
                    </a:lnTo>
                    <a:lnTo>
                      <a:pt x="46" y="156"/>
                    </a:lnTo>
                    <a:lnTo>
                      <a:pt x="51" y="129"/>
                    </a:lnTo>
                    <a:lnTo>
                      <a:pt x="53" y="98"/>
                    </a:lnTo>
                    <a:lnTo>
                      <a:pt x="55" y="69"/>
                    </a:lnTo>
                    <a:lnTo>
                      <a:pt x="55" y="42"/>
                    </a:lnTo>
                    <a:lnTo>
                      <a:pt x="57" y="19"/>
                    </a:lnTo>
                    <a:lnTo>
                      <a:pt x="57" y="4"/>
                    </a:lnTo>
                    <a:lnTo>
                      <a:pt x="58" y="0"/>
                    </a:lnTo>
                    <a:close/>
                  </a:path>
                </a:pathLst>
              </a:custGeom>
              <a:solidFill>
                <a:srgbClr val="26479E"/>
              </a:solidFill>
              <a:ln w="6350">
                <a:solidFill>
                  <a:srgbClr val="000000"/>
                </a:solidFill>
                <a:round/>
                <a:headEnd/>
                <a:tailEnd/>
              </a:ln>
            </p:spPr>
            <p:txBody>
              <a:bodyPr/>
              <a:lstStyle/>
              <a:p>
                <a:endParaRPr lang="en-US"/>
              </a:p>
            </p:txBody>
          </p:sp>
          <p:sp>
            <p:nvSpPr>
              <p:cNvPr id="21680" name="Freeform 1168"/>
              <p:cNvSpPr>
                <a:spLocks/>
              </p:cNvSpPr>
              <p:nvPr/>
            </p:nvSpPr>
            <p:spPr bwMode="auto">
              <a:xfrm>
                <a:off x="4792" y="2174"/>
                <a:ext cx="132" cy="87"/>
              </a:xfrm>
              <a:custGeom>
                <a:avLst/>
                <a:gdLst>
                  <a:gd name="T0" fmla="*/ 0 w 396"/>
                  <a:gd name="T1" fmla="*/ 0 h 261"/>
                  <a:gd name="T2" fmla="*/ 0 w 396"/>
                  <a:gd name="T3" fmla="*/ 0 h 261"/>
                  <a:gd name="T4" fmla="*/ 0 w 396"/>
                  <a:gd name="T5" fmla="*/ 0 h 261"/>
                  <a:gd name="T6" fmla="*/ 0 w 396"/>
                  <a:gd name="T7" fmla="*/ 1 h 261"/>
                  <a:gd name="T8" fmla="*/ 0 w 396"/>
                  <a:gd name="T9" fmla="*/ 1 h 261"/>
                  <a:gd name="T10" fmla="*/ 1 w 396"/>
                  <a:gd name="T11" fmla="*/ 2 h 261"/>
                  <a:gd name="T12" fmla="*/ 1 w 396"/>
                  <a:gd name="T13" fmla="*/ 2 h 261"/>
                  <a:gd name="T14" fmla="*/ 2 w 396"/>
                  <a:gd name="T15" fmla="*/ 2 h 261"/>
                  <a:gd name="T16" fmla="*/ 3 w 396"/>
                  <a:gd name="T17" fmla="*/ 3 h 261"/>
                  <a:gd name="T18" fmla="*/ 3 w 396"/>
                  <a:gd name="T19" fmla="*/ 3 h 261"/>
                  <a:gd name="T20" fmla="*/ 4 w 396"/>
                  <a:gd name="T21" fmla="*/ 3 h 261"/>
                  <a:gd name="T22" fmla="*/ 4 w 396"/>
                  <a:gd name="T23" fmla="*/ 3 h 261"/>
                  <a:gd name="T24" fmla="*/ 5 w 396"/>
                  <a:gd name="T25" fmla="*/ 3 h 261"/>
                  <a:gd name="T26" fmla="*/ 5 w 396"/>
                  <a:gd name="T27" fmla="*/ 3 h 261"/>
                  <a:gd name="T28" fmla="*/ 5 w 396"/>
                  <a:gd name="T29" fmla="*/ 3 h 261"/>
                  <a:gd name="T30" fmla="*/ 5 w 396"/>
                  <a:gd name="T31" fmla="*/ 3 h 261"/>
                  <a:gd name="T32" fmla="*/ 5 w 396"/>
                  <a:gd name="T33" fmla="*/ 3 h 261"/>
                  <a:gd name="T34" fmla="*/ 5 w 396"/>
                  <a:gd name="T35" fmla="*/ 3 h 261"/>
                  <a:gd name="T36" fmla="*/ 4 w 396"/>
                  <a:gd name="T37" fmla="*/ 3 h 261"/>
                  <a:gd name="T38" fmla="*/ 4 w 396"/>
                  <a:gd name="T39" fmla="*/ 3 h 261"/>
                  <a:gd name="T40" fmla="*/ 3 w 396"/>
                  <a:gd name="T41" fmla="*/ 3 h 261"/>
                  <a:gd name="T42" fmla="*/ 2 w 396"/>
                  <a:gd name="T43" fmla="*/ 3 h 261"/>
                  <a:gd name="T44" fmla="*/ 2 w 396"/>
                  <a:gd name="T45" fmla="*/ 3 h 261"/>
                  <a:gd name="T46" fmla="*/ 1 w 396"/>
                  <a:gd name="T47" fmla="*/ 3 h 261"/>
                  <a:gd name="T48" fmla="*/ 1 w 396"/>
                  <a:gd name="T49" fmla="*/ 3 h 261"/>
                  <a:gd name="T50" fmla="*/ 1 w 396"/>
                  <a:gd name="T51" fmla="*/ 2 h 261"/>
                  <a:gd name="T52" fmla="*/ 1 w 396"/>
                  <a:gd name="T53" fmla="*/ 2 h 261"/>
                  <a:gd name="T54" fmla="*/ 1 w 396"/>
                  <a:gd name="T55" fmla="*/ 1 h 261"/>
                  <a:gd name="T56" fmla="*/ 0 w 396"/>
                  <a:gd name="T57" fmla="*/ 1 h 261"/>
                  <a:gd name="T58" fmla="*/ 0 w 396"/>
                  <a:gd name="T59" fmla="*/ 1 h 261"/>
                  <a:gd name="T60" fmla="*/ 0 w 396"/>
                  <a:gd name="T61" fmla="*/ 0 h 261"/>
                  <a:gd name="T62" fmla="*/ 0 w 396"/>
                  <a:gd name="T63" fmla="*/ 0 h 261"/>
                  <a:gd name="T64" fmla="*/ 0 w 396"/>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6"/>
                  <a:gd name="T100" fmla="*/ 0 h 261"/>
                  <a:gd name="T101" fmla="*/ 396 w 396"/>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6" h="261">
                    <a:moveTo>
                      <a:pt x="0" y="0"/>
                    </a:moveTo>
                    <a:lnTo>
                      <a:pt x="0" y="8"/>
                    </a:lnTo>
                    <a:lnTo>
                      <a:pt x="4" y="31"/>
                    </a:lnTo>
                    <a:lnTo>
                      <a:pt x="14" y="63"/>
                    </a:lnTo>
                    <a:lnTo>
                      <a:pt x="32" y="102"/>
                    </a:lnTo>
                    <a:lnTo>
                      <a:pt x="58" y="139"/>
                    </a:lnTo>
                    <a:lnTo>
                      <a:pt x="95" y="174"/>
                    </a:lnTo>
                    <a:lnTo>
                      <a:pt x="144" y="199"/>
                    </a:lnTo>
                    <a:lnTo>
                      <a:pt x="210" y="212"/>
                    </a:lnTo>
                    <a:lnTo>
                      <a:pt x="273" y="214"/>
                    </a:lnTo>
                    <a:lnTo>
                      <a:pt x="320" y="219"/>
                    </a:lnTo>
                    <a:lnTo>
                      <a:pt x="353" y="225"/>
                    </a:lnTo>
                    <a:lnTo>
                      <a:pt x="376" y="231"/>
                    </a:lnTo>
                    <a:lnTo>
                      <a:pt x="388" y="235"/>
                    </a:lnTo>
                    <a:lnTo>
                      <a:pt x="394" y="240"/>
                    </a:lnTo>
                    <a:lnTo>
                      <a:pt x="395" y="242"/>
                    </a:lnTo>
                    <a:lnTo>
                      <a:pt x="396" y="245"/>
                    </a:lnTo>
                    <a:lnTo>
                      <a:pt x="383" y="246"/>
                    </a:lnTo>
                    <a:lnTo>
                      <a:pt x="348" y="250"/>
                    </a:lnTo>
                    <a:lnTo>
                      <a:pt x="300" y="256"/>
                    </a:lnTo>
                    <a:lnTo>
                      <a:pt x="244" y="261"/>
                    </a:lnTo>
                    <a:lnTo>
                      <a:pt x="186" y="260"/>
                    </a:lnTo>
                    <a:lnTo>
                      <a:pt x="136" y="253"/>
                    </a:lnTo>
                    <a:lnTo>
                      <a:pt x="97" y="238"/>
                    </a:lnTo>
                    <a:lnTo>
                      <a:pt x="80" y="212"/>
                    </a:lnTo>
                    <a:lnTo>
                      <a:pt x="71" y="177"/>
                    </a:lnTo>
                    <a:lnTo>
                      <a:pt x="60" y="141"/>
                    </a:lnTo>
                    <a:lnTo>
                      <a:pt x="46" y="105"/>
                    </a:lnTo>
                    <a:lnTo>
                      <a:pt x="33" y="73"/>
                    </a:lnTo>
                    <a:lnTo>
                      <a:pt x="19" y="43"/>
                    </a:lnTo>
                    <a:lnTo>
                      <a:pt x="9" y="21"/>
                    </a:lnTo>
                    <a:lnTo>
                      <a:pt x="2" y="4"/>
                    </a:lnTo>
                    <a:lnTo>
                      <a:pt x="0" y="0"/>
                    </a:lnTo>
                    <a:close/>
                  </a:path>
                </a:pathLst>
              </a:custGeom>
              <a:solidFill>
                <a:srgbClr val="0A2670"/>
              </a:solidFill>
              <a:ln w="6350">
                <a:solidFill>
                  <a:srgbClr val="000000"/>
                </a:solidFill>
                <a:round/>
                <a:headEnd/>
                <a:tailEnd/>
              </a:ln>
            </p:spPr>
            <p:txBody>
              <a:bodyPr/>
              <a:lstStyle/>
              <a:p>
                <a:endParaRPr lang="en-US"/>
              </a:p>
            </p:txBody>
          </p:sp>
          <p:sp>
            <p:nvSpPr>
              <p:cNvPr id="21681" name="Freeform 1169"/>
              <p:cNvSpPr>
                <a:spLocks/>
              </p:cNvSpPr>
              <p:nvPr/>
            </p:nvSpPr>
            <p:spPr bwMode="auto">
              <a:xfrm>
                <a:off x="4900" y="2151"/>
                <a:ext cx="78" cy="104"/>
              </a:xfrm>
              <a:custGeom>
                <a:avLst/>
                <a:gdLst>
                  <a:gd name="T0" fmla="*/ 0 w 232"/>
                  <a:gd name="T1" fmla="*/ 0 h 312"/>
                  <a:gd name="T2" fmla="*/ 0 w 232"/>
                  <a:gd name="T3" fmla="*/ 0 h 312"/>
                  <a:gd name="T4" fmla="*/ 0 w 232"/>
                  <a:gd name="T5" fmla="*/ 0 h 312"/>
                  <a:gd name="T6" fmla="*/ 0 w 232"/>
                  <a:gd name="T7" fmla="*/ 1 h 312"/>
                  <a:gd name="T8" fmla="*/ 1 w 232"/>
                  <a:gd name="T9" fmla="*/ 2 h 312"/>
                  <a:gd name="T10" fmla="*/ 1 w 232"/>
                  <a:gd name="T11" fmla="*/ 2 h 312"/>
                  <a:gd name="T12" fmla="*/ 1 w 232"/>
                  <a:gd name="T13" fmla="*/ 3 h 312"/>
                  <a:gd name="T14" fmla="*/ 2 w 232"/>
                  <a:gd name="T15" fmla="*/ 3 h 312"/>
                  <a:gd name="T16" fmla="*/ 2 w 232"/>
                  <a:gd name="T17" fmla="*/ 3 h 312"/>
                  <a:gd name="T18" fmla="*/ 3 w 232"/>
                  <a:gd name="T19" fmla="*/ 3 h 312"/>
                  <a:gd name="T20" fmla="*/ 3 w 232"/>
                  <a:gd name="T21" fmla="*/ 3 h 312"/>
                  <a:gd name="T22" fmla="*/ 3 w 232"/>
                  <a:gd name="T23" fmla="*/ 3 h 312"/>
                  <a:gd name="T24" fmla="*/ 3 w 232"/>
                  <a:gd name="T25" fmla="*/ 3 h 312"/>
                  <a:gd name="T26" fmla="*/ 3 w 232"/>
                  <a:gd name="T27" fmla="*/ 3 h 312"/>
                  <a:gd name="T28" fmla="*/ 3 w 232"/>
                  <a:gd name="T29" fmla="*/ 4 h 312"/>
                  <a:gd name="T30" fmla="*/ 3 w 232"/>
                  <a:gd name="T31" fmla="*/ 4 h 312"/>
                  <a:gd name="T32" fmla="*/ 3 w 232"/>
                  <a:gd name="T33" fmla="*/ 4 h 312"/>
                  <a:gd name="T34" fmla="*/ 2 w 232"/>
                  <a:gd name="T35" fmla="*/ 4 h 312"/>
                  <a:gd name="T36" fmla="*/ 2 w 232"/>
                  <a:gd name="T37" fmla="*/ 4 h 312"/>
                  <a:gd name="T38" fmla="*/ 1 w 232"/>
                  <a:gd name="T39" fmla="*/ 4 h 312"/>
                  <a:gd name="T40" fmla="*/ 1 w 232"/>
                  <a:gd name="T41" fmla="*/ 3 h 312"/>
                  <a:gd name="T42" fmla="*/ 1 w 232"/>
                  <a:gd name="T43" fmla="*/ 3 h 312"/>
                  <a:gd name="T44" fmla="*/ 1 w 232"/>
                  <a:gd name="T45" fmla="*/ 2 h 312"/>
                  <a:gd name="T46" fmla="*/ 0 w 232"/>
                  <a:gd name="T47" fmla="*/ 1 h 312"/>
                  <a:gd name="T48" fmla="*/ 0 w 232"/>
                  <a:gd name="T49" fmla="*/ 0 h 3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312"/>
                  <a:gd name="T77" fmla="*/ 232 w 232"/>
                  <a:gd name="T78" fmla="*/ 312 h 3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312">
                    <a:moveTo>
                      <a:pt x="0" y="0"/>
                    </a:moveTo>
                    <a:lnTo>
                      <a:pt x="2" y="10"/>
                    </a:lnTo>
                    <a:lnTo>
                      <a:pt x="13" y="39"/>
                    </a:lnTo>
                    <a:lnTo>
                      <a:pt x="29" y="80"/>
                    </a:lnTo>
                    <a:lnTo>
                      <a:pt x="52" y="129"/>
                    </a:lnTo>
                    <a:lnTo>
                      <a:pt x="77" y="176"/>
                    </a:lnTo>
                    <a:lnTo>
                      <a:pt x="108" y="218"/>
                    </a:lnTo>
                    <a:lnTo>
                      <a:pt x="140" y="247"/>
                    </a:lnTo>
                    <a:lnTo>
                      <a:pt x="175" y="259"/>
                    </a:lnTo>
                    <a:lnTo>
                      <a:pt x="204" y="259"/>
                    </a:lnTo>
                    <a:lnTo>
                      <a:pt x="223" y="263"/>
                    </a:lnTo>
                    <a:lnTo>
                      <a:pt x="231" y="268"/>
                    </a:lnTo>
                    <a:lnTo>
                      <a:pt x="232" y="275"/>
                    </a:lnTo>
                    <a:lnTo>
                      <a:pt x="229" y="280"/>
                    </a:lnTo>
                    <a:lnTo>
                      <a:pt x="224" y="285"/>
                    </a:lnTo>
                    <a:lnTo>
                      <a:pt x="218" y="289"/>
                    </a:lnTo>
                    <a:lnTo>
                      <a:pt x="217" y="291"/>
                    </a:lnTo>
                    <a:lnTo>
                      <a:pt x="181" y="309"/>
                    </a:lnTo>
                    <a:lnTo>
                      <a:pt x="149" y="312"/>
                    </a:lnTo>
                    <a:lnTo>
                      <a:pt x="119" y="298"/>
                    </a:lnTo>
                    <a:lnTo>
                      <a:pt x="92" y="270"/>
                    </a:lnTo>
                    <a:lnTo>
                      <a:pt x="65" y="225"/>
                    </a:lnTo>
                    <a:lnTo>
                      <a:pt x="41" y="166"/>
                    </a:lnTo>
                    <a:lnTo>
                      <a:pt x="19" y="90"/>
                    </a:lnTo>
                    <a:lnTo>
                      <a:pt x="0" y="0"/>
                    </a:lnTo>
                    <a:close/>
                  </a:path>
                </a:pathLst>
              </a:custGeom>
              <a:solidFill>
                <a:srgbClr val="0A2670"/>
              </a:solidFill>
              <a:ln w="6350">
                <a:solidFill>
                  <a:srgbClr val="000000"/>
                </a:solidFill>
                <a:round/>
                <a:headEnd/>
                <a:tailEnd/>
              </a:ln>
            </p:spPr>
            <p:txBody>
              <a:bodyPr/>
              <a:lstStyle/>
              <a:p>
                <a:endParaRPr lang="en-US"/>
              </a:p>
            </p:txBody>
          </p:sp>
          <p:sp>
            <p:nvSpPr>
              <p:cNvPr id="21682" name="Freeform 1170"/>
              <p:cNvSpPr>
                <a:spLocks/>
              </p:cNvSpPr>
              <p:nvPr/>
            </p:nvSpPr>
            <p:spPr bwMode="auto">
              <a:xfrm>
                <a:off x="4937" y="1880"/>
                <a:ext cx="98" cy="24"/>
              </a:xfrm>
              <a:custGeom>
                <a:avLst/>
                <a:gdLst>
                  <a:gd name="T0" fmla="*/ 0 w 292"/>
                  <a:gd name="T1" fmla="*/ 1 h 72"/>
                  <a:gd name="T2" fmla="*/ 0 w 292"/>
                  <a:gd name="T3" fmla="*/ 1 h 72"/>
                  <a:gd name="T4" fmla="*/ 0 w 292"/>
                  <a:gd name="T5" fmla="*/ 1 h 72"/>
                  <a:gd name="T6" fmla="*/ 0 w 292"/>
                  <a:gd name="T7" fmla="*/ 1 h 72"/>
                  <a:gd name="T8" fmla="*/ 1 w 292"/>
                  <a:gd name="T9" fmla="*/ 1 h 72"/>
                  <a:gd name="T10" fmla="*/ 1 w 292"/>
                  <a:gd name="T11" fmla="*/ 0 h 72"/>
                  <a:gd name="T12" fmla="*/ 1 w 292"/>
                  <a:gd name="T13" fmla="*/ 0 h 72"/>
                  <a:gd name="T14" fmla="*/ 2 w 292"/>
                  <a:gd name="T15" fmla="*/ 0 h 72"/>
                  <a:gd name="T16" fmla="*/ 2 w 292"/>
                  <a:gd name="T17" fmla="*/ 0 h 72"/>
                  <a:gd name="T18" fmla="*/ 3 w 292"/>
                  <a:gd name="T19" fmla="*/ 0 h 72"/>
                  <a:gd name="T20" fmla="*/ 3 w 292"/>
                  <a:gd name="T21" fmla="*/ 0 h 72"/>
                  <a:gd name="T22" fmla="*/ 4 w 292"/>
                  <a:gd name="T23" fmla="*/ 0 h 72"/>
                  <a:gd name="T24" fmla="*/ 4 w 292"/>
                  <a:gd name="T25" fmla="*/ 0 h 72"/>
                  <a:gd name="T26" fmla="*/ 4 w 292"/>
                  <a:gd name="T27" fmla="*/ 0 h 72"/>
                  <a:gd name="T28" fmla="*/ 3 w 292"/>
                  <a:gd name="T29" fmla="*/ 0 h 72"/>
                  <a:gd name="T30" fmla="*/ 3 w 292"/>
                  <a:gd name="T31" fmla="*/ 0 h 72"/>
                  <a:gd name="T32" fmla="*/ 2 w 292"/>
                  <a:gd name="T33" fmla="*/ 1 h 72"/>
                  <a:gd name="T34" fmla="*/ 1 w 292"/>
                  <a:gd name="T35" fmla="*/ 1 h 72"/>
                  <a:gd name="T36" fmla="*/ 1 w 292"/>
                  <a:gd name="T37" fmla="*/ 1 h 72"/>
                  <a:gd name="T38" fmla="*/ 1 w 292"/>
                  <a:gd name="T39" fmla="*/ 1 h 72"/>
                  <a:gd name="T40" fmla="*/ 1 w 292"/>
                  <a:gd name="T41" fmla="*/ 1 h 72"/>
                  <a:gd name="T42" fmla="*/ 0 w 292"/>
                  <a:gd name="T43" fmla="*/ 1 h 72"/>
                  <a:gd name="T44" fmla="*/ 0 w 292"/>
                  <a:gd name="T45" fmla="*/ 1 h 72"/>
                  <a:gd name="T46" fmla="*/ 0 w 292"/>
                  <a:gd name="T47" fmla="*/ 1 h 72"/>
                  <a:gd name="T48" fmla="*/ 0 w 292"/>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2"/>
                  <a:gd name="T76" fmla="*/ 0 h 72"/>
                  <a:gd name="T77" fmla="*/ 292 w 292"/>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2" h="72">
                    <a:moveTo>
                      <a:pt x="5" y="72"/>
                    </a:moveTo>
                    <a:lnTo>
                      <a:pt x="0" y="70"/>
                    </a:lnTo>
                    <a:lnTo>
                      <a:pt x="7" y="64"/>
                    </a:lnTo>
                    <a:lnTo>
                      <a:pt x="20" y="55"/>
                    </a:lnTo>
                    <a:lnTo>
                      <a:pt x="42" y="46"/>
                    </a:lnTo>
                    <a:lnTo>
                      <a:pt x="66" y="34"/>
                    </a:lnTo>
                    <a:lnTo>
                      <a:pt x="96" y="24"/>
                    </a:lnTo>
                    <a:lnTo>
                      <a:pt x="128" y="15"/>
                    </a:lnTo>
                    <a:lnTo>
                      <a:pt x="163" y="12"/>
                    </a:lnTo>
                    <a:lnTo>
                      <a:pt x="212" y="7"/>
                    </a:lnTo>
                    <a:lnTo>
                      <a:pt x="253" y="4"/>
                    </a:lnTo>
                    <a:lnTo>
                      <a:pt x="279" y="0"/>
                    </a:lnTo>
                    <a:lnTo>
                      <a:pt x="292" y="0"/>
                    </a:lnTo>
                    <a:lnTo>
                      <a:pt x="284" y="3"/>
                    </a:lnTo>
                    <a:lnTo>
                      <a:pt x="256" y="10"/>
                    </a:lnTo>
                    <a:lnTo>
                      <a:pt x="204" y="24"/>
                    </a:lnTo>
                    <a:lnTo>
                      <a:pt x="125" y="44"/>
                    </a:lnTo>
                    <a:lnTo>
                      <a:pt x="104" y="48"/>
                    </a:lnTo>
                    <a:lnTo>
                      <a:pt x="85" y="53"/>
                    </a:lnTo>
                    <a:lnTo>
                      <a:pt x="66" y="57"/>
                    </a:lnTo>
                    <a:lnTo>
                      <a:pt x="50" y="62"/>
                    </a:lnTo>
                    <a:lnTo>
                      <a:pt x="33" y="64"/>
                    </a:lnTo>
                    <a:lnTo>
                      <a:pt x="20" y="68"/>
                    </a:lnTo>
                    <a:lnTo>
                      <a:pt x="10" y="70"/>
                    </a:lnTo>
                    <a:lnTo>
                      <a:pt x="5" y="72"/>
                    </a:lnTo>
                    <a:close/>
                  </a:path>
                </a:pathLst>
              </a:custGeom>
              <a:solidFill>
                <a:srgbClr val="26479E"/>
              </a:solidFill>
              <a:ln w="6350">
                <a:solidFill>
                  <a:srgbClr val="000000"/>
                </a:solidFill>
                <a:round/>
                <a:headEnd/>
                <a:tailEnd/>
              </a:ln>
            </p:spPr>
            <p:txBody>
              <a:bodyPr/>
              <a:lstStyle/>
              <a:p>
                <a:endParaRPr lang="en-US"/>
              </a:p>
            </p:txBody>
          </p:sp>
          <p:sp>
            <p:nvSpPr>
              <p:cNvPr id="21683" name="Freeform 1171"/>
              <p:cNvSpPr>
                <a:spLocks/>
              </p:cNvSpPr>
              <p:nvPr/>
            </p:nvSpPr>
            <p:spPr bwMode="auto">
              <a:xfrm>
                <a:off x="4861" y="1937"/>
                <a:ext cx="17" cy="51"/>
              </a:xfrm>
              <a:custGeom>
                <a:avLst/>
                <a:gdLst>
                  <a:gd name="T0" fmla="*/ 0 w 50"/>
                  <a:gd name="T1" fmla="*/ 0 h 155"/>
                  <a:gd name="T2" fmla="*/ 0 w 50"/>
                  <a:gd name="T3" fmla="*/ 0 h 155"/>
                  <a:gd name="T4" fmla="*/ 0 w 50"/>
                  <a:gd name="T5" fmla="*/ 0 h 155"/>
                  <a:gd name="T6" fmla="*/ 0 w 50"/>
                  <a:gd name="T7" fmla="*/ 0 h 155"/>
                  <a:gd name="T8" fmla="*/ 0 w 50"/>
                  <a:gd name="T9" fmla="*/ 1 h 155"/>
                  <a:gd name="T10" fmla="*/ 0 w 50"/>
                  <a:gd name="T11" fmla="*/ 1 h 155"/>
                  <a:gd name="T12" fmla="*/ 0 w 50"/>
                  <a:gd name="T13" fmla="*/ 1 h 155"/>
                  <a:gd name="T14" fmla="*/ 0 w 50"/>
                  <a:gd name="T15" fmla="*/ 1 h 155"/>
                  <a:gd name="T16" fmla="*/ 0 w 50"/>
                  <a:gd name="T17" fmla="*/ 2 h 155"/>
                  <a:gd name="T18" fmla="*/ 1 w 50"/>
                  <a:gd name="T19" fmla="*/ 2 h 155"/>
                  <a:gd name="T20" fmla="*/ 1 w 50"/>
                  <a:gd name="T21" fmla="*/ 2 h 155"/>
                  <a:gd name="T22" fmla="*/ 1 w 50"/>
                  <a:gd name="T23" fmla="*/ 2 h 155"/>
                  <a:gd name="T24" fmla="*/ 1 w 50"/>
                  <a:gd name="T25" fmla="*/ 1 h 155"/>
                  <a:gd name="T26" fmla="*/ 0 w 50"/>
                  <a:gd name="T27" fmla="*/ 1 h 155"/>
                  <a:gd name="T28" fmla="*/ 0 w 50"/>
                  <a:gd name="T29" fmla="*/ 0 h 155"/>
                  <a:gd name="T30" fmla="*/ 0 w 50"/>
                  <a:gd name="T31" fmla="*/ 0 h 155"/>
                  <a:gd name="T32" fmla="*/ 0 w 50"/>
                  <a:gd name="T33" fmla="*/ 0 h 1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155"/>
                  <a:gd name="T53" fmla="*/ 50 w 50"/>
                  <a:gd name="T54" fmla="*/ 155 h 1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155">
                    <a:moveTo>
                      <a:pt x="20" y="0"/>
                    </a:moveTo>
                    <a:lnTo>
                      <a:pt x="18" y="2"/>
                    </a:lnTo>
                    <a:lnTo>
                      <a:pt x="13" y="11"/>
                    </a:lnTo>
                    <a:lnTo>
                      <a:pt x="6" y="25"/>
                    </a:lnTo>
                    <a:lnTo>
                      <a:pt x="3" y="44"/>
                    </a:lnTo>
                    <a:lnTo>
                      <a:pt x="0" y="65"/>
                    </a:lnTo>
                    <a:lnTo>
                      <a:pt x="3" y="89"/>
                    </a:lnTo>
                    <a:lnTo>
                      <a:pt x="11" y="115"/>
                    </a:lnTo>
                    <a:lnTo>
                      <a:pt x="29" y="143"/>
                    </a:lnTo>
                    <a:lnTo>
                      <a:pt x="43" y="155"/>
                    </a:lnTo>
                    <a:lnTo>
                      <a:pt x="50" y="150"/>
                    </a:lnTo>
                    <a:lnTo>
                      <a:pt x="49" y="128"/>
                    </a:lnTo>
                    <a:lnTo>
                      <a:pt x="45" y="97"/>
                    </a:lnTo>
                    <a:lnTo>
                      <a:pt x="37" y="62"/>
                    </a:lnTo>
                    <a:lnTo>
                      <a:pt x="29" y="31"/>
                    </a:lnTo>
                    <a:lnTo>
                      <a:pt x="23" y="8"/>
                    </a:lnTo>
                    <a:lnTo>
                      <a:pt x="20" y="0"/>
                    </a:lnTo>
                    <a:close/>
                  </a:path>
                </a:pathLst>
              </a:custGeom>
              <a:solidFill>
                <a:srgbClr val="26479E"/>
              </a:solidFill>
              <a:ln w="6350">
                <a:solidFill>
                  <a:srgbClr val="000000"/>
                </a:solidFill>
                <a:round/>
                <a:headEnd/>
                <a:tailEnd/>
              </a:ln>
            </p:spPr>
            <p:txBody>
              <a:bodyPr/>
              <a:lstStyle/>
              <a:p>
                <a:endParaRPr lang="en-US"/>
              </a:p>
            </p:txBody>
          </p:sp>
          <p:sp>
            <p:nvSpPr>
              <p:cNvPr id="21684" name="Freeform 1172"/>
              <p:cNvSpPr>
                <a:spLocks/>
              </p:cNvSpPr>
              <p:nvPr/>
            </p:nvSpPr>
            <p:spPr bwMode="auto">
              <a:xfrm>
                <a:off x="4818" y="1594"/>
                <a:ext cx="22" cy="52"/>
              </a:xfrm>
              <a:custGeom>
                <a:avLst/>
                <a:gdLst>
                  <a:gd name="T0" fmla="*/ 1 w 65"/>
                  <a:gd name="T1" fmla="*/ 0 h 155"/>
                  <a:gd name="T2" fmla="*/ 1 w 65"/>
                  <a:gd name="T3" fmla="*/ 0 h 155"/>
                  <a:gd name="T4" fmla="*/ 1 w 65"/>
                  <a:gd name="T5" fmla="*/ 0 h 155"/>
                  <a:gd name="T6" fmla="*/ 0 w 65"/>
                  <a:gd name="T7" fmla="*/ 0 h 155"/>
                  <a:gd name="T8" fmla="*/ 0 w 65"/>
                  <a:gd name="T9" fmla="*/ 1 h 155"/>
                  <a:gd name="T10" fmla="*/ 0 w 65"/>
                  <a:gd name="T11" fmla="*/ 1 h 155"/>
                  <a:gd name="T12" fmla="*/ 0 w 65"/>
                  <a:gd name="T13" fmla="*/ 1 h 155"/>
                  <a:gd name="T14" fmla="*/ 0 w 65"/>
                  <a:gd name="T15" fmla="*/ 1 h 155"/>
                  <a:gd name="T16" fmla="*/ 0 w 65"/>
                  <a:gd name="T17" fmla="*/ 2 h 155"/>
                  <a:gd name="T18" fmla="*/ 0 w 65"/>
                  <a:gd name="T19" fmla="*/ 2 h 155"/>
                  <a:gd name="T20" fmla="*/ 0 w 65"/>
                  <a:gd name="T21" fmla="*/ 2 h 155"/>
                  <a:gd name="T22" fmla="*/ 0 w 65"/>
                  <a:gd name="T23" fmla="*/ 2 h 155"/>
                  <a:gd name="T24" fmla="*/ 0 w 65"/>
                  <a:gd name="T25" fmla="*/ 2 h 155"/>
                  <a:gd name="T26" fmla="*/ 0 w 65"/>
                  <a:gd name="T27" fmla="*/ 1 h 155"/>
                  <a:gd name="T28" fmla="*/ 0 w 65"/>
                  <a:gd name="T29" fmla="*/ 1 h 155"/>
                  <a:gd name="T30" fmla="*/ 0 w 65"/>
                  <a:gd name="T31" fmla="*/ 1 h 155"/>
                  <a:gd name="T32" fmla="*/ 0 w 65"/>
                  <a:gd name="T33" fmla="*/ 1 h 155"/>
                  <a:gd name="T34" fmla="*/ 1 w 65"/>
                  <a:gd name="T35" fmla="*/ 1 h 155"/>
                  <a:gd name="T36" fmla="*/ 1 w 65"/>
                  <a:gd name="T37" fmla="*/ 1 h 155"/>
                  <a:gd name="T38" fmla="*/ 1 w 65"/>
                  <a:gd name="T39" fmla="*/ 1 h 155"/>
                  <a:gd name="T40" fmla="*/ 1 w 65"/>
                  <a:gd name="T41" fmla="*/ 0 h 155"/>
                  <a:gd name="T42" fmla="*/ 1 w 65"/>
                  <a:gd name="T43" fmla="*/ 0 h 155"/>
                  <a:gd name="T44" fmla="*/ 1 w 65"/>
                  <a:gd name="T45" fmla="*/ 0 h 155"/>
                  <a:gd name="T46" fmla="*/ 1 w 65"/>
                  <a:gd name="T47" fmla="*/ 0 h 155"/>
                  <a:gd name="T48" fmla="*/ 1 w 65"/>
                  <a:gd name="T49" fmla="*/ 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5"/>
                  <a:gd name="T76" fmla="*/ 0 h 155"/>
                  <a:gd name="T77" fmla="*/ 65 w 65"/>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5" h="155">
                    <a:moveTo>
                      <a:pt x="65" y="0"/>
                    </a:moveTo>
                    <a:lnTo>
                      <a:pt x="61" y="4"/>
                    </a:lnTo>
                    <a:lnTo>
                      <a:pt x="51" y="14"/>
                    </a:lnTo>
                    <a:lnTo>
                      <a:pt x="37" y="29"/>
                    </a:lnTo>
                    <a:lnTo>
                      <a:pt x="24" y="50"/>
                    </a:lnTo>
                    <a:lnTo>
                      <a:pt x="11" y="72"/>
                    </a:lnTo>
                    <a:lnTo>
                      <a:pt x="2" y="96"/>
                    </a:lnTo>
                    <a:lnTo>
                      <a:pt x="0" y="119"/>
                    </a:lnTo>
                    <a:lnTo>
                      <a:pt x="10" y="142"/>
                    </a:lnTo>
                    <a:lnTo>
                      <a:pt x="18" y="154"/>
                    </a:lnTo>
                    <a:lnTo>
                      <a:pt x="24" y="155"/>
                    </a:lnTo>
                    <a:lnTo>
                      <a:pt x="26" y="147"/>
                    </a:lnTo>
                    <a:lnTo>
                      <a:pt x="27" y="133"/>
                    </a:lnTo>
                    <a:lnTo>
                      <a:pt x="26" y="114"/>
                    </a:lnTo>
                    <a:lnTo>
                      <a:pt x="27" y="97"/>
                    </a:lnTo>
                    <a:lnTo>
                      <a:pt x="31" y="80"/>
                    </a:lnTo>
                    <a:lnTo>
                      <a:pt x="39" y="72"/>
                    </a:lnTo>
                    <a:lnTo>
                      <a:pt x="46" y="64"/>
                    </a:lnTo>
                    <a:lnTo>
                      <a:pt x="53" y="55"/>
                    </a:lnTo>
                    <a:lnTo>
                      <a:pt x="57" y="42"/>
                    </a:lnTo>
                    <a:lnTo>
                      <a:pt x="62" y="31"/>
                    </a:lnTo>
                    <a:lnTo>
                      <a:pt x="63" y="18"/>
                    </a:lnTo>
                    <a:lnTo>
                      <a:pt x="64" y="8"/>
                    </a:lnTo>
                    <a:lnTo>
                      <a:pt x="64" y="3"/>
                    </a:lnTo>
                    <a:lnTo>
                      <a:pt x="65" y="0"/>
                    </a:lnTo>
                    <a:close/>
                  </a:path>
                </a:pathLst>
              </a:custGeom>
              <a:solidFill>
                <a:srgbClr val="26479E"/>
              </a:solidFill>
              <a:ln w="6350">
                <a:solidFill>
                  <a:srgbClr val="000000"/>
                </a:solidFill>
                <a:round/>
                <a:headEnd/>
                <a:tailEnd/>
              </a:ln>
            </p:spPr>
            <p:txBody>
              <a:bodyPr/>
              <a:lstStyle/>
              <a:p>
                <a:endParaRPr lang="en-US"/>
              </a:p>
            </p:txBody>
          </p:sp>
          <p:sp>
            <p:nvSpPr>
              <p:cNvPr id="21685" name="Freeform 1173"/>
              <p:cNvSpPr>
                <a:spLocks/>
              </p:cNvSpPr>
              <p:nvPr/>
            </p:nvSpPr>
            <p:spPr bwMode="auto">
              <a:xfrm>
                <a:off x="4579" y="1859"/>
                <a:ext cx="148" cy="106"/>
              </a:xfrm>
              <a:custGeom>
                <a:avLst/>
                <a:gdLst>
                  <a:gd name="T0" fmla="*/ 0 w 445"/>
                  <a:gd name="T1" fmla="*/ 0 h 320"/>
                  <a:gd name="T2" fmla="*/ 0 w 445"/>
                  <a:gd name="T3" fmla="*/ 0 h 320"/>
                  <a:gd name="T4" fmla="*/ 1 w 445"/>
                  <a:gd name="T5" fmla="*/ 1 h 320"/>
                  <a:gd name="T6" fmla="*/ 1 w 445"/>
                  <a:gd name="T7" fmla="*/ 1 h 320"/>
                  <a:gd name="T8" fmla="*/ 2 w 445"/>
                  <a:gd name="T9" fmla="*/ 2 h 320"/>
                  <a:gd name="T10" fmla="*/ 3 w 445"/>
                  <a:gd name="T11" fmla="*/ 3 h 320"/>
                  <a:gd name="T12" fmla="*/ 4 w 445"/>
                  <a:gd name="T13" fmla="*/ 3 h 320"/>
                  <a:gd name="T14" fmla="*/ 4 w 445"/>
                  <a:gd name="T15" fmla="*/ 4 h 320"/>
                  <a:gd name="T16" fmla="*/ 5 w 445"/>
                  <a:gd name="T17" fmla="*/ 4 h 320"/>
                  <a:gd name="T18" fmla="*/ 5 w 445"/>
                  <a:gd name="T19" fmla="*/ 4 h 320"/>
                  <a:gd name="T20" fmla="*/ 5 w 445"/>
                  <a:gd name="T21" fmla="*/ 4 h 320"/>
                  <a:gd name="T22" fmla="*/ 5 w 445"/>
                  <a:gd name="T23" fmla="*/ 4 h 320"/>
                  <a:gd name="T24" fmla="*/ 5 w 445"/>
                  <a:gd name="T25" fmla="*/ 4 h 320"/>
                  <a:gd name="T26" fmla="*/ 4 w 445"/>
                  <a:gd name="T27" fmla="*/ 4 h 320"/>
                  <a:gd name="T28" fmla="*/ 3 w 445"/>
                  <a:gd name="T29" fmla="*/ 4 h 320"/>
                  <a:gd name="T30" fmla="*/ 2 w 445"/>
                  <a:gd name="T31" fmla="*/ 3 h 320"/>
                  <a:gd name="T32" fmla="*/ 2 w 445"/>
                  <a:gd name="T33" fmla="*/ 3 h 320"/>
                  <a:gd name="T34" fmla="*/ 2 w 445"/>
                  <a:gd name="T35" fmla="*/ 2 h 320"/>
                  <a:gd name="T36" fmla="*/ 1 w 445"/>
                  <a:gd name="T37" fmla="*/ 2 h 320"/>
                  <a:gd name="T38" fmla="*/ 1 w 445"/>
                  <a:gd name="T39" fmla="*/ 1 h 320"/>
                  <a:gd name="T40" fmla="*/ 1 w 445"/>
                  <a:gd name="T41" fmla="*/ 1 h 320"/>
                  <a:gd name="T42" fmla="*/ 0 w 445"/>
                  <a:gd name="T43" fmla="*/ 0 h 320"/>
                  <a:gd name="T44" fmla="*/ 0 w 445"/>
                  <a:gd name="T45" fmla="*/ 0 h 320"/>
                  <a:gd name="T46" fmla="*/ 0 w 445"/>
                  <a:gd name="T47" fmla="*/ 0 h 320"/>
                  <a:gd name="T48" fmla="*/ 0 w 445"/>
                  <a:gd name="T49" fmla="*/ 0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5"/>
                  <a:gd name="T76" fmla="*/ 0 h 320"/>
                  <a:gd name="T77" fmla="*/ 445 w 445"/>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5" h="320">
                    <a:moveTo>
                      <a:pt x="0" y="0"/>
                    </a:moveTo>
                    <a:lnTo>
                      <a:pt x="11" y="13"/>
                    </a:lnTo>
                    <a:lnTo>
                      <a:pt x="43" y="49"/>
                    </a:lnTo>
                    <a:lnTo>
                      <a:pt x="91" y="100"/>
                    </a:lnTo>
                    <a:lnTo>
                      <a:pt x="151" y="158"/>
                    </a:lnTo>
                    <a:lnTo>
                      <a:pt x="216" y="215"/>
                    </a:lnTo>
                    <a:lnTo>
                      <a:pt x="286" y="266"/>
                    </a:lnTo>
                    <a:lnTo>
                      <a:pt x="352" y="302"/>
                    </a:lnTo>
                    <a:lnTo>
                      <a:pt x="412" y="316"/>
                    </a:lnTo>
                    <a:lnTo>
                      <a:pt x="445" y="316"/>
                    </a:lnTo>
                    <a:lnTo>
                      <a:pt x="444" y="319"/>
                    </a:lnTo>
                    <a:lnTo>
                      <a:pt x="416" y="320"/>
                    </a:lnTo>
                    <a:lnTo>
                      <a:pt x="369" y="319"/>
                    </a:lnTo>
                    <a:lnTo>
                      <a:pt x="311" y="309"/>
                    </a:lnTo>
                    <a:lnTo>
                      <a:pt x="253" y="294"/>
                    </a:lnTo>
                    <a:lnTo>
                      <a:pt x="201" y="267"/>
                    </a:lnTo>
                    <a:lnTo>
                      <a:pt x="166" y="231"/>
                    </a:lnTo>
                    <a:lnTo>
                      <a:pt x="139" y="185"/>
                    </a:lnTo>
                    <a:lnTo>
                      <a:pt x="112" y="143"/>
                    </a:lnTo>
                    <a:lnTo>
                      <a:pt x="83" y="104"/>
                    </a:lnTo>
                    <a:lnTo>
                      <a:pt x="59" y="70"/>
                    </a:lnTo>
                    <a:lnTo>
                      <a:pt x="35" y="40"/>
                    </a:lnTo>
                    <a:lnTo>
                      <a:pt x="17" y="19"/>
                    </a:lnTo>
                    <a:lnTo>
                      <a:pt x="4" y="4"/>
                    </a:lnTo>
                    <a:lnTo>
                      <a:pt x="0" y="0"/>
                    </a:lnTo>
                    <a:close/>
                  </a:path>
                </a:pathLst>
              </a:custGeom>
              <a:solidFill>
                <a:srgbClr val="000000"/>
              </a:solidFill>
              <a:ln w="0">
                <a:solidFill>
                  <a:srgbClr val="000000"/>
                </a:solidFill>
                <a:round/>
                <a:headEnd/>
                <a:tailEnd/>
              </a:ln>
            </p:spPr>
            <p:txBody>
              <a:bodyPr/>
              <a:lstStyle/>
              <a:p>
                <a:endParaRPr lang="en-US"/>
              </a:p>
            </p:txBody>
          </p:sp>
          <p:sp>
            <p:nvSpPr>
              <p:cNvPr id="21686" name="Freeform 1174"/>
              <p:cNvSpPr>
                <a:spLocks/>
              </p:cNvSpPr>
              <p:nvPr/>
            </p:nvSpPr>
            <p:spPr bwMode="auto">
              <a:xfrm>
                <a:off x="5083" y="1193"/>
                <a:ext cx="55" cy="206"/>
              </a:xfrm>
              <a:custGeom>
                <a:avLst/>
                <a:gdLst>
                  <a:gd name="T0" fmla="*/ 0 w 165"/>
                  <a:gd name="T1" fmla="*/ 4 h 618"/>
                  <a:gd name="T2" fmla="*/ 0 w 165"/>
                  <a:gd name="T3" fmla="*/ 4 h 618"/>
                  <a:gd name="T4" fmla="*/ 0 w 165"/>
                  <a:gd name="T5" fmla="*/ 4 h 618"/>
                  <a:gd name="T6" fmla="*/ 0 w 165"/>
                  <a:gd name="T7" fmla="*/ 3 h 618"/>
                  <a:gd name="T8" fmla="*/ 0 w 165"/>
                  <a:gd name="T9" fmla="*/ 3 h 618"/>
                  <a:gd name="T10" fmla="*/ 1 w 165"/>
                  <a:gd name="T11" fmla="*/ 2 h 618"/>
                  <a:gd name="T12" fmla="*/ 1 w 165"/>
                  <a:gd name="T13" fmla="*/ 1 h 618"/>
                  <a:gd name="T14" fmla="*/ 1 w 165"/>
                  <a:gd name="T15" fmla="*/ 1 h 618"/>
                  <a:gd name="T16" fmla="*/ 2 w 165"/>
                  <a:gd name="T17" fmla="*/ 0 h 618"/>
                  <a:gd name="T18" fmla="*/ 2 w 165"/>
                  <a:gd name="T19" fmla="*/ 0 h 618"/>
                  <a:gd name="T20" fmla="*/ 2 w 165"/>
                  <a:gd name="T21" fmla="*/ 0 h 618"/>
                  <a:gd name="T22" fmla="*/ 2 w 165"/>
                  <a:gd name="T23" fmla="*/ 0 h 618"/>
                  <a:gd name="T24" fmla="*/ 2 w 165"/>
                  <a:gd name="T25" fmla="*/ 1 h 618"/>
                  <a:gd name="T26" fmla="*/ 1 w 165"/>
                  <a:gd name="T27" fmla="*/ 1 h 618"/>
                  <a:gd name="T28" fmla="*/ 1 w 165"/>
                  <a:gd name="T29" fmla="*/ 2 h 618"/>
                  <a:gd name="T30" fmla="*/ 1 w 165"/>
                  <a:gd name="T31" fmla="*/ 3 h 618"/>
                  <a:gd name="T32" fmla="*/ 1 w 165"/>
                  <a:gd name="T33" fmla="*/ 4 h 618"/>
                  <a:gd name="T34" fmla="*/ 1 w 165"/>
                  <a:gd name="T35" fmla="*/ 5 h 618"/>
                  <a:gd name="T36" fmla="*/ 1 w 165"/>
                  <a:gd name="T37" fmla="*/ 6 h 618"/>
                  <a:gd name="T38" fmla="*/ 1 w 165"/>
                  <a:gd name="T39" fmla="*/ 6 h 618"/>
                  <a:gd name="T40" fmla="*/ 0 w 165"/>
                  <a:gd name="T41" fmla="*/ 7 h 618"/>
                  <a:gd name="T42" fmla="*/ 0 w 165"/>
                  <a:gd name="T43" fmla="*/ 7 h 618"/>
                  <a:gd name="T44" fmla="*/ 0 w 165"/>
                  <a:gd name="T45" fmla="*/ 7 h 618"/>
                  <a:gd name="T46" fmla="*/ 0 w 165"/>
                  <a:gd name="T47" fmla="*/ 7 h 618"/>
                  <a:gd name="T48" fmla="*/ 1 w 165"/>
                  <a:gd name="T49" fmla="*/ 8 h 618"/>
                  <a:gd name="T50" fmla="*/ 1 w 165"/>
                  <a:gd name="T51" fmla="*/ 8 h 618"/>
                  <a:gd name="T52" fmla="*/ 1 w 165"/>
                  <a:gd name="T53" fmla="*/ 7 h 618"/>
                  <a:gd name="T54" fmla="*/ 0 w 165"/>
                  <a:gd name="T55" fmla="*/ 7 h 618"/>
                  <a:gd name="T56" fmla="*/ 0 w 165"/>
                  <a:gd name="T57" fmla="*/ 6 h 618"/>
                  <a:gd name="T58" fmla="*/ 0 w 165"/>
                  <a:gd name="T59" fmla="*/ 6 h 618"/>
                  <a:gd name="T60" fmla="*/ 0 w 165"/>
                  <a:gd name="T61" fmla="*/ 5 h 618"/>
                  <a:gd name="T62" fmla="*/ 0 w 165"/>
                  <a:gd name="T63" fmla="*/ 5 h 618"/>
                  <a:gd name="T64" fmla="*/ 0 w 165"/>
                  <a:gd name="T65" fmla="*/ 4 h 6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618"/>
                  <a:gd name="T101" fmla="*/ 165 w 165"/>
                  <a:gd name="T102" fmla="*/ 618 h 6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618">
                    <a:moveTo>
                      <a:pt x="5" y="351"/>
                    </a:moveTo>
                    <a:lnTo>
                      <a:pt x="6" y="339"/>
                    </a:lnTo>
                    <a:lnTo>
                      <a:pt x="10" y="312"/>
                    </a:lnTo>
                    <a:lnTo>
                      <a:pt x="19" y="269"/>
                    </a:lnTo>
                    <a:lnTo>
                      <a:pt x="33" y="220"/>
                    </a:lnTo>
                    <a:lnTo>
                      <a:pt x="50" y="164"/>
                    </a:lnTo>
                    <a:lnTo>
                      <a:pt x="73" y="111"/>
                    </a:lnTo>
                    <a:lnTo>
                      <a:pt x="101" y="62"/>
                    </a:lnTo>
                    <a:lnTo>
                      <a:pt x="136" y="24"/>
                    </a:lnTo>
                    <a:lnTo>
                      <a:pt x="161" y="2"/>
                    </a:lnTo>
                    <a:lnTo>
                      <a:pt x="165" y="0"/>
                    </a:lnTo>
                    <a:lnTo>
                      <a:pt x="153" y="19"/>
                    </a:lnTo>
                    <a:lnTo>
                      <a:pt x="131" y="55"/>
                    </a:lnTo>
                    <a:lnTo>
                      <a:pt x="104" y="104"/>
                    </a:lnTo>
                    <a:lnTo>
                      <a:pt x="80" y="166"/>
                    </a:lnTo>
                    <a:lnTo>
                      <a:pt x="63" y="237"/>
                    </a:lnTo>
                    <a:lnTo>
                      <a:pt x="59" y="317"/>
                    </a:lnTo>
                    <a:lnTo>
                      <a:pt x="59" y="392"/>
                    </a:lnTo>
                    <a:lnTo>
                      <a:pt x="54" y="452"/>
                    </a:lnTo>
                    <a:lnTo>
                      <a:pt x="45" y="500"/>
                    </a:lnTo>
                    <a:lnTo>
                      <a:pt x="37" y="538"/>
                    </a:lnTo>
                    <a:lnTo>
                      <a:pt x="29" y="566"/>
                    </a:lnTo>
                    <a:lnTo>
                      <a:pt x="27" y="588"/>
                    </a:lnTo>
                    <a:lnTo>
                      <a:pt x="32" y="602"/>
                    </a:lnTo>
                    <a:lnTo>
                      <a:pt x="48" y="613"/>
                    </a:lnTo>
                    <a:lnTo>
                      <a:pt x="50" y="618"/>
                    </a:lnTo>
                    <a:lnTo>
                      <a:pt x="45" y="599"/>
                    </a:lnTo>
                    <a:lnTo>
                      <a:pt x="35" y="560"/>
                    </a:lnTo>
                    <a:lnTo>
                      <a:pt x="25" y="511"/>
                    </a:lnTo>
                    <a:lnTo>
                      <a:pt x="12" y="458"/>
                    </a:lnTo>
                    <a:lnTo>
                      <a:pt x="3" y="408"/>
                    </a:lnTo>
                    <a:lnTo>
                      <a:pt x="0" y="370"/>
                    </a:lnTo>
                    <a:lnTo>
                      <a:pt x="5" y="351"/>
                    </a:lnTo>
                    <a:close/>
                  </a:path>
                </a:pathLst>
              </a:custGeom>
              <a:solidFill>
                <a:srgbClr val="0F0F0F"/>
              </a:solidFill>
              <a:ln w="0">
                <a:solidFill>
                  <a:srgbClr val="000000"/>
                </a:solidFill>
                <a:round/>
                <a:headEnd/>
                <a:tailEnd/>
              </a:ln>
            </p:spPr>
            <p:txBody>
              <a:bodyPr/>
              <a:lstStyle/>
              <a:p>
                <a:endParaRPr lang="en-US"/>
              </a:p>
            </p:txBody>
          </p:sp>
        </p:grpSp>
        <p:grpSp>
          <p:nvGrpSpPr>
            <p:cNvPr id="21529" name="Group 1175"/>
            <p:cNvGrpSpPr>
              <a:grpSpLocks/>
            </p:cNvGrpSpPr>
            <p:nvPr/>
          </p:nvGrpSpPr>
          <p:grpSpPr bwMode="auto">
            <a:xfrm flipH="1">
              <a:off x="4477" y="1148"/>
              <a:ext cx="720" cy="863"/>
              <a:chOff x="4608" y="3072"/>
              <a:chExt cx="939" cy="895"/>
            </a:xfrm>
          </p:grpSpPr>
          <p:sp>
            <p:nvSpPr>
              <p:cNvPr id="21531" name="Freeform 1176"/>
              <p:cNvSpPr>
                <a:spLocks/>
              </p:cNvSpPr>
              <p:nvPr/>
            </p:nvSpPr>
            <p:spPr bwMode="auto">
              <a:xfrm>
                <a:off x="5076" y="3613"/>
                <a:ext cx="126" cy="242"/>
              </a:xfrm>
              <a:custGeom>
                <a:avLst/>
                <a:gdLst>
                  <a:gd name="T0" fmla="*/ 4 w 253"/>
                  <a:gd name="T1" fmla="*/ 5 h 485"/>
                  <a:gd name="T2" fmla="*/ 4 w 253"/>
                  <a:gd name="T3" fmla="*/ 4 h 485"/>
                  <a:gd name="T4" fmla="*/ 5 w 253"/>
                  <a:gd name="T5" fmla="*/ 3 h 485"/>
                  <a:gd name="T6" fmla="*/ 6 w 253"/>
                  <a:gd name="T7" fmla="*/ 1 h 485"/>
                  <a:gd name="T8" fmla="*/ 7 w 253"/>
                  <a:gd name="T9" fmla="*/ 0 h 485"/>
                  <a:gd name="T10" fmla="*/ 9 w 253"/>
                  <a:gd name="T11" fmla="*/ 0 h 485"/>
                  <a:gd name="T12" fmla="*/ 11 w 253"/>
                  <a:gd name="T13" fmla="*/ 1 h 485"/>
                  <a:gd name="T14" fmla="*/ 13 w 253"/>
                  <a:gd name="T15" fmla="*/ 4 h 485"/>
                  <a:gd name="T16" fmla="*/ 14 w 253"/>
                  <a:gd name="T17" fmla="*/ 9 h 485"/>
                  <a:gd name="T18" fmla="*/ 15 w 253"/>
                  <a:gd name="T19" fmla="*/ 16 h 485"/>
                  <a:gd name="T20" fmla="*/ 15 w 253"/>
                  <a:gd name="T21" fmla="*/ 21 h 485"/>
                  <a:gd name="T22" fmla="*/ 14 w 253"/>
                  <a:gd name="T23" fmla="*/ 24 h 485"/>
                  <a:gd name="T24" fmla="*/ 13 w 253"/>
                  <a:gd name="T25" fmla="*/ 26 h 485"/>
                  <a:gd name="T26" fmla="*/ 10 w 253"/>
                  <a:gd name="T27" fmla="*/ 28 h 485"/>
                  <a:gd name="T28" fmla="*/ 8 w 253"/>
                  <a:gd name="T29" fmla="*/ 29 h 485"/>
                  <a:gd name="T30" fmla="*/ 6 w 253"/>
                  <a:gd name="T31" fmla="*/ 29 h 485"/>
                  <a:gd name="T32" fmla="*/ 5 w 253"/>
                  <a:gd name="T33" fmla="*/ 30 h 485"/>
                  <a:gd name="T34" fmla="*/ 3 w 253"/>
                  <a:gd name="T35" fmla="*/ 30 h 485"/>
                  <a:gd name="T36" fmla="*/ 2 w 253"/>
                  <a:gd name="T37" fmla="*/ 30 h 485"/>
                  <a:gd name="T38" fmla="*/ 1 w 253"/>
                  <a:gd name="T39" fmla="*/ 29 h 485"/>
                  <a:gd name="T40" fmla="*/ 0 w 253"/>
                  <a:gd name="T41" fmla="*/ 28 h 485"/>
                  <a:gd name="T42" fmla="*/ 0 w 253"/>
                  <a:gd name="T43" fmla="*/ 26 h 485"/>
                  <a:gd name="T44" fmla="*/ 0 w 253"/>
                  <a:gd name="T45" fmla="*/ 24 h 485"/>
                  <a:gd name="T46" fmla="*/ 0 w 253"/>
                  <a:gd name="T47" fmla="*/ 22 h 485"/>
                  <a:gd name="T48" fmla="*/ 0 w 253"/>
                  <a:gd name="T49" fmla="*/ 19 h 485"/>
                  <a:gd name="T50" fmla="*/ 0 w 253"/>
                  <a:gd name="T51" fmla="*/ 16 h 485"/>
                  <a:gd name="T52" fmla="*/ 0 w 253"/>
                  <a:gd name="T53" fmla="*/ 14 h 485"/>
                  <a:gd name="T54" fmla="*/ 1 w 253"/>
                  <a:gd name="T55" fmla="*/ 11 h 485"/>
                  <a:gd name="T56" fmla="*/ 2 w 253"/>
                  <a:gd name="T57" fmla="*/ 9 h 485"/>
                  <a:gd name="T58" fmla="*/ 2 w 253"/>
                  <a:gd name="T59" fmla="*/ 7 h 485"/>
                  <a:gd name="T60" fmla="*/ 3 w 253"/>
                  <a:gd name="T61" fmla="*/ 6 h 485"/>
                  <a:gd name="T62" fmla="*/ 3 w 253"/>
                  <a:gd name="T63" fmla="*/ 5 h 485"/>
                  <a:gd name="T64" fmla="*/ 4 w 253"/>
                  <a:gd name="T65" fmla="*/ 5 h 4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3"/>
                  <a:gd name="T100" fmla="*/ 0 h 485"/>
                  <a:gd name="T101" fmla="*/ 253 w 253"/>
                  <a:gd name="T102" fmla="*/ 485 h 4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3" h="485">
                    <a:moveTo>
                      <a:pt x="64" y="89"/>
                    </a:moveTo>
                    <a:lnTo>
                      <a:pt x="68" y="78"/>
                    </a:lnTo>
                    <a:lnTo>
                      <a:pt x="80" y="56"/>
                    </a:lnTo>
                    <a:lnTo>
                      <a:pt x="99" y="30"/>
                    </a:lnTo>
                    <a:lnTo>
                      <a:pt x="124" y="8"/>
                    </a:lnTo>
                    <a:lnTo>
                      <a:pt x="151" y="0"/>
                    </a:lnTo>
                    <a:lnTo>
                      <a:pt x="181" y="18"/>
                    </a:lnTo>
                    <a:lnTo>
                      <a:pt x="210" y="67"/>
                    </a:lnTo>
                    <a:lnTo>
                      <a:pt x="238" y="159"/>
                    </a:lnTo>
                    <a:lnTo>
                      <a:pt x="253" y="260"/>
                    </a:lnTo>
                    <a:lnTo>
                      <a:pt x="252" y="336"/>
                    </a:lnTo>
                    <a:lnTo>
                      <a:pt x="234" y="391"/>
                    </a:lnTo>
                    <a:lnTo>
                      <a:pt x="209" y="430"/>
                    </a:lnTo>
                    <a:lnTo>
                      <a:pt x="175" y="453"/>
                    </a:lnTo>
                    <a:lnTo>
                      <a:pt x="140" y="467"/>
                    </a:lnTo>
                    <a:lnTo>
                      <a:pt x="107" y="475"/>
                    </a:lnTo>
                    <a:lnTo>
                      <a:pt x="82" y="483"/>
                    </a:lnTo>
                    <a:lnTo>
                      <a:pt x="59" y="485"/>
                    </a:lnTo>
                    <a:lnTo>
                      <a:pt x="41" y="481"/>
                    </a:lnTo>
                    <a:lnTo>
                      <a:pt x="25" y="469"/>
                    </a:lnTo>
                    <a:lnTo>
                      <a:pt x="15" y="453"/>
                    </a:lnTo>
                    <a:lnTo>
                      <a:pt x="5" y="427"/>
                    </a:lnTo>
                    <a:lnTo>
                      <a:pt x="1" y="396"/>
                    </a:lnTo>
                    <a:lnTo>
                      <a:pt x="0" y="359"/>
                    </a:lnTo>
                    <a:lnTo>
                      <a:pt x="3" y="317"/>
                    </a:lnTo>
                    <a:lnTo>
                      <a:pt x="7" y="271"/>
                    </a:lnTo>
                    <a:lnTo>
                      <a:pt x="15" y="229"/>
                    </a:lnTo>
                    <a:lnTo>
                      <a:pt x="24" y="190"/>
                    </a:lnTo>
                    <a:lnTo>
                      <a:pt x="36" y="157"/>
                    </a:lnTo>
                    <a:lnTo>
                      <a:pt x="45" y="127"/>
                    </a:lnTo>
                    <a:lnTo>
                      <a:pt x="55" y="106"/>
                    </a:lnTo>
                    <a:lnTo>
                      <a:pt x="61" y="93"/>
                    </a:lnTo>
                    <a:lnTo>
                      <a:pt x="64" y="89"/>
                    </a:lnTo>
                    <a:close/>
                  </a:path>
                </a:pathLst>
              </a:custGeom>
              <a:solidFill>
                <a:srgbClr val="0F0F0F"/>
              </a:solidFill>
              <a:ln w="1588">
                <a:solidFill>
                  <a:srgbClr val="000000"/>
                </a:solidFill>
                <a:round/>
                <a:headEnd/>
                <a:tailEnd/>
              </a:ln>
            </p:spPr>
            <p:txBody>
              <a:bodyPr/>
              <a:lstStyle/>
              <a:p>
                <a:endParaRPr lang="en-US"/>
              </a:p>
            </p:txBody>
          </p:sp>
          <p:sp>
            <p:nvSpPr>
              <p:cNvPr id="21532" name="Freeform 1177"/>
              <p:cNvSpPr>
                <a:spLocks/>
              </p:cNvSpPr>
              <p:nvPr/>
            </p:nvSpPr>
            <p:spPr bwMode="auto">
              <a:xfrm>
                <a:off x="4854" y="3129"/>
                <a:ext cx="693" cy="374"/>
              </a:xfrm>
              <a:custGeom>
                <a:avLst/>
                <a:gdLst>
                  <a:gd name="T0" fmla="*/ 0 w 1386"/>
                  <a:gd name="T1" fmla="*/ 41 h 746"/>
                  <a:gd name="T2" fmla="*/ 2 w 1386"/>
                  <a:gd name="T3" fmla="*/ 40 h 746"/>
                  <a:gd name="T4" fmla="*/ 5 w 1386"/>
                  <a:gd name="T5" fmla="*/ 36 h 746"/>
                  <a:gd name="T6" fmla="*/ 9 w 1386"/>
                  <a:gd name="T7" fmla="*/ 30 h 746"/>
                  <a:gd name="T8" fmla="*/ 15 w 1386"/>
                  <a:gd name="T9" fmla="*/ 23 h 746"/>
                  <a:gd name="T10" fmla="*/ 21 w 1386"/>
                  <a:gd name="T11" fmla="*/ 16 h 746"/>
                  <a:gd name="T12" fmla="*/ 27 w 1386"/>
                  <a:gd name="T13" fmla="*/ 10 h 746"/>
                  <a:gd name="T14" fmla="*/ 33 w 1386"/>
                  <a:gd name="T15" fmla="*/ 5 h 746"/>
                  <a:gd name="T16" fmla="*/ 38 w 1386"/>
                  <a:gd name="T17" fmla="*/ 1 h 746"/>
                  <a:gd name="T18" fmla="*/ 43 w 1386"/>
                  <a:gd name="T19" fmla="*/ 0 h 746"/>
                  <a:gd name="T20" fmla="*/ 50 w 1386"/>
                  <a:gd name="T21" fmla="*/ 1 h 746"/>
                  <a:gd name="T22" fmla="*/ 58 w 1386"/>
                  <a:gd name="T23" fmla="*/ 3 h 746"/>
                  <a:gd name="T24" fmla="*/ 66 w 1386"/>
                  <a:gd name="T25" fmla="*/ 6 h 746"/>
                  <a:gd name="T26" fmla="*/ 74 w 1386"/>
                  <a:gd name="T27" fmla="*/ 8 h 746"/>
                  <a:gd name="T28" fmla="*/ 81 w 1386"/>
                  <a:gd name="T29" fmla="*/ 11 h 746"/>
                  <a:gd name="T30" fmla="*/ 85 w 1386"/>
                  <a:gd name="T31" fmla="*/ 13 h 746"/>
                  <a:gd name="T32" fmla="*/ 87 w 1386"/>
                  <a:gd name="T33" fmla="*/ 14 h 746"/>
                  <a:gd name="T34" fmla="*/ 87 w 1386"/>
                  <a:gd name="T35" fmla="*/ 15 h 746"/>
                  <a:gd name="T36" fmla="*/ 87 w 1386"/>
                  <a:gd name="T37" fmla="*/ 17 h 746"/>
                  <a:gd name="T38" fmla="*/ 87 w 1386"/>
                  <a:gd name="T39" fmla="*/ 20 h 746"/>
                  <a:gd name="T40" fmla="*/ 86 w 1386"/>
                  <a:gd name="T41" fmla="*/ 23 h 746"/>
                  <a:gd name="T42" fmla="*/ 84 w 1386"/>
                  <a:gd name="T43" fmla="*/ 27 h 746"/>
                  <a:gd name="T44" fmla="*/ 81 w 1386"/>
                  <a:gd name="T45" fmla="*/ 30 h 746"/>
                  <a:gd name="T46" fmla="*/ 75 w 1386"/>
                  <a:gd name="T47" fmla="*/ 32 h 746"/>
                  <a:gd name="T48" fmla="*/ 68 w 1386"/>
                  <a:gd name="T49" fmla="*/ 33 h 746"/>
                  <a:gd name="T50" fmla="*/ 59 w 1386"/>
                  <a:gd name="T51" fmla="*/ 33 h 746"/>
                  <a:gd name="T52" fmla="*/ 51 w 1386"/>
                  <a:gd name="T53" fmla="*/ 34 h 746"/>
                  <a:gd name="T54" fmla="*/ 42 w 1386"/>
                  <a:gd name="T55" fmla="*/ 34 h 746"/>
                  <a:gd name="T56" fmla="*/ 34 w 1386"/>
                  <a:gd name="T57" fmla="*/ 36 h 746"/>
                  <a:gd name="T58" fmla="*/ 27 w 1386"/>
                  <a:gd name="T59" fmla="*/ 37 h 746"/>
                  <a:gd name="T60" fmla="*/ 22 w 1386"/>
                  <a:gd name="T61" fmla="*/ 39 h 746"/>
                  <a:gd name="T62" fmla="*/ 17 w 1386"/>
                  <a:gd name="T63" fmla="*/ 41 h 746"/>
                  <a:gd name="T64" fmla="*/ 15 w 1386"/>
                  <a:gd name="T65" fmla="*/ 44 h 746"/>
                  <a:gd name="T66" fmla="*/ 14 w 1386"/>
                  <a:gd name="T67" fmla="*/ 46 h 746"/>
                  <a:gd name="T68" fmla="*/ 12 w 1386"/>
                  <a:gd name="T69" fmla="*/ 47 h 746"/>
                  <a:gd name="T70" fmla="*/ 9 w 1386"/>
                  <a:gd name="T71" fmla="*/ 47 h 746"/>
                  <a:gd name="T72" fmla="*/ 7 w 1386"/>
                  <a:gd name="T73" fmla="*/ 46 h 746"/>
                  <a:gd name="T74" fmla="*/ 4 w 1386"/>
                  <a:gd name="T75" fmla="*/ 44 h 746"/>
                  <a:gd name="T76" fmla="*/ 2 w 1386"/>
                  <a:gd name="T77" fmla="*/ 43 h 746"/>
                  <a:gd name="T78" fmla="*/ 1 w 1386"/>
                  <a:gd name="T79" fmla="*/ 42 h 746"/>
                  <a:gd name="T80" fmla="*/ 0 w 1386"/>
                  <a:gd name="T81" fmla="*/ 41 h 7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86"/>
                  <a:gd name="T124" fmla="*/ 0 h 746"/>
                  <a:gd name="T125" fmla="*/ 1386 w 1386"/>
                  <a:gd name="T126" fmla="*/ 746 h 7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86" h="746">
                    <a:moveTo>
                      <a:pt x="0" y="651"/>
                    </a:moveTo>
                    <a:lnTo>
                      <a:pt x="17" y="627"/>
                    </a:lnTo>
                    <a:lnTo>
                      <a:pt x="68" y="563"/>
                    </a:lnTo>
                    <a:lnTo>
                      <a:pt x="143" y="471"/>
                    </a:lnTo>
                    <a:lnTo>
                      <a:pt x="234" y="364"/>
                    </a:lnTo>
                    <a:lnTo>
                      <a:pt x="331" y="251"/>
                    </a:lnTo>
                    <a:lnTo>
                      <a:pt x="431" y="148"/>
                    </a:lnTo>
                    <a:lnTo>
                      <a:pt x="522" y="65"/>
                    </a:lnTo>
                    <a:lnTo>
                      <a:pt x="598" y="16"/>
                    </a:lnTo>
                    <a:lnTo>
                      <a:pt x="679" y="0"/>
                    </a:lnTo>
                    <a:lnTo>
                      <a:pt x="792" y="10"/>
                    </a:lnTo>
                    <a:lnTo>
                      <a:pt x="920" y="40"/>
                    </a:lnTo>
                    <a:lnTo>
                      <a:pt x="1054" y="83"/>
                    </a:lnTo>
                    <a:lnTo>
                      <a:pt x="1179" y="127"/>
                    </a:lnTo>
                    <a:lnTo>
                      <a:pt x="1284" y="170"/>
                    </a:lnTo>
                    <a:lnTo>
                      <a:pt x="1355" y="200"/>
                    </a:lnTo>
                    <a:lnTo>
                      <a:pt x="1383" y="212"/>
                    </a:lnTo>
                    <a:lnTo>
                      <a:pt x="1385" y="225"/>
                    </a:lnTo>
                    <a:lnTo>
                      <a:pt x="1386" y="259"/>
                    </a:lnTo>
                    <a:lnTo>
                      <a:pt x="1382" y="309"/>
                    </a:lnTo>
                    <a:lnTo>
                      <a:pt x="1369" y="366"/>
                    </a:lnTo>
                    <a:lnTo>
                      <a:pt x="1337" y="423"/>
                    </a:lnTo>
                    <a:lnTo>
                      <a:pt x="1283" y="472"/>
                    </a:lnTo>
                    <a:lnTo>
                      <a:pt x="1200" y="507"/>
                    </a:lnTo>
                    <a:lnTo>
                      <a:pt x="1085" y="522"/>
                    </a:lnTo>
                    <a:lnTo>
                      <a:pt x="944" y="523"/>
                    </a:lnTo>
                    <a:lnTo>
                      <a:pt x="805" y="531"/>
                    </a:lnTo>
                    <a:lnTo>
                      <a:pt x="667" y="543"/>
                    </a:lnTo>
                    <a:lnTo>
                      <a:pt x="542" y="562"/>
                    </a:lnTo>
                    <a:lnTo>
                      <a:pt x="429" y="585"/>
                    </a:lnTo>
                    <a:lnTo>
                      <a:pt x="337" y="617"/>
                    </a:lnTo>
                    <a:lnTo>
                      <a:pt x="270" y="654"/>
                    </a:lnTo>
                    <a:lnTo>
                      <a:pt x="236" y="700"/>
                    </a:lnTo>
                    <a:lnTo>
                      <a:pt x="211" y="734"/>
                    </a:lnTo>
                    <a:lnTo>
                      <a:pt x="179" y="746"/>
                    </a:lnTo>
                    <a:lnTo>
                      <a:pt x="140" y="741"/>
                    </a:lnTo>
                    <a:lnTo>
                      <a:pt x="100" y="724"/>
                    </a:lnTo>
                    <a:lnTo>
                      <a:pt x="61" y="700"/>
                    </a:lnTo>
                    <a:lnTo>
                      <a:pt x="29" y="677"/>
                    </a:lnTo>
                    <a:lnTo>
                      <a:pt x="6" y="658"/>
                    </a:lnTo>
                    <a:lnTo>
                      <a:pt x="0" y="651"/>
                    </a:lnTo>
                    <a:close/>
                  </a:path>
                </a:pathLst>
              </a:custGeom>
              <a:solidFill>
                <a:srgbClr val="000000"/>
              </a:solidFill>
              <a:ln w="1588">
                <a:solidFill>
                  <a:srgbClr val="000000"/>
                </a:solidFill>
                <a:round/>
                <a:headEnd/>
                <a:tailEnd/>
              </a:ln>
            </p:spPr>
            <p:txBody>
              <a:bodyPr/>
              <a:lstStyle/>
              <a:p>
                <a:endParaRPr lang="en-US"/>
              </a:p>
            </p:txBody>
          </p:sp>
          <p:sp>
            <p:nvSpPr>
              <p:cNvPr id="21533" name="Freeform 1178"/>
              <p:cNvSpPr>
                <a:spLocks/>
              </p:cNvSpPr>
              <p:nvPr/>
            </p:nvSpPr>
            <p:spPr bwMode="auto">
              <a:xfrm>
                <a:off x="4612" y="3072"/>
                <a:ext cx="513" cy="502"/>
              </a:xfrm>
              <a:custGeom>
                <a:avLst/>
                <a:gdLst>
                  <a:gd name="T0" fmla="*/ 0 w 1026"/>
                  <a:gd name="T1" fmla="*/ 61 h 1004"/>
                  <a:gd name="T2" fmla="*/ 0 w 1026"/>
                  <a:gd name="T3" fmla="*/ 60 h 1004"/>
                  <a:gd name="T4" fmla="*/ 1 w 1026"/>
                  <a:gd name="T5" fmla="*/ 55 h 1004"/>
                  <a:gd name="T6" fmla="*/ 1 w 1026"/>
                  <a:gd name="T7" fmla="*/ 49 h 1004"/>
                  <a:gd name="T8" fmla="*/ 2 w 1026"/>
                  <a:gd name="T9" fmla="*/ 41 h 1004"/>
                  <a:gd name="T10" fmla="*/ 3 w 1026"/>
                  <a:gd name="T11" fmla="*/ 33 h 1004"/>
                  <a:gd name="T12" fmla="*/ 4 w 1026"/>
                  <a:gd name="T13" fmla="*/ 25 h 1004"/>
                  <a:gd name="T14" fmla="*/ 5 w 1026"/>
                  <a:gd name="T15" fmla="*/ 19 h 1004"/>
                  <a:gd name="T16" fmla="*/ 7 w 1026"/>
                  <a:gd name="T17" fmla="*/ 14 h 1004"/>
                  <a:gd name="T18" fmla="*/ 9 w 1026"/>
                  <a:gd name="T19" fmla="*/ 11 h 1004"/>
                  <a:gd name="T20" fmla="*/ 14 w 1026"/>
                  <a:gd name="T21" fmla="*/ 9 h 1004"/>
                  <a:gd name="T22" fmla="*/ 20 w 1026"/>
                  <a:gd name="T23" fmla="*/ 7 h 1004"/>
                  <a:gd name="T24" fmla="*/ 28 w 1026"/>
                  <a:gd name="T25" fmla="*/ 6 h 1004"/>
                  <a:gd name="T26" fmla="*/ 35 w 1026"/>
                  <a:gd name="T27" fmla="*/ 5 h 1004"/>
                  <a:gd name="T28" fmla="*/ 42 w 1026"/>
                  <a:gd name="T29" fmla="*/ 4 h 1004"/>
                  <a:gd name="T30" fmla="*/ 49 w 1026"/>
                  <a:gd name="T31" fmla="*/ 2 h 1004"/>
                  <a:gd name="T32" fmla="*/ 54 w 1026"/>
                  <a:gd name="T33" fmla="*/ 1 h 1004"/>
                  <a:gd name="T34" fmla="*/ 58 w 1026"/>
                  <a:gd name="T35" fmla="*/ 0 h 1004"/>
                  <a:gd name="T36" fmla="*/ 61 w 1026"/>
                  <a:gd name="T37" fmla="*/ 3 h 1004"/>
                  <a:gd name="T38" fmla="*/ 63 w 1026"/>
                  <a:gd name="T39" fmla="*/ 7 h 1004"/>
                  <a:gd name="T40" fmla="*/ 65 w 1026"/>
                  <a:gd name="T41" fmla="*/ 12 h 1004"/>
                  <a:gd name="T42" fmla="*/ 64 w 1026"/>
                  <a:gd name="T43" fmla="*/ 18 h 1004"/>
                  <a:gd name="T44" fmla="*/ 62 w 1026"/>
                  <a:gd name="T45" fmla="*/ 23 h 1004"/>
                  <a:gd name="T46" fmla="*/ 58 w 1026"/>
                  <a:gd name="T47" fmla="*/ 27 h 1004"/>
                  <a:gd name="T48" fmla="*/ 51 w 1026"/>
                  <a:gd name="T49" fmla="*/ 29 h 1004"/>
                  <a:gd name="T50" fmla="*/ 44 w 1026"/>
                  <a:gd name="T51" fmla="*/ 30 h 1004"/>
                  <a:gd name="T52" fmla="*/ 37 w 1026"/>
                  <a:gd name="T53" fmla="*/ 31 h 1004"/>
                  <a:gd name="T54" fmla="*/ 32 w 1026"/>
                  <a:gd name="T55" fmla="*/ 34 h 1004"/>
                  <a:gd name="T56" fmla="*/ 28 w 1026"/>
                  <a:gd name="T57" fmla="*/ 36 h 1004"/>
                  <a:gd name="T58" fmla="*/ 24 w 1026"/>
                  <a:gd name="T59" fmla="*/ 39 h 1004"/>
                  <a:gd name="T60" fmla="*/ 21 w 1026"/>
                  <a:gd name="T61" fmla="*/ 43 h 1004"/>
                  <a:gd name="T62" fmla="*/ 19 w 1026"/>
                  <a:gd name="T63" fmla="*/ 47 h 1004"/>
                  <a:gd name="T64" fmla="*/ 17 w 1026"/>
                  <a:gd name="T65" fmla="*/ 51 h 1004"/>
                  <a:gd name="T66" fmla="*/ 14 w 1026"/>
                  <a:gd name="T67" fmla="*/ 56 h 1004"/>
                  <a:gd name="T68" fmla="*/ 12 w 1026"/>
                  <a:gd name="T69" fmla="*/ 59 h 1004"/>
                  <a:gd name="T70" fmla="*/ 9 w 1026"/>
                  <a:gd name="T71" fmla="*/ 62 h 1004"/>
                  <a:gd name="T72" fmla="*/ 7 w 1026"/>
                  <a:gd name="T73" fmla="*/ 63 h 1004"/>
                  <a:gd name="T74" fmla="*/ 4 w 1026"/>
                  <a:gd name="T75" fmla="*/ 63 h 1004"/>
                  <a:gd name="T76" fmla="*/ 2 w 1026"/>
                  <a:gd name="T77" fmla="*/ 63 h 1004"/>
                  <a:gd name="T78" fmla="*/ 1 w 1026"/>
                  <a:gd name="T79" fmla="*/ 62 h 1004"/>
                  <a:gd name="T80" fmla="*/ 0 w 1026"/>
                  <a:gd name="T81" fmla="*/ 61 h 10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26"/>
                  <a:gd name="T124" fmla="*/ 0 h 1004"/>
                  <a:gd name="T125" fmla="*/ 1026 w 1026"/>
                  <a:gd name="T126" fmla="*/ 1004 h 10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26" h="1004">
                    <a:moveTo>
                      <a:pt x="0" y="976"/>
                    </a:moveTo>
                    <a:lnTo>
                      <a:pt x="0" y="947"/>
                    </a:lnTo>
                    <a:lnTo>
                      <a:pt x="6" y="876"/>
                    </a:lnTo>
                    <a:lnTo>
                      <a:pt x="12" y="772"/>
                    </a:lnTo>
                    <a:lnTo>
                      <a:pt x="25" y="649"/>
                    </a:lnTo>
                    <a:lnTo>
                      <a:pt x="37" y="518"/>
                    </a:lnTo>
                    <a:lnTo>
                      <a:pt x="54" y="395"/>
                    </a:lnTo>
                    <a:lnTo>
                      <a:pt x="73" y="289"/>
                    </a:lnTo>
                    <a:lnTo>
                      <a:pt x="97" y="215"/>
                    </a:lnTo>
                    <a:lnTo>
                      <a:pt x="140" y="167"/>
                    </a:lnTo>
                    <a:lnTo>
                      <a:pt x="217" y="132"/>
                    </a:lnTo>
                    <a:lnTo>
                      <a:pt x="318" y="106"/>
                    </a:lnTo>
                    <a:lnTo>
                      <a:pt x="434" y="87"/>
                    </a:lnTo>
                    <a:lnTo>
                      <a:pt x="553" y="70"/>
                    </a:lnTo>
                    <a:lnTo>
                      <a:pt x="671" y="52"/>
                    </a:lnTo>
                    <a:lnTo>
                      <a:pt x="774" y="32"/>
                    </a:lnTo>
                    <a:lnTo>
                      <a:pt x="857" y="7"/>
                    </a:lnTo>
                    <a:lnTo>
                      <a:pt x="919" y="0"/>
                    </a:lnTo>
                    <a:lnTo>
                      <a:pt x="971" y="37"/>
                    </a:lnTo>
                    <a:lnTo>
                      <a:pt x="1008" y="103"/>
                    </a:lnTo>
                    <a:lnTo>
                      <a:pt x="1026" y="189"/>
                    </a:lnTo>
                    <a:lnTo>
                      <a:pt x="1018" y="277"/>
                    </a:lnTo>
                    <a:lnTo>
                      <a:pt x="983" y="361"/>
                    </a:lnTo>
                    <a:lnTo>
                      <a:pt x="915" y="425"/>
                    </a:lnTo>
                    <a:lnTo>
                      <a:pt x="809" y="458"/>
                    </a:lnTo>
                    <a:lnTo>
                      <a:pt x="690" y="472"/>
                    </a:lnTo>
                    <a:lnTo>
                      <a:pt x="591" y="496"/>
                    </a:lnTo>
                    <a:lnTo>
                      <a:pt x="505" y="529"/>
                    </a:lnTo>
                    <a:lnTo>
                      <a:pt x="437" y="569"/>
                    </a:lnTo>
                    <a:lnTo>
                      <a:pt x="378" y="617"/>
                    </a:lnTo>
                    <a:lnTo>
                      <a:pt x="330" y="673"/>
                    </a:lnTo>
                    <a:lnTo>
                      <a:pt x="291" y="737"/>
                    </a:lnTo>
                    <a:lnTo>
                      <a:pt x="259" y="814"/>
                    </a:lnTo>
                    <a:lnTo>
                      <a:pt x="223" y="889"/>
                    </a:lnTo>
                    <a:lnTo>
                      <a:pt x="182" y="943"/>
                    </a:lnTo>
                    <a:lnTo>
                      <a:pt x="140" y="978"/>
                    </a:lnTo>
                    <a:lnTo>
                      <a:pt x="98" y="998"/>
                    </a:lnTo>
                    <a:lnTo>
                      <a:pt x="59" y="1004"/>
                    </a:lnTo>
                    <a:lnTo>
                      <a:pt x="29" y="1000"/>
                    </a:lnTo>
                    <a:lnTo>
                      <a:pt x="7" y="989"/>
                    </a:lnTo>
                    <a:lnTo>
                      <a:pt x="0" y="976"/>
                    </a:lnTo>
                    <a:close/>
                  </a:path>
                </a:pathLst>
              </a:custGeom>
              <a:solidFill>
                <a:srgbClr val="000000"/>
              </a:solidFill>
              <a:ln w="1588">
                <a:solidFill>
                  <a:srgbClr val="000000"/>
                </a:solidFill>
                <a:round/>
                <a:headEnd/>
                <a:tailEnd/>
              </a:ln>
            </p:spPr>
            <p:txBody>
              <a:bodyPr/>
              <a:lstStyle/>
              <a:p>
                <a:endParaRPr lang="en-US"/>
              </a:p>
            </p:txBody>
          </p:sp>
          <p:sp>
            <p:nvSpPr>
              <p:cNvPr id="21534" name="Freeform 1179"/>
              <p:cNvSpPr>
                <a:spLocks/>
              </p:cNvSpPr>
              <p:nvPr/>
            </p:nvSpPr>
            <p:spPr bwMode="auto">
              <a:xfrm>
                <a:off x="4608" y="3430"/>
                <a:ext cx="499" cy="483"/>
              </a:xfrm>
              <a:custGeom>
                <a:avLst/>
                <a:gdLst>
                  <a:gd name="T0" fmla="*/ 23 w 998"/>
                  <a:gd name="T1" fmla="*/ 0 h 966"/>
                  <a:gd name="T2" fmla="*/ 25 w 998"/>
                  <a:gd name="T3" fmla="*/ 1 h 966"/>
                  <a:gd name="T4" fmla="*/ 29 w 998"/>
                  <a:gd name="T5" fmla="*/ 3 h 966"/>
                  <a:gd name="T6" fmla="*/ 36 w 998"/>
                  <a:gd name="T7" fmla="*/ 5 h 966"/>
                  <a:gd name="T8" fmla="*/ 43 w 998"/>
                  <a:gd name="T9" fmla="*/ 9 h 966"/>
                  <a:gd name="T10" fmla="*/ 50 w 998"/>
                  <a:gd name="T11" fmla="*/ 13 h 966"/>
                  <a:gd name="T12" fmla="*/ 56 w 998"/>
                  <a:gd name="T13" fmla="*/ 19 h 966"/>
                  <a:gd name="T14" fmla="*/ 61 w 998"/>
                  <a:gd name="T15" fmla="*/ 24 h 966"/>
                  <a:gd name="T16" fmla="*/ 63 w 998"/>
                  <a:gd name="T17" fmla="*/ 31 h 966"/>
                  <a:gd name="T18" fmla="*/ 63 w 998"/>
                  <a:gd name="T19" fmla="*/ 37 h 966"/>
                  <a:gd name="T20" fmla="*/ 62 w 998"/>
                  <a:gd name="T21" fmla="*/ 43 h 966"/>
                  <a:gd name="T22" fmla="*/ 60 w 998"/>
                  <a:gd name="T23" fmla="*/ 47 h 966"/>
                  <a:gd name="T24" fmla="*/ 58 w 998"/>
                  <a:gd name="T25" fmla="*/ 51 h 966"/>
                  <a:gd name="T26" fmla="*/ 56 w 998"/>
                  <a:gd name="T27" fmla="*/ 53 h 966"/>
                  <a:gd name="T28" fmla="*/ 54 w 998"/>
                  <a:gd name="T29" fmla="*/ 56 h 966"/>
                  <a:gd name="T30" fmla="*/ 52 w 998"/>
                  <a:gd name="T31" fmla="*/ 58 h 966"/>
                  <a:gd name="T32" fmla="*/ 51 w 998"/>
                  <a:gd name="T33" fmla="*/ 60 h 966"/>
                  <a:gd name="T34" fmla="*/ 49 w 998"/>
                  <a:gd name="T35" fmla="*/ 61 h 966"/>
                  <a:gd name="T36" fmla="*/ 47 w 998"/>
                  <a:gd name="T37" fmla="*/ 61 h 966"/>
                  <a:gd name="T38" fmla="*/ 45 w 998"/>
                  <a:gd name="T39" fmla="*/ 60 h 966"/>
                  <a:gd name="T40" fmla="*/ 43 w 998"/>
                  <a:gd name="T41" fmla="*/ 59 h 966"/>
                  <a:gd name="T42" fmla="*/ 41 w 998"/>
                  <a:gd name="T43" fmla="*/ 58 h 966"/>
                  <a:gd name="T44" fmla="*/ 39 w 998"/>
                  <a:gd name="T45" fmla="*/ 56 h 966"/>
                  <a:gd name="T46" fmla="*/ 38 w 998"/>
                  <a:gd name="T47" fmla="*/ 55 h 966"/>
                  <a:gd name="T48" fmla="*/ 38 w 998"/>
                  <a:gd name="T49" fmla="*/ 54 h 966"/>
                  <a:gd name="T50" fmla="*/ 38 w 998"/>
                  <a:gd name="T51" fmla="*/ 53 h 966"/>
                  <a:gd name="T52" fmla="*/ 36 w 998"/>
                  <a:gd name="T53" fmla="*/ 53 h 966"/>
                  <a:gd name="T54" fmla="*/ 33 w 998"/>
                  <a:gd name="T55" fmla="*/ 53 h 966"/>
                  <a:gd name="T56" fmla="*/ 30 w 998"/>
                  <a:gd name="T57" fmla="*/ 54 h 966"/>
                  <a:gd name="T58" fmla="*/ 25 w 998"/>
                  <a:gd name="T59" fmla="*/ 55 h 966"/>
                  <a:gd name="T60" fmla="*/ 20 w 998"/>
                  <a:gd name="T61" fmla="*/ 55 h 966"/>
                  <a:gd name="T62" fmla="*/ 15 w 998"/>
                  <a:gd name="T63" fmla="*/ 55 h 966"/>
                  <a:gd name="T64" fmla="*/ 11 w 998"/>
                  <a:gd name="T65" fmla="*/ 54 h 966"/>
                  <a:gd name="T66" fmla="*/ 7 w 998"/>
                  <a:gd name="T67" fmla="*/ 51 h 966"/>
                  <a:gd name="T68" fmla="*/ 4 w 998"/>
                  <a:gd name="T69" fmla="*/ 46 h 966"/>
                  <a:gd name="T70" fmla="*/ 2 w 998"/>
                  <a:gd name="T71" fmla="*/ 41 h 966"/>
                  <a:gd name="T72" fmla="*/ 1 w 998"/>
                  <a:gd name="T73" fmla="*/ 35 h 966"/>
                  <a:gd name="T74" fmla="*/ 0 w 998"/>
                  <a:gd name="T75" fmla="*/ 28 h 966"/>
                  <a:gd name="T76" fmla="*/ 2 w 998"/>
                  <a:gd name="T77" fmla="*/ 22 h 966"/>
                  <a:gd name="T78" fmla="*/ 4 w 998"/>
                  <a:gd name="T79" fmla="*/ 16 h 966"/>
                  <a:gd name="T80" fmla="*/ 7 w 998"/>
                  <a:gd name="T81" fmla="*/ 12 h 966"/>
                  <a:gd name="T82" fmla="*/ 11 w 998"/>
                  <a:gd name="T83" fmla="*/ 8 h 966"/>
                  <a:gd name="T84" fmla="*/ 14 w 998"/>
                  <a:gd name="T85" fmla="*/ 5 h 966"/>
                  <a:gd name="T86" fmla="*/ 17 w 998"/>
                  <a:gd name="T87" fmla="*/ 3 h 966"/>
                  <a:gd name="T88" fmla="*/ 19 w 998"/>
                  <a:gd name="T89" fmla="*/ 2 h 966"/>
                  <a:gd name="T90" fmla="*/ 21 w 998"/>
                  <a:gd name="T91" fmla="*/ 1 h 966"/>
                  <a:gd name="T92" fmla="*/ 22 w 998"/>
                  <a:gd name="T93" fmla="*/ 1 h 966"/>
                  <a:gd name="T94" fmla="*/ 23 w 998"/>
                  <a:gd name="T95" fmla="*/ 0 h 966"/>
                  <a:gd name="T96" fmla="*/ 23 w 998"/>
                  <a:gd name="T97" fmla="*/ 0 h 9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98"/>
                  <a:gd name="T148" fmla="*/ 0 h 966"/>
                  <a:gd name="T149" fmla="*/ 998 w 998"/>
                  <a:gd name="T150" fmla="*/ 966 h 9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98" h="966">
                    <a:moveTo>
                      <a:pt x="368" y="0"/>
                    </a:moveTo>
                    <a:lnTo>
                      <a:pt x="394" y="8"/>
                    </a:lnTo>
                    <a:lnTo>
                      <a:pt x="463" y="34"/>
                    </a:lnTo>
                    <a:lnTo>
                      <a:pt x="561" y="76"/>
                    </a:lnTo>
                    <a:lnTo>
                      <a:pt x="675" y="133"/>
                    </a:lnTo>
                    <a:lnTo>
                      <a:pt x="788" y="204"/>
                    </a:lnTo>
                    <a:lnTo>
                      <a:pt x="890" y="289"/>
                    </a:lnTo>
                    <a:lnTo>
                      <a:pt x="964" y="382"/>
                    </a:lnTo>
                    <a:lnTo>
                      <a:pt x="998" y="489"/>
                    </a:lnTo>
                    <a:lnTo>
                      <a:pt x="997" y="590"/>
                    </a:lnTo>
                    <a:lnTo>
                      <a:pt x="984" y="675"/>
                    </a:lnTo>
                    <a:lnTo>
                      <a:pt x="958" y="745"/>
                    </a:lnTo>
                    <a:lnTo>
                      <a:pt x="928" y="803"/>
                    </a:lnTo>
                    <a:lnTo>
                      <a:pt x="891" y="848"/>
                    </a:lnTo>
                    <a:lnTo>
                      <a:pt x="858" y="887"/>
                    </a:lnTo>
                    <a:lnTo>
                      <a:pt x="827" y="918"/>
                    </a:lnTo>
                    <a:lnTo>
                      <a:pt x="804" y="946"/>
                    </a:lnTo>
                    <a:lnTo>
                      <a:pt x="779" y="962"/>
                    </a:lnTo>
                    <a:lnTo>
                      <a:pt x="748" y="966"/>
                    </a:lnTo>
                    <a:lnTo>
                      <a:pt x="712" y="958"/>
                    </a:lnTo>
                    <a:lnTo>
                      <a:pt x="677" y="943"/>
                    </a:lnTo>
                    <a:lnTo>
                      <a:pt x="644" y="920"/>
                    </a:lnTo>
                    <a:lnTo>
                      <a:pt x="620" y="896"/>
                    </a:lnTo>
                    <a:lnTo>
                      <a:pt x="606" y="871"/>
                    </a:lnTo>
                    <a:lnTo>
                      <a:pt x="608" y="849"/>
                    </a:lnTo>
                    <a:lnTo>
                      <a:pt x="602" y="835"/>
                    </a:lnTo>
                    <a:lnTo>
                      <a:pt x="576" y="836"/>
                    </a:lnTo>
                    <a:lnTo>
                      <a:pt x="527" y="845"/>
                    </a:lnTo>
                    <a:lnTo>
                      <a:pt x="467" y="859"/>
                    </a:lnTo>
                    <a:lnTo>
                      <a:pt x="395" y="869"/>
                    </a:lnTo>
                    <a:lnTo>
                      <a:pt x="317" y="876"/>
                    </a:lnTo>
                    <a:lnTo>
                      <a:pt x="238" y="869"/>
                    </a:lnTo>
                    <a:lnTo>
                      <a:pt x="165" y="849"/>
                    </a:lnTo>
                    <a:lnTo>
                      <a:pt x="99" y="803"/>
                    </a:lnTo>
                    <a:lnTo>
                      <a:pt x="51" y="733"/>
                    </a:lnTo>
                    <a:lnTo>
                      <a:pt x="17" y="645"/>
                    </a:lnTo>
                    <a:lnTo>
                      <a:pt x="1" y="548"/>
                    </a:lnTo>
                    <a:lnTo>
                      <a:pt x="0" y="445"/>
                    </a:lnTo>
                    <a:lnTo>
                      <a:pt x="17" y="346"/>
                    </a:lnTo>
                    <a:lnTo>
                      <a:pt x="52" y="254"/>
                    </a:lnTo>
                    <a:lnTo>
                      <a:pt x="106" y="179"/>
                    </a:lnTo>
                    <a:lnTo>
                      <a:pt x="163" y="119"/>
                    </a:lnTo>
                    <a:lnTo>
                      <a:pt x="216" y="75"/>
                    </a:lnTo>
                    <a:lnTo>
                      <a:pt x="261" y="41"/>
                    </a:lnTo>
                    <a:lnTo>
                      <a:pt x="299" y="21"/>
                    </a:lnTo>
                    <a:lnTo>
                      <a:pt x="328" y="8"/>
                    </a:lnTo>
                    <a:lnTo>
                      <a:pt x="349" y="2"/>
                    </a:lnTo>
                    <a:lnTo>
                      <a:pt x="363" y="0"/>
                    </a:lnTo>
                    <a:lnTo>
                      <a:pt x="368" y="0"/>
                    </a:lnTo>
                    <a:close/>
                  </a:path>
                </a:pathLst>
              </a:custGeom>
              <a:solidFill>
                <a:srgbClr val="9E8F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535" name="Freeform 1180"/>
              <p:cNvSpPr>
                <a:spLocks/>
              </p:cNvSpPr>
              <p:nvPr/>
            </p:nvSpPr>
            <p:spPr bwMode="auto">
              <a:xfrm>
                <a:off x="4871" y="3147"/>
                <a:ext cx="643" cy="335"/>
              </a:xfrm>
              <a:custGeom>
                <a:avLst/>
                <a:gdLst>
                  <a:gd name="T0" fmla="*/ 0 w 1288"/>
                  <a:gd name="T1" fmla="*/ 37 h 669"/>
                  <a:gd name="T2" fmla="*/ 1 w 1288"/>
                  <a:gd name="T3" fmla="*/ 36 h 669"/>
                  <a:gd name="T4" fmla="*/ 3 w 1288"/>
                  <a:gd name="T5" fmla="*/ 32 h 669"/>
                  <a:gd name="T6" fmla="*/ 8 w 1288"/>
                  <a:gd name="T7" fmla="*/ 27 h 669"/>
                  <a:gd name="T8" fmla="*/ 13 w 1288"/>
                  <a:gd name="T9" fmla="*/ 21 h 669"/>
                  <a:gd name="T10" fmla="*/ 19 w 1288"/>
                  <a:gd name="T11" fmla="*/ 15 h 669"/>
                  <a:gd name="T12" fmla="*/ 24 w 1288"/>
                  <a:gd name="T13" fmla="*/ 9 h 669"/>
                  <a:gd name="T14" fmla="*/ 30 w 1288"/>
                  <a:gd name="T15" fmla="*/ 4 h 669"/>
                  <a:gd name="T16" fmla="*/ 34 w 1288"/>
                  <a:gd name="T17" fmla="*/ 1 h 669"/>
                  <a:gd name="T18" fmla="*/ 39 w 1288"/>
                  <a:gd name="T19" fmla="*/ 0 h 669"/>
                  <a:gd name="T20" fmla="*/ 45 w 1288"/>
                  <a:gd name="T21" fmla="*/ 1 h 669"/>
                  <a:gd name="T22" fmla="*/ 53 w 1288"/>
                  <a:gd name="T23" fmla="*/ 3 h 669"/>
                  <a:gd name="T24" fmla="*/ 61 w 1288"/>
                  <a:gd name="T25" fmla="*/ 5 h 669"/>
                  <a:gd name="T26" fmla="*/ 68 w 1288"/>
                  <a:gd name="T27" fmla="*/ 8 h 669"/>
                  <a:gd name="T28" fmla="*/ 74 w 1288"/>
                  <a:gd name="T29" fmla="*/ 10 h 669"/>
                  <a:gd name="T30" fmla="*/ 78 w 1288"/>
                  <a:gd name="T31" fmla="*/ 12 h 669"/>
                  <a:gd name="T32" fmla="*/ 80 w 1288"/>
                  <a:gd name="T33" fmla="*/ 12 h 669"/>
                  <a:gd name="T34" fmla="*/ 80 w 1288"/>
                  <a:gd name="T35" fmla="*/ 13 h 669"/>
                  <a:gd name="T36" fmla="*/ 80 w 1288"/>
                  <a:gd name="T37" fmla="*/ 15 h 669"/>
                  <a:gd name="T38" fmla="*/ 80 w 1288"/>
                  <a:gd name="T39" fmla="*/ 18 h 669"/>
                  <a:gd name="T40" fmla="*/ 79 w 1288"/>
                  <a:gd name="T41" fmla="*/ 21 h 669"/>
                  <a:gd name="T42" fmla="*/ 77 w 1288"/>
                  <a:gd name="T43" fmla="*/ 24 h 669"/>
                  <a:gd name="T44" fmla="*/ 74 w 1288"/>
                  <a:gd name="T45" fmla="*/ 27 h 669"/>
                  <a:gd name="T46" fmla="*/ 69 w 1288"/>
                  <a:gd name="T47" fmla="*/ 29 h 669"/>
                  <a:gd name="T48" fmla="*/ 63 w 1288"/>
                  <a:gd name="T49" fmla="*/ 30 h 669"/>
                  <a:gd name="T50" fmla="*/ 54 w 1288"/>
                  <a:gd name="T51" fmla="*/ 30 h 669"/>
                  <a:gd name="T52" fmla="*/ 46 w 1288"/>
                  <a:gd name="T53" fmla="*/ 30 h 669"/>
                  <a:gd name="T54" fmla="*/ 38 w 1288"/>
                  <a:gd name="T55" fmla="*/ 31 h 669"/>
                  <a:gd name="T56" fmla="*/ 31 w 1288"/>
                  <a:gd name="T57" fmla="*/ 32 h 669"/>
                  <a:gd name="T58" fmla="*/ 24 w 1288"/>
                  <a:gd name="T59" fmla="*/ 33 h 669"/>
                  <a:gd name="T60" fmla="*/ 19 w 1288"/>
                  <a:gd name="T61" fmla="*/ 35 h 669"/>
                  <a:gd name="T62" fmla="*/ 15 w 1288"/>
                  <a:gd name="T63" fmla="*/ 37 h 669"/>
                  <a:gd name="T64" fmla="*/ 13 w 1288"/>
                  <a:gd name="T65" fmla="*/ 40 h 669"/>
                  <a:gd name="T66" fmla="*/ 12 w 1288"/>
                  <a:gd name="T67" fmla="*/ 42 h 669"/>
                  <a:gd name="T68" fmla="*/ 10 w 1288"/>
                  <a:gd name="T69" fmla="*/ 42 h 669"/>
                  <a:gd name="T70" fmla="*/ 8 w 1288"/>
                  <a:gd name="T71" fmla="*/ 42 h 669"/>
                  <a:gd name="T72" fmla="*/ 5 w 1288"/>
                  <a:gd name="T73" fmla="*/ 41 h 669"/>
                  <a:gd name="T74" fmla="*/ 3 w 1288"/>
                  <a:gd name="T75" fmla="*/ 40 h 669"/>
                  <a:gd name="T76" fmla="*/ 1 w 1288"/>
                  <a:gd name="T77" fmla="*/ 38 h 669"/>
                  <a:gd name="T78" fmla="*/ 0 w 1288"/>
                  <a:gd name="T79" fmla="*/ 37 h 669"/>
                  <a:gd name="T80" fmla="*/ 0 w 1288"/>
                  <a:gd name="T81" fmla="*/ 37 h 6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8"/>
                  <a:gd name="T124" fmla="*/ 0 h 669"/>
                  <a:gd name="T125" fmla="*/ 1288 w 1288"/>
                  <a:gd name="T126" fmla="*/ 669 h 6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8" h="669">
                    <a:moveTo>
                      <a:pt x="0" y="585"/>
                    </a:moveTo>
                    <a:lnTo>
                      <a:pt x="16" y="562"/>
                    </a:lnTo>
                    <a:lnTo>
                      <a:pt x="63" y="506"/>
                    </a:lnTo>
                    <a:lnTo>
                      <a:pt x="131" y="423"/>
                    </a:lnTo>
                    <a:lnTo>
                      <a:pt x="217" y="326"/>
                    </a:lnTo>
                    <a:lnTo>
                      <a:pt x="308" y="226"/>
                    </a:lnTo>
                    <a:lnTo>
                      <a:pt x="399" y="134"/>
                    </a:lnTo>
                    <a:lnTo>
                      <a:pt x="483" y="59"/>
                    </a:lnTo>
                    <a:lnTo>
                      <a:pt x="555" y="15"/>
                    </a:lnTo>
                    <a:lnTo>
                      <a:pt x="630" y="0"/>
                    </a:lnTo>
                    <a:lnTo>
                      <a:pt x="735" y="11"/>
                    </a:lnTo>
                    <a:lnTo>
                      <a:pt x="855" y="37"/>
                    </a:lnTo>
                    <a:lnTo>
                      <a:pt x="980" y="75"/>
                    </a:lnTo>
                    <a:lnTo>
                      <a:pt x="1095" y="114"/>
                    </a:lnTo>
                    <a:lnTo>
                      <a:pt x="1193" y="151"/>
                    </a:lnTo>
                    <a:lnTo>
                      <a:pt x="1259" y="178"/>
                    </a:lnTo>
                    <a:lnTo>
                      <a:pt x="1285" y="190"/>
                    </a:lnTo>
                    <a:lnTo>
                      <a:pt x="1286" y="201"/>
                    </a:lnTo>
                    <a:lnTo>
                      <a:pt x="1288" y="233"/>
                    </a:lnTo>
                    <a:lnTo>
                      <a:pt x="1285" y="277"/>
                    </a:lnTo>
                    <a:lnTo>
                      <a:pt x="1272" y="329"/>
                    </a:lnTo>
                    <a:lnTo>
                      <a:pt x="1242" y="380"/>
                    </a:lnTo>
                    <a:lnTo>
                      <a:pt x="1193" y="424"/>
                    </a:lnTo>
                    <a:lnTo>
                      <a:pt x="1116" y="456"/>
                    </a:lnTo>
                    <a:lnTo>
                      <a:pt x="1009" y="468"/>
                    </a:lnTo>
                    <a:lnTo>
                      <a:pt x="879" y="470"/>
                    </a:lnTo>
                    <a:lnTo>
                      <a:pt x="748" y="476"/>
                    </a:lnTo>
                    <a:lnTo>
                      <a:pt x="621" y="487"/>
                    </a:lnTo>
                    <a:lnTo>
                      <a:pt x="503" y="503"/>
                    </a:lnTo>
                    <a:lnTo>
                      <a:pt x="398" y="523"/>
                    </a:lnTo>
                    <a:lnTo>
                      <a:pt x="312" y="553"/>
                    </a:lnTo>
                    <a:lnTo>
                      <a:pt x="250" y="586"/>
                    </a:lnTo>
                    <a:lnTo>
                      <a:pt x="218" y="627"/>
                    </a:lnTo>
                    <a:lnTo>
                      <a:pt x="195" y="658"/>
                    </a:lnTo>
                    <a:lnTo>
                      <a:pt x="165" y="669"/>
                    </a:lnTo>
                    <a:lnTo>
                      <a:pt x="129" y="664"/>
                    </a:lnTo>
                    <a:lnTo>
                      <a:pt x="92" y="649"/>
                    </a:lnTo>
                    <a:lnTo>
                      <a:pt x="56" y="627"/>
                    </a:lnTo>
                    <a:lnTo>
                      <a:pt x="27" y="606"/>
                    </a:lnTo>
                    <a:lnTo>
                      <a:pt x="7" y="590"/>
                    </a:lnTo>
                    <a:lnTo>
                      <a:pt x="0" y="585"/>
                    </a:lnTo>
                    <a:close/>
                  </a:path>
                </a:pathLst>
              </a:custGeom>
              <a:solidFill>
                <a:srgbClr val="704A29"/>
              </a:solidFill>
              <a:ln w="1588">
                <a:solidFill>
                  <a:srgbClr val="000000"/>
                </a:solidFill>
                <a:round/>
                <a:headEnd/>
                <a:tailEnd/>
              </a:ln>
            </p:spPr>
            <p:txBody>
              <a:bodyPr/>
              <a:lstStyle/>
              <a:p>
                <a:endParaRPr lang="en-US"/>
              </a:p>
            </p:txBody>
          </p:sp>
          <p:sp>
            <p:nvSpPr>
              <p:cNvPr id="21536" name="Freeform 1181"/>
              <p:cNvSpPr>
                <a:spLocks/>
              </p:cNvSpPr>
              <p:nvPr/>
            </p:nvSpPr>
            <p:spPr bwMode="auto">
              <a:xfrm>
                <a:off x="4903" y="3246"/>
                <a:ext cx="459" cy="224"/>
              </a:xfrm>
              <a:custGeom>
                <a:avLst/>
                <a:gdLst>
                  <a:gd name="T0" fmla="*/ 1 w 918"/>
                  <a:gd name="T1" fmla="*/ 24 h 448"/>
                  <a:gd name="T2" fmla="*/ 2 w 918"/>
                  <a:gd name="T3" fmla="*/ 23 h 448"/>
                  <a:gd name="T4" fmla="*/ 3 w 918"/>
                  <a:gd name="T5" fmla="*/ 21 h 448"/>
                  <a:gd name="T6" fmla="*/ 6 w 918"/>
                  <a:gd name="T7" fmla="*/ 17 h 448"/>
                  <a:gd name="T8" fmla="*/ 10 w 918"/>
                  <a:gd name="T9" fmla="*/ 14 h 448"/>
                  <a:gd name="T10" fmla="*/ 13 w 918"/>
                  <a:gd name="T11" fmla="*/ 10 h 448"/>
                  <a:gd name="T12" fmla="*/ 17 w 918"/>
                  <a:gd name="T13" fmla="*/ 6 h 448"/>
                  <a:gd name="T14" fmla="*/ 20 w 918"/>
                  <a:gd name="T15" fmla="*/ 3 h 448"/>
                  <a:gd name="T16" fmla="*/ 23 w 918"/>
                  <a:gd name="T17" fmla="*/ 1 h 448"/>
                  <a:gd name="T18" fmla="*/ 26 w 918"/>
                  <a:gd name="T19" fmla="*/ 1 h 448"/>
                  <a:gd name="T20" fmla="*/ 31 w 918"/>
                  <a:gd name="T21" fmla="*/ 0 h 448"/>
                  <a:gd name="T22" fmla="*/ 37 w 918"/>
                  <a:gd name="T23" fmla="*/ 1 h 448"/>
                  <a:gd name="T24" fmla="*/ 43 w 918"/>
                  <a:gd name="T25" fmla="*/ 2 h 448"/>
                  <a:gd name="T26" fmla="*/ 48 w 918"/>
                  <a:gd name="T27" fmla="*/ 2 h 448"/>
                  <a:gd name="T28" fmla="*/ 53 w 918"/>
                  <a:gd name="T29" fmla="*/ 3 h 448"/>
                  <a:gd name="T30" fmla="*/ 56 w 918"/>
                  <a:gd name="T31" fmla="*/ 4 h 448"/>
                  <a:gd name="T32" fmla="*/ 58 w 918"/>
                  <a:gd name="T33" fmla="*/ 4 h 448"/>
                  <a:gd name="T34" fmla="*/ 58 w 918"/>
                  <a:gd name="T35" fmla="*/ 4 h 448"/>
                  <a:gd name="T36" fmla="*/ 58 w 918"/>
                  <a:gd name="T37" fmla="*/ 6 h 448"/>
                  <a:gd name="T38" fmla="*/ 58 w 918"/>
                  <a:gd name="T39" fmla="*/ 7 h 448"/>
                  <a:gd name="T40" fmla="*/ 57 w 918"/>
                  <a:gd name="T41" fmla="*/ 9 h 448"/>
                  <a:gd name="T42" fmla="*/ 56 w 918"/>
                  <a:gd name="T43" fmla="*/ 11 h 448"/>
                  <a:gd name="T44" fmla="*/ 54 w 918"/>
                  <a:gd name="T45" fmla="*/ 13 h 448"/>
                  <a:gd name="T46" fmla="*/ 51 w 918"/>
                  <a:gd name="T47" fmla="*/ 14 h 448"/>
                  <a:gd name="T48" fmla="*/ 47 w 918"/>
                  <a:gd name="T49" fmla="*/ 15 h 448"/>
                  <a:gd name="T50" fmla="*/ 41 w 918"/>
                  <a:gd name="T51" fmla="*/ 15 h 448"/>
                  <a:gd name="T52" fmla="*/ 36 w 918"/>
                  <a:gd name="T53" fmla="*/ 16 h 448"/>
                  <a:gd name="T54" fmla="*/ 30 w 918"/>
                  <a:gd name="T55" fmla="*/ 17 h 448"/>
                  <a:gd name="T56" fmla="*/ 24 w 918"/>
                  <a:gd name="T57" fmla="*/ 19 h 448"/>
                  <a:gd name="T58" fmla="*/ 19 w 918"/>
                  <a:gd name="T59" fmla="*/ 20 h 448"/>
                  <a:gd name="T60" fmla="*/ 14 w 918"/>
                  <a:gd name="T61" fmla="*/ 22 h 448"/>
                  <a:gd name="T62" fmla="*/ 11 w 918"/>
                  <a:gd name="T63" fmla="*/ 24 h 448"/>
                  <a:gd name="T64" fmla="*/ 10 w 918"/>
                  <a:gd name="T65" fmla="*/ 26 h 448"/>
                  <a:gd name="T66" fmla="*/ 8 w 918"/>
                  <a:gd name="T67" fmla="*/ 28 h 448"/>
                  <a:gd name="T68" fmla="*/ 6 w 918"/>
                  <a:gd name="T69" fmla="*/ 28 h 448"/>
                  <a:gd name="T70" fmla="*/ 4 w 918"/>
                  <a:gd name="T71" fmla="*/ 28 h 448"/>
                  <a:gd name="T72" fmla="*/ 3 w 918"/>
                  <a:gd name="T73" fmla="*/ 28 h 448"/>
                  <a:gd name="T74" fmla="*/ 1 w 918"/>
                  <a:gd name="T75" fmla="*/ 27 h 448"/>
                  <a:gd name="T76" fmla="*/ 1 w 918"/>
                  <a:gd name="T77" fmla="*/ 26 h 448"/>
                  <a:gd name="T78" fmla="*/ 0 w 918"/>
                  <a:gd name="T79" fmla="*/ 25 h 448"/>
                  <a:gd name="T80" fmla="*/ 1 w 918"/>
                  <a:gd name="T81" fmla="*/ 24 h 4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8"/>
                  <a:gd name="T124" fmla="*/ 0 h 448"/>
                  <a:gd name="T125" fmla="*/ 918 w 918"/>
                  <a:gd name="T126" fmla="*/ 448 h 44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8" h="448">
                    <a:moveTo>
                      <a:pt x="8" y="376"/>
                    </a:moveTo>
                    <a:lnTo>
                      <a:pt x="18" y="361"/>
                    </a:lnTo>
                    <a:lnTo>
                      <a:pt x="48" y="325"/>
                    </a:lnTo>
                    <a:lnTo>
                      <a:pt x="91" y="271"/>
                    </a:lnTo>
                    <a:lnTo>
                      <a:pt x="146" y="211"/>
                    </a:lnTo>
                    <a:lnTo>
                      <a:pt x="204" y="147"/>
                    </a:lnTo>
                    <a:lnTo>
                      <a:pt x="261" y="89"/>
                    </a:lnTo>
                    <a:lnTo>
                      <a:pt x="315" y="41"/>
                    </a:lnTo>
                    <a:lnTo>
                      <a:pt x="362" y="14"/>
                    </a:lnTo>
                    <a:lnTo>
                      <a:pt x="414" y="1"/>
                    </a:lnTo>
                    <a:lnTo>
                      <a:pt x="490" y="0"/>
                    </a:lnTo>
                    <a:lnTo>
                      <a:pt x="581" y="6"/>
                    </a:lnTo>
                    <a:lnTo>
                      <a:pt x="678" y="17"/>
                    </a:lnTo>
                    <a:lnTo>
                      <a:pt x="767" y="29"/>
                    </a:lnTo>
                    <a:lnTo>
                      <a:pt x="843" y="42"/>
                    </a:lnTo>
                    <a:lnTo>
                      <a:pt x="896" y="50"/>
                    </a:lnTo>
                    <a:lnTo>
                      <a:pt x="917" y="56"/>
                    </a:lnTo>
                    <a:lnTo>
                      <a:pt x="917" y="62"/>
                    </a:lnTo>
                    <a:lnTo>
                      <a:pt x="918" y="83"/>
                    </a:lnTo>
                    <a:lnTo>
                      <a:pt x="917" y="109"/>
                    </a:lnTo>
                    <a:lnTo>
                      <a:pt x="909" y="143"/>
                    </a:lnTo>
                    <a:lnTo>
                      <a:pt x="889" y="175"/>
                    </a:lnTo>
                    <a:lnTo>
                      <a:pt x="858" y="203"/>
                    </a:lnTo>
                    <a:lnTo>
                      <a:pt x="809" y="223"/>
                    </a:lnTo>
                    <a:lnTo>
                      <a:pt x="742" y="231"/>
                    </a:lnTo>
                    <a:lnTo>
                      <a:pt x="655" y="235"/>
                    </a:lnTo>
                    <a:lnTo>
                      <a:pt x="561" y="247"/>
                    </a:lnTo>
                    <a:lnTo>
                      <a:pt x="465" y="265"/>
                    </a:lnTo>
                    <a:lnTo>
                      <a:pt x="374" y="289"/>
                    </a:lnTo>
                    <a:lnTo>
                      <a:pt x="289" y="314"/>
                    </a:lnTo>
                    <a:lnTo>
                      <a:pt x="221" y="343"/>
                    </a:lnTo>
                    <a:lnTo>
                      <a:pt x="172" y="373"/>
                    </a:lnTo>
                    <a:lnTo>
                      <a:pt x="148" y="402"/>
                    </a:lnTo>
                    <a:lnTo>
                      <a:pt x="117" y="433"/>
                    </a:lnTo>
                    <a:lnTo>
                      <a:pt x="87" y="448"/>
                    </a:lnTo>
                    <a:lnTo>
                      <a:pt x="59" y="448"/>
                    </a:lnTo>
                    <a:lnTo>
                      <a:pt x="36" y="438"/>
                    </a:lnTo>
                    <a:lnTo>
                      <a:pt x="16" y="421"/>
                    </a:lnTo>
                    <a:lnTo>
                      <a:pt x="4" y="404"/>
                    </a:lnTo>
                    <a:lnTo>
                      <a:pt x="0" y="386"/>
                    </a:lnTo>
                    <a:lnTo>
                      <a:pt x="8" y="376"/>
                    </a:lnTo>
                    <a:close/>
                  </a:path>
                </a:pathLst>
              </a:custGeom>
              <a:solidFill>
                <a:srgbClr val="FFDEDE"/>
              </a:solidFill>
              <a:ln w="1588">
                <a:solidFill>
                  <a:srgbClr val="000000"/>
                </a:solidFill>
                <a:round/>
                <a:headEnd/>
                <a:tailEnd/>
              </a:ln>
            </p:spPr>
            <p:txBody>
              <a:bodyPr/>
              <a:lstStyle/>
              <a:p>
                <a:endParaRPr lang="en-US"/>
              </a:p>
            </p:txBody>
          </p:sp>
          <p:sp>
            <p:nvSpPr>
              <p:cNvPr id="21537" name="Freeform 1182"/>
              <p:cNvSpPr>
                <a:spLocks/>
              </p:cNvSpPr>
              <p:nvPr/>
            </p:nvSpPr>
            <p:spPr bwMode="auto">
              <a:xfrm>
                <a:off x="4630" y="3094"/>
                <a:ext cx="463" cy="453"/>
              </a:xfrm>
              <a:custGeom>
                <a:avLst/>
                <a:gdLst>
                  <a:gd name="T0" fmla="*/ 0 w 926"/>
                  <a:gd name="T1" fmla="*/ 55 h 906"/>
                  <a:gd name="T2" fmla="*/ 0 w 926"/>
                  <a:gd name="T3" fmla="*/ 54 h 906"/>
                  <a:gd name="T4" fmla="*/ 1 w 926"/>
                  <a:gd name="T5" fmla="*/ 50 h 906"/>
                  <a:gd name="T6" fmla="*/ 1 w 926"/>
                  <a:gd name="T7" fmla="*/ 44 h 906"/>
                  <a:gd name="T8" fmla="*/ 2 w 926"/>
                  <a:gd name="T9" fmla="*/ 37 h 906"/>
                  <a:gd name="T10" fmla="*/ 2 w 926"/>
                  <a:gd name="T11" fmla="*/ 30 h 906"/>
                  <a:gd name="T12" fmla="*/ 3 w 926"/>
                  <a:gd name="T13" fmla="*/ 23 h 906"/>
                  <a:gd name="T14" fmla="*/ 5 w 926"/>
                  <a:gd name="T15" fmla="*/ 17 h 906"/>
                  <a:gd name="T16" fmla="*/ 6 w 926"/>
                  <a:gd name="T17" fmla="*/ 13 h 906"/>
                  <a:gd name="T18" fmla="*/ 8 w 926"/>
                  <a:gd name="T19" fmla="*/ 10 h 906"/>
                  <a:gd name="T20" fmla="*/ 13 w 926"/>
                  <a:gd name="T21" fmla="*/ 8 h 906"/>
                  <a:gd name="T22" fmla="*/ 18 w 926"/>
                  <a:gd name="T23" fmla="*/ 6 h 906"/>
                  <a:gd name="T24" fmla="*/ 25 w 926"/>
                  <a:gd name="T25" fmla="*/ 5 h 906"/>
                  <a:gd name="T26" fmla="*/ 32 w 926"/>
                  <a:gd name="T27" fmla="*/ 4 h 906"/>
                  <a:gd name="T28" fmla="*/ 38 w 926"/>
                  <a:gd name="T29" fmla="*/ 3 h 906"/>
                  <a:gd name="T30" fmla="*/ 44 w 926"/>
                  <a:gd name="T31" fmla="*/ 2 h 906"/>
                  <a:gd name="T32" fmla="*/ 49 w 926"/>
                  <a:gd name="T33" fmla="*/ 1 h 906"/>
                  <a:gd name="T34" fmla="*/ 52 w 926"/>
                  <a:gd name="T35" fmla="*/ 0 h 906"/>
                  <a:gd name="T36" fmla="*/ 55 w 926"/>
                  <a:gd name="T37" fmla="*/ 3 h 906"/>
                  <a:gd name="T38" fmla="*/ 57 w 926"/>
                  <a:gd name="T39" fmla="*/ 6 h 906"/>
                  <a:gd name="T40" fmla="*/ 58 w 926"/>
                  <a:gd name="T41" fmla="*/ 11 h 906"/>
                  <a:gd name="T42" fmla="*/ 58 w 926"/>
                  <a:gd name="T43" fmla="*/ 16 h 906"/>
                  <a:gd name="T44" fmla="*/ 56 w 926"/>
                  <a:gd name="T45" fmla="*/ 21 h 906"/>
                  <a:gd name="T46" fmla="*/ 52 w 926"/>
                  <a:gd name="T47" fmla="*/ 24 h 906"/>
                  <a:gd name="T48" fmla="*/ 46 w 926"/>
                  <a:gd name="T49" fmla="*/ 26 h 906"/>
                  <a:gd name="T50" fmla="*/ 39 w 926"/>
                  <a:gd name="T51" fmla="*/ 27 h 906"/>
                  <a:gd name="T52" fmla="*/ 34 w 926"/>
                  <a:gd name="T53" fmla="*/ 28 h 906"/>
                  <a:gd name="T54" fmla="*/ 29 w 926"/>
                  <a:gd name="T55" fmla="*/ 30 h 906"/>
                  <a:gd name="T56" fmla="*/ 25 w 926"/>
                  <a:gd name="T57" fmla="*/ 33 h 906"/>
                  <a:gd name="T58" fmla="*/ 22 w 926"/>
                  <a:gd name="T59" fmla="*/ 35 h 906"/>
                  <a:gd name="T60" fmla="*/ 19 w 926"/>
                  <a:gd name="T61" fmla="*/ 38 h 906"/>
                  <a:gd name="T62" fmla="*/ 17 w 926"/>
                  <a:gd name="T63" fmla="*/ 42 h 906"/>
                  <a:gd name="T64" fmla="*/ 15 w 926"/>
                  <a:gd name="T65" fmla="*/ 46 h 906"/>
                  <a:gd name="T66" fmla="*/ 13 w 926"/>
                  <a:gd name="T67" fmla="*/ 51 h 906"/>
                  <a:gd name="T68" fmla="*/ 11 w 926"/>
                  <a:gd name="T69" fmla="*/ 54 h 906"/>
                  <a:gd name="T70" fmla="*/ 8 w 926"/>
                  <a:gd name="T71" fmla="*/ 56 h 906"/>
                  <a:gd name="T72" fmla="*/ 6 w 926"/>
                  <a:gd name="T73" fmla="*/ 57 h 906"/>
                  <a:gd name="T74" fmla="*/ 4 w 926"/>
                  <a:gd name="T75" fmla="*/ 57 h 906"/>
                  <a:gd name="T76" fmla="*/ 2 w 926"/>
                  <a:gd name="T77" fmla="*/ 57 h 906"/>
                  <a:gd name="T78" fmla="*/ 1 w 926"/>
                  <a:gd name="T79" fmla="*/ 56 h 906"/>
                  <a:gd name="T80" fmla="*/ 0 w 926"/>
                  <a:gd name="T81" fmla="*/ 55 h 9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26"/>
                  <a:gd name="T124" fmla="*/ 0 h 906"/>
                  <a:gd name="T125" fmla="*/ 926 w 926"/>
                  <a:gd name="T126" fmla="*/ 906 h 9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26" h="906">
                    <a:moveTo>
                      <a:pt x="0" y="880"/>
                    </a:moveTo>
                    <a:lnTo>
                      <a:pt x="0" y="855"/>
                    </a:lnTo>
                    <a:lnTo>
                      <a:pt x="4" y="791"/>
                    </a:lnTo>
                    <a:lnTo>
                      <a:pt x="10" y="697"/>
                    </a:lnTo>
                    <a:lnTo>
                      <a:pt x="21" y="586"/>
                    </a:lnTo>
                    <a:lnTo>
                      <a:pt x="32" y="468"/>
                    </a:lnTo>
                    <a:lnTo>
                      <a:pt x="48" y="357"/>
                    </a:lnTo>
                    <a:lnTo>
                      <a:pt x="65" y="261"/>
                    </a:lnTo>
                    <a:lnTo>
                      <a:pt x="87" y="195"/>
                    </a:lnTo>
                    <a:lnTo>
                      <a:pt x="125" y="151"/>
                    </a:lnTo>
                    <a:lnTo>
                      <a:pt x="195" y="119"/>
                    </a:lnTo>
                    <a:lnTo>
                      <a:pt x="286" y="95"/>
                    </a:lnTo>
                    <a:lnTo>
                      <a:pt x="390" y="77"/>
                    </a:lnTo>
                    <a:lnTo>
                      <a:pt x="499" y="61"/>
                    </a:lnTo>
                    <a:lnTo>
                      <a:pt x="605" y="47"/>
                    </a:lnTo>
                    <a:lnTo>
                      <a:pt x="698" y="28"/>
                    </a:lnTo>
                    <a:lnTo>
                      <a:pt x="772" y="5"/>
                    </a:lnTo>
                    <a:lnTo>
                      <a:pt x="828" y="0"/>
                    </a:lnTo>
                    <a:lnTo>
                      <a:pt x="875" y="33"/>
                    </a:lnTo>
                    <a:lnTo>
                      <a:pt x="908" y="93"/>
                    </a:lnTo>
                    <a:lnTo>
                      <a:pt x="926" y="171"/>
                    </a:lnTo>
                    <a:lnTo>
                      <a:pt x="918" y="251"/>
                    </a:lnTo>
                    <a:lnTo>
                      <a:pt x="887" y="326"/>
                    </a:lnTo>
                    <a:lnTo>
                      <a:pt x="823" y="384"/>
                    </a:lnTo>
                    <a:lnTo>
                      <a:pt x="728" y="413"/>
                    </a:lnTo>
                    <a:lnTo>
                      <a:pt x="621" y="427"/>
                    </a:lnTo>
                    <a:lnTo>
                      <a:pt x="531" y="448"/>
                    </a:lnTo>
                    <a:lnTo>
                      <a:pt x="455" y="476"/>
                    </a:lnTo>
                    <a:lnTo>
                      <a:pt x="392" y="514"/>
                    </a:lnTo>
                    <a:lnTo>
                      <a:pt x="338" y="556"/>
                    </a:lnTo>
                    <a:lnTo>
                      <a:pt x="297" y="607"/>
                    </a:lnTo>
                    <a:lnTo>
                      <a:pt x="261" y="666"/>
                    </a:lnTo>
                    <a:lnTo>
                      <a:pt x="232" y="734"/>
                    </a:lnTo>
                    <a:lnTo>
                      <a:pt x="200" y="803"/>
                    </a:lnTo>
                    <a:lnTo>
                      <a:pt x="164" y="852"/>
                    </a:lnTo>
                    <a:lnTo>
                      <a:pt x="125" y="883"/>
                    </a:lnTo>
                    <a:lnTo>
                      <a:pt x="88" y="902"/>
                    </a:lnTo>
                    <a:lnTo>
                      <a:pt x="52" y="906"/>
                    </a:lnTo>
                    <a:lnTo>
                      <a:pt x="25" y="903"/>
                    </a:lnTo>
                    <a:lnTo>
                      <a:pt x="6" y="892"/>
                    </a:lnTo>
                    <a:lnTo>
                      <a:pt x="0" y="880"/>
                    </a:lnTo>
                    <a:close/>
                  </a:path>
                </a:pathLst>
              </a:custGeom>
              <a:solidFill>
                <a:srgbClr val="704A29"/>
              </a:solidFill>
              <a:ln w="1588">
                <a:solidFill>
                  <a:srgbClr val="000000"/>
                </a:solidFill>
                <a:round/>
                <a:headEnd/>
                <a:tailEnd/>
              </a:ln>
            </p:spPr>
            <p:txBody>
              <a:bodyPr/>
              <a:lstStyle/>
              <a:p>
                <a:endParaRPr lang="en-US"/>
              </a:p>
            </p:txBody>
          </p:sp>
          <p:sp>
            <p:nvSpPr>
              <p:cNvPr id="21538" name="Freeform 1183"/>
              <p:cNvSpPr>
                <a:spLocks/>
              </p:cNvSpPr>
              <p:nvPr/>
            </p:nvSpPr>
            <p:spPr bwMode="auto">
              <a:xfrm>
                <a:off x="4668" y="3155"/>
                <a:ext cx="343" cy="376"/>
              </a:xfrm>
              <a:custGeom>
                <a:avLst/>
                <a:gdLst>
                  <a:gd name="T0" fmla="*/ 1 w 686"/>
                  <a:gd name="T1" fmla="*/ 46 h 753"/>
                  <a:gd name="T2" fmla="*/ 0 w 686"/>
                  <a:gd name="T3" fmla="*/ 44 h 753"/>
                  <a:gd name="T4" fmla="*/ 0 w 686"/>
                  <a:gd name="T5" fmla="*/ 41 h 753"/>
                  <a:gd name="T6" fmla="*/ 0 w 686"/>
                  <a:gd name="T7" fmla="*/ 36 h 753"/>
                  <a:gd name="T8" fmla="*/ 1 w 686"/>
                  <a:gd name="T9" fmla="*/ 30 h 753"/>
                  <a:gd name="T10" fmla="*/ 1 w 686"/>
                  <a:gd name="T11" fmla="*/ 24 h 753"/>
                  <a:gd name="T12" fmla="*/ 1 w 686"/>
                  <a:gd name="T13" fmla="*/ 18 h 753"/>
                  <a:gd name="T14" fmla="*/ 2 w 686"/>
                  <a:gd name="T15" fmla="*/ 13 h 753"/>
                  <a:gd name="T16" fmla="*/ 3 w 686"/>
                  <a:gd name="T17" fmla="*/ 9 h 753"/>
                  <a:gd name="T18" fmla="*/ 5 w 686"/>
                  <a:gd name="T19" fmla="*/ 7 h 753"/>
                  <a:gd name="T20" fmla="*/ 8 w 686"/>
                  <a:gd name="T21" fmla="*/ 6 h 753"/>
                  <a:gd name="T22" fmla="*/ 13 w 686"/>
                  <a:gd name="T23" fmla="*/ 4 h 753"/>
                  <a:gd name="T24" fmla="*/ 18 w 686"/>
                  <a:gd name="T25" fmla="*/ 4 h 753"/>
                  <a:gd name="T26" fmla="*/ 24 w 686"/>
                  <a:gd name="T27" fmla="*/ 3 h 753"/>
                  <a:gd name="T28" fmla="*/ 29 w 686"/>
                  <a:gd name="T29" fmla="*/ 2 h 753"/>
                  <a:gd name="T30" fmla="*/ 33 w 686"/>
                  <a:gd name="T31" fmla="*/ 1 h 753"/>
                  <a:gd name="T32" fmla="*/ 37 w 686"/>
                  <a:gd name="T33" fmla="*/ 0 h 753"/>
                  <a:gd name="T34" fmla="*/ 40 w 686"/>
                  <a:gd name="T35" fmla="*/ 0 h 753"/>
                  <a:gd name="T36" fmla="*/ 42 w 686"/>
                  <a:gd name="T37" fmla="*/ 1 h 753"/>
                  <a:gd name="T38" fmla="*/ 43 w 686"/>
                  <a:gd name="T39" fmla="*/ 3 h 753"/>
                  <a:gd name="T40" fmla="*/ 43 w 686"/>
                  <a:gd name="T41" fmla="*/ 6 h 753"/>
                  <a:gd name="T42" fmla="*/ 42 w 686"/>
                  <a:gd name="T43" fmla="*/ 10 h 753"/>
                  <a:gd name="T44" fmla="*/ 40 w 686"/>
                  <a:gd name="T45" fmla="*/ 13 h 753"/>
                  <a:gd name="T46" fmla="*/ 37 w 686"/>
                  <a:gd name="T47" fmla="*/ 15 h 753"/>
                  <a:gd name="T48" fmla="*/ 32 w 686"/>
                  <a:gd name="T49" fmla="*/ 17 h 753"/>
                  <a:gd name="T50" fmla="*/ 27 w 686"/>
                  <a:gd name="T51" fmla="*/ 18 h 753"/>
                  <a:gd name="T52" fmla="*/ 22 w 686"/>
                  <a:gd name="T53" fmla="*/ 20 h 753"/>
                  <a:gd name="T54" fmla="*/ 19 w 686"/>
                  <a:gd name="T55" fmla="*/ 23 h 753"/>
                  <a:gd name="T56" fmla="*/ 16 w 686"/>
                  <a:gd name="T57" fmla="*/ 26 h 753"/>
                  <a:gd name="T58" fmla="*/ 13 w 686"/>
                  <a:gd name="T59" fmla="*/ 29 h 753"/>
                  <a:gd name="T60" fmla="*/ 11 w 686"/>
                  <a:gd name="T61" fmla="*/ 33 h 753"/>
                  <a:gd name="T62" fmla="*/ 10 w 686"/>
                  <a:gd name="T63" fmla="*/ 37 h 753"/>
                  <a:gd name="T64" fmla="*/ 8 w 686"/>
                  <a:gd name="T65" fmla="*/ 41 h 753"/>
                  <a:gd name="T66" fmla="*/ 7 w 686"/>
                  <a:gd name="T67" fmla="*/ 43 h 753"/>
                  <a:gd name="T68" fmla="*/ 5 w 686"/>
                  <a:gd name="T69" fmla="*/ 45 h 753"/>
                  <a:gd name="T70" fmla="*/ 4 w 686"/>
                  <a:gd name="T71" fmla="*/ 46 h 753"/>
                  <a:gd name="T72" fmla="*/ 3 w 686"/>
                  <a:gd name="T73" fmla="*/ 47 h 753"/>
                  <a:gd name="T74" fmla="*/ 2 w 686"/>
                  <a:gd name="T75" fmla="*/ 46 h 753"/>
                  <a:gd name="T76" fmla="*/ 1 w 686"/>
                  <a:gd name="T77" fmla="*/ 46 h 753"/>
                  <a:gd name="T78" fmla="*/ 1 w 686"/>
                  <a:gd name="T79" fmla="*/ 46 h 753"/>
                  <a:gd name="T80" fmla="*/ 1 w 686"/>
                  <a:gd name="T81" fmla="*/ 46 h 7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86"/>
                  <a:gd name="T124" fmla="*/ 0 h 753"/>
                  <a:gd name="T125" fmla="*/ 686 w 686"/>
                  <a:gd name="T126" fmla="*/ 753 h 7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86" h="753">
                    <a:moveTo>
                      <a:pt x="1" y="736"/>
                    </a:moveTo>
                    <a:lnTo>
                      <a:pt x="0" y="714"/>
                    </a:lnTo>
                    <a:lnTo>
                      <a:pt x="0" y="659"/>
                    </a:lnTo>
                    <a:lnTo>
                      <a:pt x="0" y="579"/>
                    </a:lnTo>
                    <a:lnTo>
                      <a:pt x="2" y="485"/>
                    </a:lnTo>
                    <a:lnTo>
                      <a:pt x="5" y="385"/>
                    </a:lnTo>
                    <a:lnTo>
                      <a:pt x="13" y="291"/>
                    </a:lnTo>
                    <a:lnTo>
                      <a:pt x="22" y="211"/>
                    </a:lnTo>
                    <a:lnTo>
                      <a:pt x="38" y="157"/>
                    </a:lnTo>
                    <a:lnTo>
                      <a:pt x="69" y="123"/>
                    </a:lnTo>
                    <a:lnTo>
                      <a:pt x="125" y="97"/>
                    </a:lnTo>
                    <a:lnTo>
                      <a:pt x="198" y="77"/>
                    </a:lnTo>
                    <a:lnTo>
                      <a:pt x="282" y="64"/>
                    </a:lnTo>
                    <a:lnTo>
                      <a:pt x="369" y="50"/>
                    </a:lnTo>
                    <a:lnTo>
                      <a:pt x="453" y="38"/>
                    </a:lnTo>
                    <a:lnTo>
                      <a:pt x="528" y="24"/>
                    </a:lnTo>
                    <a:lnTo>
                      <a:pt x="587" y="6"/>
                    </a:lnTo>
                    <a:lnTo>
                      <a:pt x="630" y="0"/>
                    </a:lnTo>
                    <a:lnTo>
                      <a:pt x="662" y="20"/>
                    </a:lnTo>
                    <a:lnTo>
                      <a:pt x="681" y="58"/>
                    </a:lnTo>
                    <a:lnTo>
                      <a:pt x="686" y="111"/>
                    </a:lnTo>
                    <a:lnTo>
                      <a:pt x="671" y="165"/>
                    </a:lnTo>
                    <a:lnTo>
                      <a:pt x="638" y="216"/>
                    </a:lnTo>
                    <a:lnTo>
                      <a:pt x="583" y="255"/>
                    </a:lnTo>
                    <a:lnTo>
                      <a:pt x="505" y="278"/>
                    </a:lnTo>
                    <a:lnTo>
                      <a:pt x="420" y="294"/>
                    </a:lnTo>
                    <a:lnTo>
                      <a:pt x="350" y="325"/>
                    </a:lnTo>
                    <a:lnTo>
                      <a:pt x="291" y="368"/>
                    </a:lnTo>
                    <a:lnTo>
                      <a:pt x="244" y="420"/>
                    </a:lnTo>
                    <a:lnTo>
                      <a:pt x="204" y="476"/>
                    </a:lnTo>
                    <a:lnTo>
                      <a:pt x="173" y="538"/>
                    </a:lnTo>
                    <a:lnTo>
                      <a:pt x="147" y="598"/>
                    </a:lnTo>
                    <a:lnTo>
                      <a:pt x="125" y="658"/>
                    </a:lnTo>
                    <a:lnTo>
                      <a:pt x="103" y="703"/>
                    </a:lnTo>
                    <a:lnTo>
                      <a:pt x="80" y="733"/>
                    </a:lnTo>
                    <a:lnTo>
                      <a:pt x="58" y="748"/>
                    </a:lnTo>
                    <a:lnTo>
                      <a:pt x="41" y="753"/>
                    </a:lnTo>
                    <a:lnTo>
                      <a:pt x="24" y="749"/>
                    </a:lnTo>
                    <a:lnTo>
                      <a:pt x="12" y="744"/>
                    </a:lnTo>
                    <a:lnTo>
                      <a:pt x="4" y="737"/>
                    </a:lnTo>
                    <a:lnTo>
                      <a:pt x="1" y="736"/>
                    </a:lnTo>
                    <a:close/>
                  </a:path>
                </a:pathLst>
              </a:custGeom>
              <a:solidFill>
                <a:srgbClr val="FFDEDE"/>
              </a:solidFill>
              <a:ln w="1588">
                <a:solidFill>
                  <a:srgbClr val="000000"/>
                </a:solidFill>
                <a:round/>
                <a:headEnd/>
                <a:tailEnd/>
              </a:ln>
            </p:spPr>
            <p:txBody>
              <a:bodyPr/>
              <a:lstStyle/>
              <a:p>
                <a:endParaRPr lang="en-US"/>
              </a:p>
            </p:txBody>
          </p:sp>
          <p:sp>
            <p:nvSpPr>
              <p:cNvPr id="21539" name="Freeform 1184"/>
              <p:cNvSpPr>
                <a:spLocks/>
              </p:cNvSpPr>
              <p:nvPr/>
            </p:nvSpPr>
            <p:spPr bwMode="auto">
              <a:xfrm>
                <a:off x="4702" y="3481"/>
                <a:ext cx="235" cy="270"/>
              </a:xfrm>
              <a:custGeom>
                <a:avLst/>
                <a:gdLst>
                  <a:gd name="T0" fmla="*/ 1 w 470"/>
                  <a:gd name="T1" fmla="*/ 12 h 541"/>
                  <a:gd name="T2" fmla="*/ 1 w 470"/>
                  <a:gd name="T3" fmla="*/ 12 h 541"/>
                  <a:gd name="T4" fmla="*/ 2 w 470"/>
                  <a:gd name="T5" fmla="*/ 10 h 541"/>
                  <a:gd name="T6" fmla="*/ 2 w 470"/>
                  <a:gd name="T7" fmla="*/ 8 h 541"/>
                  <a:gd name="T8" fmla="*/ 4 w 470"/>
                  <a:gd name="T9" fmla="*/ 6 h 541"/>
                  <a:gd name="T10" fmla="*/ 6 w 470"/>
                  <a:gd name="T11" fmla="*/ 3 h 541"/>
                  <a:gd name="T12" fmla="*/ 8 w 470"/>
                  <a:gd name="T13" fmla="*/ 1 h 541"/>
                  <a:gd name="T14" fmla="*/ 10 w 470"/>
                  <a:gd name="T15" fmla="*/ 0 h 541"/>
                  <a:gd name="T16" fmla="*/ 12 w 470"/>
                  <a:gd name="T17" fmla="*/ 0 h 541"/>
                  <a:gd name="T18" fmla="*/ 15 w 470"/>
                  <a:gd name="T19" fmla="*/ 0 h 541"/>
                  <a:gd name="T20" fmla="*/ 18 w 470"/>
                  <a:gd name="T21" fmla="*/ 1 h 541"/>
                  <a:gd name="T22" fmla="*/ 21 w 470"/>
                  <a:gd name="T23" fmla="*/ 3 h 541"/>
                  <a:gd name="T24" fmla="*/ 24 w 470"/>
                  <a:gd name="T25" fmla="*/ 6 h 541"/>
                  <a:gd name="T26" fmla="*/ 26 w 470"/>
                  <a:gd name="T27" fmla="*/ 9 h 541"/>
                  <a:gd name="T28" fmla="*/ 28 w 470"/>
                  <a:gd name="T29" fmla="*/ 12 h 541"/>
                  <a:gd name="T30" fmla="*/ 29 w 470"/>
                  <a:gd name="T31" fmla="*/ 15 h 541"/>
                  <a:gd name="T32" fmla="*/ 30 w 470"/>
                  <a:gd name="T33" fmla="*/ 19 h 541"/>
                  <a:gd name="T34" fmla="*/ 30 w 470"/>
                  <a:gd name="T35" fmla="*/ 22 h 541"/>
                  <a:gd name="T36" fmla="*/ 30 w 470"/>
                  <a:gd name="T37" fmla="*/ 25 h 541"/>
                  <a:gd name="T38" fmla="*/ 29 w 470"/>
                  <a:gd name="T39" fmla="*/ 28 h 541"/>
                  <a:gd name="T40" fmla="*/ 29 w 470"/>
                  <a:gd name="T41" fmla="*/ 30 h 541"/>
                  <a:gd name="T42" fmla="*/ 27 w 470"/>
                  <a:gd name="T43" fmla="*/ 32 h 541"/>
                  <a:gd name="T44" fmla="*/ 25 w 470"/>
                  <a:gd name="T45" fmla="*/ 33 h 541"/>
                  <a:gd name="T46" fmla="*/ 22 w 470"/>
                  <a:gd name="T47" fmla="*/ 33 h 541"/>
                  <a:gd name="T48" fmla="*/ 19 w 470"/>
                  <a:gd name="T49" fmla="*/ 33 h 541"/>
                  <a:gd name="T50" fmla="*/ 14 w 470"/>
                  <a:gd name="T51" fmla="*/ 32 h 541"/>
                  <a:gd name="T52" fmla="*/ 10 w 470"/>
                  <a:gd name="T53" fmla="*/ 31 h 541"/>
                  <a:gd name="T54" fmla="*/ 7 w 470"/>
                  <a:gd name="T55" fmla="*/ 28 h 541"/>
                  <a:gd name="T56" fmla="*/ 4 w 470"/>
                  <a:gd name="T57" fmla="*/ 25 h 541"/>
                  <a:gd name="T58" fmla="*/ 2 w 470"/>
                  <a:gd name="T59" fmla="*/ 21 h 541"/>
                  <a:gd name="T60" fmla="*/ 1 w 470"/>
                  <a:gd name="T61" fmla="*/ 18 h 541"/>
                  <a:gd name="T62" fmla="*/ 0 w 470"/>
                  <a:gd name="T63" fmla="*/ 14 h 541"/>
                  <a:gd name="T64" fmla="*/ 1 w 470"/>
                  <a:gd name="T65" fmla="*/ 12 h 5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0"/>
                  <a:gd name="T100" fmla="*/ 0 h 541"/>
                  <a:gd name="T101" fmla="*/ 470 w 470"/>
                  <a:gd name="T102" fmla="*/ 541 h 5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0" h="541">
                    <a:moveTo>
                      <a:pt x="4" y="201"/>
                    </a:moveTo>
                    <a:lnTo>
                      <a:pt x="6" y="192"/>
                    </a:lnTo>
                    <a:lnTo>
                      <a:pt x="17" y="168"/>
                    </a:lnTo>
                    <a:lnTo>
                      <a:pt x="32" y="134"/>
                    </a:lnTo>
                    <a:lnTo>
                      <a:pt x="56" y="97"/>
                    </a:lnTo>
                    <a:lnTo>
                      <a:pt x="83" y="59"/>
                    </a:lnTo>
                    <a:lnTo>
                      <a:pt x="115" y="27"/>
                    </a:lnTo>
                    <a:lnTo>
                      <a:pt x="151" y="6"/>
                    </a:lnTo>
                    <a:lnTo>
                      <a:pt x="191" y="0"/>
                    </a:lnTo>
                    <a:lnTo>
                      <a:pt x="233" y="10"/>
                    </a:lnTo>
                    <a:lnTo>
                      <a:pt x="279" y="31"/>
                    </a:lnTo>
                    <a:lnTo>
                      <a:pt x="325" y="63"/>
                    </a:lnTo>
                    <a:lnTo>
                      <a:pt x="370" y="105"/>
                    </a:lnTo>
                    <a:lnTo>
                      <a:pt x="409" y="151"/>
                    </a:lnTo>
                    <a:lnTo>
                      <a:pt x="440" y="202"/>
                    </a:lnTo>
                    <a:lnTo>
                      <a:pt x="462" y="255"/>
                    </a:lnTo>
                    <a:lnTo>
                      <a:pt x="470" y="308"/>
                    </a:lnTo>
                    <a:lnTo>
                      <a:pt x="468" y="359"/>
                    </a:lnTo>
                    <a:lnTo>
                      <a:pt x="467" y="407"/>
                    </a:lnTo>
                    <a:lnTo>
                      <a:pt x="460" y="451"/>
                    </a:lnTo>
                    <a:lnTo>
                      <a:pt x="449" y="490"/>
                    </a:lnTo>
                    <a:lnTo>
                      <a:pt x="428" y="517"/>
                    </a:lnTo>
                    <a:lnTo>
                      <a:pt x="396" y="536"/>
                    </a:lnTo>
                    <a:lnTo>
                      <a:pt x="350" y="541"/>
                    </a:lnTo>
                    <a:lnTo>
                      <a:pt x="290" y="533"/>
                    </a:lnTo>
                    <a:lnTo>
                      <a:pt x="218" y="525"/>
                    </a:lnTo>
                    <a:lnTo>
                      <a:pt x="155" y="498"/>
                    </a:lnTo>
                    <a:lnTo>
                      <a:pt x="103" y="455"/>
                    </a:lnTo>
                    <a:lnTo>
                      <a:pt x="61" y="403"/>
                    </a:lnTo>
                    <a:lnTo>
                      <a:pt x="29" y="344"/>
                    </a:lnTo>
                    <a:lnTo>
                      <a:pt x="9" y="288"/>
                    </a:lnTo>
                    <a:lnTo>
                      <a:pt x="0" y="238"/>
                    </a:lnTo>
                    <a:lnTo>
                      <a:pt x="4" y="201"/>
                    </a:lnTo>
                    <a:close/>
                  </a:path>
                </a:pathLst>
              </a:custGeom>
              <a:solidFill>
                <a:srgbClr val="EDE8E8"/>
              </a:solidFill>
              <a:ln w="1588">
                <a:solidFill>
                  <a:srgbClr val="000000"/>
                </a:solidFill>
                <a:round/>
                <a:headEnd/>
                <a:tailEnd/>
              </a:ln>
            </p:spPr>
            <p:txBody>
              <a:bodyPr/>
              <a:lstStyle/>
              <a:p>
                <a:endParaRPr lang="en-US"/>
              </a:p>
            </p:txBody>
          </p:sp>
          <p:sp>
            <p:nvSpPr>
              <p:cNvPr id="21540" name="Freeform 1185"/>
              <p:cNvSpPr>
                <a:spLocks/>
              </p:cNvSpPr>
              <p:nvPr/>
            </p:nvSpPr>
            <p:spPr bwMode="auto">
              <a:xfrm>
                <a:off x="4739" y="3513"/>
                <a:ext cx="160" cy="185"/>
              </a:xfrm>
              <a:custGeom>
                <a:avLst/>
                <a:gdLst>
                  <a:gd name="T0" fmla="*/ 0 w 322"/>
                  <a:gd name="T1" fmla="*/ 9 h 369"/>
                  <a:gd name="T2" fmla="*/ 0 w 322"/>
                  <a:gd name="T3" fmla="*/ 9 h 369"/>
                  <a:gd name="T4" fmla="*/ 0 w 322"/>
                  <a:gd name="T5" fmla="*/ 8 h 369"/>
                  <a:gd name="T6" fmla="*/ 1 w 322"/>
                  <a:gd name="T7" fmla="*/ 6 h 369"/>
                  <a:gd name="T8" fmla="*/ 2 w 322"/>
                  <a:gd name="T9" fmla="*/ 5 h 369"/>
                  <a:gd name="T10" fmla="*/ 3 w 322"/>
                  <a:gd name="T11" fmla="*/ 3 h 369"/>
                  <a:gd name="T12" fmla="*/ 4 w 322"/>
                  <a:gd name="T13" fmla="*/ 2 h 369"/>
                  <a:gd name="T14" fmla="*/ 6 w 322"/>
                  <a:gd name="T15" fmla="*/ 1 h 369"/>
                  <a:gd name="T16" fmla="*/ 8 w 322"/>
                  <a:gd name="T17" fmla="*/ 0 h 369"/>
                  <a:gd name="T18" fmla="*/ 9 w 322"/>
                  <a:gd name="T19" fmla="*/ 1 h 369"/>
                  <a:gd name="T20" fmla="*/ 11 w 322"/>
                  <a:gd name="T21" fmla="*/ 2 h 369"/>
                  <a:gd name="T22" fmla="*/ 13 w 322"/>
                  <a:gd name="T23" fmla="*/ 3 h 369"/>
                  <a:gd name="T24" fmla="*/ 15 w 322"/>
                  <a:gd name="T25" fmla="*/ 5 h 369"/>
                  <a:gd name="T26" fmla="*/ 17 w 322"/>
                  <a:gd name="T27" fmla="*/ 7 h 369"/>
                  <a:gd name="T28" fmla="*/ 18 w 322"/>
                  <a:gd name="T29" fmla="*/ 9 h 369"/>
                  <a:gd name="T30" fmla="*/ 19 w 322"/>
                  <a:gd name="T31" fmla="*/ 11 h 369"/>
                  <a:gd name="T32" fmla="*/ 20 w 322"/>
                  <a:gd name="T33" fmla="*/ 14 h 369"/>
                  <a:gd name="T34" fmla="*/ 19 w 322"/>
                  <a:gd name="T35" fmla="*/ 16 h 369"/>
                  <a:gd name="T36" fmla="*/ 19 w 322"/>
                  <a:gd name="T37" fmla="*/ 18 h 369"/>
                  <a:gd name="T38" fmla="*/ 19 w 322"/>
                  <a:gd name="T39" fmla="*/ 20 h 369"/>
                  <a:gd name="T40" fmla="*/ 19 w 322"/>
                  <a:gd name="T41" fmla="*/ 21 h 369"/>
                  <a:gd name="T42" fmla="*/ 18 w 322"/>
                  <a:gd name="T43" fmla="*/ 23 h 369"/>
                  <a:gd name="T44" fmla="*/ 16 w 322"/>
                  <a:gd name="T45" fmla="*/ 23 h 369"/>
                  <a:gd name="T46" fmla="*/ 14 w 322"/>
                  <a:gd name="T47" fmla="*/ 24 h 369"/>
                  <a:gd name="T48" fmla="*/ 12 w 322"/>
                  <a:gd name="T49" fmla="*/ 23 h 369"/>
                  <a:gd name="T50" fmla="*/ 9 w 322"/>
                  <a:gd name="T51" fmla="*/ 23 h 369"/>
                  <a:gd name="T52" fmla="*/ 6 w 322"/>
                  <a:gd name="T53" fmla="*/ 22 h 369"/>
                  <a:gd name="T54" fmla="*/ 4 w 322"/>
                  <a:gd name="T55" fmla="*/ 20 h 369"/>
                  <a:gd name="T56" fmla="*/ 2 w 322"/>
                  <a:gd name="T57" fmla="*/ 18 h 369"/>
                  <a:gd name="T58" fmla="*/ 1 w 322"/>
                  <a:gd name="T59" fmla="*/ 15 h 369"/>
                  <a:gd name="T60" fmla="*/ 0 w 322"/>
                  <a:gd name="T61" fmla="*/ 13 h 369"/>
                  <a:gd name="T62" fmla="*/ 0 w 322"/>
                  <a:gd name="T63" fmla="*/ 11 h 369"/>
                  <a:gd name="T64" fmla="*/ 0 w 322"/>
                  <a:gd name="T65" fmla="*/ 9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2"/>
                  <a:gd name="T100" fmla="*/ 0 h 369"/>
                  <a:gd name="T101" fmla="*/ 322 w 322"/>
                  <a:gd name="T102" fmla="*/ 369 h 3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2" h="369">
                    <a:moveTo>
                      <a:pt x="3" y="136"/>
                    </a:moveTo>
                    <a:lnTo>
                      <a:pt x="4" y="130"/>
                    </a:lnTo>
                    <a:lnTo>
                      <a:pt x="11" y="114"/>
                    </a:lnTo>
                    <a:lnTo>
                      <a:pt x="22" y="91"/>
                    </a:lnTo>
                    <a:lnTo>
                      <a:pt x="38" y="65"/>
                    </a:lnTo>
                    <a:lnTo>
                      <a:pt x="55" y="40"/>
                    </a:lnTo>
                    <a:lnTo>
                      <a:pt x="78" y="19"/>
                    </a:lnTo>
                    <a:lnTo>
                      <a:pt x="102" y="3"/>
                    </a:lnTo>
                    <a:lnTo>
                      <a:pt x="130" y="0"/>
                    </a:lnTo>
                    <a:lnTo>
                      <a:pt x="158" y="5"/>
                    </a:lnTo>
                    <a:lnTo>
                      <a:pt x="190" y="21"/>
                    </a:lnTo>
                    <a:lnTo>
                      <a:pt x="221" y="43"/>
                    </a:lnTo>
                    <a:lnTo>
                      <a:pt x="253" y="71"/>
                    </a:lnTo>
                    <a:lnTo>
                      <a:pt x="279" y="102"/>
                    </a:lnTo>
                    <a:lnTo>
                      <a:pt x="302" y="138"/>
                    </a:lnTo>
                    <a:lnTo>
                      <a:pt x="315" y="174"/>
                    </a:lnTo>
                    <a:lnTo>
                      <a:pt x="322" y="211"/>
                    </a:lnTo>
                    <a:lnTo>
                      <a:pt x="320" y="245"/>
                    </a:lnTo>
                    <a:lnTo>
                      <a:pt x="320" y="278"/>
                    </a:lnTo>
                    <a:lnTo>
                      <a:pt x="316" y="308"/>
                    </a:lnTo>
                    <a:lnTo>
                      <a:pt x="308" y="334"/>
                    </a:lnTo>
                    <a:lnTo>
                      <a:pt x="293" y="353"/>
                    </a:lnTo>
                    <a:lnTo>
                      <a:pt x="272" y="367"/>
                    </a:lnTo>
                    <a:lnTo>
                      <a:pt x="240" y="369"/>
                    </a:lnTo>
                    <a:lnTo>
                      <a:pt x="200" y="364"/>
                    </a:lnTo>
                    <a:lnTo>
                      <a:pt x="149" y="358"/>
                    </a:lnTo>
                    <a:lnTo>
                      <a:pt x="106" y="340"/>
                    </a:lnTo>
                    <a:lnTo>
                      <a:pt x="70" y="310"/>
                    </a:lnTo>
                    <a:lnTo>
                      <a:pt x="42" y="276"/>
                    </a:lnTo>
                    <a:lnTo>
                      <a:pt x="19" y="234"/>
                    </a:lnTo>
                    <a:lnTo>
                      <a:pt x="6" y="197"/>
                    </a:lnTo>
                    <a:lnTo>
                      <a:pt x="0" y="162"/>
                    </a:lnTo>
                    <a:lnTo>
                      <a:pt x="3" y="136"/>
                    </a:lnTo>
                    <a:close/>
                  </a:path>
                </a:pathLst>
              </a:custGeom>
              <a:solidFill>
                <a:srgbClr val="F0FFFF"/>
              </a:solidFill>
              <a:ln w="11113">
                <a:solidFill>
                  <a:srgbClr val="000000"/>
                </a:solidFill>
                <a:round/>
                <a:headEnd/>
                <a:tailEnd/>
              </a:ln>
            </p:spPr>
            <p:txBody>
              <a:bodyPr/>
              <a:lstStyle/>
              <a:p>
                <a:endParaRPr lang="en-US"/>
              </a:p>
            </p:txBody>
          </p:sp>
          <p:sp>
            <p:nvSpPr>
              <p:cNvPr id="21541" name="Freeform 1186"/>
              <p:cNvSpPr>
                <a:spLocks/>
              </p:cNvSpPr>
              <p:nvPr/>
            </p:nvSpPr>
            <p:spPr bwMode="auto">
              <a:xfrm>
                <a:off x="4925" y="3469"/>
                <a:ext cx="206" cy="166"/>
              </a:xfrm>
              <a:custGeom>
                <a:avLst/>
                <a:gdLst>
                  <a:gd name="T0" fmla="*/ 0 w 411"/>
                  <a:gd name="T1" fmla="*/ 0 h 330"/>
                  <a:gd name="T2" fmla="*/ 1 w 411"/>
                  <a:gd name="T3" fmla="*/ 1 h 330"/>
                  <a:gd name="T4" fmla="*/ 2 w 411"/>
                  <a:gd name="T5" fmla="*/ 2 h 330"/>
                  <a:gd name="T6" fmla="*/ 3 w 411"/>
                  <a:gd name="T7" fmla="*/ 4 h 330"/>
                  <a:gd name="T8" fmla="*/ 5 w 411"/>
                  <a:gd name="T9" fmla="*/ 6 h 330"/>
                  <a:gd name="T10" fmla="*/ 8 w 411"/>
                  <a:gd name="T11" fmla="*/ 8 h 330"/>
                  <a:gd name="T12" fmla="*/ 10 w 411"/>
                  <a:gd name="T13" fmla="*/ 11 h 330"/>
                  <a:gd name="T14" fmla="*/ 13 w 411"/>
                  <a:gd name="T15" fmla="*/ 13 h 330"/>
                  <a:gd name="T16" fmla="*/ 16 w 411"/>
                  <a:gd name="T17" fmla="*/ 15 h 330"/>
                  <a:gd name="T18" fmla="*/ 19 w 411"/>
                  <a:gd name="T19" fmla="*/ 17 h 330"/>
                  <a:gd name="T20" fmla="*/ 21 w 411"/>
                  <a:gd name="T21" fmla="*/ 19 h 330"/>
                  <a:gd name="T22" fmla="*/ 23 w 411"/>
                  <a:gd name="T23" fmla="*/ 20 h 330"/>
                  <a:gd name="T24" fmla="*/ 25 w 411"/>
                  <a:gd name="T25" fmla="*/ 21 h 330"/>
                  <a:gd name="T26" fmla="*/ 26 w 411"/>
                  <a:gd name="T27" fmla="*/ 21 h 330"/>
                  <a:gd name="T28" fmla="*/ 26 w 411"/>
                  <a:gd name="T29" fmla="*/ 21 h 330"/>
                  <a:gd name="T30" fmla="*/ 26 w 411"/>
                  <a:gd name="T31" fmla="*/ 20 h 330"/>
                  <a:gd name="T32" fmla="*/ 26 w 411"/>
                  <a:gd name="T33" fmla="*/ 19 h 330"/>
                  <a:gd name="T34" fmla="*/ 24 w 411"/>
                  <a:gd name="T35" fmla="*/ 17 h 330"/>
                  <a:gd name="T36" fmla="*/ 21 w 411"/>
                  <a:gd name="T37" fmla="*/ 14 h 330"/>
                  <a:gd name="T38" fmla="*/ 17 w 411"/>
                  <a:gd name="T39" fmla="*/ 11 h 330"/>
                  <a:gd name="T40" fmla="*/ 13 w 411"/>
                  <a:gd name="T41" fmla="*/ 8 h 330"/>
                  <a:gd name="T42" fmla="*/ 8 w 411"/>
                  <a:gd name="T43" fmla="*/ 5 h 330"/>
                  <a:gd name="T44" fmla="*/ 4 w 411"/>
                  <a:gd name="T45" fmla="*/ 3 h 330"/>
                  <a:gd name="T46" fmla="*/ 1 w 411"/>
                  <a:gd name="T47" fmla="*/ 1 h 330"/>
                  <a:gd name="T48" fmla="*/ 0 w 411"/>
                  <a:gd name="T49" fmla="*/ 0 h 3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1"/>
                  <a:gd name="T76" fmla="*/ 0 h 330"/>
                  <a:gd name="T77" fmla="*/ 411 w 411"/>
                  <a:gd name="T78" fmla="*/ 330 h 3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1" h="330">
                    <a:moveTo>
                      <a:pt x="0" y="0"/>
                    </a:moveTo>
                    <a:lnTo>
                      <a:pt x="4" y="5"/>
                    </a:lnTo>
                    <a:lnTo>
                      <a:pt x="20" y="24"/>
                    </a:lnTo>
                    <a:lnTo>
                      <a:pt x="44" y="49"/>
                    </a:lnTo>
                    <a:lnTo>
                      <a:pt x="77" y="84"/>
                    </a:lnTo>
                    <a:lnTo>
                      <a:pt x="115" y="121"/>
                    </a:lnTo>
                    <a:lnTo>
                      <a:pt x="158" y="161"/>
                    </a:lnTo>
                    <a:lnTo>
                      <a:pt x="203" y="200"/>
                    </a:lnTo>
                    <a:lnTo>
                      <a:pt x="253" y="239"/>
                    </a:lnTo>
                    <a:lnTo>
                      <a:pt x="297" y="270"/>
                    </a:lnTo>
                    <a:lnTo>
                      <a:pt x="336" y="295"/>
                    </a:lnTo>
                    <a:lnTo>
                      <a:pt x="365" y="314"/>
                    </a:lnTo>
                    <a:lnTo>
                      <a:pt x="388" y="326"/>
                    </a:lnTo>
                    <a:lnTo>
                      <a:pt x="403" y="330"/>
                    </a:lnTo>
                    <a:lnTo>
                      <a:pt x="411" y="326"/>
                    </a:lnTo>
                    <a:lnTo>
                      <a:pt x="411" y="313"/>
                    </a:lnTo>
                    <a:lnTo>
                      <a:pt x="407" y="293"/>
                    </a:lnTo>
                    <a:lnTo>
                      <a:pt x="383" y="259"/>
                    </a:lnTo>
                    <a:lnTo>
                      <a:pt x="333" y="216"/>
                    </a:lnTo>
                    <a:lnTo>
                      <a:pt x="267" y="168"/>
                    </a:lnTo>
                    <a:lnTo>
                      <a:pt x="195" y="120"/>
                    </a:lnTo>
                    <a:lnTo>
                      <a:pt x="122" y="73"/>
                    </a:lnTo>
                    <a:lnTo>
                      <a:pt x="60" y="34"/>
                    </a:lnTo>
                    <a:lnTo>
                      <a:pt x="16" y="9"/>
                    </a:lnTo>
                    <a:lnTo>
                      <a:pt x="0" y="0"/>
                    </a:lnTo>
                    <a:close/>
                  </a:path>
                </a:pathLst>
              </a:custGeom>
              <a:solidFill>
                <a:srgbClr val="EDE8E8"/>
              </a:solidFill>
              <a:ln w="1588">
                <a:solidFill>
                  <a:srgbClr val="000000"/>
                </a:solidFill>
                <a:round/>
                <a:headEnd/>
                <a:tailEnd/>
              </a:ln>
            </p:spPr>
            <p:txBody>
              <a:bodyPr/>
              <a:lstStyle/>
              <a:p>
                <a:endParaRPr lang="en-US"/>
              </a:p>
            </p:txBody>
          </p:sp>
          <p:sp>
            <p:nvSpPr>
              <p:cNvPr id="21542" name="Freeform 1187"/>
              <p:cNvSpPr>
                <a:spLocks/>
              </p:cNvSpPr>
              <p:nvPr/>
            </p:nvSpPr>
            <p:spPr bwMode="auto">
              <a:xfrm>
                <a:off x="5085" y="3623"/>
                <a:ext cx="113" cy="214"/>
              </a:xfrm>
              <a:custGeom>
                <a:avLst/>
                <a:gdLst>
                  <a:gd name="T0" fmla="*/ 4 w 225"/>
                  <a:gd name="T1" fmla="*/ 5 h 427"/>
                  <a:gd name="T2" fmla="*/ 4 w 225"/>
                  <a:gd name="T3" fmla="*/ 5 h 427"/>
                  <a:gd name="T4" fmla="*/ 5 w 225"/>
                  <a:gd name="T5" fmla="*/ 3 h 427"/>
                  <a:gd name="T6" fmla="*/ 6 w 225"/>
                  <a:gd name="T7" fmla="*/ 2 h 427"/>
                  <a:gd name="T8" fmla="*/ 7 w 225"/>
                  <a:gd name="T9" fmla="*/ 1 h 427"/>
                  <a:gd name="T10" fmla="*/ 9 w 225"/>
                  <a:gd name="T11" fmla="*/ 0 h 427"/>
                  <a:gd name="T12" fmla="*/ 10 w 225"/>
                  <a:gd name="T13" fmla="*/ 1 h 427"/>
                  <a:gd name="T14" fmla="*/ 12 w 225"/>
                  <a:gd name="T15" fmla="*/ 4 h 427"/>
                  <a:gd name="T16" fmla="*/ 14 w 225"/>
                  <a:gd name="T17" fmla="*/ 9 h 427"/>
                  <a:gd name="T18" fmla="*/ 15 w 225"/>
                  <a:gd name="T19" fmla="*/ 15 h 427"/>
                  <a:gd name="T20" fmla="*/ 14 w 225"/>
                  <a:gd name="T21" fmla="*/ 19 h 427"/>
                  <a:gd name="T22" fmla="*/ 13 w 225"/>
                  <a:gd name="T23" fmla="*/ 22 h 427"/>
                  <a:gd name="T24" fmla="*/ 12 w 225"/>
                  <a:gd name="T25" fmla="*/ 24 h 427"/>
                  <a:gd name="T26" fmla="*/ 10 w 225"/>
                  <a:gd name="T27" fmla="*/ 25 h 427"/>
                  <a:gd name="T28" fmla="*/ 8 w 225"/>
                  <a:gd name="T29" fmla="*/ 26 h 427"/>
                  <a:gd name="T30" fmla="*/ 6 w 225"/>
                  <a:gd name="T31" fmla="*/ 27 h 427"/>
                  <a:gd name="T32" fmla="*/ 5 w 225"/>
                  <a:gd name="T33" fmla="*/ 27 h 427"/>
                  <a:gd name="T34" fmla="*/ 4 w 225"/>
                  <a:gd name="T35" fmla="*/ 27 h 427"/>
                  <a:gd name="T36" fmla="*/ 3 w 225"/>
                  <a:gd name="T37" fmla="*/ 27 h 427"/>
                  <a:gd name="T38" fmla="*/ 2 w 225"/>
                  <a:gd name="T39" fmla="*/ 26 h 427"/>
                  <a:gd name="T40" fmla="*/ 1 w 225"/>
                  <a:gd name="T41" fmla="*/ 25 h 427"/>
                  <a:gd name="T42" fmla="*/ 1 w 225"/>
                  <a:gd name="T43" fmla="*/ 24 h 427"/>
                  <a:gd name="T44" fmla="*/ 1 w 225"/>
                  <a:gd name="T45" fmla="*/ 22 h 427"/>
                  <a:gd name="T46" fmla="*/ 0 w 225"/>
                  <a:gd name="T47" fmla="*/ 20 h 427"/>
                  <a:gd name="T48" fmla="*/ 1 w 225"/>
                  <a:gd name="T49" fmla="*/ 18 h 427"/>
                  <a:gd name="T50" fmla="*/ 1 w 225"/>
                  <a:gd name="T51" fmla="*/ 15 h 427"/>
                  <a:gd name="T52" fmla="*/ 1 w 225"/>
                  <a:gd name="T53" fmla="*/ 13 h 427"/>
                  <a:gd name="T54" fmla="*/ 2 w 225"/>
                  <a:gd name="T55" fmla="*/ 11 h 427"/>
                  <a:gd name="T56" fmla="*/ 2 w 225"/>
                  <a:gd name="T57" fmla="*/ 9 h 427"/>
                  <a:gd name="T58" fmla="*/ 3 w 225"/>
                  <a:gd name="T59" fmla="*/ 7 h 427"/>
                  <a:gd name="T60" fmla="*/ 4 w 225"/>
                  <a:gd name="T61" fmla="*/ 6 h 427"/>
                  <a:gd name="T62" fmla="*/ 4 w 225"/>
                  <a:gd name="T63" fmla="*/ 6 h 427"/>
                  <a:gd name="T64" fmla="*/ 4 w 225"/>
                  <a:gd name="T65" fmla="*/ 5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427"/>
                  <a:gd name="T101" fmla="*/ 225 w 225"/>
                  <a:gd name="T102" fmla="*/ 427 h 4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427">
                    <a:moveTo>
                      <a:pt x="57" y="78"/>
                    </a:moveTo>
                    <a:lnTo>
                      <a:pt x="60" y="69"/>
                    </a:lnTo>
                    <a:lnTo>
                      <a:pt x="72" y="48"/>
                    </a:lnTo>
                    <a:lnTo>
                      <a:pt x="88" y="26"/>
                    </a:lnTo>
                    <a:lnTo>
                      <a:pt x="111" y="7"/>
                    </a:lnTo>
                    <a:lnTo>
                      <a:pt x="133" y="0"/>
                    </a:lnTo>
                    <a:lnTo>
                      <a:pt x="160" y="15"/>
                    </a:lnTo>
                    <a:lnTo>
                      <a:pt x="186" y="58"/>
                    </a:lnTo>
                    <a:lnTo>
                      <a:pt x="212" y="139"/>
                    </a:lnTo>
                    <a:lnTo>
                      <a:pt x="225" y="228"/>
                    </a:lnTo>
                    <a:lnTo>
                      <a:pt x="222" y="296"/>
                    </a:lnTo>
                    <a:lnTo>
                      <a:pt x="207" y="344"/>
                    </a:lnTo>
                    <a:lnTo>
                      <a:pt x="184" y="379"/>
                    </a:lnTo>
                    <a:lnTo>
                      <a:pt x="155" y="399"/>
                    </a:lnTo>
                    <a:lnTo>
                      <a:pt x="124" y="412"/>
                    </a:lnTo>
                    <a:lnTo>
                      <a:pt x="95" y="419"/>
                    </a:lnTo>
                    <a:lnTo>
                      <a:pt x="72" y="426"/>
                    </a:lnTo>
                    <a:lnTo>
                      <a:pt x="52" y="427"/>
                    </a:lnTo>
                    <a:lnTo>
                      <a:pt x="37" y="423"/>
                    </a:lnTo>
                    <a:lnTo>
                      <a:pt x="24" y="412"/>
                    </a:lnTo>
                    <a:lnTo>
                      <a:pt x="14" y="398"/>
                    </a:lnTo>
                    <a:lnTo>
                      <a:pt x="6" y="375"/>
                    </a:lnTo>
                    <a:lnTo>
                      <a:pt x="2" y="348"/>
                    </a:lnTo>
                    <a:lnTo>
                      <a:pt x="0" y="315"/>
                    </a:lnTo>
                    <a:lnTo>
                      <a:pt x="2" y="279"/>
                    </a:lnTo>
                    <a:lnTo>
                      <a:pt x="5" y="239"/>
                    </a:lnTo>
                    <a:lnTo>
                      <a:pt x="13" y="201"/>
                    </a:lnTo>
                    <a:lnTo>
                      <a:pt x="21" y="166"/>
                    </a:lnTo>
                    <a:lnTo>
                      <a:pt x="32" y="138"/>
                    </a:lnTo>
                    <a:lnTo>
                      <a:pt x="40" y="111"/>
                    </a:lnTo>
                    <a:lnTo>
                      <a:pt x="49" y="94"/>
                    </a:lnTo>
                    <a:lnTo>
                      <a:pt x="55" y="82"/>
                    </a:lnTo>
                    <a:lnTo>
                      <a:pt x="57" y="78"/>
                    </a:lnTo>
                    <a:close/>
                  </a:path>
                </a:pathLst>
              </a:custGeom>
              <a:solidFill>
                <a:srgbClr val="F5EDED"/>
              </a:solidFill>
              <a:ln w="1588">
                <a:solidFill>
                  <a:srgbClr val="000000"/>
                </a:solidFill>
                <a:round/>
                <a:headEnd/>
                <a:tailEnd/>
              </a:ln>
            </p:spPr>
            <p:txBody>
              <a:bodyPr/>
              <a:lstStyle/>
              <a:p>
                <a:endParaRPr lang="en-US"/>
              </a:p>
            </p:txBody>
          </p:sp>
          <p:sp>
            <p:nvSpPr>
              <p:cNvPr id="21543" name="Freeform 1188"/>
              <p:cNvSpPr>
                <a:spLocks/>
              </p:cNvSpPr>
              <p:nvPr/>
            </p:nvSpPr>
            <p:spPr bwMode="auto">
              <a:xfrm>
                <a:off x="5108" y="3646"/>
                <a:ext cx="80" cy="152"/>
              </a:xfrm>
              <a:custGeom>
                <a:avLst/>
                <a:gdLst>
                  <a:gd name="T0" fmla="*/ 2 w 161"/>
                  <a:gd name="T1" fmla="*/ 4 h 304"/>
                  <a:gd name="T2" fmla="*/ 2 w 161"/>
                  <a:gd name="T3" fmla="*/ 4 h 304"/>
                  <a:gd name="T4" fmla="*/ 3 w 161"/>
                  <a:gd name="T5" fmla="*/ 3 h 304"/>
                  <a:gd name="T6" fmla="*/ 3 w 161"/>
                  <a:gd name="T7" fmla="*/ 2 h 304"/>
                  <a:gd name="T8" fmla="*/ 4 w 161"/>
                  <a:gd name="T9" fmla="*/ 1 h 304"/>
                  <a:gd name="T10" fmla="*/ 5 w 161"/>
                  <a:gd name="T11" fmla="*/ 0 h 304"/>
                  <a:gd name="T12" fmla="*/ 7 w 161"/>
                  <a:gd name="T13" fmla="*/ 1 h 304"/>
                  <a:gd name="T14" fmla="*/ 8 w 161"/>
                  <a:gd name="T15" fmla="*/ 3 h 304"/>
                  <a:gd name="T16" fmla="*/ 9 w 161"/>
                  <a:gd name="T17" fmla="*/ 7 h 304"/>
                  <a:gd name="T18" fmla="*/ 10 w 161"/>
                  <a:gd name="T19" fmla="*/ 11 h 304"/>
                  <a:gd name="T20" fmla="*/ 9 w 161"/>
                  <a:gd name="T21" fmla="*/ 14 h 304"/>
                  <a:gd name="T22" fmla="*/ 9 w 161"/>
                  <a:gd name="T23" fmla="*/ 16 h 304"/>
                  <a:gd name="T24" fmla="*/ 8 w 161"/>
                  <a:gd name="T25" fmla="*/ 17 h 304"/>
                  <a:gd name="T26" fmla="*/ 6 w 161"/>
                  <a:gd name="T27" fmla="*/ 18 h 304"/>
                  <a:gd name="T28" fmla="*/ 5 w 161"/>
                  <a:gd name="T29" fmla="*/ 19 h 304"/>
                  <a:gd name="T30" fmla="*/ 4 w 161"/>
                  <a:gd name="T31" fmla="*/ 19 h 304"/>
                  <a:gd name="T32" fmla="*/ 3 w 161"/>
                  <a:gd name="T33" fmla="*/ 19 h 304"/>
                  <a:gd name="T34" fmla="*/ 2 w 161"/>
                  <a:gd name="T35" fmla="*/ 19 h 304"/>
                  <a:gd name="T36" fmla="*/ 1 w 161"/>
                  <a:gd name="T37" fmla="*/ 19 h 304"/>
                  <a:gd name="T38" fmla="*/ 1 w 161"/>
                  <a:gd name="T39" fmla="*/ 19 h 304"/>
                  <a:gd name="T40" fmla="*/ 0 w 161"/>
                  <a:gd name="T41" fmla="*/ 18 h 304"/>
                  <a:gd name="T42" fmla="*/ 0 w 161"/>
                  <a:gd name="T43" fmla="*/ 17 h 304"/>
                  <a:gd name="T44" fmla="*/ 0 w 161"/>
                  <a:gd name="T45" fmla="*/ 16 h 304"/>
                  <a:gd name="T46" fmla="*/ 0 w 161"/>
                  <a:gd name="T47" fmla="*/ 15 h 304"/>
                  <a:gd name="T48" fmla="*/ 0 w 161"/>
                  <a:gd name="T49" fmla="*/ 13 h 304"/>
                  <a:gd name="T50" fmla="*/ 0 w 161"/>
                  <a:gd name="T51" fmla="*/ 11 h 304"/>
                  <a:gd name="T52" fmla="*/ 0 w 161"/>
                  <a:gd name="T53" fmla="*/ 9 h 304"/>
                  <a:gd name="T54" fmla="*/ 1 w 161"/>
                  <a:gd name="T55" fmla="*/ 8 h 304"/>
                  <a:gd name="T56" fmla="*/ 1 w 161"/>
                  <a:gd name="T57" fmla="*/ 7 h 304"/>
                  <a:gd name="T58" fmla="*/ 1 w 161"/>
                  <a:gd name="T59" fmla="*/ 5 h 304"/>
                  <a:gd name="T60" fmla="*/ 2 w 161"/>
                  <a:gd name="T61" fmla="*/ 5 h 304"/>
                  <a:gd name="T62" fmla="*/ 2 w 161"/>
                  <a:gd name="T63" fmla="*/ 4 h 304"/>
                  <a:gd name="T64" fmla="*/ 2 w 161"/>
                  <a:gd name="T65" fmla="*/ 4 h 3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304"/>
                  <a:gd name="T101" fmla="*/ 161 w 161"/>
                  <a:gd name="T102" fmla="*/ 304 h 3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304">
                    <a:moveTo>
                      <a:pt x="40" y="56"/>
                    </a:moveTo>
                    <a:lnTo>
                      <a:pt x="43" y="49"/>
                    </a:lnTo>
                    <a:lnTo>
                      <a:pt x="51" y="35"/>
                    </a:lnTo>
                    <a:lnTo>
                      <a:pt x="62" y="17"/>
                    </a:lnTo>
                    <a:lnTo>
                      <a:pt x="78" y="5"/>
                    </a:lnTo>
                    <a:lnTo>
                      <a:pt x="95" y="0"/>
                    </a:lnTo>
                    <a:lnTo>
                      <a:pt x="114" y="11"/>
                    </a:lnTo>
                    <a:lnTo>
                      <a:pt x="133" y="41"/>
                    </a:lnTo>
                    <a:lnTo>
                      <a:pt x="151" y="99"/>
                    </a:lnTo>
                    <a:lnTo>
                      <a:pt x="161" y="162"/>
                    </a:lnTo>
                    <a:lnTo>
                      <a:pt x="159" y="210"/>
                    </a:lnTo>
                    <a:lnTo>
                      <a:pt x="149" y="243"/>
                    </a:lnTo>
                    <a:lnTo>
                      <a:pt x="133" y="269"/>
                    </a:lnTo>
                    <a:lnTo>
                      <a:pt x="111" y="282"/>
                    </a:lnTo>
                    <a:lnTo>
                      <a:pt x="90" y="293"/>
                    </a:lnTo>
                    <a:lnTo>
                      <a:pt x="68" y="298"/>
                    </a:lnTo>
                    <a:lnTo>
                      <a:pt x="52" y="304"/>
                    </a:lnTo>
                    <a:lnTo>
                      <a:pt x="38" y="304"/>
                    </a:lnTo>
                    <a:lnTo>
                      <a:pt x="26" y="301"/>
                    </a:lnTo>
                    <a:lnTo>
                      <a:pt x="16" y="294"/>
                    </a:lnTo>
                    <a:lnTo>
                      <a:pt x="10" y="284"/>
                    </a:lnTo>
                    <a:lnTo>
                      <a:pt x="4" y="267"/>
                    </a:lnTo>
                    <a:lnTo>
                      <a:pt x="2" y="247"/>
                    </a:lnTo>
                    <a:lnTo>
                      <a:pt x="0" y="225"/>
                    </a:lnTo>
                    <a:lnTo>
                      <a:pt x="3" y="198"/>
                    </a:lnTo>
                    <a:lnTo>
                      <a:pt x="6" y="168"/>
                    </a:lnTo>
                    <a:lnTo>
                      <a:pt x="11" y="143"/>
                    </a:lnTo>
                    <a:lnTo>
                      <a:pt x="16" y="118"/>
                    </a:lnTo>
                    <a:lnTo>
                      <a:pt x="23" y="98"/>
                    </a:lnTo>
                    <a:lnTo>
                      <a:pt x="28" y="79"/>
                    </a:lnTo>
                    <a:lnTo>
                      <a:pt x="35" y="67"/>
                    </a:lnTo>
                    <a:lnTo>
                      <a:pt x="38" y="59"/>
                    </a:lnTo>
                    <a:lnTo>
                      <a:pt x="40" y="56"/>
                    </a:lnTo>
                    <a:close/>
                  </a:path>
                </a:pathLst>
              </a:custGeom>
              <a:solidFill>
                <a:srgbClr val="FFFFF0"/>
              </a:solidFill>
              <a:ln w="1588">
                <a:solidFill>
                  <a:srgbClr val="000000"/>
                </a:solidFill>
                <a:round/>
                <a:headEnd/>
                <a:tailEnd/>
              </a:ln>
            </p:spPr>
            <p:txBody>
              <a:bodyPr/>
              <a:lstStyle/>
              <a:p>
                <a:endParaRPr lang="en-US"/>
              </a:p>
            </p:txBody>
          </p:sp>
          <p:sp>
            <p:nvSpPr>
              <p:cNvPr id="21544" name="Freeform 1189"/>
              <p:cNvSpPr>
                <a:spLocks/>
              </p:cNvSpPr>
              <p:nvPr/>
            </p:nvSpPr>
            <p:spPr bwMode="auto">
              <a:xfrm>
                <a:off x="4889" y="3675"/>
                <a:ext cx="221" cy="204"/>
              </a:xfrm>
              <a:custGeom>
                <a:avLst/>
                <a:gdLst>
                  <a:gd name="T0" fmla="*/ 27 w 443"/>
                  <a:gd name="T1" fmla="*/ 2 h 409"/>
                  <a:gd name="T2" fmla="*/ 27 w 443"/>
                  <a:gd name="T3" fmla="*/ 1 h 409"/>
                  <a:gd name="T4" fmla="*/ 25 w 443"/>
                  <a:gd name="T5" fmla="*/ 1 h 409"/>
                  <a:gd name="T6" fmla="*/ 23 w 443"/>
                  <a:gd name="T7" fmla="*/ 0 h 409"/>
                  <a:gd name="T8" fmla="*/ 21 w 443"/>
                  <a:gd name="T9" fmla="*/ 0 h 409"/>
                  <a:gd name="T10" fmla="*/ 18 w 443"/>
                  <a:gd name="T11" fmla="*/ 0 h 409"/>
                  <a:gd name="T12" fmla="*/ 15 w 443"/>
                  <a:gd name="T13" fmla="*/ 0 h 409"/>
                  <a:gd name="T14" fmla="*/ 11 w 443"/>
                  <a:gd name="T15" fmla="*/ 1 h 409"/>
                  <a:gd name="T16" fmla="*/ 8 w 443"/>
                  <a:gd name="T17" fmla="*/ 4 h 409"/>
                  <a:gd name="T18" fmla="*/ 5 w 443"/>
                  <a:gd name="T19" fmla="*/ 7 h 409"/>
                  <a:gd name="T20" fmla="*/ 2 w 443"/>
                  <a:gd name="T21" fmla="*/ 10 h 409"/>
                  <a:gd name="T22" fmla="*/ 0 w 443"/>
                  <a:gd name="T23" fmla="*/ 13 h 409"/>
                  <a:gd name="T24" fmla="*/ 0 w 443"/>
                  <a:gd name="T25" fmla="*/ 16 h 409"/>
                  <a:gd name="T26" fmla="*/ 0 w 443"/>
                  <a:gd name="T27" fmla="*/ 19 h 409"/>
                  <a:gd name="T28" fmla="*/ 0 w 443"/>
                  <a:gd name="T29" fmla="*/ 21 h 409"/>
                  <a:gd name="T30" fmla="*/ 2 w 443"/>
                  <a:gd name="T31" fmla="*/ 23 h 409"/>
                  <a:gd name="T32" fmla="*/ 5 w 443"/>
                  <a:gd name="T33" fmla="*/ 24 h 409"/>
                  <a:gd name="T34" fmla="*/ 8 w 443"/>
                  <a:gd name="T35" fmla="*/ 25 h 409"/>
                  <a:gd name="T36" fmla="*/ 11 w 443"/>
                  <a:gd name="T37" fmla="*/ 25 h 409"/>
                  <a:gd name="T38" fmla="*/ 14 w 443"/>
                  <a:gd name="T39" fmla="*/ 25 h 409"/>
                  <a:gd name="T40" fmla="*/ 17 w 443"/>
                  <a:gd name="T41" fmla="*/ 25 h 409"/>
                  <a:gd name="T42" fmla="*/ 19 w 443"/>
                  <a:gd name="T43" fmla="*/ 24 h 409"/>
                  <a:gd name="T44" fmla="*/ 21 w 443"/>
                  <a:gd name="T45" fmla="*/ 23 h 409"/>
                  <a:gd name="T46" fmla="*/ 23 w 443"/>
                  <a:gd name="T47" fmla="*/ 21 h 409"/>
                  <a:gd name="T48" fmla="*/ 24 w 443"/>
                  <a:gd name="T49" fmla="*/ 19 h 409"/>
                  <a:gd name="T50" fmla="*/ 25 w 443"/>
                  <a:gd name="T51" fmla="*/ 16 h 409"/>
                  <a:gd name="T52" fmla="*/ 26 w 443"/>
                  <a:gd name="T53" fmla="*/ 13 h 409"/>
                  <a:gd name="T54" fmla="*/ 27 w 443"/>
                  <a:gd name="T55" fmla="*/ 10 h 409"/>
                  <a:gd name="T56" fmla="*/ 27 w 443"/>
                  <a:gd name="T57" fmla="*/ 8 h 409"/>
                  <a:gd name="T58" fmla="*/ 27 w 443"/>
                  <a:gd name="T59" fmla="*/ 5 h 409"/>
                  <a:gd name="T60" fmla="*/ 27 w 443"/>
                  <a:gd name="T61" fmla="*/ 4 h 409"/>
                  <a:gd name="T62" fmla="*/ 27 w 443"/>
                  <a:gd name="T63" fmla="*/ 2 h 409"/>
                  <a:gd name="T64" fmla="*/ 27 w 443"/>
                  <a:gd name="T65" fmla="*/ 2 h 4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409"/>
                  <a:gd name="T101" fmla="*/ 443 w 443"/>
                  <a:gd name="T102" fmla="*/ 409 h 4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409">
                    <a:moveTo>
                      <a:pt x="443" y="36"/>
                    </a:moveTo>
                    <a:lnTo>
                      <a:pt x="435" y="31"/>
                    </a:lnTo>
                    <a:lnTo>
                      <a:pt x="415" y="22"/>
                    </a:lnTo>
                    <a:lnTo>
                      <a:pt x="383" y="11"/>
                    </a:lnTo>
                    <a:lnTo>
                      <a:pt x="344" y="3"/>
                    </a:lnTo>
                    <a:lnTo>
                      <a:pt x="296" y="0"/>
                    </a:lnTo>
                    <a:lnTo>
                      <a:pt x="245" y="7"/>
                    </a:lnTo>
                    <a:lnTo>
                      <a:pt x="189" y="28"/>
                    </a:lnTo>
                    <a:lnTo>
                      <a:pt x="134" y="69"/>
                    </a:lnTo>
                    <a:lnTo>
                      <a:pt x="82" y="117"/>
                    </a:lnTo>
                    <a:lnTo>
                      <a:pt x="43" y="169"/>
                    </a:lnTo>
                    <a:lnTo>
                      <a:pt x="15" y="218"/>
                    </a:lnTo>
                    <a:lnTo>
                      <a:pt x="2" y="268"/>
                    </a:lnTo>
                    <a:lnTo>
                      <a:pt x="0" y="309"/>
                    </a:lnTo>
                    <a:lnTo>
                      <a:pt x="15" y="347"/>
                    </a:lnTo>
                    <a:lnTo>
                      <a:pt x="43" y="374"/>
                    </a:lnTo>
                    <a:lnTo>
                      <a:pt x="87" y="392"/>
                    </a:lnTo>
                    <a:lnTo>
                      <a:pt x="137" y="401"/>
                    </a:lnTo>
                    <a:lnTo>
                      <a:pt x="186" y="407"/>
                    </a:lnTo>
                    <a:lnTo>
                      <a:pt x="230" y="409"/>
                    </a:lnTo>
                    <a:lnTo>
                      <a:pt x="273" y="406"/>
                    </a:lnTo>
                    <a:lnTo>
                      <a:pt x="311" y="395"/>
                    </a:lnTo>
                    <a:lnTo>
                      <a:pt x="344" y="376"/>
                    </a:lnTo>
                    <a:lnTo>
                      <a:pt x="372" y="347"/>
                    </a:lnTo>
                    <a:lnTo>
                      <a:pt x="396" y="308"/>
                    </a:lnTo>
                    <a:lnTo>
                      <a:pt x="412" y="261"/>
                    </a:lnTo>
                    <a:lnTo>
                      <a:pt x="426" y="216"/>
                    </a:lnTo>
                    <a:lnTo>
                      <a:pt x="434" y="172"/>
                    </a:lnTo>
                    <a:lnTo>
                      <a:pt x="439" y="132"/>
                    </a:lnTo>
                    <a:lnTo>
                      <a:pt x="441" y="95"/>
                    </a:lnTo>
                    <a:lnTo>
                      <a:pt x="443" y="67"/>
                    </a:lnTo>
                    <a:lnTo>
                      <a:pt x="443" y="47"/>
                    </a:lnTo>
                    <a:lnTo>
                      <a:pt x="443" y="36"/>
                    </a:lnTo>
                    <a:close/>
                  </a:path>
                </a:pathLst>
              </a:custGeom>
              <a:solidFill>
                <a:srgbClr val="F5EDED"/>
              </a:solidFill>
              <a:ln w="1588">
                <a:solidFill>
                  <a:srgbClr val="000000"/>
                </a:solidFill>
                <a:round/>
                <a:headEnd/>
                <a:tailEnd/>
              </a:ln>
            </p:spPr>
            <p:txBody>
              <a:bodyPr/>
              <a:lstStyle/>
              <a:p>
                <a:endParaRPr lang="en-US"/>
              </a:p>
            </p:txBody>
          </p:sp>
          <p:sp>
            <p:nvSpPr>
              <p:cNvPr id="21545" name="Freeform 1190"/>
              <p:cNvSpPr>
                <a:spLocks/>
              </p:cNvSpPr>
              <p:nvPr/>
            </p:nvSpPr>
            <p:spPr bwMode="auto">
              <a:xfrm>
                <a:off x="4927" y="3678"/>
                <a:ext cx="174" cy="161"/>
              </a:xfrm>
              <a:custGeom>
                <a:avLst/>
                <a:gdLst>
                  <a:gd name="T0" fmla="*/ 21 w 350"/>
                  <a:gd name="T1" fmla="*/ 1 h 323"/>
                  <a:gd name="T2" fmla="*/ 21 w 350"/>
                  <a:gd name="T3" fmla="*/ 1 h 323"/>
                  <a:gd name="T4" fmla="*/ 20 w 350"/>
                  <a:gd name="T5" fmla="*/ 1 h 323"/>
                  <a:gd name="T6" fmla="*/ 18 w 350"/>
                  <a:gd name="T7" fmla="*/ 0 h 323"/>
                  <a:gd name="T8" fmla="*/ 16 w 350"/>
                  <a:gd name="T9" fmla="*/ 0 h 323"/>
                  <a:gd name="T10" fmla="*/ 14 w 350"/>
                  <a:gd name="T11" fmla="*/ 0 h 323"/>
                  <a:gd name="T12" fmla="*/ 12 w 350"/>
                  <a:gd name="T13" fmla="*/ 0 h 323"/>
                  <a:gd name="T14" fmla="*/ 9 w 350"/>
                  <a:gd name="T15" fmla="*/ 1 h 323"/>
                  <a:gd name="T16" fmla="*/ 6 w 350"/>
                  <a:gd name="T17" fmla="*/ 3 h 323"/>
                  <a:gd name="T18" fmla="*/ 4 w 350"/>
                  <a:gd name="T19" fmla="*/ 5 h 323"/>
                  <a:gd name="T20" fmla="*/ 2 w 350"/>
                  <a:gd name="T21" fmla="*/ 8 h 323"/>
                  <a:gd name="T22" fmla="*/ 0 w 350"/>
                  <a:gd name="T23" fmla="*/ 10 h 323"/>
                  <a:gd name="T24" fmla="*/ 0 w 350"/>
                  <a:gd name="T25" fmla="*/ 13 h 323"/>
                  <a:gd name="T26" fmla="*/ 0 w 350"/>
                  <a:gd name="T27" fmla="*/ 15 h 323"/>
                  <a:gd name="T28" fmla="*/ 0 w 350"/>
                  <a:gd name="T29" fmla="*/ 17 h 323"/>
                  <a:gd name="T30" fmla="*/ 2 w 350"/>
                  <a:gd name="T31" fmla="*/ 18 h 323"/>
                  <a:gd name="T32" fmla="*/ 4 w 350"/>
                  <a:gd name="T33" fmla="*/ 19 h 323"/>
                  <a:gd name="T34" fmla="*/ 6 w 350"/>
                  <a:gd name="T35" fmla="*/ 19 h 323"/>
                  <a:gd name="T36" fmla="*/ 9 w 350"/>
                  <a:gd name="T37" fmla="*/ 20 h 323"/>
                  <a:gd name="T38" fmla="*/ 11 w 350"/>
                  <a:gd name="T39" fmla="*/ 20 h 323"/>
                  <a:gd name="T40" fmla="*/ 13 w 350"/>
                  <a:gd name="T41" fmla="*/ 20 h 323"/>
                  <a:gd name="T42" fmla="*/ 15 w 350"/>
                  <a:gd name="T43" fmla="*/ 19 h 323"/>
                  <a:gd name="T44" fmla="*/ 16 w 350"/>
                  <a:gd name="T45" fmla="*/ 18 h 323"/>
                  <a:gd name="T46" fmla="*/ 18 w 350"/>
                  <a:gd name="T47" fmla="*/ 17 h 323"/>
                  <a:gd name="T48" fmla="*/ 19 w 350"/>
                  <a:gd name="T49" fmla="*/ 15 h 323"/>
                  <a:gd name="T50" fmla="*/ 20 w 350"/>
                  <a:gd name="T51" fmla="*/ 12 h 323"/>
                  <a:gd name="T52" fmla="*/ 20 w 350"/>
                  <a:gd name="T53" fmla="*/ 10 h 323"/>
                  <a:gd name="T54" fmla="*/ 21 w 350"/>
                  <a:gd name="T55" fmla="*/ 8 h 323"/>
                  <a:gd name="T56" fmla="*/ 21 w 350"/>
                  <a:gd name="T57" fmla="*/ 6 h 323"/>
                  <a:gd name="T58" fmla="*/ 21 w 350"/>
                  <a:gd name="T59" fmla="*/ 4 h 323"/>
                  <a:gd name="T60" fmla="*/ 21 w 350"/>
                  <a:gd name="T61" fmla="*/ 3 h 323"/>
                  <a:gd name="T62" fmla="*/ 21 w 350"/>
                  <a:gd name="T63" fmla="*/ 2 h 323"/>
                  <a:gd name="T64" fmla="*/ 21 w 350"/>
                  <a:gd name="T65" fmla="*/ 1 h 3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23"/>
                  <a:gd name="T101" fmla="*/ 350 w 350"/>
                  <a:gd name="T102" fmla="*/ 323 h 3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23">
                    <a:moveTo>
                      <a:pt x="350" y="29"/>
                    </a:moveTo>
                    <a:lnTo>
                      <a:pt x="343" y="25"/>
                    </a:lnTo>
                    <a:lnTo>
                      <a:pt x="327" y="17"/>
                    </a:lnTo>
                    <a:lnTo>
                      <a:pt x="303" y="8"/>
                    </a:lnTo>
                    <a:lnTo>
                      <a:pt x="272" y="3"/>
                    </a:lnTo>
                    <a:lnTo>
                      <a:pt x="235" y="0"/>
                    </a:lnTo>
                    <a:lnTo>
                      <a:pt x="193" y="5"/>
                    </a:lnTo>
                    <a:lnTo>
                      <a:pt x="149" y="21"/>
                    </a:lnTo>
                    <a:lnTo>
                      <a:pt x="106" y="54"/>
                    </a:lnTo>
                    <a:lnTo>
                      <a:pt x="65" y="92"/>
                    </a:lnTo>
                    <a:lnTo>
                      <a:pt x="34" y="133"/>
                    </a:lnTo>
                    <a:lnTo>
                      <a:pt x="13" y="173"/>
                    </a:lnTo>
                    <a:lnTo>
                      <a:pt x="2" y="211"/>
                    </a:lnTo>
                    <a:lnTo>
                      <a:pt x="0" y="245"/>
                    </a:lnTo>
                    <a:lnTo>
                      <a:pt x="11" y="273"/>
                    </a:lnTo>
                    <a:lnTo>
                      <a:pt x="34" y="294"/>
                    </a:lnTo>
                    <a:lnTo>
                      <a:pt x="70" y="309"/>
                    </a:lnTo>
                    <a:lnTo>
                      <a:pt x="109" y="316"/>
                    </a:lnTo>
                    <a:lnTo>
                      <a:pt x="148" y="321"/>
                    </a:lnTo>
                    <a:lnTo>
                      <a:pt x="182" y="323"/>
                    </a:lnTo>
                    <a:lnTo>
                      <a:pt x="217" y="320"/>
                    </a:lnTo>
                    <a:lnTo>
                      <a:pt x="245" y="311"/>
                    </a:lnTo>
                    <a:lnTo>
                      <a:pt x="272" y="297"/>
                    </a:lnTo>
                    <a:lnTo>
                      <a:pt x="295" y="274"/>
                    </a:lnTo>
                    <a:lnTo>
                      <a:pt x="314" y="244"/>
                    </a:lnTo>
                    <a:lnTo>
                      <a:pt x="327" y="205"/>
                    </a:lnTo>
                    <a:lnTo>
                      <a:pt x="336" y="169"/>
                    </a:lnTo>
                    <a:lnTo>
                      <a:pt x="342" y="134"/>
                    </a:lnTo>
                    <a:lnTo>
                      <a:pt x="347" y="103"/>
                    </a:lnTo>
                    <a:lnTo>
                      <a:pt x="348" y="75"/>
                    </a:lnTo>
                    <a:lnTo>
                      <a:pt x="350" y="52"/>
                    </a:lnTo>
                    <a:lnTo>
                      <a:pt x="350" y="36"/>
                    </a:lnTo>
                    <a:lnTo>
                      <a:pt x="350" y="29"/>
                    </a:lnTo>
                    <a:close/>
                  </a:path>
                </a:pathLst>
              </a:custGeom>
              <a:solidFill>
                <a:srgbClr val="FFFFF0"/>
              </a:solidFill>
              <a:ln w="1588">
                <a:solidFill>
                  <a:srgbClr val="000000"/>
                </a:solidFill>
                <a:round/>
                <a:headEnd/>
                <a:tailEnd/>
              </a:ln>
            </p:spPr>
            <p:txBody>
              <a:bodyPr/>
              <a:lstStyle/>
              <a:p>
                <a:endParaRPr lang="en-US"/>
              </a:p>
            </p:txBody>
          </p:sp>
          <p:sp>
            <p:nvSpPr>
              <p:cNvPr id="21546" name="Freeform 1191"/>
              <p:cNvSpPr>
                <a:spLocks/>
              </p:cNvSpPr>
              <p:nvPr/>
            </p:nvSpPr>
            <p:spPr bwMode="auto">
              <a:xfrm>
                <a:off x="4841" y="3573"/>
                <a:ext cx="49" cy="67"/>
              </a:xfrm>
              <a:custGeom>
                <a:avLst/>
                <a:gdLst>
                  <a:gd name="T0" fmla="*/ 3 w 98"/>
                  <a:gd name="T1" fmla="*/ 0 h 134"/>
                  <a:gd name="T2" fmla="*/ 3 w 98"/>
                  <a:gd name="T3" fmla="*/ 1 h 134"/>
                  <a:gd name="T4" fmla="*/ 2 w 98"/>
                  <a:gd name="T5" fmla="*/ 1 h 134"/>
                  <a:gd name="T6" fmla="*/ 2 w 98"/>
                  <a:gd name="T7" fmla="*/ 2 h 134"/>
                  <a:gd name="T8" fmla="*/ 1 w 98"/>
                  <a:gd name="T9" fmla="*/ 3 h 134"/>
                  <a:gd name="T10" fmla="*/ 1 w 98"/>
                  <a:gd name="T11" fmla="*/ 4 h 134"/>
                  <a:gd name="T12" fmla="*/ 0 w 98"/>
                  <a:gd name="T13" fmla="*/ 5 h 134"/>
                  <a:gd name="T14" fmla="*/ 1 w 98"/>
                  <a:gd name="T15" fmla="*/ 6 h 134"/>
                  <a:gd name="T16" fmla="*/ 2 w 98"/>
                  <a:gd name="T17" fmla="*/ 8 h 134"/>
                  <a:gd name="T18" fmla="*/ 4 w 98"/>
                  <a:gd name="T19" fmla="*/ 8 h 134"/>
                  <a:gd name="T20" fmla="*/ 5 w 98"/>
                  <a:gd name="T21" fmla="*/ 9 h 134"/>
                  <a:gd name="T22" fmla="*/ 5 w 98"/>
                  <a:gd name="T23" fmla="*/ 9 h 134"/>
                  <a:gd name="T24" fmla="*/ 6 w 98"/>
                  <a:gd name="T25" fmla="*/ 8 h 134"/>
                  <a:gd name="T26" fmla="*/ 6 w 98"/>
                  <a:gd name="T27" fmla="*/ 8 h 134"/>
                  <a:gd name="T28" fmla="*/ 7 w 98"/>
                  <a:gd name="T29" fmla="*/ 7 h 134"/>
                  <a:gd name="T30" fmla="*/ 7 w 98"/>
                  <a:gd name="T31" fmla="*/ 6 h 134"/>
                  <a:gd name="T32" fmla="*/ 7 w 98"/>
                  <a:gd name="T33" fmla="*/ 5 h 134"/>
                  <a:gd name="T34" fmla="*/ 6 w 98"/>
                  <a:gd name="T35" fmla="*/ 4 h 134"/>
                  <a:gd name="T36" fmla="*/ 6 w 98"/>
                  <a:gd name="T37" fmla="*/ 3 h 134"/>
                  <a:gd name="T38" fmla="*/ 5 w 98"/>
                  <a:gd name="T39" fmla="*/ 3 h 134"/>
                  <a:gd name="T40" fmla="*/ 5 w 98"/>
                  <a:gd name="T41" fmla="*/ 2 h 134"/>
                  <a:gd name="T42" fmla="*/ 4 w 98"/>
                  <a:gd name="T43" fmla="*/ 1 h 134"/>
                  <a:gd name="T44" fmla="*/ 4 w 98"/>
                  <a:gd name="T45" fmla="*/ 1 h 134"/>
                  <a:gd name="T46" fmla="*/ 3 w 98"/>
                  <a:gd name="T47" fmla="*/ 0 h 134"/>
                  <a:gd name="T48" fmla="*/ 3 w 98"/>
                  <a:gd name="T49" fmla="*/ 0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8"/>
                  <a:gd name="T76" fmla="*/ 0 h 134"/>
                  <a:gd name="T77" fmla="*/ 98 w 98"/>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8" h="134">
                    <a:moveTo>
                      <a:pt x="43" y="0"/>
                    </a:moveTo>
                    <a:lnTo>
                      <a:pt x="39" y="3"/>
                    </a:lnTo>
                    <a:lnTo>
                      <a:pt x="30" y="11"/>
                    </a:lnTo>
                    <a:lnTo>
                      <a:pt x="19" y="23"/>
                    </a:lnTo>
                    <a:lnTo>
                      <a:pt x="10" y="40"/>
                    </a:lnTo>
                    <a:lnTo>
                      <a:pt x="1" y="57"/>
                    </a:lnTo>
                    <a:lnTo>
                      <a:pt x="0" y="78"/>
                    </a:lnTo>
                    <a:lnTo>
                      <a:pt x="8" y="96"/>
                    </a:lnTo>
                    <a:lnTo>
                      <a:pt x="28" y="116"/>
                    </a:lnTo>
                    <a:lnTo>
                      <a:pt x="50" y="128"/>
                    </a:lnTo>
                    <a:lnTo>
                      <a:pt x="68" y="134"/>
                    </a:lnTo>
                    <a:lnTo>
                      <a:pt x="80" y="134"/>
                    </a:lnTo>
                    <a:lnTo>
                      <a:pt x="88" y="128"/>
                    </a:lnTo>
                    <a:lnTo>
                      <a:pt x="92" y="118"/>
                    </a:lnTo>
                    <a:lnTo>
                      <a:pt x="97" y="106"/>
                    </a:lnTo>
                    <a:lnTo>
                      <a:pt x="97" y="91"/>
                    </a:lnTo>
                    <a:lnTo>
                      <a:pt x="98" y="76"/>
                    </a:lnTo>
                    <a:lnTo>
                      <a:pt x="95" y="62"/>
                    </a:lnTo>
                    <a:lnTo>
                      <a:pt x="88" y="48"/>
                    </a:lnTo>
                    <a:lnTo>
                      <a:pt x="79" y="35"/>
                    </a:lnTo>
                    <a:lnTo>
                      <a:pt x="70" y="24"/>
                    </a:lnTo>
                    <a:lnTo>
                      <a:pt x="59" y="13"/>
                    </a:lnTo>
                    <a:lnTo>
                      <a:pt x="51" y="5"/>
                    </a:lnTo>
                    <a:lnTo>
                      <a:pt x="44" y="0"/>
                    </a:lnTo>
                    <a:lnTo>
                      <a:pt x="43" y="0"/>
                    </a:lnTo>
                    <a:close/>
                  </a:path>
                </a:pathLst>
              </a:custGeom>
              <a:solidFill>
                <a:srgbClr val="000000"/>
              </a:solidFill>
              <a:ln w="1588">
                <a:solidFill>
                  <a:srgbClr val="000000"/>
                </a:solidFill>
                <a:round/>
                <a:headEnd/>
                <a:tailEnd/>
              </a:ln>
            </p:spPr>
            <p:txBody>
              <a:bodyPr/>
              <a:lstStyle/>
              <a:p>
                <a:endParaRPr lang="en-US"/>
              </a:p>
            </p:txBody>
          </p:sp>
          <p:sp>
            <p:nvSpPr>
              <p:cNvPr id="21547" name="Freeform 1192"/>
              <p:cNvSpPr>
                <a:spLocks/>
              </p:cNvSpPr>
              <p:nvPr/>
            </p:nvSpPr>
            <p:spPr bwMode="auto">
              <a:xfrm>
                <a:off x="4742" y="3488"/>
                <a:ext cx="111" cy="165"/>
              </a:xfrm>
              <a:custGeom>
                <a:avLst/>
                <a:gdLst>
                  <a:gd name="T0" fmla="*/ 1 w 222"/>
                  <a:gd name="T1" fmla="*/ 15 h 329"/>
                  <a:gd name="T2" fmla="*/ 0 w 222"/>
                  <a:gd name="T3" fmla="*/ 15 h 329"/>
                  <a:gd name="T4" fmla="*/ 0 w 222"/>
                  <a:gd name="T5" fmla="*/ 13 h 329"/>
                  <a:gd name="T6" fmla="*/ 0 w 222"/>
                  <a:gd name="T7" fmla="*/ 11 h 329"/>
                  <a:gd name="T8" fmla="*/ 1 w 222"/>
                  <a:gd name="T9" fmla="*/ 9 h 329"/>
                  <a:gd name="T10" fmla="*/ 1 w 222"/>
                  <a:gd name="T11" fmla="*/ 7 h 329"/>
                  <a:gd name="T12" fmla="*/ 2 w 222"/>
                  <a:gd name="T13" fmla="*/ 5 h 329"/>
                  <a:gd name="T14" fmla="*/ 3 w 222"/>
                  <a:gd name="T15" fmla="*/ 3 h 329"/>
                  <a:gd name="T16" fmla="*/ 4 w 222"/>
                  <a:gd name="T17" fmla="*/ 2 h 329"/>
                  <a:gd name="T18" fmla="*/ 5 w 222"/>
                  <a:gd name="T19" fmla="*/ 1 h 329"/>
                  <a:gd name="T20" fmla="*/ 7 w 222"/>
                  <a:gd name="T21" fmla="*/ 1 h 329"/>
                  <a:gd name="T22" fmla="*/ 8 w 222"/>
                  <a:gd name="T23" fmla="*/ 0 h 329"/>
                  <a:gd name="T24" fmla="*/ 9 w 222"/>
                  <a:gd name="T25" fmla="*/ 1 h 329"/>
                  <a:gd name="T26" fmla="*/ 10 w 222"/>
                  <a:gd name="T27" fmla="*/ 1 h 329"/>
                  <a:gd name="T28" fmla="*/ 11 w 222"/>
                  <a:gd name="T29" fmla="*/ 2 h 329"/>
                  <a:gd name="T30" fmla="*/ 12 w 222"/>
                  <a:gd name="T31" fmla="*/ 3 h 329"/>
                  <a:gd name="T32" fmla="*/ 13 w 222"/>
                  <a:gd name="T33" fmla="*/ 4 h 329"/>
                  <a:gd name="T34" fmla="*/ 14 w 222"/>
                  <a:gd name="T35" fmla="*/ 5 h 329"/>
                  <a:gd name="T36" fmla="*/ 14 w 222"/>
                  <a:gd name="T37" fmla="*/ 6 h 329"/>
                  <a:gd name="T38" fmla="*/ 14 w 222"/>
                  <a:gd name="T39" fmla="*/ 6 h 329"/>
                  <a:gd name="T40" fmla="*/ 14 w 222"/>
                  <a:gd name="T41" fmla="*/ 6 h 329"/>
                  <a:gd name="T42" fmla="*/ 13 w 222"/>
                  <a:gd name="T43" fmla="*/ 6 h 329"/>
                  <a:gd name="T44" fmla="*/ 12 w 222"/>
                  <a:gd name="T45" fmla="*/ 6 h 329"/>
                  <a:gd name="T46" fmla="*/ 10 w 222"/>
                  <a:gd name="T47" fmla="*/ 7 h 329"/>
                  <a:gd name="T48" fmla="*/ 9 w 222"/>
                  <a:gd name="T49" fmla="*/ 8 h 329"/>
                  <a:gd name="T50" fmla="*/ 7 w 222"/>
                  <a:gd name="T51" fmla="*/ 10 h 329"/>
                  <a:gd name="T52" fmla="*/ 6 w 222"/>
                  <a:gd name="T53" fmla="*/ 12 h 329"/>
                  <a:gd name="T54" fmla="*/ 6 w 222"/>
                  <a:gd name="T55" fmla="*/ 14 h 329"/>
                  <a:gd name="T56" fmla="*/ 5 w 222"/>
                  <a:gd name="T57" fmla="*/ 16 h 329"/>
                  <a:gd name="T58" fmla="*/ 5 w 222"/>
                  <a:gd name="T59" fmla="*/ 17 h 329"/>
                  <a:gd name="T60" fmla="*/ 5 w 222"/>
                  <a:gd name="T61" fmla="*/ 19 h 329"/>
                  <a:gd name="T62" fmla="*/ 5 w 222"/>
                  <a:gd name="T63" fmla="*/ 20 h 329"/>
                  <a:gd name="T64" fmla="*/ 4 w 222"/>
                  <a:gd name="T65" fmla="*/ 21 h 329"/>
                  <a:gd name="T66" fmla="*/ 3 w 222"/>
                  <a:gd name="T67" fmla="*/ 21 h 329"/>
                  <a:gd name="T68" fmla="*/ 2 w 222"/>
                  <a:gd name="T69" fmla="*/ 21 h 329"/>
                  <a:gd name="T70" fmla="*/ 2 w 222"/>
                  <a:gd name="T71" fmla="*/ 20 h 329"/>
                  <a:gd name="T72" fmla="*/ 1 w 222"/>
                  <a:gd name="T73" fmla="*/ 19 h 329"/>
                  <a:gd name="T74" fmla="*/ 1 w 222"/>
                  <a:gd name="T75" fmla="*/ 17 h 329"/>
                  <a:gd name="T76" fmla="*/ 1 w 222"/>
                  <a:gd name="T77" fmla="*/ 16 h 329"/>
                  <a:gd name="T78" fmla="*/ 1 w 222"/>
                  <a:gd name="T79" fmla="*/ 15 h 329"/>
                  <a:gd name="T80" fmla="*/ 1 w 222"/>
                  <a:gd name="T81" fmla="*/ 15 h 3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2"/>
                  <a:gd name="T124" fmla="*/ 0 h 329"/>
                  <a:gd name="T125" fmla="*/ 222 w 222"/>
                  <a:gd name="T126" fmla="*/ 329 h 3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2" h="329">
                    <a:moveTo>
                      <a:pt x="1" y="233"/>
                    </a:moveTo>
                    <a:lnTo>
                      <a:pt x="0" y="225"/>
                    </a:lnTo>
                    <a:lnTo>
                      <a:pt x="0" y="205"/>
                    </a:lnTo>
                    <a:lnTo>
                      <a:pt x="0" y="175"/>
                    </a:lnTo>
                    <a:lnTo>
                      <a:pt x="5" y="142"/>
                    </a:lnTo>
                    <a:lnTo>
                      <a:pt x="11" y="104"/>
                    </a:lnTo>
                    <a:lnTo>
                      <a:pt x="20" y="71"/>
                    </a:lnTo>
                    <a:lnTo>
                      <a:pt x="35" y="41"/>
                    </a:lnTo>
                    <a:lnTo>
                      <a:pt x="56" y="23"/>
                    </a:lnTo>
                    <a:lnTo>
                      <a:pt x="76" y="11"/>
                    </a:lnTo>
                    <a:lnTo>
                      <a:pt x="98" y="3"/>
                    </a:lnTo>
                    <a:lnTo>
                      <a:pt x="117" y="0"/>
                    </a:lnTo>
                    <a:lnTo>
                      <a:pt x="135" y="4"/>
                    </a:lnTo>
                    <a:lnTo>
                      <a:pt x="151" y="11"/>
                    </a:lnTo>
                    <a:lnTo>
                      <a:pt x="169" y="23"/>
                    </a:lnTo>
                    <a:lnTo>
                      <a:pt x="185" y="40"/>
                    </a:lnTo>
                    <a:lnTo>
                      <a:pt x="204" y="62"/>
                    </a:lnTo>
                    <a:lnTo>
                      <a:pt x="216" y="78"/>
                    </a:lnTo>
                    <a:lnTo>
                      <a:pt x="222" y="86"/>
                    </a:lnTo>
                    <a:lnTo>
                      <a:pt x="221" y="87"/>
                    </a:lnTo>
                    <a:lnTo>
                      <a:pt x="214" y="86"/>
                    </a:lnTo>
                    <a:lnTo>
                      <a:pt x="201" y="84"/>
                    </a:lnTo>
                    <a:lnTo>
                      <a:pt x="182" y="88"/>
                    </a:lnTo>
                    <a:lnTo>
                      <a:pt x="159" y="99"/>
                    </a:lnTo>
                    <a:lnTo>
                      <a:pt x="134" y="123"/>
                    </a:lnTo>
                    <a:lnTo>
                      <a:pt x="108" y="151"/>
                    </a:lnTo>
                    <a:lnTo>
                      <a:pt x="94" y="182"/>
                    </a:lnTo>
                    <a:lnTo>
                      <a:pt x="84" y="211"/>
                    </a:lnTo>
                    <a:lnTo>
                      <a:pt x="80" y="241"/>
                    </a:lnTo>
                    <a:lnTo>
                      <a:pt x="76" y="266"/>
                    </a:lnTo>
                    <a:lnTo>
                      <a:pt x="72" y="290"/>
                    </a:lnTo>
                    <a:lnTo>
                      <a:pt x="66" y="309"/>
                    </a:lnTo>
                    <a:lnTo>
                      <a:pt x="56" y="325"/>
                    </a:lnTo>
                    <a:lnTo>
                      <a:pt x="42" y="329"/>
                    </a:lnTo>
                    <a:lnTo>
                      <a:pt x="31" y="323"/>
                    </a:lnTo>
                    <a:lnTo>
                      <a:pt x="20" y="308"/>
                    </a:lnTo>
                    <a:lnTo>
                      <a:pt x="13" y="290"/>
                    </a:lnTo>
                    <a:lnTo>
                      <a:pt x="7" y="269"/>
                    </a:lnTo>
                    <a:lnTo>
                      <a:pt x="4" y="252"/>
                    </a:lnTo>
                    <a:lnTo>
                      <a:pt x="1" y="237"/>
                    </a:lnTo>
                    <a:lnTo>
                      <a:pt x="1" y="233"/>
                    </a:lnTo>
                    <a:close/>
                  </a:path>
                </a:pathLst>
              </a:custGeom>
              <a:solidFill>
                <a:srgbClr val="B39C94"/>
              </a:solidFill>
              <a:ln w="1588">
                <a:solidFill>
                  <a:srgbClr val="000000"/>
                </a:solidFill>
                <a:round/>
                <a:headEnd/>
                <a:tailEnd/>
              </a:ln>
            </p:spPr>
            <p:txBody>
              <a:bodyPr/>
              <a:lstStyle/>
              <a:p>
                <a:endParaRPr lang="en-US"/>
              </a:p>
            </p:txBody>
          </p:sp>
          <p:sp>
            <p:nvSpPr>
              <p:cNvPr id="21548" name="Freeform 1193"/>
              <p:cNvSpPr>
                <a:spLocks/>
              </p:cNvSpPr>
              <p:nvPr/>
            </p:nvSpPr>
            <p:spPr bwMode="auto">
              <a:xfrm>
                <a:off x="5030" y="3600"/>
                <a:ext cx="138" cy="104"/>
              </a:xfrm>
              <a:custGeom>
                <a:avLst/>
                <a:gdLst>
                  <a:gd name="T0" fmla="*/ 2 w 274"/>
                  <a:gd name="T1" fmla="*/ 7 h 207"/>
                  <a:gd name="T2" fmla="*/ 2 w 274"/>
                  <a:gd name="T3" fmla="*/ 7 h 207"/>
                  <a:gd name="T4" fmla="*/ 3 w 274"/>
                  <a:gd name="T5" fmla="*/ 6 h 207"/>
                  <a:gd name="T6" fmla="*/ 5 w 274"/>
                  <a:gd name="T7" fmla="*/ 4 h 207"/>
                  <a:gd name="T8" fmla="*/ 7 w 274"/>
                  <a:gd name="T9" fmla="*/ 3 h 207"/>
                  <a:gd name="T10" fmla="*/ 9 w 274"/>
                  <a:gd name="T11" fmla="*/ 2 h 207"/>
                  <a:gd name="T12" fmla="*/ 11 w 274"/>
                  <a:gd name="T13" fmla="*/ 1 h 207"/>
                  <a:gd name="T14" fmla="*/ 13 w 274"/>
                  <a:gd name="T15" fmla="*/ 0 h 207"/>
                  <a:gd name="T16" fmla="*/ 15 w 274"/>
                  <a:gd name="T17" fmla="*/ 1 h 207"/>
                  <a:gd name="T18" fmla="*/ 16 w 274"/>
                  <a:gd name="T19" fmla="*/ 2 h 207"/>
                  <a:gd name="T20" fmla="*/ 17 w 274"/>
                  <a:gd name="T21" fmla="*/ 3 h 207"/>
                  <a:gd name="T22" fmla="*/ 18 w 274"/>
                  <a:gd name="T23" fmla="*/ 3 h 207"/>
                  <a:gd name="T24" fmla="*/ 18 w 274"/>
                  <a:gd name="T25" fmla="*/ 4 h 207"/>
                  <a:gd name="T26" fmla="*/ 17 w 274"/>
                  <a:gd name="T27" fmla="*/ 5 h 207"/>
                  <a:gd name="T28" fmla="*/ 17 w 274"/>
                  <a:gd name="T29" fmla="*/ 6 h 207"/>
                  <a:gd name="T30" fmla="*/ 15 w 274"/>
                  <a:gd name="T31" fmla="*/ 6 h 207"/>
                  <a:gd name="T32" fmla="*/ 14 w 274"/>
                  <a:gd name="T33" fmla="*/ 7 h 207"/>
                  <a:gd name="T34" fmla="*/ 13 w 274"/>
                  <a:gd name="T35" fmla="*/ 8 h 207"/>
                  <a:gd name="T36" fmla="*/ 13 w 274"/>
                  <a:gd name="T37" fmla="*/ 8 h 207"/>
                  <a:gd name="T38" fmla="*/ 12 w 274"/>
                  <a:gd name="T39" fmla="*/ 9 h 207"/>
                  <a:gd name="T40" fmla="*/ 12 w 274"/>
                  <a:gd name="T41" fmla="*/ 10 h 207"/>
                  <a:gd name="T42" fmla="*/ 12 w 274"/>
                  <a:gd name="T43" fmla="*/ 10 h 207"/>
                  <a:gd name="T44" fmla="*/ 12 w 274"/>
                  <a:gd name="T45" fmla="*/ 11 h 207"/>
                  <a:gd name="T46" fmla="*/ 12 w 274"/>
                  <a:gd name="T47" fmla="*/ 12 h 207"/>
                  <a:gd name="T48" fmla="*/ 11 w 274"/>
                  <a:gd name="T49" fmla="*/ 13 h 207"/>
                  <a:gd name="T50" fmla="*/ 10 w 274"/>
                  <a:gd name="T51" fmla="*/ 13 h 207"/>
                  <a:gd name="T52" fmla="*/ 10 w 274"/>
                  <a:gd name="T53" fmla="*/ 13 h 207"/>
                  <a:gd name="T54" fmla="*/ 9 w 274"/>
                  <a:gd name="T55" fmla="*/ 13 h 207"/>
                  <a:gd name="T56" fmla="*/ 8 w 274"/>
                  <a:gd name="T57" fmla="*/ 13 h 207"/>
                  <a:gd name="T58" fmla="*/ 7 w 274"/>
                  <a:gd name="T59" fmla="*/ 12 h 207"/>
                  <a:gd name="T60" fmla="*/ 7 w 274"/>
                  <a:gd name="T61" fmla="*/ 12 h 207"/>
                  <a:gd name="T62" fmla="*/ 6 w 274"/>
                  <a:gd name="T63" fmla="*/ 11 h 207"/>
                  <a:gd name="T64" fmla="*/ 6 w 274"/>
                  <a:gd name="T65" fmla="*/ 10 h 207"/>
                  <a:gd name="T66" fmla="*/ 6 w 274"/>
                  <a:gd name="T67" fmla="*/ 9 h 207"/>
                  <a:gd name="T68" fmla="*/ 6 w 274"/>
                  <a:gd name="T69" fmla="*/ 9 h 207"/>
                  <a:gd name="T70" fmla="*/ 6 w 274"/>
                  <a:gd name="T71" fmla="*/ 9 h 207"/>
                  <a:gd name="T72" fmla="*/ 5 w 274"/>
                  <a:gd name="T73" fmla="*/ 9 h 207"/>
                  <a:gd name="T74" fmla="*/ 4 w 274"/>
                  <a:gd name="T75" fmla="*/ 10 h 207"/>
                  <a:gd name="T76" fmla="*/ 4 w 274"/>
                  <a:gd name="T77" fmla="*/ 10 h 207"/>
                  <a:gd name="T78" fmla="*/ 3 w 274"/>
                  <a:gd name="T79" fmla="*/ 11 h 207"/>
                  <a:gd name="T80" fmla="*/ 2 w 274"/>
                  <a:gd name="T81" fmla="*/ 11 h 207"/>
                  <a:gd name="T82" fmla="*/ 1 w 274"/>
                  <a:gd name="T83" fmla="*/ 11 h 207"/>
                  <a:gd name="T84" fmla="*/ 0 w 274"/>
                  <a:gd name="T85" fmla="*/ 10 h 207"/>
                  <a:gd name="T86" fmla="*/ 0 w 274"/>
                  <a:gd name="T87" fmla="*/ 10 h 207"/>
                  <a:gd name="T88" fmla="*/ 1 w 274"/>
                  <a:gd name="T89" fmla="*/ 9 h 207"/>
                  <a:gd name="T90" fmla="*/ 1 w 274"/>
                  <a:gd name="T91" fmla="*/ 8 h 207"/>
                  <a:gd name="T92" fmla="*/ 2 w 274"/>
                  <a:gd name="T93" fmla="*/ 8 h 207"/>
                  <a:gd name="T94" fmla="*/ 2 w 274"/>
                  <a:gd name="T95" fmla="*/ 7 h 207"/>
                  <a:gd name="T96" fmla="*/ 2 w 274"/>
                  <a:gd name="T97" fmla="*/ 7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4"/>
                  <a:gd name="T148" fmla="*/ 0 h 207"/>
                  <a:gd name="T149" fmla="*/ 274 w 274"/>
                  <a:gd name="T150" fmla="*/ 207 h 20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4" h="207">
                    <a:moveTo>
                      <a:pt x="27" y="108"/>
                    </a:moveTo>
                    <a:lnTo>
                      <a:pt x="31" y="102"/>
                    </a:lnTo>
                    <a:lnTo>
                      <a:pt x="47" y="85"/>
                    </a:lnTo>
                    <a:lnTo>
                      <a:pt x="70" y="64"/>
                    </a:lnTo>
                    <a:lnTo>
                      <a:pt x="99" y="43"/>
                    </a:lnTo>
                    <a:lnTo>
                      <a:pt x="130" y="20"/>
                    </a:lnTo>
                    <a:lnTo>
                      <a:pt x="163" y="5"/>
                    </a:lnTo>
                    <a:lnTo>
                      <a:pt x="197" y="0"/>
                    </a:lnTo>
                    <a:lnTo>
                      <a:pt x="229" y="8"/>
                    </a:lnTo>
                    <a:lnTo>
                      <a:pt x="252" y="21"/>
                    </a:lnTo>
                    <a:lnTo>
                      <a:pt x="268" y="35"/>
                    </a:lnTo>
                    <a:lnTo>
                      <a:pt x="273" y="47"/>
                    </a:lnTo>
                    <a:lnTo>
                      <a:pt x="274" y="60"/>
                    </a:lnTo>
                    <a:lnTo>
                      <a:pt x="266" y="72"/>
                    </a:lnTo>
                    <a:lnTo>
                      <a:pt x="256" y="84"/>
                    </a:lnTo>
                    <a:lnTo>
                      <a:pt x="239" y="96"/>
                    </a:lnTo>
                    <a:lnTo>
                      <a:pt x="222" y="108"/>
                    </a:lnTo>
                    <a:lnTo>
                      <a:pt x="205" y="118"/>
                    </a:lnTo>
                    <a:lnTo>
                      <a:pt x="195" y="127"/>
                    </a:lnTo>
                    <a:lnTo>
                      <a:pt x="191" y="136"/>
                    </a:lnTo>
                    <a:lnTo>
                      <a:pt x="191" y="146"/>
                    </a:lnTo>
                    <a:lnTo>
                      <a:pt x="190" y="155"/>
                    </a:lnTo>
                    <a:lnTo>
                      <a:pt x="190" y="166"/>
                    </a:lnTo>
                    <a:lnTo>
                      <a:pt x="185" y="178"/>
                    </a:lnTo>
                    <a:lnTo>
                      <a:pt x="175" y="193"/>
                    </a:lnTo>
                    <a:lnTo>
                      <a:pt x="159" y="202"/>
                    </a:lnTo>
                    <a:lnTo>
                      <a:pt x="146" y="207"/>
                    </a:lnTo>
                    <a:lnTo>
                      <a:pt x="131" y="206"/>
                    </a:lnTo>
                    <a:lnTo>
                      <a:pt x="120" y="201"/>
                    </a:lnTo>
                    <a:lnTo>
                      <a:pt x="110" y="190"/>
                    </a:lnTo>
                    <a:lnTo>
                      <a:pt x="102" y="178"/>
                    </a:lnTo>
                    <a:lnTo>
                      <a:pt x="96" y="162"/>
                    </a:lnTo>
                    <a:lnTo>
                      <a:pt x="96" y="147"/>
                    </a:lnTo>
                    <a:lnTo>
                      <a:pt x="94" y="134"/>
                    </a:lnTo>
                    <a:lnTo>
                      <a:pt x="90" y="130"/>
                    </a:lnTo>
                    <a:lnTo>
                      <a:pt x="83" y="132"/>
                    </a:lnTo>
                    <a:lnTo>
                      <a:pt x="75" y="140"/>
                    </a:lnTo>
                    <a:lnTo>
                      <a:pt x="63" y="150"/>
                    </a:lnTo>
                    <a:lnTo>
                      <a:pt x="51" y="159"/>
                    </a:lnTo>
                    <a:lnTo>
                      <a:pt x="35" y="166"/>
                    </a:lnTo>
                    <a:lnTo>
                      <a:pt x="20" y="170"/>
                    </a:lnTo>
                    <a:lnTo>
                      <a:pt x="5" y="166"/>
                    </a:lnTo>
                    <a:lnTo>
                      <a:pt x="0" y="159"/>
                    </a:lnTo>
                    <a:lnTo>
                      <a:pt x="0" y="148"/>
                    </a:lnTo>
                    <a:lnTo>
                      <a:pt x="5" y="139"/>
                    </a:lnTo>
                    <a:lnTo>
                      <a:pt x="12" y="127"/>
                    </a:lnTo>
                    <a:lnTo>
                      <a:pt x="19" y="118"/>
                    </a:lnTo>
                    <a:lnTo>
                      <a:pt x="24" y="110"/>
                    </a:lnTo>
                    <a:lnTo>
                      <a:pt x="27" y="108"/>
                    </a:lnTo>
                    <a:close/>
                  </a:path>
                </a:pathLst>
              </a:custGeom>
              <a:solidFill>
                <a:srgbClr val="943326"/>
              </a:solidFill>
              <a:ln w="1588">
                <a:solidFill>
                  <a:srgbClr val="000000"/>
                </a:solidFill>
                <a:round/>
                <a:headEnd/>
                <a:tailEnd/>
              </a:ln>
            </p:spPr>
            <p:txBody>
              <a:bodyPr/>
              <a:lstStyle/>
              <a:p>
                <a:endParaRPr lang="en-US"/>
              </a:p>
            </p:txBody>
          </p:sp>
          <p:sp>
            <p:nvSpPr>
              <p:cNvPr id="21549" name="Freeform 1194"/>
              <p:cNvSpPr>
                <a:spLocks/>
              </p:cNvSpPr>
              <p:nvPr/>
            </p:nvSpPr>
            <p:spPr bwMode="auto">
              <a:xfrm>
                <a:off x="4982" y="3481"/>
                <a:ext cx="67" cy="85"/>
              </a:xfrm>
              <a:custGeom>
                <a:avLst/>
                <a:gdLst>
                  <a:gd name="T0" fmla="*/ 0 w 132"/>
                  <a:gd name="T1" fmla="*/ 5 h 168"/>
                  <a:gd name="T2" fmla="*/ 0 w 132"/>
                  <a:gd name="T3" fmla="*/ 5 h 168"/>
                  <a:gd name="T4" fmla="*/ 0 w 132"/>
                  <a:gd name="T5" fmla="*/ 4 h 168"/>
                  <a:gd name="T6" fmla="*/ 1 w 132"/>
                  <a:gd name="T7" fmla="*/ 3 h 168"/>
                  <a:gd name="T8" fmla="*/ 1 w 132"/>
                  <a:gd name="T9" fmla="*/ 2 h 168"/>
                  <a:gd name="T10" fmla="*/ 1 w 132"/>
                  <a:gd name="T11" fmla="*/ 1 h 168"/>
                  <a:gd name="T12" fmla="*/ 2 w 132"/>
                  <a:gd name="T13" fmla="*/ 1 h 168"/>
                  <a:gd name="T14" fmla="*/ 2 w 132"/>
                  <a:gd name="T15" fmla="*/ 0 h 168"/>
                  <a:gd name="T16" fmla="*/ 3 w 132"/>
                  <a:gd name="T17" fmla="*/ 1 h 168"/>
                  <a:gd name="T18" fmla="*/ 4 w 132"/>
                  <a:gd name="T19" fmla="*/ 2 h 168"/>
                  <a:gd name="T20" fmla="*/ 5 w 132"/>
                  <a:gd name="T21" fmla="*/ 2 h 168"/>
                  <a:gd name="T22" fmla="*/ 6 w 132"/>
                  <a:gd name="T23" fmla="*/ 3 h 168"/>
                  <a:gd name="T24" fmla="*/ 7 w 132"/>
                  <a:gd name="T25" fmla="*/ 4 h 168"/>
                  <a:gd name="T26" fmla="*/ 8 w 132"/>
                  <a:gd name="T27" fmla="*/ 4 h 168"/>
                  <a:gd name="T28" fmla="*/ 8 w 132"/>
                  <a:gd name="T29" fmla="*/ 5 h 168"/>
                  <a:gd name="T30" fmla="*/ 9 w 132"/>
                  <a:gd name="T31" fmla="*/ 5 h 168"/>
                  <a:gd name="T32" fmla="*/ 9 w 132"/>
                  <a:gd name="T33" fmla="*/ 5 h 168"/>
                  <a:gd name="T34" fmla="*/ 9 w 132"/>
                  <a:gd name="T35" fmla="*/ 5 h 168"/>
                  <a:gd name="T36" fmla="*/ 8 w 132"/>
                  <a:gd name="T37" fmla="*/ 5 h 168"/>
                  <a:gd name="T38" fmla="*/ 7 w 132"/>
                  <a:gd name="T39" fmla="*/ 5 h 168"/>
                  <a:gd name="T40" fmla="*/ 6 w 132"/>
                  <a:gd name="T41" fmla="*/ 6 h 168"/>
                  <a:gd name="T42" fmla="*/ 6 w 132"/>
                  <a:gd name="T43" fmla="*/ 7 h 168"/>
                  <a:gd name="T44" fmla="*/ 5 w 132"/>
                  <a:gd name="T45" fmla="*/ 7 h 168"/>
                  <a:gd name="T46" fmla="*/ 5 w 132"/>
                  <a:gd name="T47" fmla="*/ 9 h 168"/>
                  <a:gd name="T48" fmla="*/ 6 w 132"/>
                  <a:gd name="T49" fmla="*/ 10 h 168"/>
                  <a:gd name="T50" fmla="*/ 6 w 132"/>
                  <a:gd name="T51" fmla="*/ 11 h 168"/>
                  <a:gd name="T52" fmla="*/ 6 w 132"/>
                  <a:gd name="T53" fmla="*/ 11 h 168"/>
                  <a:gd name="T54" fmla="*/ 5 w 132"/>
                  <a:gd name="T55" fmla="*/ 10 h 168"/>
                  <a:gd name="T56" fmla="*/ 4 w 132"/>
                  <a:gd name="T57" fmla="*/ 9 h 168"/>
                  <a:gd name="T58" fmla="*/ 3 w 132"/>
                  <a:gd name="T59" fmla="*/ 8 h 168"/>
                  <a:gd name="T60" fmla="*/ 2 w 132"/>
                  <a:gd name="T61" fmla="*/ 7 h 168"/>
                  <a:gd name="T62" fmla="*/ 1 w 132"/>
                  <a:gd name="T63" fmla="*/ 5 h 168"/>
                  <a:gd name="T64" fmla="*/ 0 w 132"/>
                  <a:gd name="T65" fmla="*/ 5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68"/>
                  <a:gd name="T101" fmla="*/ 132 w 132"/>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68">
                    <a:moveTo>
                      <a:pt x="0" y="75"/>
                    </a:moveTo>
                    <a:lnTo>
                      <a:pt x="0" y="69"/>
                    </a:lnTo>
                    <a:lnTo>
                      <a:pt x="0" y="58"/>
                    </a:lnTo>
                    <a:lnTo>
                      <a:pt x="1" y="42"/>
                    </a:lnTo>
                    <a:lnTo>
                      <a:pt x="5" y="28"/>
                    </a:lnTo>
                    <a:lnTo>
                      <a:pt x="9" y="13"/>
                    </a:lnTo>
                    <a:lnTo>
                      <a:pt x="18" y="2"/>
                    </a:lnTo>
                    <a:lnTo>
                      <a:pt x="30" y="0"/>
                    </a:lnTo>
                    <a:lnTo>
                      <a:pt x="46" y="6"/>
                    </a:lnTo>
                    <a:lnTo>
                      <a:pt x="62" y="17"/>
                    </a:lnTo>
                    <a:lnTo>
                      <a:pt x="79" y="28"/>
                    </a:lnTo>
                    <a:lnTo>
                      <a:pt x="93" y="38"/>
                    </a:lnTo>
                    <a:lnTo>
                      <a:pt x="107" y="50"/>
                    </a:lnTo>
                    <a:lnTo>
                      <a:pt x="116" y="58"/>
                    </a:lnTo>
                    <a:lnTo>
                      <a:pt x="124" y="67"/>
                    </a:lnTo>
                    <a:lnTo>
                      <a:pt x="129" y="72"/>
                    </a:lnTo>
                    <a:lnTo>
                      <a:pt x="132" y="75"/>
                    </a:lnTo>
                    <a:lnTo>
                      <a:pt x="128" y="75"/>
                    </a:lnTo>
                    <a:lnTo>
                      <a:pt x="119" y="76"/>
                    </a:lnTo>
                    <a:lnTo>
                      <a:pt x="105" y="79"/>
                    </a:lnTo>
                    <a:lnTo>
                      <a:pt x="93" y="87"/>
                    </a:lnTo>
                    <a:lnTo>
                      <a:pt x="81" y="96"/>
                    </a:lnTo>
                    <a:lnTo>
                      <a:pt x="74" y="109"/>
                    </a:lnTo>
                    <a:lnTo>
                      <a:pt x="74" y="128"/>
                    </a:lnTo>
                    <a:lnTo>
                      <a:pt x="85" y="152"/>
                    </a:lnTo>
                    <a:lnTo>
                      <a:pt x="92" y="168"/>
                    </a:lnTo>
                    <a:lnTo>
                      <a:pt x="87" y="168"/>
                    </a:lnTo>
                    <a:lnTo>
                      <a:pt x="73" y="156"/>
                    </a:lnTo>
                    <a:lnTo>
                      <a:pt x="56" y="139"/>
                    </a:lnTo>
                    <a:lnTo>
                      <a:pt x="36" y="116"/>
                    </a:lnTo>
                    <a:lnTo>
                      <a:pt x="17" y="96"/>
                    </a:lnTo>
                    <a:lnTo>
                      <a:pt x="4" y="80"/>
                    </a:lnTo>
                    <a:lnTo>
                      <a:pt x="0" y="75"/>
                    </a:lnTo>
                    <a:close/>
                  </a:path>
                </a:pathLst>
              </a:custGeom>
              <a:solidFill>
                <a:srgbClr val="B39C94"/>
              </a:solidFill>
              <a:ln w="1588">
                <a:solidFill>
                  <a:srgbClr val="000000"/>
                </a:solidFill>
                <a:round/>
                <a:headEnd/>
                <a:tailEnd/>
              </a:ln>
            </p:spPr>
            <p:txBody>
              <a:bodyPr/>
              <a:lstStyle/>
              <a:p>
                <a:endParaRPr lang="en-US"/>
              </a:p>
            </p:txBody>
          </p:sp>
          <p:sp>
            <p:nvSpPr>
              <p:cNvPr id="21550" name="Freeform 1195"/>
              <p:cNvSpPr>
                <a:spLocks/>
              </p:cNvSpPr>
              <p:nvPr/>
            </p:nvSpPr>
            <p:spPr bwMode="auto">
              <a:xfrm>
                <a:off x="5172" y="3667"/>
                <a:ext cx="240" cy="14"/>
              </a:xfrm>
              <a:custGeom>
                <a:avLst/>
                <a:gdLst>
                  <a:gd name="T0" fmla="*/ 0 w 481"/>
                  <a:gd name="T1" fmla="*/ 0 h 30"/>
                  <a:gd name="T2" fmla="*/ 0 w 481"/>
                  <a:gd name="T3" fmla="*/ 0 h 30"/>
                  <a:gd name="T4" fmla="*/ 3 w 481"/>
                  <a:gd name="T5" fmla="*/ 0 h 30"/>
                  <a:gd name="T6" fmla="*/ 7 w 481"/>
                  <a:gd name="T7" fmla="*/ 0 h 30"/>
                  <a:gd name="T8" fmla="*/ 11 w 481"/>
                  <a:gd name="T9" fmla="*/ 0 h 30"/>
                  <a:gd name="T10" fmla="*/ 16 w 481"/>
                  <a:gd name="T11" fmla="*/ 0 h 30"/>
                  <a:gd name="T12" fmla="*/ 21 w 481"/>
                  <a:gd name="T13" fmla="*/ 0 h 30"/>
                  <a:gd name="T14" fmla="*/ 26 w 481"/>
                  <a:gd name="T15" fmla="*/ 0 h 30"/>
                  <a:gd name="T16" fmla="*/ 30 w 481"/>
                  <a:gd name="T17" fmla="*/ 1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1"/>
                  <a:gd name="T28" fmla="*/ 0 h 30"/>
                  <a:gd name="T29" fmla="*/ 481 w 48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1" h="30">
                    <a:moveTo>
                      <a:pt x="0" y="15"/>
                    </a:moveTo>
                    <a:lnTo>
                      <a:pt x="14" y="12"/>
                    </a:lnTo>
                    <a:lnTo>
                      <a:pt x="55" y="8"/>
                    </a:lnTo>
                    <a:lnTo>
                      <a:pt x="114" y="4"/>
                    </a:lnTo>
                    <a:lnTo>
                      <a:pt x="188" y="2"/>
                    </a:lnTo>
                    <a:lnTo>
                      <a:pt x="265" y="0"/>
                    </a:lnTo>
                    <a:lnTo>
                      <a:pt x="346" y="4"/>
                    </a:lnTo>
                    <a:lnTo>
                      <a:pt x="418" y="12"/>
                    </a:lnTo>
                    <a:lnTo>
                      <a:pt x="481" y="30"/>
                    </a:lnTo>
                  </a:path>
                </a:pathLst>
              </a:custGeom>
              <a:noFill/>
              <a:ln w="15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51" name="Freeform 1196"/>
              <p:cNvSpPr>
                <a:spLocks/>
              </p:cNvSpPr>
              <p:nvPr/>
            </p:nvSpPr>
            <p:spPr bwMode="auto">
              <a:xfrm>
                <a:off x="5172" y="3704"/>
                <a:ext cx="186" cy="90"/>
              </a:xfrm>
              <a:custGeom>
                <a:avLst/>
                <a:gdLst>
                  <a:gd name="T0" fmla="*/ 0 w 372"/>
                  <a:gd name="T1" fmla="*/ 0 h 180"/>
                  <a:gd name="T2" fmla="*/ 1 w 372"/>
                  <a:gd name="T3" fmla="*/ 1 h 180"/>
                  <a:gd name="T4" fmla="*/ 3 w 372"/>
                  <a:gd name="T5" fmla="*/ 1 h 180"/>
                  <a:gd name="T6" fmla="*/ 6 w 372"/>
                  <a:gd name="T7" fmla="*/ 2 h 180"/>
                  <a:gd name="T8" fmla="*/ 10 w 372"/>
                  <a:gd name="T9" fmla="*/ 3 h 180"/>
                  <a:gd name="T10" fmla="*/ 14 w 372"/>
                  <a:gd name="T11" fmla="*/ 5 h 180"/>
                  <a:gd name="T12" fmla="*/ 18 w 372"/>
                  <a:gd name="T13" fmla="*/ 7 h 180"/>
                  <a:gd name="T14" fmla="*/ 21 w 372"/>
                  <a:gd name="T15" fmla="*/ 9 h 180"/>
                  <a:gd name="T16" fmla="*/ 24 w 372"/>
                  <a:gd name="T17" fmla="*/ 12 h 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2"/>
                  <a:gd name="T28" fmla="*/ 0 h 180"/>
                  <a:gd name="T29" fmla="*/ 372 w 372"/>
                  <a:gd name="T30" fmla="*/ 180 h 1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2" h="180">
                    <a:moveTo>
                      <a:pt x="0" y="0"/>
                    </a:moveTo>
                    <a:lnTo>
                      <a:pt x="12" y="2"/>
                    </a:lnTo>
                    <a:lnTo>
                      <a:pt x="44" y="11"/>
                    </a:lnTo>
                    <a:lnTo>
                      <a:pt x="93" y="24"/>
                    </a:lnTo>
                    <a:lnTo>
                      <a:pt x="152" y="46"/>
                    </a:lnTo>
                    <a:lnTo>
                      <a:pt x="213" y="70"/>
                    </a:lnTo>
                    <a:lnTo>
                      <a:pt x="275" y="102"/>
                    </a:lnTo>
                    <a:lnTo>
                      <a:pt x="328" y="137"/>
                    </a:lnTo>
                    <a:lnTo>
                      <a:pt x="372" y="180"/>
                    </a:lnTo>
                  </a:path>
                </a:pathLst>
              </a:custGeom>
              <a:noFill/>
              <a:ln w="15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52" name="Freeform 1197"/>
              <p:cNvSpPr>
                <a:spLocks/>
              </p:cNvSpPr>
              <p:nvPr/>
            </p:nvSpPr>
            <p:spPr bwMode="auto">
              <a:xfrm>
                <a:off x="4716" y="3744"/>
                <a:ext cx="282" cy="219"/>
              </a:xfrm>
              <a:custGeom>
                <a:avLst/>
                <a:gdLst>
                  <a:gd name="T0" fmla="*/ 35 w 565"/>
                  <a:gd name="T1" fmla="*/ 0 h 439"/>
                  <a:gd name="T2" fmla="*/ 33 w 565"/>
                  <a:gd name="T3" fmla="*/ 0 h 439"/>
                  <a:gd name="T4" fmla="*/ 29 w 565"/>
                  <a:gd name="T5" fmla="*/ 2 h 439"/>
                  <a:gd name="T6" fmla="*/ 24 w 565"/>
                  <a:gd name="T7" fmla="*/ 6 h 439"/>
                  <a:gd name="T8" fmla="*/ 18 w 565"/>
                  <a:gd name="T9" fmla="*/ 10 h 439"/>
                  <a:gd name="T10" fmla="*/ 11 w 565"/>
                  <a:gd name="T11" fmla="*/ 14 h 439"/>
                  <a:gd name="T12" fmla="*/ 6 w 565"/>
                  <a:gd name="T13" fmla="*/ 19 h 439"/>
                  <a:gd name="T14" fmla="*/ 1 w 565"/>
                  <a:gd name="T15" fmla="*/ 23 h 439"/>
                  <a:gd name="T16" fmla="*/ 0 w 565"/>
                  <a:gd name="T17" fmla="*/ 27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
                  <a:gd name="T28" fmla="*/ 0 h 439"/>
                  <a:gd name="T29" fmla="*/ 565 w 565"/>
                  <a:gd name="T30" fmla="*/ 439 h 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 h="439">
                    <a:moveTo>
                      <a:pt x="565" y="0"/>
                    </a:moveTo>
                    <a:lnTo>
                      <a:pt x="541" y="12"/>
                    </a:lnTo>
                    <a:lnTo>
                      <a:pt x="479" y="46"/>
                    </a:lnTo>
                    <a:lnTo>
                      <a:pt x="391" y="97"/>
                    </a:lnTo>
                    <a:lnTo>
                      <a:pt x="290" y="161"/>
                    </a:lnTo>
                    <a:lnTo>
                      <a:pt x="187" y="230"/>
                    </a:lnTo>
                    <a:lnTo>
                      <a:pt x="96" y="304"/>
                    </a:lnTo>
                    <a:lnTo>
                      <a:pt x="29" y="375"/>
                    </a:lnTo>
                    <a:lnTo>
                      <a:pt x="0" y="439"/>
                    </a:lnTo>
                  </a:path>
                </a:pathLst>
              </a:custGeom>
              <a:noFill/>
              <a:ln w="15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53" name="Freeform 1198"/>
              <p:cNvSpPr>
                <a:spLocks/>
              </p:cNvSpPr>
              <p:nvPr/>
            </p:nvSpPr>
            <p:spPr bwMode="auto">
              <a:xfrm>
                <a:off x="4739" y="3739"/>
                <a:ext cx="232" cy="66"/>
              </a:xfrm>
              <a:custGeom>
                <a:avLst/>
                <a:gdLst>
                  <a:gd name="T0" fmla="*/ 29 w 463"/>
                  <a:gd name="T1" fmla="*/ 0 h 132"/>
                  <a:gd name="T2" fmla="*/ 29 w 463"/>
                  <a:gd name="T3" fmla="*/ 1 h 132"/>
                  <a:gd name="T4" fmla="*/ 27 w 463"/>
                  <a:gd name="T5" fmla="*/ 1 h 132"/>
                  <a:gd name="T6" fmla="*/ 24 w 463"/>
                  <a:gd name="T7" fmla="*/ 2 h 132"/>
                  <a:gd name="T8" fmla="*/ 20 w 463"/>
                  <a:gd name="T9" fmla="*/ 3 h 132"/>
                  <a:gd name="T10" fmla="*/ 16 w 463"/>
                  <a:gd name="T11" fmla="*/ 4 h 132"/>
                  <a:gd name="T12" fmla="*/ 11 w 463"/>
                  <a:gd name="T13" fmla="*/ 6 h 132"/>
                  <a:gd name="T14" fmla="*/ 6 w 463"/>
                  <a:gd name="T15" fmla="*/ 7 h 132"/>
                  <a:gd name="T16" fmla="*/ 0 w 463"/>
                  <a:gd name="T17" fmla="*/ 9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3"/>
                  <a:gd name="T28" fmla="*/ 0 h 132"/>
                  <a:gd name="T29" fmla="*/ 463 w 463"/>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3" h="132">
                    <a:moveTo>
                      <a:pt x="463" y="0"/>
                    </a:moveTo>
                    <a:lnTo>
                      <a:pt x="452" y="3"/>
                    </a:lnTo>
                    <a:lnTo>
                      <a:pt x="421" y="11"/>
                    </a:lnTo>
                    <a:lnTo>
                      <a:pt x="374" y="24"/>
                    </a:lnTo>
                    <a:lnTo>
                      <a:pt x="317" y="41"/>
                    </a:lnTo>
                    <a:lnTo>
                      <a:pt x="246" y="60"/>
                    </a:lnTo>
                    <a:lnTo>
                      <a:pt x="168" y="84"/>
                    </a:lnTo>
                    <a:lnTo>
                      <a:pt x="85" y="107"/>
                    </a:lnTo>
                    <a:lnTo>
                      <a:pt x="0" y="132"/>
                    </a:lnTo>
                  </a:path>
                </a:pathLst>
              </a:custGeom>
              <a:noFill/>
              <a:ln w="15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54" name="Freeform 1199"/>
              <p:cNvSpPr>
                <a:spLocks/>
              </p:cNvSpPr>
              <p:nvPr/>
            </p:nvSpPr>
            <p:spPr bwMode="auto">
              <a:xfrm>
                <a:off x="4847" y="3789"/>
                <a:ext cx="140" cy="178"/>
              </a:xfrm>
              <a:custGeom>
                <a:avLst/>
                <a:gdLst>
                  <a:gd name="T0" fmla="*/ 18 w 280"/>
                  <a:gd name="T1" fmla="*/ 0 h 356"/>
                  <a:gd name="T2" fmla="*/ 16 w 280"/>
                  <a:gd name="T3" fmla="*/ 1 h 356"/>
                  <a:gd name="T4" fmla="*/ 14 w 280"/>
                  <a:gd name="T5" fmla="*/ 3 h 356"/>
                  <a:gd name="T6" fmla="*/ 11 w 280"/>
                  <a:gd name="T7" fmla="*/ 6 h 356"/>
                  <a:gd name="T8" fmla="*/ 8 w 280"/>
                  <a:gd name="T9" fmla="*/ 10 h 356"/>
                  <a:gd name="T10" fmla="*/ 5 w 280"/>
                  <a:gd name="T11" fmla="*/ 14 h 356"/>
                  <a:gd name="T12" fmla="*/ 2 w 280"/>
                  <a:gd name="T13" fmla="*/ 18 h 356"/>
                  <a:gd name="T14" fmla="*/ 1 w 280"/>
                  <a:gd name="T15" fmla="*/ 21 h 356"/>
                  <a:gd name="T16" fmla="*/ 0 w 280"/>
                  <a:gd name="T17" fmla="*/ 23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0"/>
                  <a:gd name="T28" fmla="*/ 0 h 356"/>
                  <a:gd name="T29" fmla="*/ 280 w 280"/>
                  <a:gd name="T30" fmla="*/ 356 h 3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0" h="356">
                    <a:moveTo>
                      <a:pt x="280" y="0"/>
                    </a:moveTo>
                    <a:lnTo>
                      <a:pt x="254" y="8"/>
                    </a:lnTo>
                    <a:lnTo>
                      <a:pt x="216" y="42"/>
                    </a:lnTo>
                    <a:lnTo>
                      <a:pt x="167" y="93"/>
                    </a:lnTo>
                    <a:lnTo>
                      <a:pt x="118" y="153"/>
                    </a:lnTo>
                    <a:lnTo>
                      <a:pt x="70" y="216"/>
                    </a:lnTo>
                    <a:lnTo>
                      <a:pt x="31" y="276"/>
                    </a:lnTo>
                    <a:lnTo>
                      <a:pt x="6" y="324"/>
                    </a:lnTo>
                    <a:lnTo>
                      <a:pt x="0" y="356"/>
                    </a:lnTo>
                  </a:path>
                </a:pathLst>
              </a:custGeom>
              <a:noFill/>
              <a:ln w="15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55" name="Freeform 1200"/>
              <p:cNvSpPr>
                <a:spLocks/>
              </p:cNvSpPr>
              <p:nvPr/>
            </p:nvSpPr>
            <p:spPr bwMode="auto">
              <a:xfrm>
                <a:off x="5153" y="3693"/>
                <a:ext cx="282" cy="61"/>
              </a:xfrm>
              <a:custGeom>
                <a:avLst/>
                <a:gdLst>
                  <a:gd name="T0" fmla="*/ 0 w 563"/>
                  <a:gd name="T1" fmla="*/ 0 h 124"/>
                  <a:gd name="T2" fmla="*/ 2 w 563"/>
                  <a:gd name="T3" fmla="*/ 0 h 124"/>
                  <a:gd name="T4" fmla="*/ 5 w 563"/>
                  <a:gd name="T5" fmla="*/ 0 h 124"/>
                  <a:gd name="T6" fmla="*/ 11 w 563"/>
                  <a:gd name="T7" fmla="*/ 0 h 124"/>
                  <a:gd name="T8" fmla="*/ 17 w 563"/>
                  <a:gd name="T9" fmla="*/ 1 h 124"/>
                  <a:gd name="T10" fmla="*/ 23 w 563"/>
                  <a:gd name="T11" fmla="*/ 2 h 124"/>
                  <a:gd name="T12" fmla="*/ 29 w 563"/>
                  <a:gd name="T13" fmla="*/ 3 h 124"/>
                  <a:gd name="T14" fmla="*/ 33 w 563"/>
                  <a:gd name="T15" fmla="*/ 5 h 124"/>
                  <a:gd name="T16" fmla="*/ 36 w 563"/>
                  <a:gd name="T17" fmla="*/ 7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3"/>
                  <a:gd name="T28" fmla="*/ 0 h 124"/>
                  <a:gd name="T29" fmla="*/ 563 w 563"/>
                  <a:gd name="T30" fmla="*/ 124 h 1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3" h="124">
                    <a:moveTo>
                      <a:pt x="0" y="0"/>
                    </a:moveTo>
                    <a:lnTo>
                      <a:pt x="21" y="0"/>
                    </a:lnTo>
                    <a:lnTo>
                      <a:pt x="80" y="5"/>
                    </a:lnTo>
                    <a:lnTo>
                      <a:pt x="163" y="10"/>
                    </a:lnTo>
                    <a:lnTo>
                      <a:pt x="261" y="22"/>
                    </a:lnTo>
                    <a:lnTo>
                      <a:pt x="360" y="37"/>
                    </a:lnTo>
                    <a:lnTo>
                      <a:pt x="452" y="58"/>
                    </a:lnTo>
                    <a:lnTo>
                      <a:pt x="523" y="86"/>
                    </a:lnTo>
                    <a:lnTo>
                      <a:pt x="563" y="124"/>
                    </a:lnTo>
                  </a:path>
                </a:pathLst>
              </a:custGeom>
              <a:noFill/>
              <a:ln w="15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56" name="Freeform 1201"/>
              <p:cNvSpPr>
                <a:spLocks/>
              </p:cNvSpPr>
              <p:nvPr/>
            </p:nvSpPr>
            <p:spPr bwMode="auto">
              <a:xfrm>
                <a:off x="4794" y="3450"/>
                <a:ext cx="266" cy="207"/>
              </a:xfrm>
              <a:custGeom>
                <a:avLst/>
                <a:gdLst>
                  <a:gd name="T0" fmla="*/ 0 w 533"/>
                  <a:gd name="T1" fmla="*/ 0 h 413"/>
                  <a:gd name="T2" fmla="*/ 0 w 533"/>
                  <a:gd name="T3" fmla="*/ 1 h 413"/>
                  <a:gd name="T4" fmla="*/ 3 w 533"/>
                  <a:gd name="T5" fmla="*/ 3 h 413"/>
                  <a:gd name="T6" fmla="*/ 6 w 533"/>
                  <a:gd name="T7" fmla="*/ 6 h 413"/>
                  <a:gd name="T8" fmla="*/ 10 w 533"/>
                  <a:gd name="T9" fmla="*/ 10 h 413"/>
                  <a:gd name="T10" fmla="*/ 14 w 533"/>
                  <a:gd name="T11" fmla="*/ 14 h 413"/>
                  <a:gd name="T12" fmla="*/ 18 w 533"/>
                  <a:gd name="T13" fmla="*/ 18 h 413"/>
                  <a:gd name="T14" fmla="*/ 20 w 533"/>
                  <a:gd name="T15" fmla="*/ 21 h 413"/>
                  <a:gd name="T16" fmla="*/ 21 w 533"/>
                  <a:gd name="T17" fmla="*/ 24 h 413"/>
                  <a:gd name="T18" fmla="*/ 22 w 533"/>
                  <a:gd name="T19" fmla="*/ 25 h 413"/>
                  <a:gd name="T20" fmla="*/ 23 w 533"/>
                  <a:gd name="T21" fmla="*/ 26 h 413"/>
                  <a:gd name="T22" fmla="*/ 24 w 533"/>
                  <a:gd name="T23" fmla="*/ 26 h 413"/>
                  <a:gd name="T24" fmla="*/ 26 w 533"/>
                  <a:gd name="T25" fmla="*/ 26 h 413"/>
                  <a:gd name="T26" fmla="*/ 28 w 533"/>
                  <a:gd name="T27" fmla="*/ 26 h 413"/>
                  <a:gd name="T28" fmla="*/ 30 w 533"/>
                  <a:gd name="T29" fmla="*/ 25 h 413"/>
                  <a:gd name="T30" fmla="*/ 32 w 533"/>
                  <a:gd name="T31" fmla="*/ 24 h 413"/>
                  <a:gd name="T32" fmla="*/ 33 w 533"/>
                  <a:gd name="T33" fmla="*/ 24 h 413"/>
                  <a:gd name="T34" fmla="*/ 33 w 533"/>
                  <a:gd name="T35" fmla="*/ 22 h 413"/>
                  <a:gd name="T36" fmla="*/ 31 w 533"/>
                  <a:gd name="T37" fmla="*/ 20 h 413"/>
                  <a:gd name="T38" fmla="*/ 29 w 533"/>
                  <a:gd name="T39" fmla="*/ 17 h 413"/>
                  <a:gd name="T40" fmla="*/ 27 w 533"/>
                  <a:gd name="T41" fmla="*/ 14 h 413"/>
                  <a:gd name="T42" fmla="*/ 24 w 533"/>
                  <a:gd name="T43" fmla="*/ 11 h 413"/>
                  <a:gd name="T44" fmla="*/ 21 w 533"/>
                  <a:gd name="T45" fmla="*/ 9 h 413"/>
                  <a:gd name="T46" fmla="*/ 18 w 533"/>
                  <a:gd name="T47" fmla="*/ 7 h 413"/>
                  <a:gd name="T48" fmla="*/ 16 w 533"/>
                  <a:gd name="T49" fmla="*/ 5 h 413"/>
                  <a:gd name="T50" fmla="*/ 14 w 533"/>
                  <a:gd name="T51" fmla="*/ 4 h 413"/>
                  <a:gd name="T52" fmla="*/ 12 w 533"/>
                  <a:gd name="T53" fmla="*/ 3 h 413"/>
                  <a:gd name="T54" fmla="*/ 9 w 533"/>
                  <a:gd name="T55" fmla="*/ 3 h 413"/>
                  <a:gd name="T56" fmla="*/ 6 w 533"/>
                  <a:gd name="T57" fmla="*/ 2 h 413"/>
                  <a:gd name="T58" fmla="*/ 3 w 533"/>
                  <a:gd name="T59" fmla="*/ 1 h 413"/>
                  <a:gd name="T60" fmla="*/ 1 w 533"/>
                  <a:gd name="T61" fmla="*/ 1 h 413"/>
                  <a:gd name="T62" fmla="*/ 0 w 533"/>
                  <a:gd name="T63" fmla="*/ 0 h 413"/>
                  <a:gd name="T64" fmla="*/ 0 w 533"/>
                  <a:gd name="T65" fmla="*/ 0 h 4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3"/>
                  <a:gd name="T100" fmla="*/ 0 h 413"/>
                  <a:gd name="T101" fmla="*/ 533 w 533"/>
                  <a:gd name="T102" fmla="*/ 413 h 4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3" h="413">
                    <a:moveTo>
                      <a:pt x="0" y="0"/>
                    </a:moveTo>
                    <a:lnTo>
                      <a:pt x="15" y="12"/>
                    </a:lnTo>
                    <a:lnTo>
                      <a:pt x="54" y="45"/>
                    </a:lnTo>
                    <a:lnTo>
                      <a:pt x="109" y="95"/>
                    </a:lnTo>
                    <a:lnTo>
                      <a:pt x="173" y="155"/>
                    </a:lnTo>
                    <a:lnTo>
                      <a:pt x="236" y="217"/>
                    </a:lnTo>
                    <a:lnTo>
                      <a:pt x="292" y="278"/>
                    </a:lnTo>
                    <a:lnTo>
                      <a:pt x="331" y="330"/>
                    </a:lnTo>
                    <a:lnTo>
                      <a:pt x="347" y="369"/>
                    </a:lnTo>
                    <a:lnTo>
                      <a:pt x="353" y="392"/>
                    </a:lnTo>
                    <a:lnTo>
                      <a:pt x="372" y="407"/>
                    </a:lnTo>
                    <a:lnTo>
                      <a:pt x="398" y="413"/>
                    </a:lnTo>
                    <a:lnTo>
                      <a:pt x="431" y="413"/>
                    </a:lnTo>
                    <a:lnTo>
                      <a:pt x="462" y="407"/>
                    </a:lnTo>
                    <a:lnTo>
                      <a:pt x="493" y="396"/>
                    </a:lnTo>
                    <a:lnTo>
                      <a:pt x="517" y="382"/>
                    </a:lnTo>
                    <a:lnTo>
                      <a:pt x="533" y="369"/>
                    </a:lnTo>
                    <a:lnTo>
                      <a:pt x="530" y="346"/>
                    </a:lnTo>
                    <a:lnTo>
                      <a:pt x="510" y="312"/>
                    </a:lnTo>
                    <a:lnTo>
                      <a:pt x="475" y="269"/>
                    </a:lnTo>
                    <a:lnTo>
                      <a:pt x="432" y="222"/>
                    </a:lnTo>
                    <a:lnTo>
                      <a:pt x="384" y="174"/>
                    </a:lnTo>
                    <a:lnTo>
                      <a:pt x="337" y="132"/>
                    </a:lnTo>
                    <a:lnTo>
                      <a:pt x="296" y="97"/>
                    </a:lnTo>
                    <a:lnTo>
                      <a:pt x="264" y="76"/>
                    </a:lnTo>
                    <a:lnTo>
                      <a:pt x="230" y="61"/>
                    </a:lnTo>
                    <a:lnTo>
                      <a:pt x="192" y="48"/>
                    </a:lnTo>
                    <a:lnTo>
                      <a:pt x="147" y="35"/>
                    </a:lnTo>
                    <a:lnTo>
                      <a:pt x="105" y="24"/>
                    </a:lnTo>
                    <a:lnTo>
                      <a:pt x="63" y="13"/>
                    </a:lnTo>
                    <a:lnTo>
                      <a:pt x="31" y="5"/>
                    </a:lnTo>
                    <a:lnTo>
                      <a:pt x="8" y="0"/>
                    </a:lnTo>
                    <a:lnTo>
                      <a:pt x="0" y="0"/>
                    </a:lnTo>
                    <a:close/>
                  </a:path>
                </a:pathLst>
              </a:custGeom>
              <a:solidFill>
                <a:srgbClr val="704A29"/>
              </a:solidFill>
              <a:ln w="1588">
                <a:solidFill>
                  <a:srgbClr val="000000"/>
                </a:solidFill>
                <a:round/>
                <a:headEnd/>
                <a:tailEnd/>
              </a:ln>
            </p:spPr>
            <p:txBody>
              <a:bodyPr/>
              <a:lstStyle/>
              <a:p>
                <a:endParaRPr lang="en-US"/>
              </a:p>
            </p:txBody>
          </p:sp>
          <p:sp>
            <p:nvSpPr>
              <p:cNvPr id="21557" name="Freeform 1202"/>
              <p:cNvSpPr>
                <a:spLocks/>
              </p:cNvSpPr>
              <p:nvPr/>
            </p:nvSpPr>
            <p:spPr bwMode="auto">
              <a:xfrm>
                <a:off x="5020" y="3507"/>
                <a:ext cx="88" cy="67"/>
              </a:xfrm>
              <a:custGeom>
                <a:avLst/>
                <a:gdLst>
                  <a:gd name="T0" fmla="*/ 3 w 175"/>
                  <a:gd name="T1" fmla="*/ 7 h 134"/>
                  <a:gd name="T2" fmla="*/ 3 w 175"/>
                  <a:gd name="T3" fmla="*/ 7 h 134"/>
                  <a:gd name="T4" fmla="*/ 3 w 175"/>
                  <a:gd name="T5" fmla="*/ 6 h 134"/>
                  <a:gd name="T6" fmla="*/ 3 w 175"/>
                  <a:gd name="T7" fmla="*/ 5 h 134"/>
                  <a:gd name="T8" fmla="*/ 3 w 175"/>
                  <a:gd name="T9" fmla="*/ 4 h 134"/>
                  <a:gd name="T10" fmla="*/ 4 w 175"/>
                  <a:gd name="T11" fmla="*/ 4 h 134"/>
                  <a:gd name="T12" fmla="*/ 5 w 175"/>
                  <a:gd name="T13" fmla="*/ 3 h 134"/>
                  <a:gd name="T14" fmla="*/ 6 w 175"/>
                  <a:gd name="T15" fmla="*/ 3 h 134"/>
                  <a:gd name="T16" fmla="*/ 9 w 175"/>
                  <a:gd name="T17" fmla="*/ 3 h 134"/>
                  <a:gd name="T18" fmla="*/ 11 w 175"/>
                  <a:gd name="T19" fmla="*/ 3 h 134"/>
                  <a:gd name="T20" fmla="*/ 11 w 175"/>
                  <a:gd name="T21" fmla="*/ 2 h 134"/>
                  <a:gd name="T22" fmla="*/ 11 w 175"/>
                  <a:gd name="T23" fmla="*/ 2 h 134"/>
                  <a:gd name="T24" fmla="*/ 10 w 175"/>
                  <a:gd name="T25" fmla="*/ 2 h 134"/>
                  <a:gd name="T26" fmla="*/ 8 w 175"/>
                  <a:gd name="T27" fmla="*/ 1 h 134"/>
                  <a:gd name="T28" fmla="*/ 7 w 175"/>
                  <a:gd name="T29" fmla="*/ 1 h 134"/>
                  <a:gd name="T30" fmla="*/ 6 w 175"/>
                  <a:gd name="T31" fmla="*/ 1 h 134"/>
                  <a:gd name="T32" fmla="*/ 5 w 175"/>
                  <a:gd name="T33" fmla="*/ 1 h 134"/>
                  <a:gd name="T34" fmla="*/ 5 w 175"/>
                  <a:gd name="T35" fmla="*/ 0 h 134"/>
                  <a:gd name="T36" fmla="*/ 4 w 175"/>
                  <a:gd name="T37" fmla="*/ 0 h 134"/>
                  <a:gd name="T38" fmla="*/ 3 w 175"/>
                  <a:gd name="T39" fmla="*/ 0 h 134"/>
                  <a:gd name="T40" fmla="*/ 2 w 175"/>
                  <a:gd name="T41" fmla="*/ 1 h 134"/>
                  <a:gd name="T42" fmla="*/ 1 w 175"/>
                  <a:gd name="T43" fmla="*/ 1 h 134"/>
                  <a:gd name="T44" fmla="*/ 1 w 175"/>
                  <a:gd name="T45" fmla="*/ 2 h 134"/>
                  <a:gd name="T46" fmla="*/ 0 w 175"/>
                  <a:gd name="T47" fmla="*/ 4 h 134"/>
                  <a:gd name="T48" fmla="*/ 1 w 175"/>
                  <a:gd name="T49" fmla="*/ 6 h 134"/>
                  <a:gd name="T50" fmla="*/ 2 w 175"/>
                  <a:gd name="T51" fmla="*/ 8 h 134"/>
                  <a:gd name="T52" fmla="*/ 2 w 175"/>
                  <a:gd name="T53" fmla="*/ 9 h 134"/>
                  <a:gd name="T54" fmla="*/ 3 w 175"/>
                  <a:gd name="T55" fmla="*/ 9 h 134"/>
                  <a:gd name="T56" fmla="*/ 3 w 175"/>
                  <a:gd name="T57" fmla="*/ 9 h 134"/>
                  <a:gd name="T58" fmla="*/ 3 w 175"/>
                  <a:gd name="T59" fmla="*/ 8 h 134"/>
                  <a:gd name="T60" fmla="*/ 3 w 175"/>
                  <a:gd name="T61" fmla="*/ 8 h 134"/>
                  <a:gd name="T62" fmla="*/ 3 w 175"/>
                  <a:gd name="T63" fmla="*/ 7 h 134"/>
                  <a:gd name="T64" fmla="*/ 3 w 175"/>
                  <a:gd name="T65" fmla="*/ 7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134"/>
                  <a:gd name="T101" fmla="*/ 175 w 175"/>
                  <a:gd name="T102" fmla="*/ 134 h 1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134">
                    <a:moveTo>
                      <a:pt x="47" y="102"/>
                    </a:moveTo>
                    <a:lnTo>
                      <a:pt x="44" y="98"/>
                    </a:lnTo>
                    <a:lnTo>
                      <a:pt x="43" y="89"/>
                    </a:lnTo>
                    <a:lnTo>
                      <a:pt x="40" y="77"/>
                    </a:lnTo>
                    <a:lnTo>
                      <a:pt x="43" y="63"/>
                    </a:lnTo>
                    <a:lnTo>
                      <a:pt x="49" y="50"/>
                    </a:lnTo>
                    <a:lnTo>
                      <a:pt x="67" y="39"/>
                    </a:lnTo>
                    <a:lnTo>
                      <a:pt x="92" y="33"/>
                    </a:lnTo>
                    <a:lnTo>
                      <a:pt x="132" y="33"/>
                    </a:lnTo>
                    <a:lnTo>
                      <a:pt x="164" y="33"/>
                    </a:lnTo>
                    <a:lnTo>
                      <a:pt x="175" y="30"/>
                    </a:lnTo>
                    <a:lnTo>
                      <a:pt x="168" y="25"/>
                    </a:lnTo>
                    <a:lnTo>
                      <a:pt x="151" y="19"/>
                    </a:lnTo>
                    <a:lnTo>
                      <a:pt x="127" y="13"/>
                    </a:lnTo>
                    <a:lnTo>
                      <a:pt x="104" y="7"/>
                    </a:lnTo>
                    <a:lnTo>
                      <a:pt x="85" y="2"/>
                    </a:lnTo>
                    <a:lnTo>
                      <a:pt x="79" y="2"/>
                    </a:lnTo>
                    <a:lnTo>
                      <a:pt x="73" y="0"/>
                    </a:lnTo>
                    <a:lnTo>
                      <a:pt x="61" y="0"/>
                    </a:lnTo>
                    <a:lnTo>
                      <a:pt x="45" y="0"/>
                    </a:lnTo>
                    <a:lnTo>
                      <a:pt x="29" y="6"/>
                    </a:lnTo>
                    <a:lnTo>
                      <a:pt x="13" y="14"/>
                    </a:lnTo>
                    <a:lnTo>
                      <a:pt x="3" y="30"/>
                    </a:lnTo>
                    <a:lnTo>
                      <a:pt x="0" y="53"/>
                    </a:lnTo>
                    <a:lnTo>
                      <a:pt x="9" y="86"/>
                    </a:lnTo>
                    <a:lnTo>
                      <a:pt x="21" y="116"/>
                    </a:lnTo>
                    <a:lnTo>
                      <a:pt x="31" y="130"/>
                    </a:lnTo>
                    <a:lnTo>
                      <a:pt x="36" y="134"/>
                    </a:lnTo>
                    <a:lnTo>
                      <a:pt x="41" y="132"/>
                    </a:lnTo>
                    <a:lnTo>
                      <a:pt x="44" y="122"/>
                    </a:lnTo>
                    <a:lnTo>
                      <a:pt x="45" y="113"/>
                    </a:lnTo>
                    <a:lnTo>
                      <a:pt x="45" y="105"/>
                    </a:lnTo>
                    <a:lnTo>
                      <a:pt x="47" y="102"/>
                    </a:lnTo>
                    <a:close/>
                  </a:path>
                </a:pathLst>
              </a:custGeom>
              <a:solidFill>
                <a:srgbClr val="0003B8"/>
              </a:solidFill>
              <a:ln w="1588">
                <a:solidFill>
                  <a:srgbClr val="000000"/>
                </a:solidFill>
                <a:round/>
                <a:headEnd/>
                <a:tailEnd/>
              </a:ln>
            </p:spPr>
            <p:txBody>
              <a:bodyPr/>
              <a:lstStyle/>
              <a:p>
                <a:endParaRPr lang="en-US"/>
              </a:p>
            </p:txBody>
          </p:sp>
          <p:sp>
            <p:nvSpPr>
              <p:cNvPr id="21558" name="Freeform 1203"/>
              <p:cNvSpPr>
                <a:spLocks/>
              </p:cNvSpPr>
              <p:nvPr/>
            </p:nvSpPr>
            <p:spPr bwMode="auto">
              <a:xfrm>
                <a:off x="4752" y="3519"/>
                <a:ext cx="154" cy="139"/>
              </a:xfrm>
              <a:custGeom>
                <a:avLst/>
                <a:gdLst>
                  <a:gd name="T0" fmla="*/ 1 w 308"/>
                  <a:gd name="T1" fmla="*/ 18 h 278"/>
                  <a:gd name="T2" fmla="*/ 1 w 308"/>
                  <a:gd name="T3" fmla="*/ 18 h 278"/>
                  <a:gd name="T4" fmla="*/ 1 w 308"/>
                  <a:gd name="T5" fmla="*/ 17 h 278"/>
                  <a:gd name="T6" fmla="*/ 2 w 308"/>
                  <a:gd name="T7" fmla="*/ 17 h 278"/>
                  <a:gd name="T8" fmla="*/ 2 w 308"/>
                  <a:gd name="T9" fmla="*/ 16 h 278"/>
                  <a:gd name="T10" fmla="*/ 3 w 308"/>
                  <a:gd name="T11" fmla="*/ 15 h 278"/>
                  <a:gd name="T12" fmla="*/ 4 w 308"/>
                  <a:gd name="T13" fmla="*/ 14 h 278"/>
                  <a:gd name="T14" fmla="*/ 4 w 308"/>
                  <a:gd name="T15" fmla="*/ 13 h 278"/>
                  <a:gd name="T16" fmla="*/ 4 w 308"/>
                  <a:gd name="T17" fmla="*/ 11 h 278"/>
                  <a:gd name="T18" fmla="*/ 4 w 308"/>
                  <a:gd name="T19" fmla="*/ 9 h 278"/>
                  <a:gd name="T20" fmla="*/ 5 w 308"/>
                  <a:gd name="T21" fmla="*/ 8 h 278"/>
                  <a:gd name="T22" fmla="*/ 6 w 308"/>
                  <a:gd name="T23" fmla="*/ 6 h 278"/>
                  <a:gd name="T24" fmla="*/ 7 w 308"/>
                  <a:gd name="T25" fmla="*/ 5 h 278"/>
                  <a:gd name="T26" fmla="*/ 8 w 308"/>
                  <a:gd name="T27" fmla="*/ 4 h 278"/>
                  <a:gd name="T28" fmla="*/ 9 w 308"/>
                  <a:gd name="T29" fmla="*/ 3 h 278"/>
                  <a:gd name="T30" fmla="*/ 10 w 308"/>
                  <a:gd name="T31" fmla="*/ 2 h 278"/>
                  <a:gd name="T32" fmla="*/ 12 w 308"/>
                  <a:gd name="T33" fmla="*/ 2 h 278"/>
                  <a:gd name="T34" fmla="*/ 13 w 308"/>
                  <a:gd name="T35" fmla="*/ 2 h 278"/>
                  <a:gd name="T36" fmla="*/ 14 w 308"/>
                  <a:gd name="T37" fmla="*/ 2 h 278"/>
                  <a:gd name="T38" fmla="*/ 15 w 308"/>
                  <a:gd name="T39" fmla="*/ 2 h 278"/>
                  <a:gd name="T40" fmla="*/ 17 w 308"/>
                  <a:gd name="T41" fmla="*/ 1 h 278"/>
                  <a:gd name="T42" fmla="*/ 18 w 308"/>
                  <a:gd name="T43" fmla="*/ 1 h 278"/>
                  <a:gd name="T44" fmla="*/ 19 w 308"/>
                  <a:gd name="T45" fmla="*/ 1 h 278"/>
                  <a:gd name="T46" fmla="*/ 19 w 308"/>
                  <a:gd name="T47" fmla="*/ 0 h 278"/>
                  <a:gd name="T48" fmla="*/ 20 w 308"/>
                  <a:gd name="T49" fmla="*/ 0 h 278"/>
                  <a:gd name="T50" fmla="*/ 20 w 308"/>
                  <a:gd name="T51" fmla="*/ 1 h 278"/>
                  <a:gd name="T52" fmla="*/ 20 w 308"/>
                  <a:gd name="T53" fmla="*/ 1 h 278"/>
                  <a:gd name="T54" fmla="*/ 20 w 308"/>
                  <a:gd name="T55" fmla="*/ 2 h 278"/>
                  <a:gd name="T56" fmla="*/ 19 w 308"/>
                  <a:gd name="T57" fmla="*/ 2 h 278"/>
                  <a:gd name="T58" fmla="*/ 19 w 308"/>
                  <a:gd name="T59" fmla="*/ 2 h 278"/>
                  <a:gd name="T60" fmla="*/ 18 w 308"/>
                  <a:gd name="T61" fmla="*/ 3 h 278"/>
                  <a:gd name="T62" fmla="*/ 16 w 308"/>
                  <a:gd name="T63" fmla="*/ 3 h 278"/>
                  <a:gd name="T64" fmla="*/ 14 w 308"/>
                  <a:gd name="T65" fmla="*/ 4 h 278"/>
                  <a:gd name="T66" fmla="*/ 12 w 308"/>
                  <a:gd name="T67" fmla="*/ 4 h 278"/>
                  <a:gd name="T68" fmla="*/ 10 w 308"/>
                  <a:gd name="T69" fmla="*/ 5 h 278"/>
                  <a:gd name="T70" fmla="*/ 9 w 308"/>
                  <a:gd name="T71" fmla="*/ 6 h 278"/>
                  <a:gd name="T72" fmla="*/ 7 w 308"/>
                  <a:gd name="T73" fmla="*/ 8 h 278"/>
                  <a:gd name="T74" fmla="*/ 6 w 308"/>
                  <a:gd name="T75" fmla="*/ 9 h 278"/>
                  <a:gd name="T76" fmla="*/ 5 w 308"/>
                  <a:gd name="T77" fmla="*/ 10 h 278"/>
                  <a:gd name="T78" fmla="*/ 5 w 308"/>
                  <a:gd name="T79" fmla="*/ 12 h 278"/>
                  <a:gd name="T80" fmla="*/ 5 w 308"/>
                  <a:gd name="T81" fmla="*/ 13 h 278"/>
                  <a:gd name="T82" fmla="*/ 4 w 308"/>
                  <a:gd name="T83" fmla="*/ 15 h 278"/>
                  <a:gd name="T84" fmla="*/ 3 w 308"/>
                  <a:gd name="T85" fmla="*/ 16 h 278"/>
                  <a:gd name="T86" fmla="*/ 3 w 308"/>
                  <a:gd name="T87" fmla="*/ 16 h 278"/>
                  <a:gd name="T88" fmla="*/ 2 w 308"/>
                  <a:gd name="T89" fmla="*/ 17 h 278"/>
                  <a:gd name="T90" fmla="*/ 1 w 308"/>
                  <a:gd name="T91" fmla="*/ 17 h 278"/>
                  <a:gd name="T92" fmla="*/ 0 w 308"/>
                  <a:gd name="T93" fmla="*/ 18 h 278"/>
                  <a:gd name="T94" fmla="*/ 1 w 308"/>
                  <a:gd name="T95" fmla="*/ 18 h 2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8"/>
                  <a:gd name="T145" fmla="*/ 0 h 278"/>
                  <a:gd name="T146" fmla="*/ 308 w 308"/>
                  <a:gd name="T147" fmla="*/ 278 h 2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8" h="278">
                    <a:moveTo>
                      <a:pt x="4" y="278"/>
                    </a:moveTo>
                    <a:lnTo>
                      <a:pt x="5" y="275"/>
                    </a:lnTo>
                    <a:lnTo>
                      <a:pt x="12" y="271"/>
                    </a:lnTo>
                    <a:lnTo>
                      <a:pt x="20" y="263"/>
                    </a:lnTo>
                    <a:lnTo>
                      <a:pt x="32" y="252"/>
                    </a:lnTo>
                    <a:lnTo>
                      <a:pt x="42" y="236"/>
                    </a:lnTo>
                    <a:lnTo>
                      <a:pt x="51" y="219"/>
                    </a:lnTo>
                    <a:lnTo>
                      <a:pt x="58" y="196"/>
                    </a:lnTo>
                    <a:lnTo>
                      <a:pt x="60" y="171"/>
                    </a:lnTo>
                    <a:lnTo>
                      <a:pt x="63" y="141"/>
                    </a:lnTo>
                    <a:lnTo>
                      <a:pt x="71" y="115"/>
                    </a:lnTo>
                    <a:lnTo>
                      <a:pt x="83" y="91"/>
                    </a:lnTo>
                    <a:lnTo>
                      <a:pt x="101" y="70"/>
                    </a:lnTo>
                    <a:lnTo>
                      <a:pt x="118" y="53"/>
                    </a:lnTo>
                    <a:lnTo>
                      <a:pt x="138" y="40"/>
                    </a:lnTo>
                    <a:lnTo>
                      <a:pt x="157" y="32"/>
                    </a:lnTo>
                    <a:lnTo>
                      <a:pt x="177" y="30"/>
                    </a:lnTo>
                    <a:lnTo>
                      <a:pt x="194" y="28"/>
                    </a:lnTo>
                    <a:lnTo>
                      <a:pt x="214" y="25"/>
                    </a:lnTo>
                    <a:lnTo>
                      <a:pt x="236" y="20"/>
                    </a:lnTo>
                    <a:lnTo>
                      <a:pt x="257" y="14"/>
                    </a:lnTo>
                    <a:lnTo>
                      <a:pt x="276" y="8"/>
                    </a:lnTo>
                    <a:lnTo>
                      <a:pt x="292" y="4"/>
                    </a:lnTo>
                    <a:lnTo>
                      <a:pt x="303" y="0"/>
                    </a:lnTo>
                    <a:lnTo>
                      <a:pt x="307" y="0"/>
                    </a:lnTo>
                    <a:lnTo>
                      <a:pt x="308" y="4"/>
                    </a:lnTo>
                    <a:lnTo>
                      <a:pt x="308" y="9"/>
                    </a:lnTo>
                    <a:lnTo>
                      <a:pt x="308" y="17"/>
                    </a:lnTo>
                    <a:lnTo>
                      <a:pt x="303" y="24"/>
                    </a:lnTo>
                    <a:lnTo>
                      <a:pt x="293" y="32"/>
                    </a:lnTo>
                    <a:lnTo>
                      <a:pt x="277" y="38"/>
                    </a:lnTo>
                    <a:lnTo>
                      <a:pt x="253" y="46"/>
                    </a:lnTo>
                    <a:lnTo>
                      <a:pt x="221" y="53"/>
                    </a:lnTo>
                    <a:lnTo>
                      <a:pt x="190" y="64"/>
                    </a:lnTo>
                    <a:lnTo>
                      <a:pt x="159" y="77"/>
                    </a:lnTo>
                    <a:lnTo>
                      <a:pt x="131" y="95"/>
                    </a:lnTo>
                    <a:lnTo>
                      <a:pt x="106" y="113"/>
                    </a:lnTo>
                    <a:lnTo>
                      <a:pt x="88" y="135"/>
                    </a:lnTo>
                    <a:lnTo>
                      <a:pt x="76" y="157"/>
                    </a:lnTo>
                    <a:lnTo>
                      <a:pt x="75" y="184"/>
                    </a:lnTo>
                    <a:lnTo>
                      <a:pt x="72" y="207"/>
                    </a:lnTo>
                    <a:lnTo>
                      <a:pt x="63" y="227"/>
                    </a:lnTo>
                    <a:lnTo>
                      <a:pt x="48" y="243"/>
                    </a:lnTo>
                    <a:lnTo>
                      <a:pt x="34" y="255"/>
                    </a:lnTo>
                    <a:lnTo>
                      <a:pt x="18" y="263"/>
                    </a:lnTo>
                    <a:lnTo>
                      <a:pt x="5" y="270"/>
                    </a:lnTo>
                    <a:lnTo>
                      <a:pt x="0" y="274"/>
                    </a:lnTo>
                    <a:lnTo>
                      <a:pt x="4" y="278"/>
                    </a:lnTo>
                    <a:close/>
                  </a:path>
                </a:pathLst>
              </a:custGeom>
              <a:solidFill>
                <a:srgbClr val="0003B8"/>
              </a:solidFill>
              <a:ln w="1588">
                <a:solidFill>
                  <a:srgbClr val="000000"/>
                </a:solidFill>
                <a:round/>
                <a:headEnd/>
                <a:tailEnd/>
              </a:ln>
            </p:spPr>
            <p:txBody>
              <a:bodyPr/>
              <a:lstStyle/>
              <a:p>
                <a:endParaRPr lang="en-US"/>
              </a:p>
            </p:txBody>
          </p:sp>
          <p:sp>
            <p:nvSpPr>
              <p:cNvPr id="21559" name="Freeform 1204"/>
              <p:cNvSpPr>
                <a:spLocks/>
              </p:cNvSpPr>
              <p:nvPr/>
            </p:nvSpPr>
            <p:spPr bwMode="auto">
              <a:xfrm>
                <a:off x="5050" y="3549"/>
                <a:ext cx="29" cy="50"/>
              </a:xfrm>
              <a:custGeom>
                <a:avLst/>
                <a:gdLst>
                  <a:gd name="T0" fmla="*/ 2 w 57"/>
                  <a:gd name="T1" fmla="*/ 0 h 100"/>
                  <a:gd name="T2" fmla="*/ 3 w 57"/>
                  <a:gd name="T3" fmla="*/ 1 h 100"/>
                  <a:gd name="T4" fmla="*/ 3 w 57"/>
                  <a:gd name="T5" fmla="*/ 1 h 100"/>
                  <a:gd name="T6" fmla="*/ 4 w 57"/>
                  <a:gd name="T7" fmla="*/ 2 h 100"/>
                  <a:gd name="T8" fmla="*/ 4 w 57"/>
                  <a:gd name="T9" fmla="*/ 2 h 100"/>
                  <a:gd name="T10" fmla="*/ 4 w 57"/>
                  <a:gd name="T11" fmla="*/ 3 h 100"/>
                  <a:gd name="T12" fmla="*/ 4 w 57"/>
                  <a:gd name="T13" fmla="*/ 4 h 100"/>
                  <a:gd name="T14" fmla="*/ 4 w 57"/>
                  <a:gd name="T15" fmla="*/ 4 h 100"/>
                  <a:gd name="T16" fmla="*/ 4 w 57"/>
                  <a:gd name="T17" fmla="*/ 5 h 100"/>
                  <a:gd name="T18" fmla="*/ 4 w 57"/>
                  <a:gd name="T19" fmla="*/ 5 h 100"/>
                  <a:gd name="T20" fmla="*/ 3 w 57"/>
                  <a:gd name="T21" fmla="*/ 6 h 100"/>
                  <a:gd name="T22" fmla="*/ 3 w 57"/>
                  <a:gd name="T23" fmla="*/ 6 h 100"/>
                  <a:gd name="T24" fmla="*/ 2 w 57"/>
                  <a:gd name="T25" fmla="*/ 7 h 100"/>
                  <a:gd name="T26" fmla="*/ 1 w 57"/>
                  <a:gd name="T27" fmla="*/ 6 h 100"/>
                  <a:gd name="T28" fmla="*/ 1 w 57"/>
                  <a:gd name="T29" fmla="*/ 6 h 100"/>
                  <a:gd name="T30" fmla="*/ 1 w 57"/>
                  <a:gd name="T31" fmla="*/ 5 h 100"/>
                  <a:gd name="T32" fmla="*/ 1 w 57"/>
                  <a:gd name="T33" fmla="*/ 5 h 100"/>
                  <a:gd name="T34" fmla="*/ 0 w 57"/>
                  <a:gd name="T35" fmla="*/ 4 h 100"/>
                  <a:gd name="T36" fmla="*/ 0 w 57"/>
                  <a:gd name="T37" fmla="*/ 4 h 100"/>
                  <a:gd name="T38" fmla="*/ 0 w 57"/>
                  <a:gd name="T39" fmla="*/ 3 h 100"/>
                  <a:gd name="T40" fmla="*/ 1 w 57"/>
                  <a:gd name="T41" fmla="*/ 2 h 100"/>
                  <a:gd name="T42" fmla="*/ 1 w 57"/>
                  <a:gd name="T43" fmla="*/ 2 h 100"/>
                  <a:gd name="T44" fmla="*/ 1 w 57"/>
                  <a:gd name="T45" fmla="*/ 1 h 100"/>
                  <a:gd name="T46" fmla="*/ 1 w 57"/>
                  <a:gd name="T47" fmla="*/ 1 h 100"/>
                  <a:gd name="T48" fmla="*/ 2 w 57"/>
                  <a:gd name="T49" fmla="*/ 0 h 1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100"/>
                  <a:gd name="T77" fmla="*/ 57 w 57"/>
                  <a:gd name="T78" fmla="*/ 100 h 1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100">
                    <a:moveTo>
                      <a:pt x="28" y="0"/>
                    </a:moveTo>
                    <a:lnTo>
                      <a:pt x="39" y="2"/>
                    </a:lnTo>
                    <a:lnTo>
                      <a:pt x="48" y="14"/>
                    </a:lnTo>
                    <a:lnTo>
                      <a:pt x="51" y="21"/>
                    </a:lnTo>
                    <a:lnTo>
                      <a:pt x="55" y="31"/>
                    </a:lnTo>
                    <a:lnTo>
                      <a:pt x="56" y="39"/>
                    </a:lnTo>
                    <a:lnTo>
                      <a:pt x="57" y="51"/>
                    </a:lnTo>
                    <a:lnTo>
                      <a:pt x="56" y="60"/>
                    </a:lnTo>
                    <a:lnTo>
                      <a:pt x="55" y="69"/>
                    </a:lnTo>
                    <a:lnTo>
                      <a:pt x="51" y="77"/>
                    </a:lnTo>
                    <a:lnTo>
                      <a:pt x="48" y="85"/>
                    </a:lnTo>
                    <a:lnTo>
                      <a:pt x="39" y="95"/>
                    </a:lnTo>
                    <a:lnTo>
                      <a:pt x="28" y="100"/>
                    </a:lnTo>
                    <a:lnTo>
                      <a:pt x="16" y="95"/>
                    </a:lnTo>
                    <a:lnTo>
                      <a:pt x="8" y="85"/>
                    </a:lnTo>
                    <a:lnTo>
                      <a:pt x="4" y="77"/>
                    </a:lnTo>
                    <a:lnTo>
                      <a:pt x="1" y="69"/>
                    </a:lnTo>
                    <a:lnTo>
                      <a:pt x="0" y="60"/>
                    </a:lnTo>
                    <a:lnTo>
                      <a:pt x="0" y="51"/>
                    </a:lnTo>
                    <a:lnTo>
                      <a:pt x="0" y="39"/>
                    </a:lnTo>
                    <a:lnTo>
                      <a:pt x="1" y="31"/>
                    </a:lnTo>
                    <a:lnTo>
                      <a:pt x="4" y="21"/>
                    </a:lnTo>
                    <a:lnTo>
                      <a:pt x="8" y="14"/>
                    </a:lnTo>
                    <a:lnTo>
                      <a:pt x="16" y="2"/>
                    </a:lnTo>
                    <a:lnTo>
                      <a:pt x="28" y="0"/>
                    </a:lnTo>
                    <a:close/>
                  </a:path>
                </a:pathLst>
              </a:custGeom>
              <a:solidFill>
                <a:srgbClr val="000000"/>
              </a:solidFill>
              <a:ln w="1588">
                <a:solidFill>
                  <a:srgbClr val="000000"/>
                </a:solidFill>
                <a:round/>
                <a:headEnd/>
                <a:tailEnd/>
              </a:ln>
            </p:spPr>
            <p:txBody>
              <a:bodyPr/>
              <a:lstStyle/>
              <a:p>
                <a:endParaRPr lang="en-US"/>
              </a:p>
            </p:txBody>
          </p:sp>
        </p:grpSp>
        <p:sp>
          <p:nvSpPr>
            <p:cNvPr id="21530" name="Freeform 1205"/>
            <p:cNvSpPr>
              <a:spLocks/>
            </p:cNvSpPr>
            <p:nvPr/>
          </p:nvSpPr>
          <p:spPr bwMode="auto">
            <a:xfrm flipH="1">
              <a:off x="5296" y="1435"/>
              <a:ext cx="39" cy="291"/>
            </a:xfrm>
            <a:custGeom>
              <a:avLst/>
              <a:gdLst>
                <a:gd name="T0" fmla="*/ 21 w 48"/>
                <a:gd name="T1" fmla="*/ 1253 h 144"/>
                <a:gd name="T2" fmla="*/ 0 w 48"/>
                <a:gd name="T3" fmla="*/ 833 h 144"/>
                <a:gd name="T4" fmla="*/ 0 w 48"/>
                <a:gd name="T5" fmla="*/ 0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48" y="144"/>
                  </a:moveTo>
                  <a:lnTo>
                    <a:pt x="0" y="96"/>
                  </a:lnTo>
                  <a:lnTo>
                    <a:pt x="0" y="0"/>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grpSp>
      <p:grpSp>
        <p:nvGrpSpPr>
          <p:cNvPr id="21508" name="Group 185"/>
          <p:cNvGrpSpPr>
            <a:grpSpLocks/>
          </p:cNvGrpSpPr>
          <p:nvPr/>
        </p:nvGrpSpPr>
        <p:grpSpPr bwMode="auto">
          <a:xfrm>
            <a:off x="2298700" y="5334000"/>
            <a:ext cx="4635500" cy="1358900"/>
            <a:chOff x="2298700" y="5334000"/>
            <a:chExt cx="4635500" cy="1358900"/>
          </a:xfrm>
        </p:grpSpPr>
        <p:grpSp>
          <p:nvGrpSpPr>
            <p:cNvPr id="21509" name="Group 1028"/>
            <p:cNvGrpSpPr>
              <a:grpSpLocks/>
            </p:cNvGrpSpPr>
            <p:nvPr/>
          </p:nvGrpSpPr>
          <p:grpSpPr bwMode="auto">
            <a:xfrm>
              <a:off x="2298700" y="5334000"/>
              <a:ext cx="4635500" cy="1358900"/>
              <a:chOff x="676" y="2932"/>
              <a:chExt cx="2920" cy="856"/>
            </a:xfrm>
          </p:grpSpPr>
          <p:sp useBgFill="1">
            <p:nvSpPr>
              <p:cNvPr id="21511" name="Rectangle 1029"/>
              <p:cNvSpPr>
                <a:spLocks noChangeArrowheads="1"/>
              </p:cNvSpPr>
              <p:nvPr/>
            </p:nvSpPr>
            <p:spPr bwMode="auto">
              <a:xfrm>
                <a:off x="676" y="3364"/>
                <a:ext cx="568" cy="424"/>
              </a:xfrm>
              <a:prstGeom prst="rect">
                <a:avLst/>
              </a:prstGeom>
              <a:ln w="12700">
                <a:solidFill>
                  <a:schemeClr val="tx1"/>
                </a:solidFill>
                <a:miter lim="800000"/>
                <a:headEnd/>
                <a:tailEnd/>
              </a:ln>
            </p:spPr>
            <p:txBody>
              <a:bodyPr wrap="none" anchor="ctr"/>
              <a:lstStyle/>
              <a:p>
                <a:endParaRPr lang="en-US">
                  <a:cs typeface="Tahoma" charset="0"/>
                </a:endParaRPr>
              </a:p>
            </p:txBody>
          </p:sp>
          <p:sp>
            <p:nvSpPr>
              <p:cNvPr id="21512" name="Rectangle 1030"/>
              <p:cNvSpPr>
                <a:spLocks noChangeArrowheads="1"/>
              </p:cNvSpPr>
              <p:nvPr/>
            </p:nvSpPr>
            <p:spPr bwMode="auto">
              <a:xfrm>
                <a:off x="683" y="3442"/>
                <a:ext cx="456"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2000">
                    <a:cs typeface="Tahoma" charset="0"/>
                  </a:rPr>
                  <a:t>CPU</a:t>
                </a:r>
              </a:p>
            </p:txBody>
          </p:sp>
          <p:grpSp>
            <p:nvGrpSpPr>
              <p:cNvPr id="21513" name="Group 1031"/>
              <p:cNvGrpSpPr>
                <a:grpSpLocks/>
              </p:cNvGrpSpPr>
              <p:nvPr/>
            </p:nvGrpSpPr>
            <p:grpSpPr bwMode="auto">
              <a:xfrm>
                <a:off x="780" y="3154"/>
                <a:ext cx="464" cy="202"/>
                <a:chOff x="780" y="3154"/>
                <a:chExt cx="464" cy="202"/>
              </a:xfrm>
            </p:grpSpPr>
            <p:sp useBgFill="1">
              <p:nvSpPr>
                <p:cNvPr id="21526" name="Rectangle 1032"/>
                <p:cNvSpPr>
                  <a:spLocks noChangeArrowheads="1"/>
                </p:cNvSpPr>
                <p:nvPr/>
              </p:nvSpPr>
              <p:spPr bwMode="auto">
                <a:xfrm>
                  <a:off x="820" y="3172"/>
                  <a:ext cx="424" cy="184"/>
                </a:xfrm>
                <a:prstGeom prst="rect">
                  <a:avLst/>
                </a:prstGeom>
                <a:ln w="12700">
                  <a:solidFill>
                    <a:schemeClr val="tx1"/>
                  </a:solidFill>
                  <a:miter lim="800000"/>
                  <a:headEnd/>
                  <a:tailEnd/>
                </a:ln>
              </p:spPr>
              <p:txBody>
                <a:bodyPr wrap="none" anchor="ctr"/>
                <a:lstStyle/>
                <a:p>
                  <a:endParaRPr lang="en-US">
                    <a:cs typeface="Tahoma" charset="0"/>
                  </a:endParaRPr>
                </a:p>
              </p:txBody>
            </p:sp>
            <p:sp>
              <p:nvSpPr>
                <p:cNvPr id="21527" name="Rectangle 1033"/>
                <p:cNvSpPr>
                  <a:spLocks noChangeArrowheads="1"/>
                </p:cNvSpPr>
                <p:nvPr/>
              </p:nvSpPr>
              <p:spPr bwMode="auto">
                <a:xfrm>
                  <a:off x="780" y="3154"/>
                  <a:ext cx="45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a:cs typeface="Tahoma" charset="0"/>
                    </a:rPr>
                    <a:t>SRAM</a:t>
                  </a:r>
                </a:p>
              </p:txBody>
            </p:sp>
          </p:grpSp>
          <p:grpSp>
            <p:nvGrpSpPr>
              <p:cNvPr id="21514" name="Group 1034"/>
              <p:cNvGrpSpPr>
                <a:grpSpLocks/>
              </p:cNvGrpSpPr>
              <p:nvPr/>
            </p:nvGrpSpPr>
            <p:grpSpPr bwMode="auto">
              <a:xfrm>
                <a:off x="1552" y="2932"/>
                <a:ext cx="530" cy="664"/>
                <a:chOff x="1552" y="2932"/>
                <a:chExt cx="530" cy="664"/>
              </a:xfrm>
            </p:grpSpPr>
            <p:sp useBgFill="1">
              <p:nvSpPr>
                <p:cNvPr id="21524" name="Rectangle 1035"/>
                <p:cNvSpPr>
                  <a:spLocks noChangeArrowheads="1"/>
                </p:cNvSpPr>
                <p:nvPr/>
              </p:nvSpPr>
              <p:spPr bwMode="auto">
                <a:xfrm>
                  <a:off x="1588" y="2932"/>
                  <a:ext cx="472" cy="664"/>
                </a:xfrm>
                <a:prstGeom prst="rect">
                  <a:avLst/>
                </a:prstGeom>
                <a:ln w="12700">
                  <a:solidFill>
                    <a:schemeClr val="tx1"/>
                  </a:solidFill>
                  <a:miter lim="800000"/>
                  <a:headEnd/>
                  <a:tailEnd/>
                </a:ln>
              </p:spPr>
              <p:txBody>
                <a:bodyPr wrap="none" anchor="ctr"/>
                <a:lstStyle/>
                <a:p>
                  <a:endParaRPr lang="en-US">
                    <a:cs typeface="Tahoma" charset="0"/>
                  </a:endParaRPr>
                </a:p>
              </p:txBody>
            </p:sp>
            <p:sp>
              <p:nvSpPr>
                <p:cNvPr id="21525" name="Rectangle 1036"/>
                <p:cNvSpPr>
                  <a:spLocks noChangeArrowheads="1"/>
                </p:cNvSpPr>
                <p:nvPr/>
              </p:nvSpPr>
              <p:spPr bwMode="auto">
                <a:xfrm>
                  <a:off x="1552" y="3058"/>
                  <a:ext cx="530" cy="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a:cs typeface="Tahoma" charset="0"/>
                    </a:rPr>
                    <a:t>MAIN</a:t>
                  </a:r>
                </a:p>
                <a:p>
                  <a:pPr algn="ctr">
                    <a:lnSpc>
                      <a:spcPct val="90000"/>
                    </a:lnSpc>
                  </a:pPr>
                  <a:r>
                    <a:rPr lang="en-US" sz="1400">
                      <a:cs typeface="Tahoma" charset="0"/>
                    </a:rPr>
                    <a:t>MEM</a:t>
                  </a:r>
                </a:p>
                <a:p>
                  <a:pPr algn="ctr">
                    <a:lnSpc>
                      <a:spcPct val="90000"/>
                    </a:lnSpc>
                  </a:pPr>
                  <a:r>
                    <a:rPr lang="en-US" sz="1400">
                      <a:cs typeface="Tahoma" charset="0"/>
                    </a:rPr>
                    <a:t>(DRAM)</a:t>
                  </a:r>
                </a:p>
              </p:txBody>
            </p:sp>
          </p:grpSp>
          <p:grpSp>
            <p:nvGrpSpPr>
              <p:cNvPr id="21515" name="Group 1037"/>
              <p:cNvGrpSpPr>
                <a:grpSpLocks/>
              </p:cNvGrpSpPr>
              <p:nvPr/>
            </p:nvGrpSpPr>
            <p:grpSpPr bwMode="auto">
              <a:xfrm>
                <a:off x="2644" y="3220"/>
                <a:ext cx="952" cy="280"/>
                <a:chOff x="2644" y="3220"/>
                <a:chExt cx="952" cy="280"/>
              </a:xfrm>
            </p:grpSpPr>
            <p:sp useBgFill="1">
              <p:nvSpPr>
                <p:cNvPr id="21519" name="Oval 1038"/>
                <p:cNvSpPr>
                  <a:spLocks noChangeArrowheads="1"/>
                </p:cNvSpPr>
                <p:nvPr/>
              </p:nvSpPr>
              <p:spPr bwMode="auto">
                <a:xfrm>
                  <a:off x="2644" y="3220"/>
                  <a:ext cx="952" cy="88"/>
                </a:xfrm>
                <a:prstGeom prst="ellipse">
                  <a:avLst/>
                </a:prstGeom>
                <a:ln w="12700">
                  <a:solidFill>
                    <a:schemeClr val="tx1"/>
                  </a:solidFill>
                  <a:round/>
                  <a:headEnd/>
                  <a:tailEnd/>
                </a:ln>
              </p:spPr>
              <p:txBody>
                <a:bodyPr wrap="none" anchor="ctr"/>
                <a:lstStyle/>
                <a:p>
                  <a:endParaRPr lang="en-US">
                    <a:cs typeface="Tahoma" charset="0"/>
                  </a:endParaRPr>
                </a:p>
              </p:txBody>
            </p:sp>
            <p:sp useBgFill="1">
              <p:nvSpPr>
                <p:cNvPr id="21520" name="Oval 1039"/>
                <p:cNvSpPr>
                  <a:spLocks noChangeArrowheads="1"/>
                </p:cNvSpPr>
                <p:nvPr/>
              </p:nvSpPr>
              <p:spPr bwMode="auto">
                <a:xfrm>
                  <a:off x="2644" y="3268"/>
                  <a:ext cx="952" cy="88"/>
                </a:xfrm>
                <a:prstGeom prst="ellipse">
                  <a:avLst/>
                </a:prstGeom>
                <a:ln w="12700">
                  <a:solidFill>
                    <a:schemeClr val="tx1"/>
                  </a:solidFill>
                  <a:round/>
                  <a:headEnd/>
                  <a:tailEnd/>
                </a:ln>
              </p:spPr>
              <p:txBody>
                <a:bodyPr wrap="none" anchor="ctr"/>
                <a:lstStyle/>
                <a:p>
                  <a:endParaRPr lang="en-US">
                    <a:cs typeface="Tahoma" charset="0"/>
                  </a:endParaRPr>
                </a:p>
              </p:txBody>
            </p:sp>
            <p:sp useBgFill="1">
              <p:nvSpPr>
                <p:cNvPr id="21521" name="Oval 1040"/>
                <p:cNvSpPr>
                  <a:spLocks noChangeArrowheads="1"/>
                </p:cNvSpPr>
                <p:nvPr/>
              </p:nvSpPr>
              <p:spPr bwMode="auto">
                <a:xfrm>
                  <a:off x="2644" y="3316"/>
                  <a:ext cx="952" cy="88"/>
                </a:xfrm>
                <a:prstGeom prst="ellipse">
                  <a:avLst/>
                </a:prstGeom>
                <a:ln w="12700">
                  <a:solidFill>
                    <a:schemeClr val="tx1"/>
                  </a:solidFill>
                  <a:round/>
                  <a:headEnd/>
                  <a:tailEnd/>
                </a:ln>
              </p:spPr>
              <p:txBody>
                <a:bodyPr wrap="none" anchor="ctr"/>
                <a:lstStyle/>
                <a:p>
                  <a:endParaRPr lang="en-US">
                    <a:cs typeface="Tahoma" charset="0"/>
                  </a:endParaRPr>
                </a:p>
              </p:txBody>
            </p:sp>
            <p:sp useBgFill="1">
              <p:nvSpPr>
                <p:cNvPr id="21522" name="Oval 1041"/>
                <p:cNvSpPr>
                  <a:spLocks noChangeArrowheads="1"/>
                </p:cNvSpPr>
                <p:nvPr/>
              </p:nvSpPr>
              <p:spPr bwMode="auto">
                <a:xfrm>
                  <a:off x="2644" y="3364"/>
                  <a:ext cx="952" cy="88"/>
                </a:xfrm>
                <a:prstGeom prst="ellipse">
                  <a:avLst/>
                </a:prstGeom>
                <a:ln w="12700">
                  <a:solidFill>
                    <a:schemeClr val="tx1"/>
                  </a:solidFill>
                  <a:round/>
                  <a:headEnd/>
                  <a:tailEnd/>
                </a:ln>
              </p:spPr>
              <p:txBody>
                <a:bodyPr wrap="none" anchor="ctr"/>
                <a:lstStyle/>
                <a:p>
                  <a:endParaRPr lang="en-US">
                    <a:cs typeface="Tahoma" charset="0"/>
                  </a:endParaRPr>
                </a:p>
              </p:txBody>
            </p:sp>
            <p:sp useBgFill="1">
              <p:nvSpPr>
                <p:cNvPr id="21523" name="Oval 1042"/>
                <p:cNvSpPr>
                  <a:spLocks noChangeArrowheads="1"/>
                </p:cNvSpPr>
                <p:nvPr/>
              </p:nvSpPr>
              <p:spPr bwMode="auto">
                <a:xfrm>
                  <a:off x="2644" y="3412"/>
                  <a:ext cx="952" cy="88"/>
                </a:xfrm>
                <a:prstGeom prst="ellipse">
                  <a:avLst/>
                </a:prstGeom>
                <a:ln w="12700">
                  <a:solidFill>
                    <a:schemeClr val="tx1"/>
                  </a:solidFill>
                  <a:round/>
                  <a:headEnd/>
                  <a:tailEnd/>
                </a:ln>
              </p:spPr>
              <p:txBody>
                <a:bodyPr wrap="none" anchor="ctr"/>
                <a:lstStyle/>
                <a:p>
                  <a:endParaRPr lang="en-US">
                    <a:cs typeface="Tahoma" charset="0"/>
                  </a:endParaRPr>
                </a:p>
              </p:txBody>
            </p:sp>
          </p:grpSp>
          <p:sp>
            <p:nvSpPr>
              <p:cNvPr id="21516" name="Line 1043"/>
              <p:cNvSpPr>
                <a:spLocks noChangeShapeType="1"/>
              </p:cNvSpPr>
              <p:nvPr/>
            </p:nvSpPr>
            <p:spPr bwMode="auto">
              <a:xfrm>
                <a:off x="1264" y="3696"/>
                <a:ext cx="2176"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17" name="Line 1044"/>
              <p:cNvSpPr>
                <a:spLocks noChangeShapeType="1"/>
              </p:cNvSpPr>
              <p:nvPr/>
            </p:nvSpPr>
            <p:spPr bwMode="auto">
              <a:xfrm>
                <a:off x="3120" y="3508"/>
                <a:ext cx="0" cy="1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18" name="Line 1045"/>
              <p:cNvSpPr>
                <a:spLocks noChangeShapeType="1"/>
              </p:cNvSpPr>
              <p:nvPr/>
            </p:nvSpPr>
            <p:spPr bwMode="auto">
              <a:xfrm flipH="1">
                <a:off x="1240" y="3456"/>
                <a:ext cx="35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1510" name="Rectangle 1033"/>
            <p:cNvSpPr>
              <a:spLocks noChangeArrowheads="1"/>
            </p:cNvSpPr>
            <p:nvPr/>
          </p:nvSpPr>
          <p:spPr bwMode="auto">
            <a:xfrm>
              <a:off x="5896835" y="5503942"/>
              <a:ext cx="611684" cy="287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400">
                  <a:cs typeface="Tahoma" charset="0"/>
                </a:rPr>
                <a:t>DISK</a:t>
              </a:r>
            </a:p>
          </p:txBody>
        </p:sp>
      </p:gr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dirty="0" smtClean="0">
                <a:latin typeface="Tahoma" charset="0"/>
                <a:ea typeface="Tahoma"/>
              </a:rPr>
              <a:t>Principle of Locality</a:t>
            </a:r>
            <a:endParaRPr lang="en-US" dirty="0">
              <a:latin typeface="Tahoma" charset="0"/>
              <a:ea typeface="Tahoma"/>
            </a:endParaRPr>
          </a:p>
        </p:txBody>
      </p:sp>
      <p:sp>
        <p:nvSpPr>
          <p:cNvPr id="7171"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Key Idea:  Exploit </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Principle of Locality</a:t>
            </a:r>
            <a:r>
              <a:rPr lang="ja-JP" altLang="en-US" dirty="0">
                <a:effectLst>
                  <a:outerShdw blurRad="38100" dist="38100" dir="2700000" algn="tl">
                    <a:srgbClr val="DDDDDD"/>
                  </a:outerShdw>
                </a:effectLst>
                <a:latin typeface="Tahoma" charset="0"/>
                <a:ea typeface="Tahoma"/>
              </a:rPr>
              <a:t>”</a:t>
            </a:r>
            <a:endParaRPr lang="en-US" dirty="0">
              <a:effectLst>
                <a:outerShdw blurRad="38100" dist="38100" dir="2700000" algn="tl">
                  <a:srgbClr val="DDDDDD"/>
                </a:outerShdw>
              </a:effectLst>
              <a:latin typeface="Tahoma" charset="0"/>
              <a:ea typeface="Tahoma"/>
            </a:endParaRPr>
          </a:p>
          <a:p>
            <a:pPr lvl="1">
              <a:defRPr/>
            </a:pPr>
            <a:r>
              <a:rPr lang="en-US" dirty="0">
                <a:effectLst>
                  <a:outerShdw blurRad="38100" dist="38100" dir="2700000" algn="tl">
                    <a:srgbClr val="DDDDDD"/>
                  </a:outerShdw>
                </a:effectLst>
                <a:latin typeface="Tahoma" charset="0"/>
              </a:rPr>
              <a:t>Keep data used often in a small fast SRAM</a:t>
            </a:r>
          </a:p>
          <a:p>
            <a:pPr lvl="2">
              <a:defRPr/>
            </a:pPr>
            <a:r>
              <a:rPr lang="en-US" dirty="0">
                <a:effectLst>
                  <a:outerShdw blurRad="38100" dist="38100" dir="2700000" algn="tl">
                    <a:srgbClr val="DDDDDD"/>
                  </a:outerShdw>
                </a:effectLst>
                <a:latin typeface="Tahoma" charset="0"/>
              </a:rPr>
              <a:t>called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CACHE</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often on the same chip as the CPU</a:t>
            </a:r>
          </a:p>
          <a:p>
            <a:pPr lvl="1">
              <a:defRPr/>
            </a:pPr>
            <a:r>
              <a:rPr lang="en-US" dirty="0">
                <a:effectLst>
                  <a:outerShdw blurRad="38100" dist="38100" dir="2700000" algn="tl">
                    <a:srgbClr val="DDDDDD"/>
                  </a:outerShdw>
                </a:effectLst>
                <a:latin typeface="Tahoma" charset="0"/>
              </a:rPr>
              <a:t>Keep all data in a bigger but slower DRAM</a:t>
            </a:r>
          </a:p>
          <a:p>
            <a:pPr lvl="2">
              <a:defRPr/>
            </a:pPr>
            <a:r>
              <a:rPr lang="en-US" dirty="0">
                <a:effectLst>
                  <a:outerShdw blurRad="38100" dist="38100" dir="2700000" algn="tl">
                    <a:srgbClr val="DDDDDD"/>
                  </a:outerShdw>
                </a:effectLst>
                <a:latin typeface="Tahoma" charset="0"/>
              </a:rPr>
              <a:t>called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main memory</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usually separate chip</a:t>
            </a:r>
          </a:p>
          <a:p>
            <a:pPr lvl="1">
              <a:defRPr/>
            </a:pPr>
            <a:r>
              <a:rPr lang="en-US" dirty="0">
                <a:effectLst>
                  <a:outerShdw blurRad="38100" dist="38100" dir="2700000" algn="tl">
                    <a:srgbClr val="DDDDDD"/>
                  </a:outerShdw>
                </a:effectLst>
                <a:latin typeface="Tahoma" charset="0"/>
              </a:rPr>
              <a:t>Access Main Memory only rarely, for remaining data</a:t>
            </a:r>
          </a:p>
          <a:p>
            <a:pPr lvl="1">
              <a:defRPr/>
            </a:pPr>
            <a:r>
              <a:rPr lang="en-US" dirty="0">
                <a:effectLst>
                  <a:outerShdw blurRad="38100" dist="38100" dir="2700000" algn="tl">
                    <a:srgbClr val="DDDDDD"/>
                  </a:outerShdw>
                </a:effectLst>
                <a:latin typeface="Tahoma" charset="0"/>
              </a:rPr>
              <a:t>The reason this strategy works:  LOCALITY</a:t>
            </a:r>
          </a:p>
          <a:p>
            <a:pPr lvl="2">
              <a:defRPr/>
            </a:pPr>
            <a:r>
              <a:rPr lang="en-US" dirty="0">
                <a:effectLst>
                  <a:outerShdw blurRad="38100" dist="38100" dir="2700000" algn="tl">
                    <a:srgbClr val="DDDDDD"/>
                  </a:outerShdw>
                </a:effectLst>
                <a:latin typeface="Tahoma" charset="0"/>
              </a:rPr>
              <a:t>if you access something now, you will likely access it again (or its neighbors) soon</a:t>
            </a:r>
          </a:p>
        </p:txBody>
      </p:sp>
      <p:sp useBgFill="1">
        <p:nvSpPr>
          <p:cNvPr id="22531" name="AutoShape 4"/>
          <p:cNvSpPr>
            <a:spLocks noChangeArrowheads="1"/>
          </p:cNvSpPr>
          <p:nvPr/>
        </p:nvSpPr>
        <p:spPr bwMode="auto">
          <a:xfrm>
            <a:off x="381000" y="4419600"/>
            <a:ext cx="8458200" cy="2133600"/>
          </a:xfrm>
          <a:prstGeom prst="roundRect">
            <a:avLst>
              <a:gd name="adj" fmla="val 12495"/>
            </a:avLst>
          </a:prstGeom>
          <a:ln w="12700">
            <a:solidFill>
              <a:schemeClr val="tx1"/>
            </a:solidFill>
            <a:round/>
            <a:headEnd/>
            <a:tailEnd/>
          </a:ln>
          <a:effectLst>
            <a:outerShdw dist="107763" dir="2700000" algn="ctr" rotWithShape="0">
              <a:schemeClr val="bg2"/>
            </a:outerShdw>
          </a:effectLst>
        </p:spPr>
        <p:txBody>
          <a:bodyPr anchor="ctr"/>
          <a:lstStyle/>
          <a:p>
            <a:pPr algn="l"/>
            <a:r>
              <a:rPr lang="en-US" sz="2000" b="0" u="sng" dirty="0">
                <a:solidFill>
                  <a:srgbClr val="CC0000"/>
                </a:solidFill>
                <a:cs typeface="Tahoma" charset="0"/>
              </a:rPr>
              <a:t>Locality of Reference:</a:t>
            </a:r>
          </a:p>
          <a:p>
            <a:pPr algn="l"/>
            <a:r>
              <a:rPr lang="en-US" sz="2000" b="0" dirty="0">
                <a:cs typeface="Tahoma" charset="0"/>
              </a:rPr>
              <a:t>Reference to location </a:t>
            </a:r>
            <a:r>
              <a:rPr lang="en-US" sz="2000" b="0" i="1" dirty="0">
                <a:cs typeface="Tahoma" charset="0"/>
              </a:rPr>
              <a:t>X</a:t>
            </a:r>
            <a:r>
              <a:rPr lang="en-US" sz="2000" b="0" dirty="0">
                <a:cs typeface="Tahoma" charset="0"/>
              </a:rPr>
              <a:t> at time </a:t>
            </a:r>
            <a:r>
              <a:rPr lang="en-US" sz="2000" b="0" i="1" dirty="0">
                <a:cs typeface="Tahoma" charset="0"/>
              </a:rPr>
              <a:t>t</a:t>
            </a:r>
            <a:r>
              <a:rPr lang="en-US" sz="2000" b="0" dirty="0">
                <a:cs typeface="Tahoma" charset="0"/>
              </a:rPr>
              <a:t> implies that reference to location </a:t>
            </a:r>
            <a:r>
              <a:rPr lang="en-US" sz="2000" b="0" i="1" dirty="0" err="1" smtClean="0">
                <a:cs typeface="Tahoma" charset="0"/>
              </a:rPr>
              <a:t>X+deltaX</a:t>
            </a:r>
            <a:r>
              <a:rPr lang="en-US" sz="2000" b="0" dirty="0" smtClean="0">
                <a:cs typeface="Tahoma" charset="0"/>
              </a:rPr>
              <a:t> </a:t>
            </a:r>
            <a:r>
              <a:rPr lang="en-US" sz="2000" b="0" dirty="0">
                <a:cs typeface="Tahoma" charset="0"/>
              </a:rPr>
              <a:t>at time </a:t>
            </a:r>
            <a:r>
              <a:rPr lang="en-US" sz="2000" b="0" i="1" dirty="0" err="1" smtClean="0">
                <a:cs typeface="Tahoma" charset="0"/>
              </a:rPr>
              <a:t>t+delta</a:t>
            </a:r>
            <a:r>
              <a:rPr lang="en-US" sz="2000" b="0" i="1" dirty="0" smtClean="0">
                <a:cs typeface="Tahoma" charset="0"/>
              </a:rPr>
              <a:t>(</a:t>
            </a:r>
            <a:r>
              <a:rPr lang="en-US" sz="2000" b="0" i="1" dirty="0" smtClean="0">
                <a:cs typeface="Tahoma" charset="0"/>
              </a:rPr>
              <a:t>t)</a:t>
            </a:r>
            <a:r>
              <a:rPr lang="en-US" sz="2000" b="0" dirty="0" smtClean="0">
                <a:cs typeface="Tahoma" charset="0"/>
              </a:rPr>
              <a:t> </a:t>
            </a:r>
            <a:r>
              <a:rPr lang="en-US" sz="2000" b="0" dirty="0">
                <a:cs typeface="Tahoma" charset="0"/>
              </a:rPr>
              <a:t>is likely for </a:t>
            </a:r>
            <a:r>
              <a:rPr lang="en-US" sz="2000" b="0" dirty="0" smtClean="0">
                <a:cs typeface="Tahoma" charset="0"/>
              </a:rPr>
              <a:t>small </a:t>
            </a:r>
            <a:r>
              <a:rPr lang="en-US" sz="2000" b="0" dirty="0" err="1" smtClean="0">
                <a:cs typeface="Tahoma" charset="0"/>
              </a:rPr>
              <a:t>delta</a:t>
            </a:r>
            <a:r>
              <a:rPr lang="en-US" sz="2000" b="0" i="1" dirty="0" err="1" smtClean="0">
                <a:cs typeface="Tahoma" charset="0"/>
              </a:rPr>
              <a:t>X</a:t>
            </a:r>
            <a:r>
              <a:rPr lang="en-US" sz="2000" b="0" dirty="0" smtClean="0">
                <a:cs typeface="Tahoma" charset="0"/>
              </a:rPr>
              <a:t> and </a:t>
            </a:r>
            <a:r>
              <a:rPr lang="en-US" sz="2000" b="0" dirty="0" err="1" smtClean="0">
                <a:cs typeface="Tahoma" charset="0"/>
              </a:rPr>
              <a:t>delta</a:t>
            </a:r>
            <a:r>
              <a:rPr lang="en-US" sz="2000" b="0" i="1" dirty="0" err="1" smtClean="0">
                <a:cs typeface="Tahoma" charset="0"/>
              </a:rPr>
              <a:t>t</a:t>
            </a:r>
            <a:r>
              <a:rPr lang="en-US" sz="2000" b="0" dirty="0" smtClean="0">
                <a:cs typeface="Tahoma" charset="0"/>
              </a:rPr>
              <a:t>.</a:t>
            </a:r>
          </a:p>
          <a:p>
            <a:pPr algn="l"/>
            <a:endParaRPr lang="en-US" sz="2000" b="0" dirty="0">
              <a:cs typeface="Tahoma" charset="0"/>
            </a:endParaRPr>
          </a:p>
          <a:p>
            <a:pPr algn="l"/>
            <a:r>
              <a:rPr lang="en-US" sz="2000" b="0" dirty="0" smtClean="0">
                <a:cs typeface="Tahoma" charset="0"/>
              </a:rPr>
              <a:t>Put simply:  If a location is accessed in memory, the same location or its neighbors will likely be accessed soon.</a:t>
            </a:r>
            <a:endParaRPr lang="en-US" sz="2000" b="0" dirty="0">
              <a:cs typeface="Tahoma"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latin typeface="Tahoma" charset="0"/>
                <a:ea typeface="Tahoma"/>
              </a:rPr>
              <a:t>Typical Memory Reference Patterns</a:t>
            </a:r>
          </a:p>
        </p:txBody>
      </p:sp>
      <p:sp>
        <p:nvSpPr>
          <p:cNvPr id="348" name="Content Placeholder 347"/>
          <p:cNvSpPr>
            <a:spLocks noGrp="1"/>
          </p:cNvSpPr>
          <p:nvPr>
            <p:ph sz="half" idx="2"/>
          </p:nvPr>
        </p:nvSpPr>
        <p:spPr>
          <a:xfrm>
            <a:off x="5105400" y="708025"/>
            <a:ext cx="4038600" cy="6149975"/>
          </a:xfrm>
        </p:spPr>
        <p:txBody>
          <a:bodyPr/>
          <a:lstStyle/>
          <a:p>
            <a:pPr>
              <a:defRPr/>
            </a:pPr>
            <a:r>
              <a:rPr lang="en-US" sz="2400" dirty="0">
                <a:effectLst>
                  <a:outerShdw blurRad="38100" dist="38100" dir="2700000" algn="tl">
                    <a:srgbClr val="DDDDDD"/>
                  </a:outerShdw>
                </a:effectLst>
                <a:latin typeface="Tahoma" charset="0"/>
                <a:ea typeface="Tahoma"/>
              </a:rPr>
              <a:t>Memory Trace</a:t>
            </a:r>
          </a:p>
          <a:p>
            <a:pPr lvl="1">
              <a:defRPr/>
            </a:pPr>
            <a:r>
              <a:rPr lang="en-US" sz="2000" dirty="0">
                <a:effectLst>
                  <a:outerShdw blurRad="38100" dist="38100" dir="2700000" algn="tl">
                    <a:srgbClr val="DDDDDD"/>
                  </a:outerShdw>
                </a:effectLst>
                <a:latin typeface="Tahoma" charset="0"/>
              </a:rPr>
              <a:t>A temporal sequence of memory references (addresses) from a real program.</a:t>
            </a:r>
          </a:p>
          <a:p>
            <a:pPr>
              <a:defRPr/>
            </a:pPr>
            <a:r>
              <a:rPr lang="en-US" sz="2400" dirty="0">
                <a:effectLst>
                  <a:outerShdw blurRad="38100" dist="38100" dir="2700000" algn="tl">
                    <a:srgbClr val="DDDDDD"/>
                  </a:outerShdw>
                </a:effectLst>
                <a:latin typeface="Tahoma" charset="0"/>
                <a:ea typeface="Tahoma"/>
              </a:rPr>
              <a:t>Temporal Locality</a:t>
            </a:r>
          </a:p>
          <a:p>
            <a:pPr lvl="1">
              <a:defRPr/>
            </a:pPr>
            <a:r>
              <a:rPr lang="en-US" sz="2000" dirty="0">
                <a:effectLst>
                  <a:outerShdw blurRad="38100" dist="38100" dir="2700000" algn="tl">
                    <a:srgbClr val="DDDDDD"/>
                  </a:outerShdw>
                </a:effectLst>
                <a:latin typeface="Tahoma" charset="0"/>
              </a:rPr>
              <a:t>If an item is referenced, it will tend to be referenced again soon</a:t>
            </a:r>
          </a:p>
          <a:p>
            <a:pPr>
              <a:defRPr/>
            </a:pPr>
            <a:r>
              <a:rPr lang="en-US" sz="2400" dirty="0">
                <a:effectLst>
                  <a:outerShdw blurRad="38100" dist="38100" dir="2700000" algn="tl">
                    <a:srgbClr val="DDDDDD"/>
                  </a:outerShdw>
                </a:effectLst>
                <a:latin typeface="Tahoma" charset="0"/>
                <a:ea typeface="Tahoma"/>
              </a:rPr>
              <a:t>Spatial Locality</a:t>
            </a:r>
          </a:p>
          <a:p>
            <a:pPr lvl="1">
              <a:defRPr/>
            </a:pPr>
            <a:r>
              <a:rPr lang="en-US" sz="2000" dirty="0">
                <a:effectLst>
                  <a:outerShdw blurRad="38100" dist="38100" dir="2700000" algn="tl">
                    <a:srgbClr val="DDDDDD"/>
                  </a:outerShdw>
                </a:effectLst>
                <a:latin typeface="Tahoma" charset="0"/>
              </a:rPr>
              <a:t>If an item is referenced, nearby items will tend to be referenced soon.</a:t>
            </a:r>
          </a:p>
          <a:p>
            <a:pPr>
              <a:defRPr/>
            </a:pPr>
            <a:endParaRPr lang="en-US" sz="2400" dirty="0">
              <a:effectLst>
                <a:outerShdw blurRad="38100" dist="38100" dir="2700000" algn="tl">
                  <a:srgbClr val="DDDDDD"/>
                </a:outerShdw>
              </a:effectLst>
              <a:latin typeface="Tahoma" charset="0"/>
              <a:ea typeface="Tahoma"/>
            </a:endParaRPr>
          </a:p>
        </p:txBody>
      </p:sp>
      <p:grpSp>
        <p:nvGrpSpPr>
          <p:cNvPr id="23555" name="Group 351"/>
          <p:cNvGrpSpPr>
            <a:grpSpLocks/>
          </p:cNvGrpSpPr>
          <p:nvPr/>
        </p:nvGrpSpPr>
        <p:grpSpPr bwMode="auto">
          <a:xfrm>
            <a:off x="52388" y="1676400"/>
            <a:ext cx="5157787" cy="4691063"/>
            <a:chOff x="431800" y="1676400"/>
            <a:chExt cx="5664200" cy="4691221"/>
          </a:xfrm>
        </p:grpSpPr>
        <p:grpSp>
          <p:nvGrpSpPr>
            <p:cNvPr id="23556" name="Group 3"/>
            <p:cNvGrpSpPr>
              <a:grpSpLocks/>
            </p:cNvGrpSpPr>
            <p:nvPr/>
          </p:nvGrpSpPr>
          <p:grpSpPr bwMode="auto">
            <a:xfrm>
              <a:off x="1319213" y="2005013"/>
              <a:ext cx="152400" cy="4243387"/>
              <a:chOff x="887" y="1047"/>
              <a:chExt cx="96" cy="2673"/>
            </a:xfrm>
          </p:grpSpPr>
          <p:sp>
            <p:nvSpPr>
              <p:cNvPr id="23895" name="Freeform 4"/>
              <p:cNvSpPr>
                <a:spLocks/>
              </p:cNvSpPr>
              <p:nvPr/>
            </p:nvSpPr>
            <p:spPr bwMode="auto">
              <a:xfrm>
                <a:off x="887" y="1047"/>
                <a:ext cx="96" cy="192"/>
              </a:xfrm>
              <a:custGeom>
                <a:avLst/>
                <a:gdLst>
                  <a:gd name="T0" fmla="*/ 48 w 96"/>
                  <a:gd name="T1" fmla="*/ 0 h 192"/>
                  <a:gd name="T2" fmla="*/ 96 w 96"/>
                  <a:gd name="T3" fmla="*/ 192 h 192"/>
                  <a:gd name="T4" fmla="*/ 48 w 96"/>
                  <a:gd name="T5" fmla="*/ 192 h 192"/>
                  <a:gd name="T6" fmla="*/ 0 w 96"/>
                  <a:gd name="T7" fmla="*/ 192 h 192"/>
                  <a:gd name="T8" fmla="*/ 48 w 96"/>
                  <a:gd name="T9" fmla="*/ 0 h 192"/>
                  <a:gd name="T10" fmla="*/ 0 60000 65536"/>
                  <a:gd name="T11" fmla="*/ 0 60000 65536"/>
                  <a:gd name="T12" fmla="*/ 0 60000 65536"/>
                  <a:gd name="T13" fmla="*/ 0 60000 65536"/>
                  <a:gd name="T14" fmla="*/ 0 60000 65536"/>
                  <a:gd name="T15" fmla="*/ 0 w 96"/>
                  <a:gd name="T16" fmla="*/ 0 h 192"/>
                  <a:gd name="T17" fmla="*/ 96 w 96"/>
                  <a:gd name="T18" fmla="*/ 192 h 192"/>
                </a:gdLst>
                <a:ahLst/>
                <a:cxnLst>
                  <a:cxn ang="T10">
                    <a:pos x="T0" y="T1"/>
                  </a:cxn>
                  <a:cxn ang="T11">
                    <a:pos x="T2" y="T3"/>
                  </a:cxn>
                  <a:cxn ang="T12">
                    <a:pos x="T4" y="T5"/>
                  </a:cxn>
                  <a:cxn ang="T13">
                    <a:pos x="T6" y="T7"/>
                  </a:cxn>
                  <a:cxn ang="T14">
                    <a:pos x="T8" y="T9"/>
                  </a:cxn>
                </a:cxnLst>
                <a:rect l="T15" t="T16" r="T17" b="T18"/>
                <a:pathLst>
                  <a:path w="96" h="192">
                    <a:moveTo>
                      <a:pt x="48" y="0"/>
                    </a:moveTo>
                    <a:lnTo>
                      <a:pt x="96" y="192"/>
                    </a:lnTo>
                    <a:lnTo>
                      <a:pt x="48" y="192"/>
                    </a:lnTo>
                    <a:lnTo>
                      <a:pt x="0" y="192"/>
                    </a:lnTo>
                    <a:lnTo>
                      <a:pt x="4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896" name="Line 5"/>
              <p:cNvSpPr>
                <a:spLocks noChangeShapeType="1"/>
              </p:cNvSpPr>
              <p:nvPr/>
            </p:nvSpPr>
            <p:spPr bwMode="auto">
              <a:xfrm>
                <a:off x="935" y="1223"/>
                <a:ext cx="1" cy="2497"/>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23557" name="Group 6"/>
            <p:cNvGrpSpPr>
              <a:grpSpLocks/>
            </p:cNvGrpSpPr>
            <p:nvPr/>
          </p:nvGrpSpPr>
          <p:grpSpPr bwMode="auto">
            <a:xfrm>
              <a:off x="1255713" y="5919788"/>
              <a:ext cx="4814887" cy="152400"/>
              <a:chOff x="847" y="3513"/>
              <a:chExt cx="3033" cy="96"/>
            </a:xfrm>
          </p:grpSpPr>
          <p:sp>
            <p:nvSpPr>
              <p:cNvPr id="23893" name="Freeform 7"/>
              <p:cNvSpPr>
                <a:spLocks/>
              </p:cNvSpPr>
              <p:nvPr/>
            </p:nvSpPr>
            <p:spPr bwMode="auto">
              <a:xfrm>
                <a:off x="3688" y="3513"/>
                <a:ext cx="192" cy="96"/>
              </a:xfrm>
              <a:custGeom>
                <a:avLst/>
                <a:gdLst>
                  <a:gd name="T0" fmla="*/ 192 w 192"/>
                  <a:gd name="T1" fmla="*/ 48 h 96"/>
                  <a:gd name="T2" fmla="*/ 0 w 192"/>
                  <a:gd name="T3" fmla="*/ 96 h 96"/>
                  <a:gd name="T4" fmla="*/ 0 w 192"/>
                  <a:gd name="T5" fmla="*/ 48 h 96"/>
                  <a:gd name="T6" fmla="*/ 0 w 192"/>
                  <a:gd name="T7" fmla="*/ 0 h 96"/>
                  <a:gd name="T8" fmla="*/ 192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192" y="48"/>
                    </a:moveTo>
                    <a:lnTo>
                      <a:pt x="0" y="96"/>
                    </a:lnTo>
                    <a:lnTo>
                      <a:pt x="0" y="48"/>
                    </a:lnTo>
                    <a:lnTo>
                      <a:pt x="0" y="0"/>
                    </a:lnTo>
                    <a:lnTo>
                      <a:pt x="192"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894" name="Line 8"/>
              <p:cNvSpPr>
                <a:spLocks noChangeShapeType="1"/>
              </p:cNvSpPr>
              <p:nvPr/>
            </p:nvSpPr>
            <p:spPr bwMode="auto">
              <a:xfrm flipH="1">
                <a:off x="847" y="3561"/>
                <a:ext cx="2857" cy="1"/>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3558" name="Rectangle 9"/>
            <p:cNvSpPr>
              <a:spLocks noChangeArrowheads="1"/>
            </p:cNvSpPr>
            <p:nvPr/>
          </p:nvSpPr>
          <p:spPr bwMode="auto">
            <a:xfrm>
              <a:off x="5640388" y="6121400"/>
              <a:ext cx="4318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600" b="0" i="1">
                  <a:solidFill>
                    <a:srgbClr val="000000"/>
                  </a:solidFill>
                  <a:latin typeface="Arial" charset="0"/>
                  <a:cs typeface="Tahoma" charset="0"/>
                </a:rPr>
                <a:t>time</a:t>
              </a:r>
              <a:endParaRPr lang="en-US" sz="2000" b="0">
                <a:cs typeface="Tahoma" charset="0"/>
              </a:endParaRPr>
            </a:p>
          </p:txBody>
        </p:sp>
        <p:sp>
          <p:nvSpPr>
            <p:cNvPr id="23559" name="Rectangle 10"/>
            <p:cNvSpPr>
              <a:spLocks noChangeArrowheads="1"/>
            </p:cNvSpPr>
            <p:nvPr/>
          </p:nvSpPr>
          <p:spPr bwMode="auto">
            <a:xfrm>
              <a:off x="989013" y="1676400"/>
              <a:ext cx="8128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600" b="0" i="1">
                  <a:solidFill>
                    <a:srgbClr val="000000"/>
                  </a:solidFill>
                  <a:latin typeface="Arial" charset="0"/>
                  <a:cs typeface="Tahoma" charset="0"/>
                </a:rPr>
                <a:t>address</a:t>
              </a:r>
              <a:endParaRPr lang="en-US" sz="2000" b="0">
                <a:cs typeface="Tahoma" charset="0"/>
              </a:endParaRPr>
            </a:p>
          </p:txBody>
        </p:sp>
        <p:grpSp>
          <p:nvGrpSpPr>
            <p:cNvPr id="23560" name="Group 11"/>
            <p:cNvGrpSpPr>
              <a:grpSpLocks/>
            </p:cNvGrpSpPr>
            <p:nvPr/>
          </p:nvGrpSpPr>
          <p:grpSpPr bwMode="auto">
            <a:xfrm>
              <a:off x="1597025" y="5286375"/>
              <a:ext cx="508000" cy="506413"/>
              <a:chOff x="1062" y="3114"/>
              <a:chExt cx="320" cy="319"/>
            </a:xfrm>
          </p:grpSpPr>
          <p:sp>
            <p:nvSpPr>
              <p:cNvPr id="23883" name="Oval 12"/>
              <p:cNvSpPr>
                <a:spLocks noChangeArrowheads="1"/>
              </p:cNvSpPr>
              <p:nvPr/>
            </p:nvSpPr>
            <p:spPr bwMode="auto">
              <a:xfrm>
                <a:off x="1062" y="3401"/>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84" name="Oval 13"/>
              <p:cNvSpPr>
                <a:spLocks noChangeArrowheads="1"/>
              </p:cNvSpPr>
              <p:nvPr/>
            </p:nvSpPr>
            <p:spPr bwMode="auto">
              <a:xfrm>
                <a:off x="1062" y="3401"/>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85" name="Oval 14"/>
              <p:cNvSpPr>
                <a:spLocks noChangeArrowheads="1"/>
              </p:cNvSpPr>
              <p:nvPr/>
            </p:nvSpPr>
            <p:spPr bwMode="auto">
              <a:xfrm>
                <a:off x="1134" y="3329"/>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86" name="Oval 15"/>
              <p:cNvSpPr>
                <a:spLocks noChangeArrowheads="1"/>
              </p:cNvSpPr>
              <p:nvPr/>
            </p:nvSpPr>
            <p:spPr bwMode="auto">
              <a:xfrm>
                <a:off x="1134" y="3329"/>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87" name="Oval 16"/>
              <p:cNvSpPr>
                <a:spLocks noChangeArrowheads="1"/>
              </p:cNvSpPr>
              <p:nvPr/>
            </p:nvSpPr>
            <p:spPr bwMode="auto">
              <a:xfrm>
                <a:off x="1206" y="3258"/>
                <a:ext cx="32" cy="31"/>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88" name="Oval 17"/>
              <p:cNvSpPr>
                <a:spLocks noChangeArrowheads="1"/>
              </p:cNvSpPr>
              <p:nvPr/>
            </p:nvSpPr>
            <p:spPr bwMode="auto">
              <a:xfrm>
                <a:off x="1206" y="3258"/>
                <a:ext cx="32"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89" name="Oval 18"/>
              <p:cNvSpPr>
                <a:spLocks noChangeArrowheads="1"/>
              </p:cNvSpPr>
              <p:nvPr/>
            </p:nvSpPr>
            <p:spPr bwMode="auto">
              <a:xfrm>
                <a:off x="1278" y="3186"/>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90" name="Oval 19"/>
              <p:cNvSpPr>
                <a:spLocks noChangeArrowheads="1"/>
              </p:cNvSpPr>
              <p:nvPr/>
            </p:nvSpPr>
            <p:spPr bwMode="auto">
              <a:xfrm>
                <a:off x="1278" y="3186"/>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91" name="Oval 20"/>
              <p:cNvSpPr>
                <a:spLocks noChangeArrowheads="1"/>
              </p:cNvSpPr>
              <p:nvPr/>
            </p:nvSpPr>
            <p:spPr bwMode="auto">
              <a:xfrm>
                <a:off x="1350" y="3114"/>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92" name="Oval 21"/>
              <p:cNvSpPr>
                <a:spLocks noChangeArrowheads="1"/>
              </p:cNvSpPr>
              <p:nvPr/>
            </p:nvSpPr>
            <p:spPr bwMode="auto">
              <a:xfrm>
                <a:off x="1350" y="3114"/>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561" name="Group 41"/>
            <p:cNvGrpSpPr>
              <a:grpSpLocks/>
            </p:cNvGrpSpPr>
            <p:nvPr/>
          </p:nvGrpSpPr>
          <p:grpSpPr bwMode="auto">
            <a:xfrm>
              <a:off x="2168525" y="5286375"/>
              <a:ext cx="506413" cy="506413"/>
              <a:chOff x="1422" y="3114"/>
              <a:chExt cx="319" cy="319"/>
            </a:xfrm>
          </p:grpSpPr>
          <p:sp>
            <p:nvSpPr>
              <p:cNvPr id="23873" name="Oval 42"/>
              <p:cNvSpPr>
                <a:spLocks noChangeArrowheads="1"/>
              </p:cNvSpPr>
              <p:nvPr/>
            </p:nvSpPr>
            <p:spPr bwMode="auto">
              <a:xfrm>
                <a:off x="1422" y="3401"/>
                <a:ext cx="31"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74" name="Oval 43"/>
              <p:cNvSpPr>
                <a:spLocks noChangeArrowheads="1"/>
              </p:cNvSpPr>
              <p:nvPr/>
            </p:nvSpPr>
            <p:spPr bwMode="auto">
              <a:xfrm>
                <a:off x="1422" y="3401"/>
                <a:ext cx="31"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75" name="Oval 44"/>
              <p:cNvSpPr>
                <a:spLocks noChangeArrowheads="1"/>
              </p:cNvSpPr>
              <p:nvPr/>
            </p:nvSpPr>
            <p:spPr bwMode="auto">
              <a:xfrm>
                <a:off x="1493" y="3329"/>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76" name="Oval 45"/>
              <p:cNvSpPr>
                <a:spLocks noChangeArrowheads="1"/>
              </p:cNvSpPr>
              <p:nvPr/>
            </p:nvSpPr>
            <p:spPr bwMode="auto">
              <a:xfrm>
                <a:off x="1493" y="3329"/>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77" name="Oval 46"/>
              <p:cNvSpPr>
                <a:spLocks noChangeArrowheads="1"/>
              </p:cNvSpPr>
              <p:nvPr/>
            </p:nvSpPr>
            <p:spPr bwMode="auto">
              <a:xfrm>
                <a:off x="1565" y="3258"/>
                <a:ext cx="32" cy="31"/>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78" name="Oval 47"/>
              <p:cNvSpPr>
                <a:spLocks noChangeArrowheads="1"/>
              </p:cNvSpPr>
              <p:nvPr/>
            </p:nvSpPr>
            <p:spPr bwMode="auto">
              <a:xfrm>
                <a:off x="1565" y="3258"/>
                <a:ext cx="32"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79" name="Oval 48"/>
              <p:cNvSpPr>
                <a:spLocks noChangeArrowheads="1"/>
              </p:cNvSpPr>
              <p:nvPr/>
            </p:nvSpPr>
            <p:spPr bwMode="auto">
              <a:xfrm>
                <a:off x="1637" y="3186"/>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80" name="Oval 49"/>
              <p:cNvSpPr>
                <a:spLocks noChangeArrowheads="1"/>
              </p:cNvSpPr>
              <p:nvPr/>
            </p:nvSpPr>
            <p:spPr bwMode="auto">
              <a:xfrm>
                <a:off x="1637" y="3186"/>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81" name="Oval 50"/>
              <p:cNvSpPr>
                <a:spLocks noChangeArrowheads="1"/>
              </p:cNvSpPr>
              <p:nvPr/>
            </p:nvSpPr>
            <p:spPr bwMode="auto">
              <a:xfrm>
                <a:off x="1709" y="3114"/>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82" name="Oval 51"/>
              <p:cNvSpPr>
                <a:spLocks noChangeArrowheads="1"/>
              </p:cNvSpPr>
              <p:nvPr/>
            </p:nvSpPr>
            <p:spPr bwMode="auto">
              <a:xfrm>
                <a:off x="1709" y="3114"/>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562" name="Group 52"/>
            <p:cNvGrpSpPr>
              <a:grpSpLocks/>
            </p:cNvGrpSpPr>
            <p:nvPr/>
          </p:nvGrpSpPr>
          <p:grpSpPr bwMode="auto">
            <a:xfrm>
              <a:off x="2738438" y="5286375"/>
              <a:ext cx="506412" cy="506413"/>
              <a:chOff x="1781" y="3114"/>
              <a:chExt cx="319" cy="319"/>
            </a:xfrm>
          </p:grpSpPr>
          <p:sp>
            <p:nvSpPr>
              <p:cNvPr id="23863" name="Oval 53"/>
              <p:cNvSpPr>
                <a:spLocks noChangeArrowheads="1"/>
              </p:cNvSpPr>
              <p:nvPr/>
            </p:nvSpPr>
            <p:spPr bwMode="auto">
              <a:xfrm>
                <a:off x="1781" y="3401"/>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64" name="Oval 54"/>
              <p:cNvSpPr>
                <a:spLocks noChangeArrowheads="1"/>
              </p:cNvSpPr>
              <p:nvPr/>
            </p:nvSpPr>
            <p:spPr bwMode="auto">
              <a:xfrm>
                <a:off x="1781" y="3401"/>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65" name="Oval 55"/>
              <p:cNvSpPr>
                <a:spLocks noChangeArrowheads="1"/>
              </p:cNvSpPr>
              <p:nvPr/>
            </p:nvSpPr>
            <p:spPr bwMode="auto">
              <a:xfrm>
                <a:off x="1853" y="3329"/>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66" name="Oval 56"/>
              <p:cNvSpPr>
                <a:spLocks noChangeArrowheads="1"/>
              </p:cNvSpPr>
              <p:nvPr/>
            </p:nvSpPr>
            <p:spPr bwMode="auto">
              <a:xfrm>
                <a:off x="1853" y="3329"/>
                <a:ext cx="31"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67" name="Oval 57"/>
              <p:cNvSpPr>
                <a:spLocks noChangeArrowheads="1"/>
              </p:cNvSpPr>
              <p:nvPr/>
            </p:nvSpPr>
            <p:spPr bwMode="auto">
              <a:xfrm>
                <a:off x="1924" y="3258"/>
                <a:ext cx="32" cy="31"/>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68" name="Oval 58"/>
              <p:cNvSpPr>
                <a:spLocks noChangeArrowheads="1"/>
              </p:cNvSpPr>
              <p:nvPr/>
            </p:nvSpPr>
            <p:spPr bwMode="auto">
              <a:xfrm>
                <a:off x="1924" y="3258"/>
                <a:ext cx="32"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69" name="Oval 59"/>
              <p:cNvSpPr>
                <a:spLocks noChangeArrowheads="1"/>
              </p:cNvSpPr>
              <p:nvPr/>
            </p:nvSpPr>
            <p:spPr bwMode="auto">
              <a:xfrm>
                <a:off x="1996" y="3186"/>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70" name="Oval 60"/>
              <p:cNvSpPr>
                <a:spLocks noChangeArrowheads="1"/>
              </p:cNvSpPr>
              <p:nvPr/>
            </p:nvSpPr>
            <p:spPr bwMode="auto">
              <a:xfrm>
                <a:off x="1996" y="3186"/>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71" name="Oval 61"/>
              <p:cNvSpPr>
                <a:spLocks noChangeArrowheads="1"/>
              </p:cNvSpPr>
              <p:nvPr/>
            </p:nvSpPr>
            <p:spPr bwMode="auto">
              <a:xfrm>
                <a:off x="2068" y="3114"/>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72" name="Oval 62"/>
              <p:cNvSpPr>
                <a:spLocks noChangeArrowheads="1"/>
              </p:cNvSpPr>
              <p:nvPr/>
            </p:nvSpPr>
            <p:spPr bwMode="auto">
              <a:xfrm>
                <a:off x="2068" y="3114"/>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563" name="Group 63"/>
            <p:cNvGrpSpPr>
              <a:grpSpLocks/>
            </p:cNvGrpSpPr>
            <p:nvPr/>
          </p:nvGrpSpPr>
          <p:grpSpPr bwMode="auto">
            <a:xfrm>
              <a:off x="3308350" y="4487863"/>
              <a:ext cx="506413" cy="506412"/>
              <a:chOff x="2140" y="2611"/>
              <a:chExt cx="319" cy="319"/>
            </a:xfrm>
          </p:grpSpPr>
          <p:sp>
            <p:nvSpPr>
              <p:cNvPr id="23853" name="Oval 64"/>
              <p:cNvSpPr>
                <a:spLocks noChangeArrowheads="1"/>
              </p:cNvSpPr>
              <p:nvPr/>
            </p:nvSpPr>
            <p:spPr bwMode="auto">
              <a:xfrm>
                <a:off x="2140" y="2898"/>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54" name="Oval 65"/>
              <p:cNvSpPr>
                <a:spLocks noChangeArrowheads="1"/>
              </p:cNvSpPr>
              <p:nvPr/>
            </p:nvSpPr>
            <p:spPr bwMode="auto">
              <a:xfrm>
                <a:off x="2140" y="2899"/>
                <a:ext cx="32"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55" name="Oval 66"/>
              <p:cNvSpPr>
                <a:spLocks noChangeArrowheads="1"/>
              </p:cNvSpPr>
              <p:nvPr/>
            </p:nvSpPr>
            <p:spPr bwMode="auto">
              <a:xfrm>
                <a:off x="2212" y="2827"/>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56" name="Oval 67"/>
              <p:cNvSpPr>
                <a:spLocks noChangeArrowheads="1"/>
              </p:cNvSpPr>
              <p:nvPr/>
            </p:nvSpPr>
            <p:spPr bwMode="auto">
              <a:xfrm>
                <a:off x="2212" y="2827"/>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57" name="Oval 68"/>
              <p:cNvSpPr>
                <a:spLocks noChangeArrowheads="1"/>
              </p:cNvSpPr>
              <p:nvPr/>
            </p:nvSpPr>
            <p:spPr bwMode="auto">
              <a:xfrm>
                <a:off x="2284" y="2755"/>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58" name="Oval 69"/>
              <p:cNvSpPr>
                <a:spLocks noChangeArrowheads="1"/>
              </p:cNvSpPr>
              <p:nvPr/>
            </p:nvSpPr>
            <p:spPr bwMode="auto">
              <a:xfrm>
                <a:off x="2284" y="2755"/>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59" name="Oval 70"/>
              <p:cNvSpPr>
                <a:spLocks noChangeArrowheads="1"/>
              </p:cNvSpPr>
              <p:nvPr/>
            </p:nvSpPr>
            <p:spPr bwMode="auto">
              <a:xfrm>
                <a:off x="2355" y="2683"/>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60" name="Oval 71"/>
              <p:cNvSpPr>
                <a:spLocks noChangeArrowheads="1"/>
              </p:cNvSpPr>
              <p:nvPr/>
            </p:nvSpPr>
            <p:spPr bwMode="auto">
              <a:xfrm>
                <a:off x="2355" y="2683"/>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61" name="Oval 72"/>
              <p:cNvSpPr>
                <a:spLocks noChangeArrowheads="1"/>
              </p:cNvSpPr>
              <p:nvPr/>
            </p:nvSpPr>
            <p:spPr bwMode="auto">
              <a:xfrm>
                <a:off x="2427" y="2611"/>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62" name="Oval 73"/>
              <p:cNvSpPr>
                <a:spLocks noChangeArrowheads="1"/>
              </p:cNvSpPr>
              <p:nvPr/>
            </p:nvSpPr>
            <p:spPr bwMode="auto">
              <a:xfrm>
                <a:off x="2427" y="2611"/>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564" name="Group 74"/>
            <p:cNvGrpSpPr>
              <a:grpSpLocks/>
            </p:cNvGrpSpPr>
            <p:nvPr/>
          </p:nvGrpSpPr>
          <p:grpSpPr bwMode="auto">
            <a:xfrm>
              <a:off x="3878263" y="4373563"/>
              <a:ext cx="1077912" cy="1077912"/>
              <a:chOff x="2499" y="2539"/>
              <a:chExt cx="679" cy="679"/>
            </a:xfrm>
          </p:grpSpPr>
          <p:grpSp>
            <p:nvGrpSpPr>
              <p:cNvPr id="23831" name="Group 75"/>
              <p:cNvGrpSpPr>
                <a:grpSpLocks/>
              </p:cNvGrpSpPr>
              <p:nvPr/>
            </p:nvGrpSpPr>
            <p:grpSpPr bwMode="auto">
              <a:xfrm>
                <a:off x="2499" y="2898"/>
                <a:ext cx="319" cy="320"/>
                <a:chOff x="2499" y="2898"/>
                <a:chExt cx="319" cy="320"/>
              </a:xfrm>
            </p:grpSpPr>
            <p:sp>
              <p:nvSpPr>
                <p:cNvPr id="23843" name="Oval 76"/>
                <p:cNvSpPr>
                  <a:spLocks noChangeArrowheads="1"/>
                </p:cNvSpPr>
                <p:nvPr/>
              </p:nvSpPr>
              <p:spPr bwMode="auto">
                <a:xfrm>
                  <a:off x="2499" y="3186"/>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44" name="Oval 77"/>
                <p:cNvSpPr>
                  <a:spLocks noChangeArrowheads="1"/>
                </p:cNvSpPr>
                <p:nvPr/>
              </p:nvSpPr>
              <p:spPr bwMode="auto">
                <a:xfrm>
                  <a:off x="2499" y="3186"/>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45" name="Oval 78"/>
                <p:cNvSpPr>
                  <a:spLocks noChangeArrowheads="1"/>
                </p:cNvSpPr>
                <p:nvPr/>
              </p:nvSpPr>
              <p:spPr bwMode="auto">
                <a:xfrm>
                  <a:off x="2571" y="3114"/>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46" name="Oval 79"/>
                <p:cNvSpPr>
                  <a:spLocks noChangeArrowheads="1"/>
                </p:cNvSpPr>
                <p:nvPr/>
              </p:nvSpPr>
              <p:spPr bwMode="auto">
                <a:xfrm>
                  <a:off x="2571" y="3114"/>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47" name="Oval 80"/>
                <p:cNvSpPr>
                  <a:spLocks noChangeArrowheads="1"/>
                </p:cNvSpPr>
                <p:nvPr/>
              </p:nvSpPr>
              <p:spPr bwMode="auto">
                <a:xfrm>
                  <a:off x="2643" y="3042"/>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48" name="Oval 81"/>
                <p:cNvSpPr>
                  <a:spLocks noChangeArrowheads="1"/>
                </p:cNvSpPr>
                <p:nvPr/>
              </p:nvSpPr>
              <p:spPr bwMode="auto">
                <a:xfrm>
                  <a:off x="2643" y="3042"/>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49" name="Oval 82"/>
                <p:cNvSpPr>
                  <a:spLocks noChangeArrowheads="1"/>
                </p:cNvSpPr>
                <p:nvPr/>
              </p:nvSpPr>
              <p:spPr bwMode="auto">
                <a:xfrm>
                  <a:off x="2715" y="2970"/>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50" name="Oval 83"/>
                <p:cNvSpPr>
                  <a:spLocks noChangeArrowheads="1"/>
                </p:cNvSpPr>
                <p:nvPr/>
              </p:nvSpPr>
              <p:spPr bwMode="auto">
                <a:xfrm>
                  <a:off x="2715" y="2970"/>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51" name="Oval 84"/>
                <p:cNvSpPr>
                  <a:spLocks noChangeArrowheads="1"/>
                </p:cNvSpPr>
                <p:nvPr/>
              </p:nvSpPr>
              <p:spPr bwMode="auto">
                <a:xfrm>
                  <a:off x="2787" y="2898"/>
                  <a:ext cx="31"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52" name="Oval 85"/>
                <p:cNvSpPr>
                  <a:spLocks noChangeArrowheads="1"/>
                </p:cNvSpPr>
                <p:nvPr/>
              </p:nvSpPr>
              <p:spPr bwMode="auto">
                <a:xfrm>
                  <a:off x="2787" y="2899"/>
                  <a:ext cx="31"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832" name="Group 86"/>
              <p:cNvGrpSpPr>
                <a:grpSpLocks/>
              </p:cNvGrpSpPr>
              <p:nvPr/>
            </p:nvGrpSpPr>
            <p:grpSpPr bwMode="auto">
              <a:xfrm>
                <a:off x="2858" y="2539"/>
                <a:ext cx="320" cy="320"/>
                <a:chOff x="2858" y="2539"/>
                <a:chExt cx="320" cy="320"/>
              </a:xfrm>
            </p:grpSpPr>
            <p:sp>
              <p:nvSpPr>
                <p:cNvPr id="23833" name="Oval 87"/>
                <p:cNvSpPr>
                  <a:spLocks noChangeArrowheads="1"/>
                </p:cNvSpPr>
                <p:nvPr/>
              </p:nvSpPr>
              <p:spPr bwMode="auto">
                <a:xfrm>
                  <a:off x="2858" y="2827"/>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34" name="Oval 88"/>
                <p:cNvSpPr>
                  <a:spLocks noChangeArrowheads="1"/>
                </p:cNvSpPr>
                <p:nvPr/>
              </p:nvSpPr>
              <p:spPr bwMode="auto">
                <a:xfrm>
                  <a:off x="2858" y="2827"/>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35" name="Oval 89"/>
                <p:cNvSpPr>
                  <a:spLocks noChangeArrowheads="1"/>
                </p:cNvSpPr>
                <p:nvPr/>
              </p:nvSpPr>
              <p:spPr bwMode="auto">
                <a:xfrm>
                  <a:off x="2930" y="2755"/>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36" name="Oval 90"/>
                <p:cNvSpPr>
                  <a:spLocks noChangeArrowheads="1"/>
                </p:cNvSpPr>
                <p:nvPr/>
              </p:nvSpPr>
              <p:spPr bwMode="auto">
                <a:xfrm>
                  <a:off x="2930" y="2755"/>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37" name="Oval 91"/>
                <p:cNvSpPr>
                  <a:spLocks noChangeArrowheads="1"/>
                </p:cNvSpPr>
                <p:nvPr/>
              </p:nvSpPr>
              <p:spPr bwMode="auto">
                <a:xfrm>
                  <a:off x="3002" y="2683"/>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38" name="Oval 92"/>
                <p:cNvSpPr>
                  <a:spLocks noChangeArrowheads="1"/>
                </p:cNvSpPr>
                <p:nvPr/>
              </p:nvSpPr>
              <p:spPr bwMode="auto">
                <a:xfrm>
                  <a:off x="3002" y="2683"/>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39" name="Oval 93"/>
                <p:cNvSpPr>
                  <a:spLocks noChangeArrowheads="1"/>
                </p:cNvSpPr>
                <p:nvPr/>
              </p:nvSpPr>
              <p:spPr bwMode="auto">
                <a:xfrm>
                  <a:off x="3074" y="2611"/>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40" name="Oval 94"/>
                <p:cNvSpPr>
                  <a:spLocks noChangeArrowheads="1"/>
                </p:cNvSpPr>
                <p:nvPr/>
              </p:nvSpPr>
              <p:spPr bwMode="auto">
                <a:xfrm>
                  <a:off x="3074" y="2611"/>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41" name="Oval 95"/>
                <p:cNvSpPr>
                  <a:spLocks noChangeArrowheads="1"/>
                </p:cNvSpPr>
                <p:nvPr/>
              </p:nvSpPr>
              <p:spPr bwMode="auto">
                <a:xfrm>
                  <a:off x="3146" y="2539"/>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42" name="Oval 96"/>
                <p:cNvSpPr>
                  <a:spLocks noChangeArrowheads="1"/>
                </p:cNvSpPr>
                <p:nvPr/>
              </p:nvSpPr>
              <p:spPr bwMode="auto">
                <a:xfrm>
                  <a:off x="3146" y="2539"/>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grpSp>
          <p:nvGrpSpPr>
            <p:cNvPr id="23565" name="Group 97"/>
            <p:cNvGrpSpPr>
              <a:grpSpLocks/>
            </p:cNvGrpSpPr>
            <p:nvPr/>
          </p:nvGrpSpPr>
          <p:grpSpPr bwMode="auto">
            <a:xfrm>
              <a:off x="5589588" y="4716463"/>
              <a:ext cx="506412" cy="506412"/>
              <a:chOff x="3577" y="2755"/>
              <a:chExt cx="319" cy="319"/>
            </a:xfrm>
          </p:grpSpPr>
          <p:sp>
            <p:nvSpPr>
              <p:cNvPr id="23821" name="Oval 98"/>
              <p:cNvSpPr>
                <a:spLocks noChangeArrowheads="1"/>
              </p:cNvSpPr>
              <p:nvPr/>
            </p:nvSpPr>
            <p:spPr bwMode="auto">
              <a:xfrm>
                <a:off x="3577" y="3042"/>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22" name="Oval 99"/>
              <p:cNvSpPr>
                <a:spLocks noChangeArrowheads="1"/>
              </p:cNvSpPr>
              <p:nvPr/>
            </p:nvSpPr>
            <p:spPr bwMode="auto">
              <a:xfrm>
                <a:off x="3577" y="3042"/>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23" name="Oval 100"/>
              <p:cNvSpPr>
                <a:spLocks noChangeArrowheads="1"/>
              </p:cNvSpPr>
              <p:nvPr/>
            </p:nvSpPr>
            <p:spPr bwMode="auto">
              <a:xfrm>
                <a:off x="3649" y="2970"/>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24" name="Oval 101"/>
              <p:cNvSpPr>
                <a:spLocks noChangeArrowheads="1"/>
              </p:cNvSpPr>
              <p:nvPr/>
            </p:nvSpPr>
            <p:spPr bwMode="auto">
              <a:xfrm>
                <a:off x="3649" y="2970"/>
                <a:ext cx="31"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25" name="Oval 102"/>
              <p:cNvSpPr>
                <a:spLocks noChangeArrowheads="1"/>
              </p:cNvSpPr>
              <p:nvPr/>
            </p:nvSpPr>
            <p:spPr bwMode="auto">
              <a:xfrm>
                <a:off x="3720" y="2898"/>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26" name="Oval 103"/>
              <p:cNvSpPr>
                <a:spLocks noChangeArrowheads="1"/>
              </p:cNvSpPr>
              <p:nvPr/>
            </p:nvSpPr>
            <p:spPr bwMode="auto">
              <a:xfrm>
                <a:off x="3720" y="2899"/>
                <a:ext cx="32"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27" name="Oval 104"/>
              <p:cNvSpPr>
                <a:spLocks noChangeArrowheads="1"/>
              </p:cNvSpPr>
              <p:nvPr/>
            </p:nvSpPr>
            <p:spPr bwMode="auto">
              <a:xfrm>
                <a:off x="3792" y="2827"/>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28" name="Oval 105"/>
              <p:cNvSpPr>
                <a:spLocks noChangeArrowheads="1"/>
              </p:cNvSpPr>
              <p:nvPr/>
            </p:nvSpPr>
            <p:spPr bwMode="auto">
              <a:xfrm>
                <a:off x="3792" y="2827"/>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29" name="Oval 106"/>
              <p:cNvSpPr>
                <a:spLocks noChangeArrowheads="1"/>
              </p:cNvSpPr>
              <p:nvPr/>
            </p:nvSpPr>
            <p:spPr bwMode="auto">
              <a:xfrm>
                <a:off x="3864" y="2755"/>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30" name="Oval 107"/>
              <p:cNvSpPr>
                <a:spLocks noChangeArrowheads="1"/>
              </p:cNvSpPr>
              <p:nvPr/>
            </p:nvSpPr>
            <p:spPr bwMode="auto">
              <a:xfrm>
                <a:off x="3864" y="2755"/>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566" name="Group 108"/>
            <p:cNvGrpSpPr>
              <a:grpSpLocks/>
            </p:cNvGrpSpPr>
            <p:nvPr/>
          </p:nvGrpSpPr>
          <p:grpSpPr bwMode="auto">
            <a:xfrm>
              <a:off x="5019675" y="5286375"/>
              <a:ext cx="506413" cy="620713"/>
              <a:chOff x="3218" y="3114"/>
              <a:chExt cx="319" cy="391"/>
            </a:xfrm>
          </p:grpSpPr>
          <p:sp>
            <p:nvSpPr>
              <p:cNvPr id="23809" name="Oval 109"/>
              <p:cNvSpPr>
                <a:spLocks noChangeArrowheads="1"/>
              </p:cNvSpPr>
              <p:nvPr/>
            </p:nvSpPr>
            <p:spPr bwMode="auto">
              <a:xfrm>
                <a:off x="3218" y="3186"/>
                <a:ext cx="31"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10" name="Oval 110"/>
              <p:cNvSpPr>
                <a:spLocks noChangeArrowheads="1"/>
              </p:cNvSpPr>
              <p:nvPr/>
            </p:nvSpPr>
            <p:spPr bwMode="auto">
              <a:xfrm>
                <a:off x="3218" y="3186"/>
                <a:ext cx="31"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11" name="Oval 111"/>
              <p:cNvSpPr>
                <a:spLocks noChangeArrowheads="1"/>
              </p:cNvSpPr>
              <p:nvPr/>
            </p:nvSpPr>
            <p:spPr bwMode="auto">
              <a:xfrm>
                <a:off x="3433" y="3401"/>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12" name="Oval 112"/>
              <p:cNvSpPr>
                <a:spLocks noChangeArrowheads="1"/>
              </p:cNvSpPr>
              <p:nvPr/>
            </p:nvSpPr>
            <p:spPr bwMode="auto">
              <a:xfrm>
                <a:off x="3433" y="3401"/>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13" name="Oval 113"/>
              <p:cNvSpPr>
                <a:spLocks noChangeArrowheads="1"/>
              </p:cNvSpPr>
              <p:nvPr/>
            </p:nvSpPr>
            <p:spPr bwMode="auto">
              <a:xfrm>
                <a:off x="3433" y="3114"/>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14" name="Oval 114"/>
              <p:cNvSpPr>
                <a:spLocks noChangeArrowheads="1"/>
              </p:cNvSpPr>
              <p:nvPr/>
            </p:nvSpPr>
            <p:spPr bwMode="auto">
              <a:xfrm>
                <a:off x="3433" y="3114"/>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15" name="Oval 115"/>
              <p:cNvSpPr>
                <a:spLocks noChangeArrowheads="1"/>
              </p:cNvSpPr>
              <p:nvPr/>
            </p:nvSpPr>
            <p:spPr bwMode="auto">
              <a:xfrm>
                <a:off x="3361" y="3258"/>
                <a:ext cx="32" cy="31"/>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16" name="Oval 116"/>
              <p:cNvSpPr>
                <a:spLocks noChangeArrowheads="1"/>
              </p:cNvSpPr>
              <p:nvPr/>
            </p:nvSpPr>
            <p:spPr bwMode="auto">
              <a:xfrm>
                <a:off x="3361" y="3258"/>
                <a:ext cx="32" cy="31"/>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17" name="Oval 117"/>
              <p:cNvSpPr>
                <a:spLocks noChangeArrowheads="1"/>
              </p:cNvSpPr>
              <p:nvPr/>
            </p:nvSpPr>
            <p:spPr bwMode="auto">
              <a:xfrm>
                <a:off x="3289" y="3473"/>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18" name="Oval 118"/>
              <p:cNvSpPr>
                <a:spLocks noChangeArrowheads="1"/>
              </p:cNvSpPr>
              <p:nvPr/>
            </p:nvSpPr>
            <p:spPr bwMode="auto">
              <a:xfrm>
                <a:off x="3289" y="3473"/>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sp>
            <p:nvSpPr>
              <p:cNvPr id="23819" name="Oval 119"/>
              <p:cNvSpPr>
                <a:spLocks noChangeArrowheads="1"/>
              </p:cNvSpPr>
              <p:nvPr/>
            </p:nvSpPr>
            <p:spPr bwMode="auto">
              <a:xfrm>
                <a:off x="3505" y="3186"/>
                <a:ext cx="32" cy="32"/>
              </a:xfrm>
              <a:prstGeom prst="ellipse">
                <a:avLst/>
              </a:prstGeom>
              <a:solidFill>
                <a:srgbClr val="FF00FF"/>
              </a:solidFill>
              <a:ln w="9525">
                <a:solidFill>
                  <a:srgbClr val="FF00FF"/>
                </a:solidFill>
                <a:round/>
                <a:headEnd/>
                <a:tailEnd/>
              </a:ln>
            </p:spPr>
            <p:txBody>
              <a:bodyPr/>
              <a:lstStyle/>
              <a:p>
                <a:endParaRPr lang="en-US" sz="2000">
                  <a:cs typeface="Tahoma" charset="0"/>
                </a:endParaRPr>
              </a:p>
            </p:txBody>
          </p:sp>
          <p:sp>
            <p:nvSpPr>
              <p:cNvPr id="23820" name="Oval 120"/>
              <p:cNvSpPr>
                <a:spLocks noChangeArrowheads="1"/>
              </p:cNvSpPr>
              <p:nvPr/>
            </p:nvSpPr>
            <p:spPr bwMode="auto">
              <a:xfrm>
                <a:off x="3505" y="3186"/>
                <a:ext cx="32" cy="32"/>
              </a:xfrm>
              <a:prstGeom prst="ellipse">
                <a:avLst/>
              </a:prstGeom>
              <a:solidFill>
                <a:srgbClr val="FF00FF"/>
              </a:solidFill>
              <a:ln w="25400">
                <a:solidFill>
                  <a:srgbClr val="FF00FF"/>
                </a:solidFill>
                <a:round/>
                <a:headEnd/>
                <a:tailEnd/>
              </a:ln>
            </p:spPr>
            <p:txBody>
              <a:bodyPr/>
              <a:lstStyle/>
              <a:p>
                <a:endParaRPr lang="en-US" sz="2000">
                  <a:cs typeface="Tahoma" charset="0"/>
                </a:endParaRPr>
              </a:p>
            </p:txBody>
          </p:sp>
        </p:grpSp>
        <p:grpSp>
          <p:nvGrpSpPr>
            <p:cNvPr id="23567" name="Group 347"/>
            <p:cNvGrpSpPr>
              <a:grpSpLocks/>
            </p:cNvGrpSpPr>
            <p:nvPr/>
          </p:nvGrpSpPr>
          <p:grpSpPr bwMode="auto">
            <a:xfrm>
              <a:off x="836613" y="3124200"/>
              <a:ext cx="4689475" cy="962025"/>
              <a:chOff x="527" y="1104"/>
              <a:chExt cx="2954" cy="606"/>
            </a:xfrm>
          </p:grpSpPr>
          <p:grpSp>
            <p:nvGrpSpPr>
              <p:cNvPr id="23669" name="Group 22"/>
              <p:cNvGrpSpPr>
                <a:grpSpLocks/>
              </p:cNvGrpSpPr>
              <p:nvPr/>
            </p:nvGrpSpPr>
            <p:grpSpPr bwMode="auto">
              <a:xfrm>
                <a:off x="2515" y="1535"/>
                <a:ext cx="247" cy="175"/>
                <a:chOff x="2571" y="1319"/>
                <a:chExt cx="247" cy="175"/>
              </a:xfrm>
            </p:grpSpPr>
            <p:sp>
              <p:nvSpPr>
                <p:cNvPr id="23791" name="Oval 23"/>
                <p:cNvSpPr>
                  <a:spLocks noChangeArrowheads="1"/>
                </p:cNvSpPr>
                <p:nvPr/>
              </p:nvSpPr>
              <p:spPr bwMode="auto">
                <a:xfrm>
                  <a:off x="2571"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92" name="Oval 24"/>
                <p:cNvSpPr>
                  <a:spLocks noChangeArrowheads="1"/>
                </p:cNvSpPr>
                <p:nvPr/>
              </p:nvSpPr>
              <p:spPr bwMode="auto">
                <a:xfrm>
                  <a:off x="2571"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93" name="Oval 25"/>
                <p:cNvSpPr>
                  <a:spLocks noChangeArrowheads="1"/>
                </p:cNvSpPr>
                <p:nvPr/>
              </p:nvSpPr>
              <p:spPr bwMode="auto">
                <a:xfrm>
                  <a:off x="2643"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94" name="Oval 26"/>
                <p:cNvSpPr>
                  <a:spLocks noChangeArrowheads="1"/>
                </p:cNvSpPr>
                <p:nvPr/>
              </p:nvSpPr>
              <p:spPr bwMode="auto">
                <a:xfrm>
                  <a:off x="2643"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95" name="Oval 27"/>
                <p:cNvSpPr>
                  <a:spLocks noChangeArrowheads="1"/>
                </p:cNvSpPr>
                <p:nvPr/>
              </p:nvSpPr>
              <p:spPr bwMode="auto">
                <a:xfrm>
                  <a:off x="2715" y="1462"/>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96" name="Oval 28"/>
                <p:cNvSpPr>
                  <a:spLocks noChangeArrowheads="1"/>
                </p:cNvSpPr>
                <p:nvPr/>
              </p:nvSpPr>
              <p:spPr bwMode="auto">
                <a:xfrm>
                  <a:off x="2715" y="1462"/>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97" name="Oval 29"/>
                <p:cNvSpPr>
                  <a:spLocks noChangeArrowheads="1"/>
                </p:cNvSpPr>
                <p:nvPr/>
              </p:nvSpPr>
              <p:spPr bwMode="auto">
                <a:xfrm>
                  <a:off x="2643" y="1462"/>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98" name="Oval 30"/>
                <p:cNvSpPr>
                  <a:spLocks noChangeArrowheads="1"/>
                </p:cNvSpPr>
                <p:nvPr/>
              </p:nvSpPr>
              <p:spPr bwMode="auto">
                <a:xfrm>
                  <a:off x="2643" y="1462"/>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99" name="Oval 31"/>
                <p:cNvSpPr>
                  <a:spLocks noChangeArrowheads="1"/>
                </p:cNvSpPr>
                <p:nvPr/>
              </p:nvSpPr>
              <p:spPr bwMode="auto">
                <a:xfrm>
                  <a:off x="2787" y="1391"/>
                  <a:ext cx="31"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800" name="Oval 32"/>
                <p:cNvSpPr>
                  <a:spLocks noChangeArrowheads="1"/>
                </p:cNvSpPr>
                <p:nvPr/>
              </p:nvSpPr>
              <p:spPr bwMode="auto">
                <a:xfrm>
                  <a:off x="2787" y="1391"/>
                  <a:ext cx="31"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801" name="Oval 33"/>
                <p:cNvSpPr>
                  <a:spLocks noChangeArrowheads="1"/>
                </p:cNvSpPr>
                <p:nvPr/>
              </p:nvSpPr>
              <p:spPr bwMode="auto">
                <a:xfrm>
                  <a:off x="2715"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802" name="Oval 34"/>
                <p:cNvSpPr>
                  <a:spLocks noChangeArrowheads="1"/>
                </p:cNvSpPr>
                <p:nvPr/>
              </p:nvSpPr>
              <p:spPr bwMode="auto">
                <a:xfrm>
                  <a:off x="2715"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803" name="Oval 35"/>
                <p:cNvSpPr>
                  <a:spLocks noChangeArrowheads="1"/>
                </p:cNvSpPr>
                <p:nvPr/>
              </p:nvSpPr>
              <p:spPr bwMode="auto">
                <a:xfrm>
                  <a:off x="2643"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804" name="Oval 36"/>
                <p:cNvSpPr>
                  <a:spLocks noChangeArrowheads="1"/>
                </p:cNvSpPr>
                <p:nvPr/>
              </p:nvSpPr>
              <p:spPr bwMode="auto">
                <a:xfrm>
                  <a:off x="2643"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805" name="Oval 37"/>
                <p:cNvSpPr>
                  <a:spLocks noChangeArrowheads="1"/>
                </p:cNvSpPr>
                <p:nvPr/>
              </p:nvSpPr>
              <p:spPr bwMode="auto">
                <a:xfrm>
                  <a:off x="2715"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806" name="Oval 38"/>
                <p:cNvSpPr>
                  <a:spLocks noChangeArrowheads="1"/>
                </p:cNvSpPr>
                <p:nvPr/>
              </p:nvSpPr>
              <p:spPr bwMode="auto">
                <a:xfrm>
                  <a:off x="2715"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807" name="Oval 39"/>
                <p:cNvSpPr>
                  <a:spLocks noChangeArrowheads="1"/>
                </p:cNvSpPr>
                <p:nvPr/>
              </p:nvSpPr>
              <p:spPr bwMode="auto">
                <a:xfrm>
                  <a:off x="2787" y="1462"/>
                  <a:ext cx="31"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808" name="Oval 40"/>
                <p:cNvSpPr>
                  <a:spLocks noChangeArrowheads="1"/>
                </p:cNvSpPr>
                <p:nvPr/>
              </p:nvSpPr>
              <p:spPr bwMode="auto">
                <a:xfrm>
                  <a:off x="2787" y="1462"/>
                  <a:ext cx="31"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0" name="Group 121"/>
              <p:cNvGrpSpPr>
                <a:grpSpLocks/>
              </p:cNvGrpSpPr>
              <p:nvPr/>
            </p:nvGrpSpPr>
            <p:grpSpPr bwMode="auto">
              <a:xfrm>
                <a:off x="1797" y="1248"/>
                <a:ext cx="247" cy="175"/>
                <a:chOff x="1853" y="1032"/>
                <a:chExt cx="247" cy="175"/>
              </a:xfrm>
            </p:grpSpPr>
            <p:sp>
              <p:nvSpPr>
                <p:cNvPr id="23773" name="Oval 122"/>
                <p:cNvSpPr>
                  <a:spLocks noChangeArrowheads="1"/>
                </p:cNvSpPr>
                <p:nvPr/>
              </p:nvSpPr>
              <p:spPr bwMode="auto">
                <a:xfrm>
                  <a:off x="1853"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74" name="Oval 123"/>
                <p:cNvSpPr>
                  <a:spLocks noChangeArrowheads="1"/>
                </p:cNvSpPr>
                <p:nvPr/>
              </p:nvSpPr>
              <p:spPr bwMode="auto">
                <a:xfrm>
                  <a:off x="1853" y="1103"/>
                  <a:ext cx="31"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75" name="Oval 124"/>
                <p:cNvSpPr>
                  <a:spLocks noChangeArrowheads="1"/>
                </p:cNvSpPr>
                <p:nvPr/>
              </p:nvSpPr>
              <p:spPr bwMode="auto">
                <a:xfrm>
                  <a:off x="1924"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76" name="Oval 125"/>
                <p:cNvSpPr>
                  <a:spLocks noChangeArrowheads="1"/>
                </p:cNvSpPr>
                <p:nvPr/>
              </p:nvSpPr>
              <p:spPr bwMode="auto">
                <a:xfrm>
                  <a:off x="1924" y="1103"/>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77" name="Oval 126"/>
                <p:cNvSpPr>
                  <a:spLocks noChangeArrowheads="1"/>
                </p:cNvSpPr>
                <p:nvPr/>
              </p:nvSpPr>
              <p:spPr bwMode="auto">
                <a:xfrm>
                  <a:off x="1996"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78" name="Oval 127"/>
                <p:cNvSpPr>
                  <a:spLocks noChangeArrowheads="1"/>
                </p:cNvSpPr>
                <p:nvPr/>
              </p:nvSpPr>
              <p:spPr bwMode="auto">
                <a:xfrm>
                  <a:off x="1996"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79" name="Oval 128"/>
                <p:cNvSpPr>
                  <a:spLocks noChangeArrowheads="1"/>
                </p:cNvSpPr>
                <p:nvPr/>
              </p:nvSpPr>
              <p:spPr bwMode="auto">
                <a:xfrm>
                  <a:off x="1924"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80" name="Oval 129"/>
                <p:cNvSpPr>
                  <a:spLocks noChangeArrowheads="1"/>
                </p:cNvSpPr>
                <p:nvPr/>
              </p:nvSpPr>
              <p:spPr bwMode="auto">
                <a:xfrm>
                  <a:off x="1924"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81" name="Oval 130"/>
                <p:cNvSpPr>
                  <a:spLocks noChangeArrowheads="1"/>
                </p:cNvSpPr>
                <p:nvPr/>
              </p:nvSpPr>
              <p:spPr bwMode="auto">
                <a:xfrm>
                  <a:off x="2068"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82" name="Oval 131"/>
                <p:cNvSpPr>
                  <a:spLocks noChangeArrowheads="1"/>
                </p:cNvSpPr>
                <p:nvPr/>
              </p:nvSpPr>
              <p:spPr bwMode="auto">
                <a:xfrm>
                  <a:off x="2068" y="1103"/>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83" name="Oval 132"/>
                <p:cNvSpPr>
                  <a:spLocks noChangeArrowheads="1"/>
                </p:cNvSpPr>
                <p:nvPr/>
              </p:nvSpPr>
              <p:spPr bwMode="auto">
                <a:xfrm>
                  <a:off x="1996"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84" name="Oval 133"/>
                <p:cNvSpPr>
                  <a:spLocks noChangeArrowheads="1"/>
                </p:cNvSpPr>
                <p:nvPr/>
              </p:nvSpPr>
              <p:spPr bwMode="auto">
                <a:xfrm>
                  <a:off x="1996"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85" name="Oval 134"/>
                <p:cNvSpPr>
                  <a:spLocks noChangeArrowheads="1"/>
                </p:cNvSpPr>
                <p:nvPr/>
              </p:nvSpPr>
              <p:spPr bwMode="auto">
                <a:xfrm>
                  <a:off x="1924"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86" name="Oval 135"/>
                <p:cNvSpPr>
                  <a:spLocks noChangeArrowheads="1"/>
                </p:cNvSpPr>
                <p:nvPr/>
              </p:nvSpPr>
              <p:spPr bwMode="auto">
                <a:xfrm>
                  <a:off x="1924"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87" name="Oval 136"/>
                <p:cNvSpPr>
                  <a:spLocks noChangeArrowheads="1"/>
                </p:cNvSpPr>
                <p:nvPr/>
              </p:nvSpPr>
              <p:spPr bwMode="auto">
                <a:xfrm>
                  <a:off x="1996"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88" name="Oval 137"/>
                <p:cNvSpPr>
                  <a:spLocks noChangeArrowheads="1"/>
                </p:cNvSpPr>
                <p:nvPr/>
              </p:nvSpPr>
              <p:spPr bwMode="auto">
                <a:xfrm>
                  <a:off x="1996" y="1103"/>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89" name="Oval 138"/>
                <p:cNvSpPr>
                  <a:spLocks noChangeArrowheads="1"/>
                </p:cNvSpPr>
                <p:nvPr/>
              </p:nvSpPr>
              <p:spPr bwMode="auto">
                <a:xfrm>
                  <a:off x="2068"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90" name="Oval 139"/>
                <p:cNvSpPr>
                  <a:spLocks noChangeArrowheads="1"/>
                </p:cNvSpPr>
                <p:nvPr/>
              </p:nvSpPr>
              <p:spPr bwMode="auto">
                <a:xfrm>
                  <a:off x="2068"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1" name="Group 140"/>
              <p:cNvGrpSpPr>
                <a:grpSpLocks/>
              </p:cNvGrpSpPr>
              <p:nvPr/>
            </p:nvGrpSpPr>
            <p:grpSpPr bwMode="auto">
              <a:xfrm>
                <a:off x="1078" y="1391"/>
                <a:ext cx="248" cy="176"/>
                <a:chOff x="1134" y="1175"/>
                <a:chExt cx="248" cy="176"/>
              </a:xfrm>
            </p:grpSpPr>
            <p:sp>
              <p:nvSpPr>
                <p:cNvPr id="23755" name="Oval 141"/>
                <p:cNvSpPr>
                  <a:spLocks noChangeArrowheads="1"/>
                </p:cNvSpPr>
                <p:nvPr/>
              </p:nvSpPr>
              <p:spPr bwMode="auto">
                <a:xfrm>
                  <a:off x="1134"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56" name="Oval 142"/>
                <p:cNvSpPr>
                  <a:spLocks noChangeArrowheads="1"/>
                </p:cNvSpPr>
                <p:nvPr/>
              </p:nvSpPr>
              <p:spPr bwMode="auto">
                <a:xfrm>
                  <a:off x="1134"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57" name="Oval 143"/>
                <p:cNvSpPr>
                  <a:spLocks noChangeArrowheads="1"/>
                </p:cNvSpPr>
                <p:nvPr/>
              </p:nvSpPr>
              <p:spPr bwMode="auto">
                <a:xfrm>
                  <a:off x="1206"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58" name="Oval 144"/>
                <p:cNvSpPr>
                  <a:spLocks noChangeArrowheads="1"/>
                </p:cNvSpPr>
                <p:nvPr/>
              </p:nvSpPr>
              <p:spPr bwMode="auto">
                <a:xfrm>
                  <a:off x="1206"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59" name="Oval 145"/>
                <p:cNvSpPr>
                  <a:spLocks noChangeArrowheads="1"/>
                </p:cNvSpPr>
                <p:nvPr/>
              </p:nvSpPr>
              <p:spPr bwMode="auto">
                <a:xfrm>
                  <a:off x="1278"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60" name="Oval 146"/>
                <p:cNvSpPr>
                  <a:spLocks noChangeArrowheads="1"/>
                </p:cNvSpPr>
                <p:nvPr/>
              </p:nvSpPr>
              <p:spPr bwMode="auto">
                <a:xfrm>
                  <a:off x="1278"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61" name="Oval 147"/>
                <p:cNvSpPr>
                  <a:spLocks noChangeArrowheads="1"/>
                </p:cNvSpPr>
                <p:nvPr/>
              </p:nvSpPr>
              <p:spPr bwMode="auto">
                <a:xfrm>
                  <a:off x="1206"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62" name="Oval 148"/>
                <p:cNvSpPr>
                  <a:spLocks noChangeArrowheads="1"/>
                </p:cNvSpPr>
                <p:nvPr/>
              </p:nvSpPr>
              <p:spPr bwMode="auto">
                <a:xfrm>
                  <a:off x="1206"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63" name="Oval 149"/>
                <p:cNvSpPr>
                  <a:spLocks noChangeArrowheads="1"/>
                </p:cNvSpPr>
                <p:nvPr/>
              </p:nvSpPr>
              <p:spPr bwMode="auto">
                <a:xfrm>
                  <a:off x="1350"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64" name="Oval 150"/>
                <p:cNvSpPr>
                  <a:spLocks noChangeArrowheads="1"/>
                </p:cNvSpPr>
                <p:nvPr/>
              </p:nvSpPr>
              <p:spPr bwMode="auto">
                <a:xfrm>
                  <a:off x="1350"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65" name="Oval 151"/>
                <p:cNvSpPr>
                  <a:spLocks noChangeArrowheads="1"/>
                </p:cNvSpPr>
                <p:nvPr/>
              </p:nvSpPr>
              <p:spPr bwMode="auto">
                <a:xfrm>
                  <a:off x="1278"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66" name="Oval 152"/>
                <p:cNvSpPr>
                  <a:spLocks noChangeArrowheads="1"/>
                </p:cNvSpPr>
                <p:nvPr/>
              </p:nvSpPr>
              <p:spPr bwMode="auto">
                <a:xfrm>
                  <a:off x="1278"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67" name="Oval 153"/>
                <p:cNvSpPr>
                  <a:spLocks noChangeArrowheads="1"/>
                </p:cNvSpPr>
                <p:nvPr/>
              </p:nvSpPr>
              <p:spPr bwMode="auto">
                <a:xfrm>
                  <a:off x="1206"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68" name="Oval 154"/>
                <p:cNvSpPr>
                  <a:spLocks noChangeArrowheads="1"/>
                </p:cNvSpPr>
                <p:nvPr/>
              </p:nvSpPr>
              <p:spPr bwMode="auto">
                <a:xfrm>
                  <a:off x="1206"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69" name="Oval 155"/>
                <p:cNvSpPr>
                  <a:spLocks noChangeArrowheads="1"/>
                </p:cNvSpPr>
                <p:nvPr/>
              </p:nvSpPr>
              <p:spPr bwMode="auto">
                <a:xfrm>
                  <a:off x="1278"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70" name="Oval 156"/>
                <p:cNvSpPr>
                  <a:spLocks noChangeArrowheads="1"/>
                </p:cNvSpPr>
                <p:nvPr/>
              </p:nvSpPr>
              <p:spPr bwMode="auto">
                <a:xfrm>
                  <a:off x="1278"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71" name="Oval 157"/>
                <p:cNvSpPr>
                  <a:spLocks noChangeArrowheads="1"/>
                </p:cNvSpPr>
                <p:nvPr/>
              </p:nvSpPr>
              <p:spPr bwMode="auto">
                <a:xfrm>
                  <a:off x="1350"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72" name="Oval 158"/>
                <p:cNvSpPr>
                  <a:spLocks noChangeArrowheads="1"/>
                </p:cNvSpPr>
                <p:nvPr/>
              </p:nvSpPr>
              <p:spPr bwMode="auto">
                <a:xfrm>
                  <a:off x="1350"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2" name="Group 159"/>
              <p:cNvGrpSpPr>
                <a:grpSpLocks/>
              </p:cNvGrpSpPr>
              <p:nvPr/>
            </p:nvGrpSpPr>
            <p:grpSpPr bwMode="auto">
              <a:xfrm>
                <a:off x="3233" y="1463"/>
                <a:ext cx="248" cy="175"/>
                <a:chOff x="3289" y="1247"/>
                <a:chExt cx="248" cy="175"/>
              </a:xfrm>
            </p:grpSpPr>
            <p:sp>
              <p:nvSpPr>
                <p:cNvPr id="23737" name="Oval 160"/>
                <p:cNvSpPr>
                  <a:spLocks noChangeArrowheads="1"/>
                </p:cNvSpPr>
                <p:nvPr/>
              </p:nvSpPr>
              <p:spPr bwMode="auto">
                <a:xfrm>
                  <a:off x="3289"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38" name="Oval 161"/>
                <p:cNvSpPr>
                  <a:spLocks noChangeArrowheads="1"/>
                </p:cNvSpPr>
                <p:nvPr/>
              </p:nvSpPr>
              <p:spPr bwMode="auto">
                <a:xfrm>
                  <a:off x="3289"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39" name="Oval 162"/>
                <p:cNvSpPr>
                  <a:spLocks noChangeArrowheads="1"/>
                </p:cNvSpPr>
                <p:nvPr/>
              </p:nvSpPr>
              <p:spPr bwMode="auto">
                <a:xfrm>
                  <a:off x="3361"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40" name="Oval 163"/>
                <p:cNvSpPr>
                  <a:spLocks noChangeArrowheads="1"/>
                </p:cNvSpPr>
                <p:nvPr/>
              </p:nvSpPr>
              <p:spPr bwMode="auto">
                <a:xfrm>
                  <a:off x="3361"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41" name="Oval 164"/>
                <p:cNvSpPr>
                  <a:spLocks noChangeArrowheads="1"/>
                </p:cNvSpPr>
                <p:nvPr/>
              </p:nvSpPr>
              <p:spPr bwMode="auto">
                <a:xfrm>
                  <a:off x="3433"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42" name="Oval 165"/>
                <p:cNvSpPr>
                  <a:spLocks noChangeArrowheads="1"/>
                </p:cNvSpPr>
                <p:nvPr/>
              </p:nvSpPr>
              <p:spPr bwMode="auto">
                <a:xfrm>
                  <a:off x="3433"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43" name="Oval 166"/>
                <p:cNvSpPr>
                  <a:spLocks noChangeArrowheads="1"/>
                </p:cNvSpPr>
                <p:nvPr/>
              </p:nvSpPr>
              <p:spPr bwMode="auto">
                <a:xfrm>
                  <a:off x="3361"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44" name="Oval 167"/>
                <p:cNvSpPr>
                  <a:spLocks noChangeArrowheads="1"/>
                </p:cNvSpPr>
                <p:nvPr/>
              </p:nvSpPr>
              <p:spPr bwMode="auto">
                <a:xfrm>
                  <a:off x="3361"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45" name="Oval 168"/>
                <p:cNvSpPr>
                  <a:spLocks noChangeArrowheads="1"/>
                </p:cNvSpPr>
                <p:nvPr/>
              </p:nvSpPr>
              <p:spPr bwMode="auto">
                <a:xfrm>
                  <a:off x="3505"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46" name="Oval 169"/>
                <p:cNvSpPr>
                  <a:spLocks noChangeArrowheads="1"/>
                </p:cNvSpPr>
                <p:nvPr/>
              </p:nvSpPr>
              <p:spPr bwMode="auto">
                <a:xfrm>
                  <a:off x="3505"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47" name="Oval 170"/>
                <p:cNvSpPr>
                  <a:spLocks noChangeArrowheads="1"/>
                </p:cNvSpPr>
                <p:nvPr/>
              </p:nvSpPr>
              <p:spPr bwMode="auto">
                <a:xfrm>
                  <a:off x="3433"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48" name="Oval 171"/>
                <p:cNvSpPr>
                  <a:spLocks noChangeArrowheads="1"/>
                </p:cNvSpPr>
                <p:nvPr/>
              </p:nvSpPr>
              <p:spPr bwMode="auto">
                <a:xfrm>
                  <a:off x="3433"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49" name="Oval 172"/>
                <p:cNvSpPr>
                  <a:spLocks noChangeArrowheads="1"/>
                </p:cNvSpPr>
                <p:nvPr/>
              </p:nvSpPr>
              <p:spPr bwMode="auto">
                <a:xfrm>
                  <a:off x="3361"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50" name="Oval 173"/>
                <p:cNvSpPr>
                  <a:spLocks noChangeArrowheads="1"/>
                </p:cNvSpPr>
                <p:nvPr/>
              </p:nvSpPr>
              <p:spPr bwMode="auto">
                <a:xfrm>
                  <a:off x="3361"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51" name="Oval 174"/>
                <p:cNvSpPr>
                  <a:spLocks noChangeArrowheads="1"/>
                </p:cNvSpPr>
                <p:nvPr/>
              </p:nvSpPr>
              <p:spPr bwMode="auto">
                <a:xfrm>
                  <a:off x="3433"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52" name="Oval 175"/>
                <p:cNvSpPr>
                  <a:spLocks noChangeArrowheads="1"/>
                </p:cNvSpPr>
                <p:nvPr/>
              </p:nvSpPr>
              <p:spPr bwMode="auto">
                <a:xfrm>
                  <a:off x="3433"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53" name="Oval 176"/>
                <p:cNvSpPr>
                  <a:spLocks noChangeArrowheads="1"/>
                </p:cNvSpPr>
                <p:nvPr/>
              </p:nvSpPr>
              <p:spPr bwMode="auto">
                <a:xfrm>
                  <a:off x="3505"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54" name="Oval 177"/>
                <p:cNvSpPr>
                  <a:spLocks noChangeArrowheads="1"/>
                </p:cNvSpPr>
                <p:nvPr/>
              </p:nvSpPr>
              <p:spPr bwMode="auto">
                <a:xfrm>
                  <a:off x="3505"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3" name="Group 178"/>
              <p:cNvGrpSpPr>
                <a:grpSpLocks/>
              </p:cNvGrpSpPr>
              <p:nvPr/>
            </p:nvGrpSpPr>
            <p:grpSpPr bwMode="auto">
              <a:xfrm>
                <a:off x="3233" y="1104"/>
                <a:ext cx="248" cy="175"/>
                <a:chOff x="3289" y="888"/>
                <a:chExt cx="248" cy="175"/>
              </a:xfrm>
            </p:grpSpPr>
            <p:sp>
              <p:nvSpPr>
                <p:cNvPr id="23719" name="Oval 179"/>
                <p:cNvSpPr>
                  <a:spLocks noChangeArrowheads="1"/>
                </p:cNvSpPr>
                <p:nvPr/>
              </p:nvSpPr>
              <p:spPr bwMode="auto">
                <a:xfrm>
                  <a:off x="3289" y="960"/>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20" name="Oval 180"/>
                <p:cNvSpPr>
                  <a:spLocks noChangeArrowheads="1"/>
                </p:cNvSpPr>
                <p:nvPr/>
              </p:nvSpPr>
              <p:spPr bwMode="auto">
                <a:xfrm>
                  <a:off x="3289" y="960"/>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21" name="Oval 181"/>
                <p:cNvSpPr>
                  <a:spLocks noChangeArrowheads="1"/>
                </p:cNvSpPr>
                <p:nvPr/>
              </p:nvSpPr>
              <p:spPr bwMode="auto">
                <a:xfrm>
                  <a:off x="3361" y="960"/>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22" name="Oval 182"/>
                <p:cNvSpPr>
                  <a:spLocks noChangeArrowheads="1"/>
                </p:cNvSpPr>
                <p:nvPr/>
              </p:nvSpPr>
              <p:spPr bwMode="auto">
                <a:xfrm>
                  <a:off x="3361" y="960"/>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23" name="Oval 183"/>
                <p:cNvSpPr>
                  <a:spLocks noChangeArrowheads="1"/>
                </p:cNvSpPr>
                <p:nvPr/>
              </p:nvSpPr>
              <p:spPr bwMode="auto">
                <a:xfrm>
                  <a:off x="3433"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24" name="Oval 184"/>
                <p:cNvSpPr>
                  <a:spLocks noChangeArrowheads="1"/>
                </p:cNvSpPr>
                <p:nvPr/>
              </p:nvSpPr>
              <p:spPr bwMode="auto">
                <a:xfrm>
                  <a:off x="3433"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25" name="Oval 185"/>
                <p:cNvSpPr>
                  <a:spLocks noChangeArrowheads="1"/>
                </p:cNvSpPr>
                <p:nvPr/>
              </p:nvSpPr>
              <p:spPr bwMode="auto">
                <a:xfrm>
                  <a:off x="3361"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26" name="Oval 186"/>
                <p:cNvSpPr>
                  <a:spLocks noChangeArrowheads="1"/>
                </p:cNvSpPr>
                <p:nvPr/>
              </p:nvSpPr>
              <p:spPr bwMode="auto">
                <a:xfrm>
                  <a:off x="3361"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27" name="Oval 187"/>
                <p:cNvSpPr>
                  <a:spLocks noChangeArrowheads="1"/>
                </p:cNvSpPr>
                <p:nvPr/>
              </p:nvSpPr>
              <p:spPr bwMode="auto">
                <a:xfrm>
                  <a:off x="3505" y="960"/>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28" name="Oval 188"/>
                <p:cNvSpPr>
                  <a:spLocks noChangeArrowheads="1"/>
                </p:cNvSpPr>
                <p:nvPr/>
              </p:nvSpPr>
              <p:spPr bwMode="auto">
                <a:xfrm>
                  <a:off x="3505" y="960"/>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29" name="Oval 189"/>
                <p:cNvSpPr>
                  <a:spLocks noChangeArrowheads="1"/>
                </p:cNvSpPr>
                <p:nvPr/>
              </p:nvSpPr>
              <p:spPr bwMode="auto">
                <a:xfrm>
                  <a:off x="3433" y="888"/>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30" name="Oval 190"/>
                <p:cNvSpPr>
                  <a:spLocks noChangeArrowheads="1"/>
                </p:cNvSpPr>
                <p:nvPr/>
              </p:nvSpPr>
              <p:spPr bwMode="auto">
                <a:xfrm>
                  <a:off x="3433" y="888"/>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31" name="Oval 191"/>
                <p:cNvSpPr>
                  <a:spLocks noChangeArrowheads="1"/>
                </p:cNvSpPr>
                <p:nvPr/>
              </p:nvSpPr>
              <p:spPr bwMode="auto">
                <a:xfrm>
                  <a:off x="3361" y="888"/>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32" name="Oval 192"/>
                <p:cNvSpPr>
                  <a:spLocks noChangeArrowheads="1"/>
                </p:cNvSpPr>
                <p:nvPr/>
              </p:nvSpPr>
              <p:spPr bwMode="auto">
                <a:xfrm>
                  <a:off x="3361" y="888"/>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33" name="Oval 193"/>
                <p:cNvSpPr>
                  <a:spLocks noChangeArrowheads="1"/>
                </p:cNvSpPr>
                <p:nvPr/>
              </p:nvSpPr>
              <p:spPr bwMode="auto">
                <a:xfrm>
                  <a:off x="3433" y="960"/>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34" name="Oval 194"/>
                <p:cNvSpPr>
                  <a:spLocks noChangeArrowheads="1"/>
                </p:cNvSpPr>
                <p:nvPr/>
              </p:nvSpPr>
              <p:spPr bwMode="auto">
                <a:xfrm>
                  <a:off x="3433" y="960"/>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35" name="Oval 195"/>
                <p:cNvSpPr>
                  <a:spLocks noChangeArrowheads="1"/>
                </p:cNvSpPr>
                <p:nvPr/>
              </p:nvSpPr>
              <p:spPr bwMode="auto">
                <a:xfrm>
                  <a:off x="3505"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36" name="Oval 196"/>
                <p:cNvSpPr>
                  <a:spLocks noChangeArrowheads="1"/>
                </p:cNvSpPr>
                <p:nvPr/>
              </p:nvSpPr>
              <p:spPr bwMode="auto">
                <a:xfrm>
                  <a:off x="3505"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4" name="Group 197"/>
              <p:cNvGrpSpPr>
                <a:grpSpLocks/>
              </p:cNvGrpSpPr>
              <p:nvPr/>
            </p:nvGrpSpPr>
            <p:grpSpPr bwMode="auto">
              <a:xfrm>
                <a:off x="2156" y="1176"/>
                <a:ext cx="319" cy="319"/>
                <a:chOff x="2212" y="960"/>
                <a:chExt cx="319" cy="319"/>
              </a:xfrm>
            </p:grpSpPr>
            <p:sp>
              <p:nvSpPr>
                <p:cNvPr id="23709" name="Oval 198"/>
                <p:cNvSpPr>
                  <a:spLocks noChangeArrowheads="1"/>
                </p:cNvSpPr>
                <p:nvPr/>
              </p:nvSpPr>
              <p:spPr bwMode="auto">
                <a:xfrm>
                  <a:off x="2212" y="960"/>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10" name="Oval 199"/>
                <p:cNvSpPr>
                  <a:spLocks noChangeArrowheads="1"/>
                </p:cNvSpPr>
                <p:nvPr/>
              </p:nvSpPr>
              <p:spPr bwMode="auto">
                <a:xfrm>
                  <a:off x="2212" y="960"/>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11" name="Oval 200"/>
                <p:cNvSpPr>
                  <a:spLocks noChangeArrowheads="1"/>
                </p:cNvSpPr>
                <p:nvPr/>
              </p:nvSpPr>
              <p:spPr bwMode="auto">
                <a:xfrm>
                  <a:off x="2284"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12" name="Oval 201"/>
                <p:cNvSpPr>
                  <a:spLocks noChangeArrowheads="1"/>
                </p:cNvSpPr>
                <p:nvPr/>
              </p:nvSpPr>
              <p:spPr bwMode="auto">
                <a:xfrm>
                  <a:off x="2284"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13" name="Oval 202"/>
                <p:cNvSpPr>
                  <a:spLocks noChangeArrowheads="1"/>
                </p:cNvSpPr>
                <p:nvPr/>
              </p:nvSpPr>
              <p:spPr bwMode="auto">
                <a:xfrm>
                  <a:off x="2355"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14" name="Oval 203"/>
                <p:cNvSpPr>
                  <a:spLocks noChangeArrowheads="1"/>
                </p:cNvSpPr>
                <p:nvPr/>
              </p:nvSpPr>
              <p:spPr bwMode="auto">
                <a:xfrm>
                  <a:off x="2355" y="1103"/>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15" name="Oval 204"/>
                <p:cNvSpPr>
                  <a:spLocks noChangeArrowheads="1"/>
                </p:cNvSpPr>
                <p:nvPr/>
              </p:nvSpPr>
              <p:spPr bwMode="auto">
                <a:xfrm>
                  <a:off x="2427"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16" name="Oval 205"/>
                <p:cNvSpPr>
                  <a:spLocks noChangeArrowheads="1"/>
                </p:cNvSpPr>
                <p:nvPr/>
              </p:nvSpPr>
              <p:spPr bwMode="auto">
                <a:xfrm>
                  <a:off x="2427"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17" name="Oval 206"/>
                <p:cNvSpPr>
                  <a:spLocks noChangeArrowheads="1"/>
                </p:cNvSpPr>
                <p:nvPr/>
              </p:nvSpPr>
              <p:spPr bwMode="auto">
                <a:xfrm>
                  <a:off x="2499"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18" name="Oval 207"/>
                <p:cNvSpPr>
                  <a:spLocks noChangeArrowheads="1"/>
                </p:cNvSpPr>
                <p:nvPr/>
              </p:nvSpPr>
              <p:spPr bwMode="auto">
                <a:xfrm>
                  <a:off x="2499"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5" name="Group 208"/>
              <p:cNvGrpSpPr>
                <a:grpSpLocks/>
              </p:cNvGrpSpPr>
              <p:nvPr/>
            </p:nvGrpSpPr>
            <p:grpSpPr bwMode="auto">
              <a:xfrm>
                <a:off x="1437" y="1319"/>
                <a:ext cx="320" cy="319"/>
                <a:chOff x="1493" y="1103"/>
                <a:chExt cx="320" cy="319"/>
              </a:xfrm>
            </p:grpSpPr>
            <p:sp>
              <p:nvSpPr>
                <p:cNvPr id="23699" name="Oval 209"/>
                <p:cNvSpPr>
                  <a:spLocks noChangeArrowheads="1"/>
                </p:cNvSpPr>
                <p:nvPr/>
              </p:nvSpPr>
              <p:spPr bwMode="auto">
                <a:xfrm>
                  <a:off x="1493"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00" name="Oval 210"/>
                <p:cNvSpPr>
                  <a:spLocks noChangeArrowheads="1"/>
                </p:cNvSpPr>
                <p:nvPr/>
              </p:nvSpPr>
              <p:spPr bwMode="auto">
                <a:xfrm>
                  <a:off x="1493"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01" name="Oval 211"/>
                <p:cNvSpPr>
                  <a:spLocks noChangeArrowheads="1"/>
                </p:cNvSpPr>
                <p:nvPr/>
              </p:nvSpPr>
              <p:spPr bwMode="auto">
                <a:xfrm>
                  <a:off x="1565"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02" name="Oval 212"/>
                <p:cNvSpPr>
                  <a:spLocks noChangeArrowheads="1"/>
                </p:cNvSpPr>
                <p:nvPr/>
              </p:nvSpPr>
              <p:spPr bwMode="auto">
                <a:xfrm>
                  <a:off x="1565"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03" name="Oval 213"/>
                <p:cNvSpPr>
                  <a:spLocks noChangeArrowheads="1"/>
                </p:cNvSpPr>
                <p:nvPr/>
              </p:nvSpPr>
              <p:spPr bwMode="auto">
                <a:xfrm>
                  <a:off x="1637"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04" name="Oval 214"/>
                <p:cNvSpPr>
                  <a:spLocks noChangeArrowheads="1"/>
                </p:cNvSpPr>
                <p:nvPr/>
              </p:nvSpPr>
              <p:spPr bwMode="auto">
                <a:xfrm>
                  <a:off x="1637"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05" name="Oval 215"/>
                <p:cNvSpPr>
                  <a:spLocks noChangeArrowheads="1"/>
                </p:cNvSpPr>
                <p:nvPr/>
              </p:nvSpPr>
              <p:spPr bwMode="auto">
                <a:xfrm>
                  <a:off x="1709"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06" name="Oval 216"/>
                <p:cNvSpPr>
                  <a:spLocks noChangeArrowheads="1"/>
                </p:cNvSpPr>
                <p:nvPr/>
              </p:nvSpPr>
              <p:spPr bwMode="auto">
                <a:xfrm>
                  <a:off x="1709"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707" name="Oval 217"/>
                <p:cNvSpPr>
                  <a:spLocks noChangeArrowheads="1"/>
                </p:cNvSpPr>
                <p:nvPr/>
              </p:nvSpPr>
              <p:spPr bwMode="auto">
                <a:xfrm>
                  <a:off x="1781"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708" name="Oval 218"/>
                <p:cNvSpPr>
                  <a:spLocks noChangeArrowheads="1"/>
                </p:cNvSpPr>
                <p:nvPr/>
              </p:nvSpPr>
              <p:spPr bwMode="auto">
                <a:xfrm>
                  <a:off x="1781" y="1103"/>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6" name="Group 219"/>
              <p:cNvGrpSpPr>
                <a:grpSpLocks/>
              </p:cNvGrpSpPr>
              <p:nvPr/>
            </p:nvGrpSpPr>
            <p:grpSpPr bwMode="auto">
              <a:xfrm>
                <a:off x="2802" y="1176"/>
                <a:ext cx="320" cy="319"/>
                <a:chOff x="2858" y="960"/>
                <a:chExt cx="320" cy="319"/>
              </a:xfrm>
            </p:grpSpPr>
            <p:sp>
              <p:nvSpPr>
                <p:cNvPr id="23689" name="Oval 220"/>
                <p:cNvSpPr>
                  <a:spLocks noChangeArrowheads="1"/>
                </p:cNvSpPr>
                <p:nvPr/>
              </p:nvSpPr>
              <p:spPr bwMode="auto">
                <a:xfrm>
                  <a:off x="2858"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90" name="Oval 221"/>
                <p:cNvSpPr>
                  <a:spLocks noChangeArrowheads="1"/>
                </p:cNvSpPr>
                <p:nvPr/>
              </p:nvSpPr>
              <p:spPr bwMode="auto">
                <a:xfrm>
                  <a:off x="2858"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91" name="Oval 222"/>
                <p:cNvSpPr>
                  <a:spLocks noChangeArrowheads="1"/>
                </p:cNvSpPr>
                <p:nvPr/>
              </p:nvSpPr>
              <p:spPr bwMode="auto">
                <a:xfrm>
                  <a:off x="2930" y="1175"/>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92" name="Oval 223"/>
                <p:cNvSpPr>
                  <a:spLocks noChangeArrowheads="1"/>
                </p:cNvSpPr>
                <p:nvPr/>
              </p:nvSpPr>
              <p:spPr bwMode="auto">
                <a:xfrm>
                  <a:off x="2930" y="1175"/>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93" name="Oval 224"/>
                <p:cNvSpPr>
                  <a:spLocks noChangeArrowheads="1"/>
                </p:cNvSpPr>
                <p:nvPr/>
              </p:nvSpPr>
              <p:spPr bwMode="auto">
                <a:xfrm>
                  <a:off x="3002" y="1103"/>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94" name="Oval 225"/>
                <p:cNvSpPr>
                  <a:spLocks noChangeArrowheads="1"/>
                </p:cNvSpPr>
                <p:nvPr/>
              </p:nvSpPr>
              <p:spPr bwMode="auto">
                <a:xfrm>
                  <a:off x="3002" y="1103"/>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95" name="Oval 226"/>
                <p:cNvSpPr>
                  <a:spLocks noChangeArrowheads="1"/>
                </p:cNvSpPr>
                <p:nvPr/>
              </p:nvSpPr>
              <p:spPr bwMode="auto">
                <a:xfrm>
                  <a:off x="3074" y="1032"/>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96" name="Oval 227"/>
                <p:cNvSpPr>
                  <a:spLocks noChangeArrowheads="1"/>
                </p:cNvSpPr>
                <p:nvPr/>
              </p:nvSpPr>
              <p:spPr bwMode="auto">
                <a:xfrm>
                  <a:off x="3074" y="1032"/>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97" name="Oval 228"/>
                <p:cNvSpPr>
                  <a:spLocks noChangeArrowheads="1"/>
                </p:cNvSpPr>
                <p:nvPr/>
              </p:nvSpPr>
              <p:spPr bwMode="auto">
                <a:xfrm>
                  <a:off x="3146" y="960"/>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98" name="Oval 229"/>
                <p:cNvSpPr>
                  <a:spLocks noChangeArrowheads="1"/>
                </p:cNvSpPr>
                <p:nvPr/>
              </p:nvSpPr>
              <p:spPr bwMode="auto">
                <a:xfrm>
                  <a:off x="3146" y="960"/>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grpSp>
            <p:nvGrpSpPr>
              <p:cNvPr id="23677" name="Group 230"/>
              <p:cNvGrpSpPr>
                <a:grpSpLocks/>
              </p:cNvGrpSpPr>
              <p:nvPr/>
            </p:nvGrpSpPr>
            <p:grpSpPr bwMode="auto">
              <a:xfrm>
                <a:off x="2874" y="1391"/>
                <a:ext cx="319" cy="319"/>
                <a:chOff x="2930" y="1175"/>
                <a:chExt cx="319" cy="319"/>
              </a:xfrm>
            </p:grpSpPr>
            <p:sp>
              <p:nvSpPr>
                <p:cNvPr id="23679" name="Oval 231"/>
                <p:cNvSpPr>
                  <a:spLocks noChangeArrowheads="1"/>
                </p:cNvSpPr>
                <p:nvPr/>
              </p:nvSpPr>
              <p:spPr bwMode="auto">
                <a:xfrm>
                  <a:off x="2930" y="1462"/>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80" name="Oval 232"/>
                <p:cNvSpPr>
                  <a:spLocks noChangeArrowheads="1"/>
                </p:cNvSpPr>
                <p:nvPr/>
              </p:nvSpPr>
              <p:spPr bwMode="auto">
                <a:xfrm>
                  <a:off x="2930" y="1462"/>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81" name="Oval 233"/>
                <p:cNvSpPr>
                  <a:spLocks noChangeArrowheads="1"/>
                </p:cNvSpPr>
                <p:nvPr/>
              </p:nvSpPr>
              <p:spPr bwMode="auto">
                <a:xfrm>
                  <a:off x="3002" y="1391"/>
                  <a:ext cx="32" cy="31"/>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82" name="Oval 234"/>
                <p:cNvSpPr>
                  <a:spLocks noChangeArrowheads="1"/>
                </p:cNvSpPr>
                <p:nvPr/>
              </p:nvSpPr>
              <p:spPr bwMode="auto">
                <a:xfrm>
                  <a:off x="3002" y="1391"/>
                  <a:ext cx="32" cy="31"/>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83" name="Oval 235"/>
                <p:cNvSpPr>
                  <a:spLocks noChangeArrowheads="1"/>
                </p:cNvSpPr>
                <p:nvPr/>
              </p:nvSpPr>
              <p:spPr bwMode="auto">
                <a:xfrm>
                  <a:off x="3074" y="1319"/>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84" name="Oval 236"/>
                <p:cNvSpPr>
                  <a:spLocks noChangeArrowheads="1"/>
                </p:cNvSpPr>
                <p:nvPr/>
              </p:nvSpPr>
              <p:spPr bwMode="auto">
                <a:xfrm>
                  <a:off x="3074" y="1319"/>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85" name="Oval 237"/>
                <p:cNvSpPr>
                  <a:spLocks noChangeArrowheads="1"/>
                </p:cNvSpPr>
                <p:nvPr/>
              </p:nvSpPr>
              <p:spPr bwMode="auto">
                <a:xfrm>
                  <a:off x="3146" y="1247"/>
                  <a:ext cx="32"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86" name="Oval 238"/>
                <p:cNvSpPr>
                  <a:spLocks noChangeArrowheads="1"/>
                </p:cNvSpPr>
                <p:nvPr/>
              </p:nvSpPr>
              <p:spPr bwMode="auto">
                <a:xfrm>
                  <a:off x="3146" y="1247"/>
                  <a:ext cx="32"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sp>
              <p:nvSpPr>
                <p:cNvPr id="23687" name="Oval 239"/>
                <p:cNvSpPr>
                  <a:spLocks noChangeArrowheads="1"/>
                </p:cNvSpPr>
                <p:nvPr/>
              </p:nvSpPr>
              <p:spPr bwMode="auto">
                <a:xfrm>
                  <a:off x="3218" y="1175"/>
                  <a:ext cx="31" cy="32"/>
                </a:xfrm>
                <a:prstGeom prst="ellipse">
                  <a:avLst/>
                </a:prstGeom>
                <a:solidFill>
                  <a:srgbClr val="CC0000"/>
                </a:solidFill>
                <a:ln w="9525">
                  <a:solidFill>
                    <a:srgbClr val="CC0000"/>
                  </a:solidFill>
                  <a:round/>
                  <a:headEnd/>
                  <a:tailEnd/>
                </a:ln>
              </p:spPr>
              <p:txBody>
                <a:bodyPr/>
                <a:lstStyle/>
                <a:p>
                  <a:endParaRPr lang="en-US" sz="2000">
                    <a:cs typeface="Tahoma" charset="0"/>
                  </a:endParaRPr>
                </a:p>
              </p:txBody>
            </p:sp>
            <p:sp>
              <p:nvSpPr>
                <p:cNvPr id="23688" name="Oval 240"/>
                <p:cNvSpPr>
                  <a:spLocks noChangeArrowheads="1"/>
                </p:cNvSpPr>
                <p:nvPr/>
              </p:nvSpPr>
              <p:spPr bwMode="auto">
                <a:xfrm>
                  <a:off x="3218" y="1175"/>
                  <a:ext cx="31" cy="32"/>
                </a:xfrm>
                <a:prstGeom prst="ellipse">
                  <a:avLst/>
                </a:prstGeom>
                <a:solidFill>
                  <a:srgbClr val="CC0000"/>
                </a:solidFill>
                <a:ln w="25400">
                  <a:solidFill>
                    <a:srgbClr val="CC0000"/>
                  </a:solidFill>
                  <a:round/>
                  <a:headEnd/>
                  <a:tailEnd/>
                </a:ln>
              </p:spPr>
              <p:txBody>
                <a:bodyPr/>
                <a:lstStyle/>
                <a:p>
                  <a:endParaRPr lang="en-US" sz="2000">
                    <a:cs typeface="Tahoma" charset="0"/>
                  </a:endParaRPr>
                </a:p>
              </p:txBody>
            </p:sp>
          </p:grpSp>
          <p:sp>
            <p:nvSpPr>
              <p:cNvPr id="23678" name="Rectangle 339"/>
              <p:cNvSpPr>
                <a:spLocks noChangeArrowheads="1"/>
              </p:cNvSpPr>
              <p:nvPr/>
            </p:nvSpPr>
            <p:spPr bwMode="auto">
              <a:xfrm>
                <a:off x="527" y="1487"/>
                <a:ext cx="28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600" b="0" i="1">
                    <a:solidFill>
                      <a:srgbClr val="CC0000"/>
                    </a:solidFill>
                    <a:latin typeface="Arial" charset="0"/>
                    <a:cs typeface="Tahoma" charset="0"/>
                  </a:rPr>
                  <a:t>data</a:t>
                </a:r>
                <a:endParaRPr lang="en-US" sz="2000" b="0">
                  <a:solidFill>
                    <a:srgbClr val="CC0000"/>
                  </a:solidFill>
                  <a:cs typeface="Tahoma" charset="0"/>
                </a:endParaRPr>
              </a:p>
            </p:txBody>
          </p:sp>
        </p:grpSp>
        <p:grpSp>
          <p:nvGrpSpPr>
            <p:cNvPr id="23568" name="Group 346"/>
            <p:cNvGrpSpPr>
              <a:grpSpLocks/>
            </p:cNvGrpSpPr>
            <p:nvPr/>
          </p:nvGrpSpPr>
          <p:grpSpPr bwMode="auto">
            <a:xfrm>
              <a:off x="749300" y="2160588"/>
              <a:ext cx="5232400" cy="735012"/>
              <a:chOff x="472" y="2109"/>
              <a:chExt cx="3296" cy="463"/>
            </a:xfrm>
          </p:grpSpPr>
          <p:grpSp>
            <p:nvGrpSpPr>
              <p:cNvPr id="23570" name="Group 241"/>
              <p:cNvGrpSpPr>
                <a:grpSpLocks/>
              </p:cNvGrpSpPr>
              <p:nvPr/>
            </p:nvGrpSpPr>
            <p:grpSpPr bwMode="auto">
              <a:xfrm>
                <a:off x="1006" y="2468"/>
                <a:ext cx="176" cy="32"/>
                <a:chOff x="1062" y="2252"/>
                <a:chExt cx="176" cy="32"/>
              </a:xfrm>
            </p:grpSpPr>
            <p:sp>
              <p:nvSpPr>
                <p:cNvPr id="23663" name="Oval 242"/>
                <p:cNvSpPr>
                  <a:spLocks noChangeArrowheads="1"/>
                </p:cNvSpPr>
                <p:nvPr/>
              </p:nvSpPr>
              <p:spPr bwMode="auto">
                <a:xfrm>
                  <a:off x="1062"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64" name="Oval 243"/>
                <p:cNvSpPr>
                  <a:spLocks noChangeArrowheads="1"/>
                </p:cNvSpPr>
                <p:nvPr/>
              </p:nvSpPr>
              <p:spPr bwMode="auto">
                <a:xfrm>
                  <a:off x="1062"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65" name="Oval 244"/>
                <p:cNvSpPr>
                  <a:spLocks noChangeArrowheads="1"/>
                </p:cNvSpPr>
                <p:nvPr/>
              </p:nvSpPr>
              <p:spPr bwMode="auto">
                <a:xfrm>
                  <a:off x="1134"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66" name="Oval 245"/>
                <p:cNvSpPr>
                  <a:spLocks noChangeArrowheads="1"/>
                </p:cNvSpPr>
                <p:nvPr/>
              </p:nvSpPr>
              <p:spPr bwMode="auto">
                <a:xfrm>
                  <a:off x="1134"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67" name="Oval 246"/>
                <p:cNvSpPr>
                  <a:spLocks noChangeArrowheads="1"/>
                </p:cNvSpPr>
                <p:nvPr/>
              </p:nvSpPr>
              <p:spPr bwMode="auto">
                <a:xfrm>
                  <a:off x="1206"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68" name="Oval 247"/>
                <p:cNvSpPr>
                  <a:spLocks noChangeArrowheads="1"/>
                </p:cNvSpPr>
                <p:nvPr/>
              </p:nvSpPr>
              <p:spPr bwMode="auto">
                <a:xfrm>
                  <a:off x="1206"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71" name="Group 248"/>
              <p:cNvGrpSpPr>
                <a:grpSpLocks/>
              </p:cNvGrpSpPr>
              <p:nvPr/>
            </p:nvGrpSpPr>
            <p:grpSpPr bwMode="auto">
              <a:xfrm>
                <a:off x="2371" y="2396"/>
                <a:ext cx="176" cy="32"/>
                <a:chOff x="2427" y="2180"/>
                <a:chExt cx="176" cy="32"/>
              </a:xfrm>
            </p:grpSpPr>
            <p:sp>
              <p:nvSpPr>
                <p:cNvPr id="23657" name="Oval 249"/>
                <p:cNvSpPr>
                  <a:spLocks noChangeArrowheads="1"/>
                </p:cNvSpPr>
                <p:nvPr/>
              </p:nvSpPr>
              <p:spPr bwMode="auto">
                <a:xfrm>
                  <a:off x="2427"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58" name="Oval 250"/>
                <p:cNvSpPr>
                  <a:spLocks noChangeArrowheads="1"/>
                </p:cNvSpPr>
                <p:nvPr/>
              </p:nvSpPr>
              <p:spPr bwMode="auto">
                <a:xfrm>
                  <a:off x="2427" y="2180"/>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59" name="Oval 251"/>
                <p:cNvSpPr>
                  <a:spLocks noChangeArrowheads="1"/>
                </p:cNvSpPr>
                <p:nvPr/>
              </p:nvSpPr>
              <p:spPr bwMode="auto">
                <a:xfrm>
                  <a:off x="2499"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60" name="Oval 252"/>
                <p:cNvSpPr>
                  <a:spLocks noChangeArrowheads="1"/>
                </p:cNvSpPr>
                <p:nvPr/>
              </p:nvSpPr>
              <p:spPr bwMode="auto">
                <a:xfrm>
                  <a:off x="2499" y="2180"/>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61" name="Oval 253"/>
                <p:cNvSpPr>
                  <a:spLocks noChangeArrowheads="1"/>
                </p:cNvSpPr>
                <p:nvPr/>
              </p:nvSpPr>
              <p:spPr bwMode="auto">
                <a:xfrm>
                  <a:off x="2571"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62" name="Oval 254"/>
                <p:cNvSpPr>
                  <a:spLocks noChangeArrowheads="1"/>
                </p:cNvSpPr>
                <p:nvPr/>
              </p:nvSpPr>
              <p:spPr bwMode="auto">
                <a:xfrm>
                  <a:off x="2571" y="2180"/>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72" name="Group 255"/>
              <p:cNvGrpSpPr>
                <a:grpSpLocks/>
              </p:cNvGrpSpPr>
              <p:nvPr/>
            </p:nvGrpSpPr>
            <p:grpSpPr bwMode="auto">
              <a:xfrm>
                <a:off x="1797" y="2325"/>
                <a:ext cx="534" cy="103"/>
                <a:chOff x="1853" y="2109"/>
                <a:chExt cx="534" cy="103"/>
              </a:xfrm>
            </p:grpSpPr>
            <p:grpSp>
              <p:nvGrpSpPr>
                <p:cNvPr id="23637" name="Group 256"/>
                <p:cNvGrpSpPr>
                  <a:grpSpLocks/>
                </p:cNvGrpSpPr>
                <p:nvPr/>
              </p:nvGrpSpPr>
              <p:grpSpPr bwMode="auto">
                <a:xfrm>
                  <a:off x="1853" y="2109"/>
                  <a:ext cx="103" cy="103"/>
                  <a:chOff x="1853" y="2109"/>
                  <a:chExt cx="103" cy="103"/>
                </a:xfrm>
              </p:grpSpPr>
              <p:sp>
                <p:nvSpPr>
                  <p:cNvPr id="23653" name="Oval 257"/>
                  <p:cNvSpPr>
                    <a:spLocks noChangeArrowheads="1"/>
                  </p:cNvSpPr>
                  <p:nvPr/>
                </p:nvSpPr>
                <p:spPr bwMode="auto">
                  <a:xfrm>
                    <a:off x="1853"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54" name="Oval 258"/>
                  <p:cNvSpPr>
                    <a:spLocks noChangeArrowheads="1"/>
                  </p:cNvSpPr>
                  <p:nvPr/>
                </p:nvSpPr>
                <p:spPr bwMode="auto">
                  <a:xfrm>
                    <a:off x="1853" y="2180"/>
                    <a:ext cx="31"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55" name="Oval 259"/>
                  <p:cNvSpPr>
                    <a:spLocks noChangeArrowheads="1"/>
                  </p:cNvSpPr>
                  <p:nvPr/>
                </p:nvSpPr>
                <p:spPr bwMode="auto">
                  <a:xfrm>
                    <a:off x="1924"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56" name="Oval 260"/>
                  <p:cNvSpPr>
                    <a:spLocks noChangeArrowheads="1"/>
                  </p:cNvSpPr>
                  <p:nvPr/>
                </p:nvSpPr>
                <p:spPr bwMode="auto">
                  <a:xfrm>
                    <a:off x="1924"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38" name="Group 261"/>
                <p:cNvGrpSpPr>
                  <a:grpSpLocks/>
                </p:cNvGrpSpPr>
                <p:nvPr/>
              </p:nvGrpSpPr>
              <p:grpSpPr bwMode="auto">
                <a:xfrm>
                  <a:off x="1996" y="2109"/>
                  <a:ext cx="104" cy="103"/>
                  <a:chOff x="1996" y="2109"/>
                  <a:chExt cx="104" cy="103"/>
                </a:xfrm>
              </p:grpSpPr>
              <p:sp>
                <p:nvSpPr>
                  <p:cNvPr id="23649" name="Oval 262"/>
                  <p:cNvSpPr>
                    <a:spLocks noChangeArrowheads="1"/>
                  </p:cNvSpPr>
                  <p:nvPr/>
                </p:nvSpPr>
                <p:spPr bwMode="auto">
                  <a:xfrm>
                    <a:off x="1996"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50" name="Oval 263"/>
                  <p:cNvSpPr>
                    <a:spLocks noChangeArrowheads="1"/>
                  </p:cNvSpPr>
                  <p:nvPr/>
                </p:nvSpPr>
                <p:spPr bwMode="auto">
                  <a:xfrm>
                    <a:off x="1996" y="2180"/>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51" name="Oval 264"/>
                  <p:cNvSpPr>
                    <a:spLocks noChangeArrowheads="1"/>
                  </p:cNvSpPr>
                  <p:nvPr/>
                </p:nvSpPr>
                <p:spPr bwMode="auto">
                  <a:xfrm>
                    <a:off x="2068"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52" name="Oval 265"/>
                  <p:cNvSpPr>
                    <a:spLocks noChangeArrowheads="1"/>
                  </p:cNvSpPr>
                  <p:nvPr/>
                </p:nvSpPr>
                <p:spPr bwMode="auto">
                  <a:xfrm>
                    <a:off x="2068"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39" name="Group 266"/>
                <p:cNvGrpSpPr>
                  <a:grpSpLocks/>
                </p:cNvGrpSpPr>
                <p:nvPr/>
              </p:nvGrpSpPr>
              <p:grpSpPr bwMode="auto">
                <a:xfrm>
                  <a:off x="2140" y="2109"/>
                  <a:ext cx="104" cy="103"/>
                  <a:chOff x="2140" y="2109"/>
                  <a:chExt cx="104" cy="103"/>
                </a:xfrm>
              </p:grpSpPr>
              <p:sp>
                <p:nvSpPr>
                  <p:cNvPr id="23645" name="Oval 267"/>
                  <p:cNvSpPr>
                    <a:spLocks noChangeArrowheads="1"/>
                  </p:cNvSpPr>
                  <p:nvPr/>
                </p:nvSpPr>
                <p:spPr bwMode="auto">
                  <a:xfrm>
                    <a:off x="2140"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46" name="Oval 268"/>
                  <p:cNvSpPr>
                    <a:spLocks noChangeArrowheads="1"/>
                  </p:cNvSpPr>
                  <p:nvPr/>
                </p:nvSpPr>
                <p:spPr bwMode="auto">
                  <a:xfrm>
                    <a:off x="2140" y="2180"/>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47" name="Oval 269"/>
                  <p:cNvSpPr>
                    <a:spLocks noChangeArrowheads="1"/>
                  </p:cNvSpPr>
                  <p:nvPr/>
                </p:nvSpPr>
                <p:spPr bwMode="auto">
                  <a:xfrm>
                    <a:off x="2212"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48" name="Oval 270"/>
                  <p:cNvSpPr>
                    <a:spLocks noChangeArrowheads="1"/>
                  </p:cNvSpPr>
                  <p:nvPr/>
                </p:nvSpPr>
                <p:spPr bwMode="auto">
                  <a:xfrm>
                    <a:off x="2212"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40" name="Group 271"/>
                <p:cNvGrpSpPr>
                  <a:grpSpLocks/>
                </p:cNvGrpSpPr>
                <p:nvPr/>
              </p:nvGrpSpPr>
              <p:grpSpPr bwMode="auto">
                <a:xfrm>
                  <a:off x="2284" y="2109"/>
                  <a:ext cx="103" cy="103"/>
                  <a:chOff x="2284" y="2109"/>
                  <a:chExt cx="103" cy="103"/>
                </a:xfrm>
              </p:grpSpPr>
              <p:sp>
                <p:nvSpPr>
                  <p:cNvPr id="23641" name="Oval 272"/>
                  <p:cNvSpPr>
                    <a:spLocks noChangeArrowheads="1"/>
                  </p:cNvSpPr>
                  <p:nvPr/>
                </p:nvSpPr>
                <p:spPr bwMode="auto">
                  <a:xfrm>
                    <a:off x="2284" y="2180"/>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42" name="Oval 273"/>
                  <p:cNvSpPr>
                    <a:spLocks noChangeArrowheads="1"/>
                  </p:cNvSpPr>
                  <p:nvPr/>
                </p:nvSpPr>
                <p:spPr bwMode="auto">
                  <a:xfrm>
                    <a:off x="2284" y="2180"/>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43" name="Oval 274"/>
                  <p:cNvSpPr>
                    <a:spLocks noChangeArrowheads="1"/>
                  </p:cNvSpPr>
                  <p:nvPr/>
                </p:nvSpPr>
                <p:spPr bwMode="auto">
                  <a:xfrm>
                    <a:off x="2355"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44" name="Oval 275"/>
                  <p:cNvSpPr>
                    <a:spLocks noChangeArrowheads="1"/>
                  </p:cNvSpPr>
                  <p:nvPr/>
                </p:nvSpPr>
                <p:spPr bwMode="auto">
                  <a:xfrm>
                    <a:off x="2355"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grpSp>
            <p:nvGrpSpPr>
              <p:cNvPr id="23573" name="Group 276"/>
              <p:cNvGrpSpPr>
                <a:grpSpLocks/>
              </p:cNvGrpSpPr>
              <p:nvPr/>
            </p:nvGrpSpPr>
            <p:grpSpPr bwMode="auto">
              <a:xfrm>
                <a:off x="1222" y="2468"/>
                <a:ext cx="535" cy="104"/>
                <a:chOff x="1278" y="2252"/>
                <a:chExt cx="535" cy="104"/>
              </a:xfrm>
            </p:grpSpPr>
            <p:grpSp>
              <p:nvGrpSpPr>
                <p:cNvPr id="23617" name="Group 277"/>
                <p:cNvGrpSpPr>
                  <a:grpSpLocks/>
                </p:cNvGrpSpPr>
                <p:nvPr/>
              </p:nvGrpSpPr>
              <p:grpSpPr bwMode="auto">
                <a:xfrm>
                  <a:off x="1278" y="2252"/>
                  <a:ext cx="104" cy="104"/>
                  <a:chOff x="1278" y="2252"/>
                  <a:chExt cx="104" cy="104"/>
                </a:xfrm>
              </p:grpSpPr>
              <p:sp>
                <p:nvSpPr>
                  <p:cNvPr id="23633" name="Oval 278"/>
                  <p:cNvSpPr>
                    <a:spLocks noChangeArrowheads="1"/>
                  </p:cNvSpPr>
                  <p:nvPr/>
                </p:nvSpPr>
                <p:spPr bwMode="auto">
                  <a:xfrm>
                    <a:off x="1278" y="2324"/>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34" name="Oval 279"/>
                  <p:cNvSpPr>
                    <a:spLocks noChangeArrowheads="1"/>
                  </p:cNvSpPr>
                  <p:nvPr/>
                </p:nvSpPr>
                <p:spPr bwMode="auto">
                  <a:xfrm>
                    <a:off x="1278" y="2324"/>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35" name="Oval 280"/>
                  <p:cNvSpPr>
                    <a:spLocks noChangeArrowheads="1"/>
                  </p:cNvSpPr>
                  <p:nvPr/>
                </p:nvSpPr>
                <p:spPr bwMode="auto">
                  <a:xfrm>
                    <a:off x="1350"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36" name="Oval 281"/>
                  <p:cNvSpPr>
                    <a:spLocks noChangeArrowheads="1"/>
                  </p:cNvSpPr>
                  <p:nvPr/>
                </p:nvSpPr>
                <p:spPr bwMode="auto">
                  <a:xfrm>
                    <a:off x="1350"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18" name="Group 282"/>
                <p:cNvGrpSpPr>
                  <a:grpSpLocks/>
                </p:cNvGrpSpPr>
                <p:nvPr/>
              </p:nvGrpSpPr>
              <p:grpSpPr bwMode="auto">
                <a:xfrm>
                  <a:off x="1422" y="2252"/>
                  <a:ext cx="103" cy="104"/>
                  <a:chOff x="1422" y="2252"/>
                  <a:chExt cx="103" cy="104"/>
                </a:xfrm>
              </p:grpSpPr>
              <p:sp>
                <p:nvSpPr>
                  <p:cNvPr id="23629" name="Oval 283"/>
                  <p:cNvSpPr>
                    <a:spLocks noChangeArrowheads="1"/>
                  </p:cNvSpPr>
                  <p:nvPr/>
                </p:nvSpPr>
                <p:spPr bwMode="auto">
                  <a:xfrm>
                    <a:off x="1422" y="2324"/>
                    <a:ext cx="31"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30" name="Oval 284"/>
                  <p:cNvSpPr>
                    <a:spLocks noChangeArrowheads="1"/>
                  </p:cNvSpPr>
                  <p:nvPr/>
                </p:nvSpPr>
                <p:spPr bwMode="auto">
                  <a:xfrm>
                    <a:off x="1422" y="2324"/>
                    <a:ext cx="31"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31" name="Oval 285"/>
                  <p:cNvSpPr>
                    <a:spLocks noChangeArrowheads="1"/>
                  </p:cNvSpPr>
                  <p:nvPr/>
                </p:nvSpPr>
                <p:spPr bwMode="auto">
                  <a:xfrm>
                    <a:off x="1493"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32" name="Oval 286"/>
                  <p:cNvSpPr>
                    <a:spLocks noChangeArrowheads="1"/>
                  </p:cNvSpPr>
                  <p:nvPr/>
                </p:nvSpPr>
                <p:spPr bwMode="auto">
                  <a:xfrm>
                    <a:off x="1493"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19" name="Group 287"/>
                <p:cNvGrpSpPr>
                  <a:grpSpLocks/>
                </p:cNvGrpSpPr>
                <p:nvPr/>
              </p:nvGrpSpPr>
              <p:grpSpPr bwMode="auto">
                <a:xfrm>
                  <a:off x="1565" y="2252"/>
                  <a:ext cx="104" cy="104"/>
                  <a:chOff x="1565" y="2252"/>
                  <a:chExt cx="104" cy="104"/>
                </a:xfrm>
              </p:grpSpPr>
              <p:sp>
                <p:nvSpPr>
                  <p:cNvPr id="23625" name="Oval 288"/>
                  <p:cNvSpPr>
                    <a:spLocks noChangeArrowheads="1"/>
                  </p:cNvSpPr>
                  <p:nvPr/>
                </p:nvSpPr>
                <p:spPr bwMode="auto">
                  <a:xfrm>
                    <a:off x="1565" y="2324"/>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26" name="Oval 289"/>
                  <p:cNvSpPr>
                    <a:spLocks noChangeArrowheads="1"/>
                  </p:cNvSpPr>
                  <p:nvPr/>
                </p:nvSpPr>
                <p:spPr bwMode="auto">
                  <a:xfrm>
                    <a:off x="1565" y="2324"/>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27" name="Oval 290"/>
                  <p:cNvSpPr>
                    <a:spLocks noChangeArrowheads="1"/>
                  </p:cNvSpPr>
                  <p:nvPr/>
                </p:nvSpPr>
                <p:spPr bwMode="auto">
                  <a:xfrm>
                    <a:off x="1637"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28" name="Oval 291"/>
                  <p:cNvSpPr>
                    <a:spLocks noChangeArrowheads="1"/>
                  </p:cNvSpPr>
                  <p:nvPr/>
                </p:nvSpPr>
                <p:spPr bwMode="auto">
                  <a:xfrm>
                    <a:off x="1637"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20" name="Group 292"/>
                <p:cNvGrpSpPr>
                  <a:grpSpLocks/>
                </p:cNvGrpSpPr>
                <p:nvPr/>
              </p:nvGrpSpPr>
              <p:grpSpPr bwMode="auto">
                <a:xfrm>
                  <a:off x="1709" y="2252"/>
                  <a:ext cx="104" cy="104"/>
                  <a:chOff x="1709" y="2252"/>
                  <a:chExt cx="104" cy="104"/>
                </a:xfrm>
              </p:grpSpPr>
              <p:sp>
                <p:nvSpPr>
                  <p:cNvPr id="23621" name="Oval 293"/>
                  <p:cNvSpPr>
                    <a:spLocks noChangeArrowheads="1"/>
                  </p:cNvSpPr>
                  <p:nvPr/>
                </p:nvSpPr>
                <p:spPr bwMode="auto">
                  <a:xfrm>
                    <a:off x="1709" y="2324"/>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22" name="Oval 294"/>
                  <p:cNvSpPr>
                    <a:spLocks noChangeArrowheads="1"/>
                  </p:cNvSpPr>
                  <p:nvPr/>
                </p:nvSpPr>
                <p:spPr bwMode="auto">
                  <a:xfrm>
                    <a:off x="1709" y="2324"/>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23" name="Oval 295"/>
                  <p:cNvSpPr>
                    <a:spLocks noChangeArrowheads="1"/>
                  </p:cNvSpPr>
                  <p:nvPr/>
                </p:nvSpPr>
                <p:spPr bwMode="auto">
                  <a:xfrm>
                    <a:off x="1781" y="2252"/>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24" name="Oval 296"/>
                  <p:cNvSpPr>
                    <a:spLocks noChangeArrowheads="1"/>
                  </p:cNvSpPr>
                  <p:nvPr/>
                </p:nvSpPr>
                <p:spPr bwMode="auto">
                  <a:xfrm>
                    <a:off x="1781" y="2252"/>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grpSp>
            <p:nvGrpSpPr>
              <p:cNvPr id="23574" name="Group 297"/>
              <p:cNvGrpSpPr>
                <a:grpSpLocks/>
              </p:cNvGrpSpPr>
              <p:nvPr/>
            </p:nvGrpSpPr>
            <p:grpSpPr bwMode="auto">
              <a:xfrm>
                <a:off x="3233" y="2109"/>
                <a:ext cx="535" cy="104"/>
                <a:chOff x="3289" y="1893"/>
                <a:chExt cx="535" cy="104"/>
              </a:xfrm>
            </p:grpSpPr>
            <p:grpSp>
              <p:nvGrpSpPr>
                <p:cNvPr id="23597" name="Group 298"/>
                <p:cNvGrpSpPr>
                  <a:grpSpLocks/>
                </p:cNvGrpSpPr>
                <p:nvPr/>
              </p:nvGrpSpPr>
              <p:grpSpPr bwMode="auto">
                <a:xfrm>
                  <a:off x="3289" y="1893"/>
                  <a:ext cx="104" cy="104"/>
                  <a:chOff x="3289" y="1893"/>
                  <a:chExt cx="104" cy="104"/>
                </a:xfrm>
              </p:grpSpPr>
              <p:sp>
                <p:nvSpPr>
                  <p:cNvPr id="23613" name="Oval 299"/>
                  <p:cNvSpPr>
                    <a:spLocks noChangeArrowheads="1"/>
                  </p:cNvSpPr>
                  <p:nvPr/>
                </p:nvSpPr>
                <p:spPr bwMode="auto">
                  <a:xfrm>
                    <a:off x="3289" y="1965"/>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14" name="Oval 300"/>
                  <p:cNvSpPr>
                    <a:spLocks noChangeArrowheads="1"/>
                  </p:cNvSpPr>
                  <p:nvPr/>
                </p:nvSpPr>
                <p:spPr bwMode="auto">
                  <a:xfrm>
                    <a:off x="3289" y="1965"/>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15" name="Oval 301"/>
                  <p:cNvSpPr>
                    <a:spLocks noChangeArrowheads="1"/>
                  </p:cNvSpPr>
                  <p:nvPr/>
                </p:nvSpPr>
                <p:spPr bwMode="auto">
                  <a:xfrm>
                    <a:off x="3361" y="1893"/>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16" name="Oval 302"/>
                  <p:cNvSpPr>
                    <a:spLocks noChangeArrowheads="1"/>
                  </p:cNvSpPr>
                  <p:nvPr/>
                </p:nvSpPr>
                <p:spPr bwMode="auto">
                  <a:xfrm>
                    <a:off x="3361" y="1893"/>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98" name="Group 303"/>
                <p:cNvGrpSpPr>
                  <a:grpSpLocks/>
                </p:cNvGrpSpPr>
                <p:nvPr/>
              </p:nvGrpSpPr>
              <p:grpSpPr bwMode="auto">
                <a:xfrm>
                  <a:off x="3433" y="1893"/>
                  <a:ext cx="104" cy="104"/>
                  <a:chOff x="3433" y="1893"/>
                  <a:chExt cx="104" cy="104"/>
                </a:xfrm>
              </p:grpSpPr>
              <p:sp>
                <p:nvSpPr>
                  <p:cNvPr id="23609" name="Oval 304"/>
                  <p:cNvSpPr>
                    <a:spLocks noChangeArrowheads="1"/>
                  </p:cNvSpPr>
                  <p:nvPr/>
                </p:nvSpPr>
                <p:spPr bwMode="auto">
                  <a:xfrm>
                    <a:off x="3433" y="1965"/>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10" name="Oval 305"/>
                  <p:cNvSpPr>
                    <a:spLocks noChangeArrowheads="1"/>
                  </p:cNvSpPr>
                  <p:nvPr/>
                </p:nvSpPr>
                <p:spPr bwMode="auto">
                  <a:xfrm>
                    <a:off x="3433" y="1965"/>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11" name="Oval 306"/>
                  <p:cNvSpPr>
                    <a:spLocks noChangeArrowheads="1"/>
                  </p:cNvSpPr>
                  <p:nvPr/>
                </p:nvSpPr>
                <p:spPr bwMode="auto">
                  <a:xfrm>
                    <a:off x="3505" y="1893"/>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12" name="Oval 307"/>
                  <p:cNvSpPr>
                    <a:spLocks noChangeArrowheads="1"/>
                  </p:cNvSpPr>
                  <p:nvPr/>
                </p:nvSpPr>
                <p:spPr bwMode="auto">
                  <a:xfrm>
                    <a:off x="3505" y="1893"/>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99" name="Group 308"/>
                <p:cNvGrpSpPr>
                  <a:grpSpLocks/>
                </p:cNvGrpSpPr>
                <p:nvPr/>
              </p:nvGrpSpPr>
              <p:grpSpPr bwMode="auto">
                <a:xfrm>
                  <a:off x="3577" y="1893"/>
                  <a:ext cx="104" cy="104"/>
                  <a:chOff x="3577" y="1893"/>
                  <a:chExt cx="104" cy="104"/>
                </a:xfrm>
              </p:grpSpPr>
              <p:sp>
                <p:nvSpPr>
                  <p:cNvPr id="23605" name="Oval 309"/>
                  <p:cNvSpPr>
                    <a:spLocks noChangeArrowheads="1"/>
                  </p:cNvSpPr>
                  <p:nvPr/>
                </p:nvSpPr>
                <p:spPr bwMode="auto">
                  <a:xfrm>
                    <a:off x="3577" y="1965"/>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06" name="Oval 310"/>
                  <p:cNvSpPr>
                    <a:spLocks noChangeArrowheads="1"/>
                  </p:cNvSpPr>
                  <p:nvPr/>
                </p:nvSpPr>
                <p:spPr bwMode="auto">
                  <a:xfrm>
                    <a:off x="3577" y="1965"/>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07" name="Oval 311"/>
                  <p:cNvSpPr>
                    <a:spLocks noChangeArrowheads="1"/>
                  </p:cNvSpPr>
                  <p:nvPr/>
                </p:nvSpPr>
                <p:spPr bwMode="auto">
                  <a:xfrm>
                    <a:off x="3649" y="1893"/>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08" name="Oval 312"/>
                  <p:cNvSpPr>
                    <a:spLocks noChangeArrowheads="1"/>
                  </p:cNvSpPr>
                  <p:nvPr/>
                </p:nvSpPr>
                <p:spPr bwMode="auto">
                  <a:xfrm>
                    <a:off x="3649" y="1893"/>
                    <a:ext cx="31"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600" name="Group 313"/>
                <p:cNvGrpSpPr>
                  <a:grpSpLocks/>
                </p:cNvGrpSpPr>
                <p:nvPr/>
              </p:nvGrpSpPr>
              <p:grpSpPr bwMode="auto">
                <a:xfrm>
                  <a:off x="3720" y="1893"/>
                  <a:ext cx="104" cy="104"/>
                  <a:chOff x="3720" y="1893"/>
                  <a:chExt cx="104" cy="104"/>
                </a:xfrm>
              </p:grpSpPr>
              <p:sp>
                <p:nvSpPr>
                  <p:cNvPr id="23601" name="Oval 314"/>
                  <p:cNvSpPr>
                    <a:spLocks noChangeArrowheads="1"/>
                  </p:cNvSpPr>
                  <p:nvPr/>
                </p:nvSpPr>
                <p:spPr bwMode="auto">
                  <a:xfrm>
                    <a:off x="3720" y="1965"/>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02" name="Oval 315"/>
                  <p:cNvSpPr>
                    <a:spLocks noChangeArrowheads="1"/>
                  </p:cNvSpPr>
                  <p:nvPr/>
                </p:nvSpPr>
                <p:spPr bwMode="auto">
                  <a:xfrm>
                    <a:off x="3720" y="1965"/>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603" name="Oval 316"/>
                  <p:cNvSpPr>
                    <a:spLocks noChangeArrowheads="1"/>
                  </p:cNvSpPr>
                  <p:nvPr/>
                </p:nvSpPr>
                <p:spPr bwMode="auto">
                  <a:xfrm>
                    <a:off x="3792" y="1893"/>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604" name="Oval 317"/>
                  <p:cNvSpPr>
                    <a:spLocks noChangeArrowheads="1"/>
                  </p:cNvSpPr>
                  <p:nvPr/>
                </p:nvSpPr>
                <p:spPr bwMode="auto">
                  <a:xfrm>
                    <a:off x="3792" y="1893"/>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grpSp>
            <p:nvGrpSpPr>
              <p:cNvPr id="23575" name="Group 318"/>
              <p:cNvGrpSpPr>
                <a:grpSpLocks/>
              </p:cNvGrpSpPr>
              <p:nvPr/>
            </p:nvGrpSpPr>
            <p:grpSpPr bwMode="auto">
              <a:xfrm>
                <a:off x="2659" y="2253"/>
                <a:ext cx="534" cy="104"/>
                <a:chOff x="2715" y="2037"/>
                <a:chExt cx="534" cy="104"/>
              </a:xfrm>
            </p:grpSpPr>
            <p:grpSp>
              <p:nvGrpSpPr>
                <p:cNvPr id="23577" name="Group 319"/>
                <p:cNvGrpSpPr>
                  <a:grpSpLocks/>
                </p:cNvGrpSpPr>
                <p:nvPr/>
              </p:nvGrpSpPr>
              <p:grpSpPr bwMode="auto">
                <a:xfrm>
                  <a:off x="2715" y="2037"/>
                  <a:ext cx="103" cy="104"/>
                  <a:chOff x="2715" y="2037"/>
                  <a:chExt cx="103" cy="104"/>
                </a:xfrm>
              </p:grpSpPr>
              <p:sp>
                <p:nvSpPr>
                  <p:cNvPr id="23593" name="Oval 320"/>
                  <p:cNvSpPr>
                    <a:spLocks noChangeArrowheads="1"/>
                  </p:cNvSpPr>
                  <p:nvPr/>
                </p:nvSpPr>
                <p:spPr bwMode="auto">
                  <a:xfrm>
                    <a:off x="2715"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94" name="Oval 321"/>
                  <p:cNvSpPr>
                    <a:spLocks noChangeArrowheads="1"/>
                  </p:cNvSpPr>
                  <p:nvPr/>
                </p:nvSpPr>
                <p:spPr bwMode="auto">
                  <a:xfrm>
                    <a:off x="2715"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595" name="Oval 322"/>
                  <p:cNvSpPr>
                    <a:spLocks noChangeArrowheads="1"/>
                  </p:cNvSpPr>
                  <p:nvPr/>
                </p:nvSpPr>
                <p:spPr bwMode="auto">
                  <a:xfrm>
                    <a:off x="2787" y="2037"/>
                    <a:ext cx="31"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96" name="Oval 323"/>
                  <p:cNvSpPr>
                    <a:spLocks noChangeArrowheads="1"/>
                  </p:cNvSpPr>
                  <p:nvPr/>
                </p:nvSpPr>
                <p:spPr bwMode="auto">
                  <a:xfrm>
                    <a:off x="2787" y="2037"/>
                    <a:ext cx="31"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78" name="Group 324"/>
                <p:cNvGrpSpPr>
                  <a:grpSpLocks/>
                </p:cNvGrpSpPr>
                <p:nvPr/>
              </p:nvGrpSpPr>
              <p:grpSpPr bwMode="auto">
                <a:xfrm>
                  <a:off x="2858" y="2037"/>
                  <a:ext cx="104" cy="104"/>
                  <a:chOff x="2858" y="2037"/>
                  <a:chExt cx="104" cy="104"/>
                </a:xfrm>
              </p:grpSpPr>
              <p:sp>
                <p:nvSpPr>
                  <p:cNvPr id="23589" name="Oval 325"/>
                  <p:cNvSpPr>
                    <a:spLocks noChangeArrowheads="1"/>
                  </p:cNvSpPr>
                  <p:nvPr/>
                </p:nvSpPr>
                <p:spPr bwMode="auto">
                  <a:xfrm>
                    <a:off x="2858"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90" name="Oval 326"/>
                  <p:cNvSpPr>
                    <a:spLocks noChangeArrowheads="1"/>
                  </p:cNvSpPr>
                  <p:nvPr/>
                </p:nvSpPr>
                <p:spPr bwMode="auto">
                  <a:xfrm>
                    <a:off x="2858"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591" name="Oval 327"/>
                  <p:cNvSpPr>
                    <a:spLocks noChangeArrowheads="1"/>
                  </p:cNvSpPr>
                  <p:nvPr/>
                </p:nvSpPr>
                <p:spPr bwMode="auto">
                  <a:xfrm>
                    <a:off x="2930" y="2037"/>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92" name="Oval 328"/>
                  <p:cNvSpPr>
                    <a:spLocks noChangeArrowheads="1"/>
                  </p:cNvSpPr>
                  <p:nvPr/>
                </p:nvSpPr>
                <p:spPr bwMode="auto">
                  <a:xfrm>
                    <a:off x="2930" y="2037"/>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79" name="Group 329"/>
                <p:cNvGrpSpPr>
                  <a:grpSpLocks/>
                </p:cNvGrpSpPr>
                <p:nvPr/>
              </p:nvGrpSpPr>
              <p:grpSpPr bwMode="auto">
                <a:xfrm>
                  <a:off x="3002" y="2037"/>
                  <a:ext cx="104" cy="104"/>
                  <a:chOff x="3002" y="2037"/>
                  <a:chExt cx="104" cy="104"/>
                </a:xfrm>
              </p:grpSpPr>
              <p:sp>
                <p:nvSpPr>
                  <p:cNvPr id="23585" name="Oval 330"/>
                  <p:cNvSpPr>
                    <a:spLocks noChangeArrowheads="1"/>
                  </p:cNvSpPr>
                  <p:nvPr/>
                </p:nvSpPr>
                <p:spPr bwMode="auto">
                  <a:xfrm>
                    <a:off x="3002"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86" name="Oval 331"/>
                  <p:cNvSpPr>
                    <a:spLocks noChangeArrowheads="1"/>
                  </p:cNvSpPr>
                  <p:nvPr/>
                </p:nvSpPr>
                <p:spPr bwMode="auto">
                  <a:xfrm>
                    <a:off x="3002"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587" name="Oval 332"/>
                  <p:cNvSpPr>
                    <a:spLocks noChangeArrowheads="1"/>
                  </p:cNvSpPr>
                  <p:nvPr/>
                </p:nvSpPr>
                <p:spPr bwMode="auto">
                  <a:xfrm>
                    <a:off x="3074" y="2037"/>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88" name="Oval 333"/>
                  <p:cNvSpPr>
                    <a:spLocks noChangeArrowheads="1"/>
                  </p:cNvSpPr>
                  <p:nvPr/>
                </p:nvSpPr>
                <p:spPr bwMode="auto">
                  <a:xfrm>
                    <a:off x="3074" y="2037"/>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nvGrpSpPr>
                <p:cNvPr id="23580" name="Group 334"/>
                <p:cNvGrpSpPr>
                  <a:grpSpLocks/>
                </p:cNvGrpSpPr>
                <p:nvPr/>
              </p:nvGrpSpPr>
              <p:grpSpPr bwMode="auto">
                <a:xfrm>
                  <a:off x="3146" y="2037"/>
                  <a:ext cx="103" cy="104"/>
                  <a:chOff x="3146" y="2037"/>
                  <a:chExt cx="103" cy="104"/>
                </a:xfrm>
              </p:grpSpPr>
              <p:sp>
                <p:nvSpPr>
                  <p:cNvPr id="23581" name="Oval 335"/>
                  <p:cNvSpPr>
                    <a:spLocks noChangeArrowheads="1"/>
                  </p:cNvSpPr>
                  <p:nvPr/>
                </p:nvSpPr>
                <p:spPr bwMode="auto">
                  <a:xfrm>
                    <a:off x="3146" y="2109"/>
                    <a:ext cx="32"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82" name="Oval 336"/>
                  <p:cNvSpPr>
                    <a:spLocks noChangeArrowheads="1"/>
                  </p:cNvSpPr>
                  <p:nvPr/>
                </p:nvSpPr>
                <p:spPr bwMode="auto">
                  <a:xfrm>
                    <a:off x="3146" y="2109"/>
                    <a:ext cx="32"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sp>
                <p:nvSpPr>
                  <p:cNvPr id="23583" name="Oval 337"/>
                  <p:cNvSpPr>
                    <a:spLocks noChangeArrowheads="1"/>
                  </p:cNvSpPr>
                  <p:nvPr/>
                </p:nvSpPr>
                <p:spPr bwMode="auto">
                  <a:xfrm>
                    <a:off x="3218" y="2037"/>
                    <a:ext cx="31" cy="32"/>
                  </a:xfrm>
                  <a:prstGeom prst="ellipse">
                    <a:avLst/>
                  </a:prstGeom>
                  <a:solidFill>
                    <a:schemeClr val="accent1"/>
                  </a:solidFill>
                  <a:ln w="9525">
                    <a:solidFill>
                      <a:schemeClr val="accent1"/>
                    </a:solidFill>
                    <a:round/>
                    <a:headEnd/>
                    <a:tailEnd/>
                  </a:ln>
                </p:spPr>
                <p:txBody>
                  <a:bodyPr/>
                  <a:lstStyle/>
                  <a:p>
                    <a:endParaRPr lang="en-US" sz="2000">
                      <a:cs typeface="Tahoma" charset="0"/>
                    </a:endParaRPr>
                  </a:p>
                </p:txBody>
              </p:sp>
              <p:sp>
                <p:nvSpPr>
                  <p:cNvPr id="23584" name="Oval 338"/>
                  <p:cNvSpPr>
                    <a:spLocks noChangeArrowheads="1"/>
                  </p:cNvSpPr>
                  <p:nvPr/>
                </p:nvSpPr>
                <p:spPr bwMode="auto">
                  <a:xfrm>
                    <a:off x="3218" y="2037"/>
                    <a:ext cx="31" cy="32"/>
                  </a:xfrm>
                  <a:prstGeom prst="ellipse">
                    <a:avLst/>
                  </a:prstGeom>
                  <a:solidFill>
                    <a:schemeClr val="accent1"/>
                  </a:solidFill>
                  <a:ln w="25400">
                    <a:solidFill>
                      <a:schemeClr val="accent1"/>
                    </a:solidFill>
                    <a:round/>
                    <a:headEnd/>
                    <a:tailEnd/>
                  </a:ln>
                </p:spPr>
                <p:txBody>
                  <a:bodyPr/>
                  <a:lstStyle/>
                  <a:p>
                    <a:endParaRPr lang="en-US" sz="2000">
                      <a:cs typeface="Tahoma" charset="0"/>
                    </a:endParaRPr>
                  </a:p>
                </p:txBody>
              </p:sp>
            </p:grpSp>
          </p:grpSp>
          <p:sp>
            <p:nvSpPr>
              <p:cNvPr id="23576" name="Rectangle 340"/>
              <p:cNvSpPr>
                <a:spLocks noChangeArrowheads="1"/>
              </p:cNvSpPr>
              <p:nvPr/>
            </p:nvSpPr>
            <p:spPr bwMode="auto">
              <a:xfrm>
                <a:off x="472" y="2348"/>
                <a:ext cx="336"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600" b="0" i="1">
                    <a:solidFill>
                      <a:schemeClr val="accent1"/>
                    </a:solidFill>
                    <a:latin typeface="Arial" charset="0"/>
                    <a:cs typeface="Tahoma" charset="0"/>
                  </a:rPr>
                  <a:t>stack</a:t>
                </a:r>
                <a:endParaRPr lang="en-US" sz="2000" b="0">
                  <a:solidFill>
                    <a:schemeClr val="accent1"/>
                  </a:solidFill>
                  <a:cs typeface="Tahoma" charset="0"/>
                </a:endParaRPr>
              </a:p>
            </p:txBody>
          </p:sp>
        </p:grpSp>
        <p:sp>
          <p:nvSpPr>
            <p:cNvPr id="23569" name="Rectangle 341"/>
            <p:cNvSpPr>
              <a:spLocks noChangeArrowheads="1"/>
            </p:cNvSpPr>
            <p:nvPr/>
          </p:nvSpPr>
          <p:spPr bwMode="auto">
            <a:xfrm>
              <a:off x="431800" y="5322888"/>
              <a:ext cx="8509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600" b="0" i="1">
                  <a:solidFill>
                    <a:srgbClr val="FF00FF"/>
                  </a:solidFill>
                  <a:latin typeface="Arial" charset="0"/>
                  <a:cs typeface="Tahoma" charset="0"/>
                </a:rPr>
                <a:t>program</a:t>
              </a:r>
              <a:endParaRPr lang="en-US" sz="2000" b="0">
                <a:solidFill>
                  <a:srgbClr val="FF00FF"/>
                </a:solidFill>
                <a:cs typeface="Tahoma" charset="0"/>
              </a:endParaRPr>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latin typeface="Tahoma" charset="0"/>
                <a:ea typeface="Tahoma"/>
              </a:rPr>
              <a:t>Cache</a:t>
            </a:r>
          </a:p>
        </p:txBody>
      </p:sp>
      <p:sp>
        <p:nvSpPr>
          <p:cNvPr id="8195" name="Rectangle 3"/>
          <p:cNvSpPr>
            <a:spLocks noGrp="1" noChangeArrowheads="1"/>
          </p:cNvSpPr>
          <p:nvPr>
            <p:ph type="body" idx="1"/>
          </p:nvPr>
        </p:nvSpPr>
        <p:spPr/>
        <p:txBody>
          <a:bodyPr/>
          <a:lstStyle/>
          <a:p>
            <a:pPr marL="381000" indent="-381000">
              <a:spcBef>
                <a:spcPts val="500"/>
              </a:spcBef>
              <a:spcAft>
                <a:spcPts val="500"/>
              </a:spcAft>
              <a:defRPr/>
            </a:pPr>
            <a:r>
              <a:rPr lang="en-US" dirty="0">
                <a:effectLst>
                  <a:outerShdw blurRad="38100" dist="38100" dir="2700000" algn="tl">
                    <a:srgbClr val="DDDDDD"/>
                  </a:outerShdw>
                </a:effectLst>
                <a:latin typeface="Tahoma" charset="0"/>
                <a:ea typeface="Tahoma"/>
              </a:rPr>
              <a:t>cache (</a:t>
            </a:r>
            <a:r>
              <a:rPr lang="en-US" dirty="0" err="1">
                <a:effectLst>
                  <a:outerShdw blurRad="38100" dist="38100" dir="2700000" algn="tl">
                    <a:srgbClr val="DDDDDD"/>
                  </a:outerShdw>
                </a:effectLst>
                <a:latin typeface="Tahoma" charset="0"/>
                <a:ea typeface="Tahoma"/>
              </a:rPr>
              <a:t>kash</a:t>
            </a:r>
            <a:r>
              <a:rPr lang="en-US" dirty="0">
                <a:effectLst>
                  <a:outerShdw blurRad="38100" dist="38100" dir="2700000" algn="tl">
                    <a:srgbClr val="DDDDDD"/>
                  </a:outerShdw>
                </a:effectLst>
                <a:latin typeface="Tahoma" charset="0"/>
                <a:ea typeface="Tahoma"/>
              </a:rPr>
              <a:t>) </a:t>
            </a:r>
            <a:br>
              <a:rPr lang="en-US" dirty="0">
                <a:effectLst>
                  <a:outerShdw blurRad="38100" dist="38100" dir="2700000" algn="tl">
                    <a:srgbClr val="DDDDDD"/>
                  </a:outerShdw>
                </a:effectLst>
                <a:latin typeface="Tahoma" charset="0"/>
                <a:ea typeface="Tahoma"/>
              </a:rPr>
            </a:br>
            <a:r>
              <a:rPr lang="en-US" i="1" dirty="0">
                <a:effectLst>
                  <a:outerShdw blurRad="38100" dist="38100" dir="2700000" algn="tl">
                    <a:srgbClr val="DDDDDD"/>
                  </a:outerShdw>
                </a:effectLst>
                <a:latin typeface="Tahoma" charset="0"/>
                <a:ea typeface="Tahoma"/>
              </a:rPr>
              <a:t>n. </a:t>
            </a:r>
            <a:endParaRPr lang="en-US" dirty="0">
              <a:effectLst>
                <a:outerShdw blurRad="38100" dist="38100" dir="2700000" algn="tl">
                  <a:srgbClr val="DDDDDD"/>
                </a:outerShdw>
              </a:effectLst>
              <a:latin typeface="Tahoma" charset="0"/>
              <a:ea typeface="Tahoma"/>
            </a:endParaRPr>
          </a:p>
          <a:p>
            <a:pPr marL="800100" lvl="1" indent="-342900">
              <a:spcBef>
                <a:spcPts val="500"/>
              </a:spcBef>
              <a:spcAft>
                <a:spcPts val="500"/>
              </a:spcAft>
              <a:defRPr/>
            </a:pPr>
            <a:r>
              <a:rPr lang="en-US" dirty="0">
                <a:effectLst>
                  <a:outerShdw blurRad="38100" dist="38100" dir="2700000" algn="tl">
                    <a:srgbClr val="DDDDDD"/>
                  </a:outerShdw>
                </a:effectLst>
                <a:latin typeface="Tahoma" charset="0"/>
              </a:rPr>
              <a:t>A hiding place used especially for storing provisions. </a:t>
            </a:r>
          </a:p>
          <a:p>
            <a:pPr marL="800100" lvl="1" indent="-342900">
              <a:spcBef>
                <a:spcPts val="500"/>
              </a:spcBef>
              <a:spcAft>
                <a:spcPts val="500"/>
              </a:spcAft>
              <a:defRPr/>
            </a:pPr>
            <a:r>
              <a:rPr lang="en-US" dirty="0">
                <a:effectLst>
                  <a:outerShdw blurRad="38100" dist="38100" dir="2700000" algn="tl">
                    <a:srgbClr val="DDDDDD"/>
                  </a:outerShdw>
                </a:effectLst>
                <a:latin typeface="Tahoma" charset="0"/>
              </a:rPr>
              <a:t>A place for concealment and safekeeping, as of valuables. </a:t>
            </a:r>
          </a:p>
          <a:p>
            <a:pPr marL="800100" lvl="1" indent="-342900">
              <a:spcBef>
                <a:spcPts val="500"/>
              </a:spcBef>
              <a:spcAft>
                <a:spcPts val="500"/>
              </a:spcAft>
              <a:defRPr/>
            </a:pPr>
            <a:r>
              <a:rPr lang="en-US" dirty="0">
                <a:effectLst>
                  <a:outerShdw blurRad="38100" dist="38100" dir="2700000" algn="tl">
                    <a:srgbClr val="DDDDDD"/>
                  </a:outerShdw>
                </a:effectLst>
                <a:latin typeface="Tahoma" charset="0"/>
              </a:rPr>
              <a:t>The store of goods or valuables concealed in a hiding place. </a:t>
            </a:r>
          </a:p>
          <a:p>
            <a:pPr marL="800100" lvl="1" indent="-342900">
              <a:spcBef>
                <a:spcPts val="500"/>
              </a:spcBef>
              <a:spcAft>
                <a:spcPts val="500"/>
              </a:spcAft>
              <a:defRPr/>
            </a:pPr>
            <a:r>
              <a:rPr lang="en-US" i="1" u="sng" dirty="0">
                <a:effectLst>
                  <a:outerShdw blurRad="38100" dist="38100" dir="2700000" algn="tl">
                    <a:srgbClr val="DDDDDD"/>
                  </a:outerShdw>
                </a:effectLst>
                <a:latin typeface="Tahoma" charset="0"/>
              </a:rPr>
              <a:t>Computer Science.</a:t>
            </a:r>
            <a:r>
              <a:rPr lang="en-US" dirty="0">
                <a:effectLst>
                  <a:outerShdw blurRad="38100" dist="38100" dir="2700000" algn="tl">
                    <a:srgbClr val="DDDDDD"/>
                  </a:outerShdw>
                </a:effectLst>
                <a:latin typeface="Tahoma" charset="0"/>
              </a:rPr>
              <a:t> A fast storage buffer in the central processing unit of a computer. In this sense, also called cache memory. </a:t>
            </a:r>
          </a:p>
          <a:p>
            <a:pPr marL="381000" indent="-381000">
              <a:spcBef>
                <a:spcPts val="500"/>
              </a:spcBef>
              <a:spcAft>
                <a:spcPts val="500"/>
              </a:spcAft>
              <a:defRPr/>
            </a:pPr>
            <a:r>
              <a:rPr lang="en-US" i="1" dirty="0">
                <a:effectLst>
                  <a:outerShdw blurRad="38100" dist="38100" dir="2700000" algn="tl">
                    <a:srgbClr val="DDDDDD"/>
                  </a:outerShdw>
                </a:effectLst>
                <a:latin typeface="Tahoma" charset="0"/>
                <a:ea typeface="Tahoma"/>
              </a:rPr>
              <a:t>v. tr. </a:t>
            </a:r>
            <a:r>
              <a:rPr lang="en-US" dirty="0">
                <a:effectLst>
                  <a:outerShdw blurRad="38100" dist="38100" dir="2700000" algn="tl">
                    <a:srgbClr val="DDDDDD"/>
                  </a:outerShdw>
                </a:effectLst>
                <a:latin typeface="Tahoma" charset="0"/>
                <a:ea typeface="Tahoma"/>
              </a:rPr>
              <a:t>cached, </a:t>
            </a:r>
            <a:r>
              <a:rPr lang="en-US" dirty="0" err="1">
                <a:effectLst>
                  <a:outerShdw blurRad="38100" dist="38100" dir="2700000" algn="tl">
                    <a:srgbClr val="DDDDDD"/>
                  </a:outerShdw>
                </a:effectLst>
                <a:latin typeface="Tahoma" charset="0"/>
                <a:ea typeface="Tahoma"/>
              </a:rPr>
              <a:t>cach·ing</a:t>
            </a:r>
            <a:r>
              <a:rPr lang="en-US" dirty="0">
                <a:effectLst>
                  <a:outerShdw blurRad="38100" dist="38100" dir="2700000" algn="tl">
                    <a:srgbClr val="DDDDDD"/>
                  </a:outerShdw>
                </a:effectLst>
                <a:latin typeface="Tahoma" charset="0"/>
                <a:ea typeface="Tahoma"/>
              </a:rPr>
              <a:t>, </a:t>
            </a:r>
            <a:r>
              <a:rPr lang="en-US" dirty="0" err="1">
                <a:effectLst>
                  <a:outerShdw blurRad="38100" dist="38100" dir="2700000" algn="tl">
                    <a:srgbClr val="DDDDDD"/>
                  </a:outerShdw>
                </a:effectLst>
                <a:latin typeface="Tahoma" charset="0"/>
                <a:ea typeface="Tahoma"/>
              </a:rPr>
              <a:t>cach·es</a:t>
            </a:r>
            <a:r>
              <a:rPr lang="en-US" dirty="0">
                <a:effectLst>
                  <a:outerShdw blurRad="38100" dist="38100" dir="2700000" algn="tl">
                    <a:srgbClr val="DDDDDD"/>
                  </a:outerShdw>
                </a:effectLst>
                <a:latin typeface="Tahoma" charset="0"/>
                <a:ea typeface="Tahoma"/>
              </a:rPr>
              <a:t>. </a:t>
            </a:r>
          </a:p>
          <a:p>
            <a:pPr marL="800100" lvl="1" indent="-342900">
              <a:spcBef>
                <a:spcPts val="500"/>
              </a:spcBef>
              <a:spcAft>
                <a:spcPts val="500"/>
              </a:spcAft>
              <a:defRPr/>
            </a:pPr>
            <a:r>
              <a:rPr lang="en-US" dirty="0">
                <a:effectLst>
                  <a:outerShdw blurRad="38100" dist="38100" dir="2700000" algn="tl">
                    <a:srgbClr val="DDDDDD"/>
                  </a:outerShdw>
                </a:effectLst>
                <a:latin typeface="Tahoma" charset="0"/>
              </a:rPr>
              <a:t>To hide or store in a cache.</a:t>
            </a:r>
          </a:p>
          <a:p>
            <a:pPr marL="381000" indent="-381000">
              <a:defRPr/>
            </a:pPr>
            <a:endParaRPr lang="en-US" dirty="0">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latin typeface="Tahoma" charset="0"/>
                <a:ea typeface="Tahoma"/>
              </a:rPr>
              <a:t>Cache Analogy</a:t>
            </a:r>
          </a:p>
        </p:txBody>
      </p:sp>
      <p:sp>
        <p:nvSpPr>
          <p:cNvPr id="9219"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You are writing a term paper for your history class at a table in the library</a:t>
            </a:r>
          </a:p>
          <a:p>
            <a:pPr lvl="1">
              <a:defRPr/>
            </a:pPr>
            <a:r>
              <a:rPr lang="en-US" dirty="0">
                <a:effectLst>
                  <a:outerShdw blurRad="38100" dist="38100" dir="2700000" algn="tl">
                    <a:srgbClr val="DDDDDD"/>
                  </a:outerShdw>
                </a:effectLst>
                <a:latin typeface="Tahoma" charset="0"/>
              </a:rPr>
              <a:t>As you work you realize you need a book</a:t>
            </a:r>
          </a:p>
          <a:p>
            <a:pPr lvl="1">
              <a:defRPr/>
            </a:pPr>
            <a:r>
              <a:rPr lang="en-US" dirty="0">
                <a:effectLst>
                  <a:outerShdw blurRad="38100" dist="38100" dir="2700000" algn="tl">
                    <a:srgbClr val="DDDDDD"/>
                  </a:outerShdw>
                </a:effectLst>
                <a:latin typeface="Tahoma" charset="0"/>
              </a:rPr>
              <a:t>You stop writing, fetch the reference, continue writing</a:t>
            </a:r>
          </a:p>
          <a:p>
            <a:pPr lvl="1">
              <a:defRPr/>
            </a:pPr>
            <a:r>
              <a:rPr lang="en-US" dirty="0">
                <a:effectLst>
                  <a:outerShdw blurRad="38100" dist="38100" dir="2700000" algn="tl">
                    <a:srgbClr val="DDDDDD"/>
                  </a:outerShdw>
                </a:effectLst>
                <a:latin typeface="Tahoma" charset="0"/>
              </a:rPr>
              <a:t>You don</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t immediately return the book, maybe you</a:t>
            </a:r>
            <a:r>
              <a:rPr lang="ja-JP" altLang="en-US" dirty="0">
                <a:effectLst>
                  <a:outerShdw blurRad="38100" dist="38100" dir="2700000" algn="tl">
                    <a:srgbClr val="DDDDDD"/>
                  </a:outerShdw>
                </a:effectLst>
                <a:latin typeface="Tahoma" charset="0"/>
              </a:rPr>
              <a:t>’</a:t>
            </a:r>
            <a:r>
              <a:rPr lang="en-US" dirty="0" err="1">
                <a:effectLst>
                  <a:outerShdw blurRad="38100" dist="38100" dir="2700000" algn="tl">
                    <a:srgbClr val="DDDDDD"/>
                  </a:outerShdw>
                </a:effectLst>
                <a:latin typeface="Tahoma" charset="0"/>
              </a:rPr>
              <a:t>ll</a:t>
            </a:r>
            <a:r>
              <a:rPr lang="en-US" dirty="0">
                <a:effectLst>
                  <a:outerShdw blurRad="38100" dist="38100" dir="2700000" algn="tl">
                    <a:srgbClr val="DDDDDD"/>
                  </a:outerShdw>
                </a:effectLst>
                <a:latin typeface="Tahoma" charset="0"/>
              </a:rPr>
              <a:t> need it again</a:t>
            </a:r>
          </a:p>
          <a:p>
            <a:pPr lvl="1">
              <a:defRPr/>
            </a:pPr>
            <a:r>
              <a:rPr lang="en-US" dirty="0">
                <a:effectLst>
                  <a:outerShdw blurRad="38100" dist="38100" dir="2700000" algn="tl">
                    <a:srgbClr val="DDDDDD"/>
                  </a:outerShdw>
                </a:effectLst>
                <a:latin typeface="Tahoma" charset="0"/>
              </a:rPr>
              <a:t>Soon you have a few books at your table, and you can work smoothly without needing to fetch more books from the shelves</a:t>
            </a:r>
          </a:p>
          <a:p>
            <a:pPr lvl="1">
              <a:defRPr/>
            </a:pPr>
            <a:r>
              <a:rPr lang="en-US" dirty="0">
                <a:effectLst>
                  <a:outerShdw blurRad="38100" dist="38100" dir="2700000" algn="tl">
                    <a:srgbClr val="DDDDDD"/>
                  </a:outerShdw>
                </a:effectLst>
                <a:latin typeface="Tahoma" charset="0"/>
              </a:rPr>
              <a:t>The table is a CACHE for the rest of the library</a:t>
            </a:r>
          </a:p>
          <a:p>
            <a:pPr>
              <a:defRPr/>
            </a:pPr>
            <a:r>
              <a:rPr lang="en-US" dirty="0">
                <a:effectLst>
                  <a:outerShdw blurRad="38100" dist="38100" dir="2700000" algn="tl">
                    <a:srgbClr val="DDDDDD"/>
                  </a:outerShdw>
                </a:effectLst>
                <a:latin typeface="Tahoma" charset="0"/>
                <a:ea typeface="Tahoma"/>
              </a:rPr>
              <a:t>Now you switch to doing your biology homework</a:t>
            </a:r>
          </a:p>
          <a:p>
            <a:pPr lvl="1">
              <a:defRPr/>
            </a:pPr>
            <a:r>
              <a:rPr lang="en-US" dirty="0">
                <a:effectLst>
                  <a:outerShdw blurRad="38100" dist="38100" dir="2700000" algn="tl">
                    <a:srgbClr val="DDDDDD"/>
                  </a:outerShdw>
                </a:effectLst>
                <a:latin typeface="Tahoma" charset="0"/>
              </a:rPr>
              <a:t>You need to fetch your biology textbook from the shelf</a:t>
            </a:r>
          </a:p>
          <a:p>
            <a:pPr lvl="1">
              <a:defRPr/>
            </a:pPr>
            <a:r>
              <a:rPr lang="en-US" dirty="0">
                <a:effectLst>
                  <a:outerShdw blurRad="38100" dist="38100" dir="2700000" algn="tl">
                    <a:srgbClr val="DDDDDD"/>
                  </a:outerShdw>
                </a:effectLst>
                <a:latin typeface="Tahoma" charset="0"/>
              </a:rPr>
              <a:t>If your table is full, you need to return one of the history books back to the shelf to make room for the biology book</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a:latin typeface="Tahoma" charset="0"/>
                <a:ea typeface="Tahoma"/>
              </a:rPr>
              <a:t>Exploiting the Memory Hierarchy</a:t>
            </a:r>
          </a:p>
        </p:txBody>
      </p:sp>
      <p:sp>
        <p:nvSpPr>
          <p:cNvPr id="11267" name="Rectangle 3"/>
          <p:cNvSpPr>
            <a:spLocks noGrp="1" noChangeArrowheads="1"/>
          </p:cNvSpPr>
          <p:nvPr>
            <p:ph type="body" idx="1"/>
          </p:nvPr>
        </p:nvSpPr>
        <p:spPr/>
        <p:txBody>
          <a:bodyPr/>
          <a:lstStyle/>
          <a:p>
            <a:pPr>
              <a:defRPr/>
            </a:pPr>
            <a:r>
              <a:rPr lang="en-US" dirty="0" smtClean="0">
                <a:effectLst>
                  <a:outerShdw blurRad="38100" dist="38100" dir="2700000" algn="tl">
                    <a:srgbClr val="DDDDDD"/>
                  </a:outerShdw>
                </a:effectLst>
                <a:latin typeface="Tahoma" charset="0"/>
                <a:ea typeface="Tahoma"/>
              </a:rPr>
              <a:t>Memory Hierarchy is hidden from programmer!</a:t>
            </a:r>
            <a:endParaRPr lang="en-US" dirty="0">
              <a:effectLst>
                <a:outerShdw blurRad="38100" dist="38100" dir="2700000" algn="tl">
                  <a:srgbClr val="DDDDDD"/>
                </a:outerShdw>
              </a:effectLst>
              <a:latin typeface="Tahoma" charset="0"/>
              <a:ea typeface="Tahoma"/>
            </a:endParaRPr>
          </a:p>
          <a:p>
            <a:pPr lvl="1">
              <a:defRPr/>
            </a:pPr>
            <a:r>
              <a:rPr lang="en-US" dirty="0">
                <a:effectLst>
                  <a:outerShdw blurRad="38100" dist="38100" dir="2700000" algn="tl">
                    <a:srgbClr val="DDDDDD"/>
                  </a:outerShdw>
                </a:effectLst>
                <a:latin typeface="Tahoma" charset="0"/>
              </a:rPr>
              <a:t>Programming model: SINGLE kind of memory, single address space.</a:t>
            </a:r>
          </a:p>
          <a:p>
            <a:pPr lvl="1">
              <a:defRPr/>
            </a:pPr>
            <a:r>
              <a:rPr lang="en-US" dirty="0">
                <a:effectLst>
                  <a:outerShdw blurRad="38100" dist="38100" dir="2700000" algn="tl">
                    <a:srgbClr val="DDDDDD"/>
                  </a:outerShdw>
                </a:effectLst>
                <a:latin typeface="Tahoma" charset="0"/>
              </a:rPr>
              <a:t>Transparent to programmer:  Machine AUTOMATICALLY assigns locations, depending on runtime usage patterns</a:t>
            </a:r>
            <a:r>
              <a:rPr lang="en-US" dirty="0" smtClean="0">
                <a:effectLst>
                  <a:outerShdw blurRad="38100" dist="38100" dir="2700000" algn="tl">
                    <a:srgbClr val="DDDDDD"/>
                  </a:outerShdw>
                </a:effectLst>
                <a:latin typeface="Tahoma" charset="0"/>
              </a:rPr>
              <a:t>.</a:t>
            </a:r>
          </a:p>
          <a:p>
            <a:pPr lvl="2">
              <a:defRPr/>
            </a:pPr>
            <a:r>
              <a:rPr lang="en-US" dirty="0" smtClean="0">
                <a:effectLst>
                  <a:outerShdw blurRad="38100" dist="38100" dir="2700000" algn="tl">
                    <a:srgbClr val="DDDDDD"/>
                  </a:outerShdw>
                </a:effectLst>
                <a:latin typeface="Tahoma" charset="0"/>
              </a:rPr>
              <a:t>programmer doesn’t (</a:t>
            </a:r>
            <a:r>
              <a:rPr lang="en-US" b="1" i="1" u="sng" dirty="0" smtClean="0">
                <a:effectLst>
                  <a:outerShdw blurRad="38100" dist="38100" dir="2700000" algn="tl">
                    <a:srgbClr val="DDDDDD"/>
                  </a:outerShdw>
                </a:effectLst>
                <a:latin typeface="Tahoma" charset="0"/>
              </a:rPr>
              <a:t>cannot</a:t>
            </a:r>
            <a:r>
              <a:rPr lang="en-US" dirty="0" smtClean="0">
                <a:effectLst>
                  <a:outerShdw blurRad="38100" dist="38100" dir="2700000" algn="tl">
                    <a:srgbClr val="DDDDDD"/>
                  </a:outerShdw>
                </a:effectLst>
                <a:latin typeface="Tahoma" charset="0"/>
              </a:rPr>
              <a:t>) know where the data is actually stored!</a:t>
            </a: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p:txBody>
      </p:sp>
      <p:grpSp>
        <p:nvGrpSpPr>
          <p:cNvPr id="29699" name="Group 22"/>
          <p:cNvGrpSpPr>
            <a:grpSpLocks/>
          </p:cNvGrpSpPr>
          <p:nvPr/>
        </p:nvGrpSpPr>
        <p:grpSpPr bwMode="auto">
          <a:xfrm>
            <a:off x="1371600" y="4452938"/>
            <a:ext cx="920750" cy="500062"/>
            <a:chOff x="883" y="3296"/>
            <a:chExt cx="580" cy="315"/>
          </a:xfrm>
        </p:grpSpPr>
        <p:sp>
          <p:nvSpPr>
            <p:cNvPr id="29714" name="AutoShape 23"/>
            <p:cNvSpPr>
              <a:spLocks noChangeArrowheads="1"/>
            </p:cNvSpPr>
            <p:nvPr/>
          </p:nvSpPr>
          <p:spPr bwMode="auto">
            <a:xfrm>
              <a:off x="883" y="3309"/>
              <a:ext cx="580" cy="30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cs typeface="Tahoma" charset="0"/>
              </a:endParaRPr>
            </a:p>
          </p:txBody>
        </p:sp>
        <p:sp>
          <p:nvSpPr>
            <p:cNvPr id="29715" name="Text Box 24"/>
            <p:cNvSpPr txBox="1">
              <a:spLocks noChangeArrowheads="1"/>
            </p:cNvSpPr>
            <p:nvPr/>
          </p:nvSpPr>
          <p:spPr bwMode="auto">
            <a:xfrm>
              <a:off x="883" y="3296"/>
              <a:ext cx="52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cs typeface="Tahoma" charset="0"/>
                </a:rPr>
                <a:t>CPU</a:t>
              </a:r>
            </a:p>
          </p:txBody>
        </p:sp>
      </p:grpSp>
      <p:grpSp>
        <p:nvGrpSpPr>
          <p:cNvPr id="29700" name="Group 25"/>
          <p:cNvGrpSpPr>
            <a:grpSpLocks/>
          </p:cNvGrpSpPr>
          <p:nvPr/>
        </p:nvGrpSpPr>
        <p:grpSpPr bwMode="auto">
          <a:xfrm>
            <a:off x="2735263" y="4452938"/>
            <a:ext cx="769937" cy="523875"/>
            <a:chOff x="2299" y="3364"/>
            <a:chExt cx="485" cy="330"/>
          </a:xfrm>
        </p:grpSpPr>
        <p:sp>
          <p:nvSpPr>
            <p:cNvPr id="29712" name="AutoShape 26"/>
            <p:cNvSpPr>
              <a:spLocks noChangeArrowheads="1"/>
            </p:cNvSpPr>
            <p:nvPr/>
          </p:nvSpPr>
          <p:spPr bwMode="auto">
            <a:xfrm>
              <a:off x="2304" y="3377"/>
              <a:ext cx="480" cy="30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cs typeface="Tahoma" charset="0"/>
              </a:endParaRPr>
            </a:p>
          </p:txBody>
        </p:sp>
        <p:sp>
          <p:nvSpPr>
            <p:cNvPr id="29713" name="Text Box 27"/>
            <p:cNvSpPr txBox="1">
              <a:spLocks noChangeArrowheads="1"/>
            </p:cNvSpPr>
            <p:nvPr/>
          </p:nvSpPr>
          <p:spPr bwMode="auto">
            <a:xfrm>
              <a:off x="2299" y="3364"/>
              <a:ext cx="45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cs typeface="Tahoma" charset="0"/>
                </a:rPr>
                <a:t>Small</a:t>
              </a:r>
            </a:p>
            <a:p>
              <a:r>
                <a:rPr lang="en-US" sz="1400">
                  <a:cs typeface="Tahoma" charset="0"/>
                </a:rPr>
                <a:t>SRAM</a:t>
              </a:r>
            </a:p>
          </p:txBody>
        </p:sp>
      </p:grpSp>
      <p:grpSp>
        <p:nvGrpSpPr>
          <p:cNvPr id="29701" name="Group 28"/>
          <p:cNvGrpSpPr>
            <a:grpSpLocks/>
          </p:cNvGrpSpPr>
          <p:nvPr/>
        </p:nvGrpSpPr>
        <p:grpSpPr bwMode="auto">
          <a:xfrm>
            <a:off x="3962400" y="4329113"/>
            <a:ext cx="1219200" cy="657225"/>
            <a:chOff x="2832" y="3295"/>
            <a:chExt cx="1008" cy="414"/>
          </a:xfrm>
        </p:grpSpPr>
        <p:sp>
          <p:nvSpPr>
            <p:cNvPr id="29710" name="AutoShape 29"/>
            <p:cNvSpPr>
              <a:spLocks noChangeArrowheads="1"/>
            </p:cNvSpPr>
            <p:nvPr/>
          </p:nvSpPr>
          <p:spPr bwMode="auto">
            <a:xfrm>
              <a:off x="2832" y="3295"/>
              <a:ext cx="1008" cy="414"/>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cs typeface="Tahoma" charset="0"/>
              </a:endParaRPr>
            </a:p>
          </p:txBody>
        </p:sp>
        <p:sp>
          <p:nvSpPr>
            <p:cNvPr id="29711" name="Text Box 30"/>
            <p:cNvSpPr txBox="1">
              <a:spLocks noChangeArrowheads="1"/>
            </p:cNvSpPr>
            <p:nvPr/>
          </p:nvSpPr>
          <p:spPr bwMode="auto">
            <a:xfrm>
              <a:off x="2862" y="3302"/>
              <a:ext cx="948"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cs typeface="Tahoma" charset="0"/>
                </a:rPr>
                <a:t>Dynamic</a:t>
              </a:r>
            </a:p>
            <a:p>
              <a:pPr algn="ctr"/>
              <a:r>
                <a:rPr lang="en-US" sz="1800">
                  <a:cs typeface="Tahoma" charset="0"/>
                </a:rPr>
                <a:t>RAM</a:t>
              </a:r>
            </a:p>
          </p:txBody>
        </p:sp>
      </p:grpSp>
      <p:grpSp>
        <p:nvGrpSpPr>
          <p:cNvPr id="29702" name="Group 31"/>
          <p:cNvGrpSpPr>
            <a:grpSpLocks/>
          </p:cNvGrpSpPr>
          <p:nvPr/>
        </p:nvGrpSpPr>
        <p:grpSpPr bwMode="auto">
          <a:xfrm>
            <a:off x="5638800" y="4267200"/>
            <a:ext cx="2362200" cy="673100"/>
            <a:chOff x="2832" y="3355"/>
            <a:chExt cx="1008" cy="297"/>
          </a:xfrm>
        </p:grpSpPr>
        <p:sp>
          <p:nvSpPr>
            <p:cNvPr id="29708" name="AutoShape 32"/>
            <p:cNvSpPr>
              <a:spLocks noChangeArrowheads="1"/>
            </p:cNvSpPr>
            <p:nvPr/>
          </p:nvSpPr>
          <p:spPr bwMode="auto">
            <a:xfrm>
              <a:off x="2832" y="3355"/>
              <a:ext cx="1008" cy="29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cs typeface="Tahoma" charset="0"/>
              </a:endParaRPr>
            </a:p>
          </p:txBody>
        </p:sp>
        <p:sp>
          <p:nvSpPr>
            <p:cNvPr id="29709" name="Text Box 33"/>
            <p:cNvSpPr txBox="1">
              <a:spLocks noChangeArrowheads="1"/>
            </p:cNvSpPr>
            <p:nvPr/>
          </p:nvSpPr>
          <p:spPr bwMode="auto">
            <a:xfrm>
              <a:off x="3156" y="3355"/>
              <a:ext cx="363"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cs typeface="Tahoma" charset="0"/>
                </a:rPr>
                <a:t>HARD</a:t>
              </a:r>
            </a:p>
            <a:p>
              <a:pPr algn="ctr"/>
              <a:r>
                <a:rPr lang="en-US" sz="1800">
                  <a:cs typeface="Tahoma" charset="0"/>
                </a:rPr>
                <a:t>DISK</a:t>
              </a:r>
            </a:p>
          </p:txBody>
        </p:sp>
      </p:grpSp>
      <p:sp>
        <p:nvSpPr>
          <p:cNvPr id="29703" name="Line 34"/>
          <p:cNvSpPr>
            <a:spLocks noChangeShapeType="1"/>
          </p:cNvSpPr>
          <p:nvPr/>
        </p:nvSpPr>
        <p:spPr bwMode="auto">
          <a:xfrm>
            <a:off x="2286000" y="4681538"/>
            <a:ext cx="457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29704" name="Line 35"/>
          <p:cNvSpPr>
            <a:spLocks noChangeShapeType="1"/>
          </p:cNvSpPr>
          <p:nvPr/>
        </p:nvSpPr>
        <p:spPr bwMode="auto">
          <a:xfrm>
            <a:off x="3505200" y="4681538"/>
            <a:ext cx="457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29705" name="Line 36"/>
          <p:cNvSpPr>
            <a:spLocks noChangeShapeType="1"/>
          </p:cNvSpPr>
          <p:nvPr/>
        </p:nvSpPr>
        <p:spPr bwMode="auto">
          <a:xfrm>
            <a:off x="5181600" y="4605338"/>
            <a:ext cx="457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29706" name="Text Box 38"/>
          <p:cNvSpPr txBox="1">
            <a:spLocks noChangeArrowheads="1"/>
          </p:cNvSpPr>
          <p:nvPr/>
        </p:nvSpPr>
        <p:spPr bwMode="auto">
          <a:xfrm>
            <a:off x="3886200" y="5138738"/>
            <a:ext cx="14811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ja-JP" altLang="en-US" sz="1200">
                <a:cs typeface="Tahoma" charset="0"/>
              </a:rPr>
              <a:t>“</a:t>
            </a:r>
            <a:r>
              <a:rPr lang="en-US" altLang="ja-JP" sz="1200">
                <a:cs typeface="Tahoma" charset="0"/>
              </a:rPr>
              <a:t>MAIN MEMORY</a:t>
            </a:r>
            <a:r>
              <a:rPr lang="ja-JP" altLang="en-US" sz="1200">
                <a:cs typeface="Tahoma" charset="0"/>
              </a:rPr>
              <a:t>”</a:t>
            </a:r>
            <a:endParaRPr lang="en-US" sz="1200">
              <a:cs typeface="Tahoma" charset="0"/>
            </a:endParaRPr>
          </a:p>
        </p:txBody>
      </p:sp>
      <p:sp>
        <p:nvSpPr>
          <p:cNvPr id="29707" name="Text Box 38"/>
          <p:cNvSpPr txBox="1">
            <a:spLocks noChangeArrowheads="1"/>
          </p:cNvSpPr>
          <p:nvPr/>
        </p:nvSpPr>
        <p:spPr bwMode="auto">
          <a:xfrm>
            <a:off x="2667000" y="5138738"/>
            <a:ext cx="914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ja-JP" altLang="en-US" sz="1200">
                <a:cs typeface="Tahoma" charset="0"/>
              </a:rPr>
              <a:t>“</a:t>
            </a:r>
            <a:r>
              <a:rPr lang="en-US" altLang="ja-JP" sz="1200">
                <a:cs typeface="Tahoma" charset="0"/>
              </a:rPr>
              <a:t>CACHE</a:t>
            </a:r>
            <a:r>
              <a:rPr lang="ja-JP" altLang="en-US" sz="1200">
                <a:cs typeface="Tahoma" charset="0"/>
              </a:rPr>
              <a:t>”</a:t>
            </a:r>
            <a:endParaRPr lang="en-US" sz="1200">
              <a:cs typeface="Tahoma"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12554</TotalTime>
  <Words>2472</Words>
  <Application>Microsoft Macintosh PowerPoint</Application>
  <PresentationFormat>Letter Paper (8.5x11 in)</PresentationFormat>
  <Paragraphs>501</Paragraphs>
  <Slides>23</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Arial Narrow</vt:lpstr>
      <vt:lpstr>DomCasual</vt:lpstr>
      <vt:lpstr>ＭＳ Ｐゴシック</vt:lpstr>
      <vt:lpstr>Symbol</vt:lpstr>
      <vt:lpstr>Tahoma</vt:lpstr>
      <vt:lpstr>Tekton</vt:lpstr>
      <vt:lpstr>Times New Roman</vt:lpstr>
      <vt:lpstr>Wingdings</vt:lpstr>
      <vt:lpstr>Wingdings 2</vt:lpstr>
      <vt:lpstr>Arial</vt:lpstr>
      <vt:lpstr>proposal</vt:lpstr>
      <vt:lpstr>Equation</vt:lpstr>
      <vt:lpstr> Computer Organization and Design  Memory Hierarchy and Caches</vt:lpstr>
      <vt:lpstr>Topics</vt:lpstr>
      <vt:lpstr>What Do We Want in a Memory?</vt:lpstr>
      <vt:lpstr>Best of Both Worlds</vt:lpstr>
      <vt:lpstr>Principle of Locality</vt:lpstr>
      <vt:lpstr>Typical Memory Reference Patterns</vt:lpstr>
      <vt:lpstr>Cache</vt:lpstr>
      <vt:lpstr>Cache Analogy</vt:lpstr>
      <vt:lpstr>Exploiting the Memory Hierarchy</vt:lpstr>
      <vt:lpstr>Exploiting the Memory Hierarchy</vt:lpstr>
      <vt:lpstr>The Cache Idea</vt:lpstr>
      <vt:lpstr>How High of a Hit Ratio?</vt:lpstr>
      <vt:lpstr>Cache</vt:lpstr>
      <vt:lpstr>Cache Access</vt:lpstr>
      <vt:lpstr>Cache Lines</vt:lpstr>
      <vt:lpstr>Finding the TAG in the Cache</vt:lpstr>
      <vt:lpstr>Direct-Mapping Example</vt:lpstr>
      <vt:lpstr>Direct Mapping Miss</vt:lpstr>
      <vt:lpstr>Miss Penalty and Rate</vt:lpstr>
      <vt:lpstr>Continuum of Associativity</vt:lpstr>
      <vt:lpstr>Three Replacement Strategies</vt:lpstr>
      <vt:lpstr>Handling WRITES</vt:lpstr>
      <vt:lpstr>Memory Hierarchy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dc:title>
  <dc:subject>Comp 411 -- Spring 2011</dc:subject>
  <dc:creator>Montek Singh</dc:creator>
  <cp:keywords/>
  <dc:description/>
  <cp:lastModifiedBy>hailey Huber</cp:lastModifiedBy>
  <cp:revision>410</cp:revision>
  <cp:lastPrinted>1999-09-10T12:56:53Z</cp:lastPrinted>
  <dcterms:created xsi:type="dcterms:W3CDTF">2011-04-22T18:24:14Z</dcterms:created>
  <dcterms:modified xsi:type="dcterms:W3CDTF">2016-04-20T19:38:13Z</dcterms:modified>
  <cp:category/>
</cp:coreProperties>
</file>