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7"/>
  </p:notesMasterIdLst>
  <p:handoutMasterIdLst>
    <p:handoutMasterId r:id="rId38"/>
  </p:handoutMasterIdLst>
  <p:sldIdLst>
    <p:sldId id="355" r:id="rId2"/>
    <p:sldId id="332" r:id="rId3"/>
    <p:sldId id="351" r:id="rId4"/>
    <p:sldId id="317" r:id="rId5"/>
    <p:sldId id="357" r:id="rId6"/>
    <p:sldId id="318" r:id="rId7"/>
    <p:sldId id="358" r:id="rId8"/>
    <p:sldId id="354" r:id="rId9"/>
    <p:sldId id="352" r:id="rId10"/>
    <p:sldId id="334" r:id="rId11"/>
    <p:sldId id="336" r:id="rId12"/>
    <p:sldId id="337" r:id="rId13"/>
    <p:sldId id="338" r:id="rId14"/>
    <p:sldId id="322" r:id="rId15"/>
    <p:sldId id="335" r:id="rId16"/>
    <p:sldId id="340" r:id="rId17"/>
    <p:sldId id="359" r:id="rId18"/>
    <p:sldId id="360" r:id="rId19"/>
    <p:sldId id="361" r:id="rId20"/>
    <p:sldId id="362" r:id="rId21"/>
    <p:sldId id="377" r:id="rId22"/>
    <p:sldId id="363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8" r:id="rId32"/>
    <p:sldId id="373" r:id="rId33"/>
    <p:sldId id="374" r:id="rId34"/>
    <p:sldId id="375" r:id="rId35"/>
    <p:sldId id="376" r:id="rId3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Tekto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2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33CCFF"/>
    <a:srgbClr val="FF7C80"/>
    <a:srgbClr val="FFFF00"/>
    <a:srgbClr val="FF3300"/>
    <a:srgbClr val="99CCFF"/>
    <a:srgbClr val="FF99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5"/>
  </p:normalViewPr>
  <p:slideViewPr>
    <p:cSldViewPr snapToObjects="1">
      <p:cViewPr varScale="1">
        <p:scale>
          <a:sx n="101" d="100"/>
          <a:sy n="101" d="100"/>
        </p:scale>
        <p:origin x="208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62" d="100"/>
          <a:sy n="62" d="100"/>
        </p:scale>
        <p:origin x="-612" y="-84"/>
      </p:cViewPr>
      <p:guideLst>
        <p:guide orient="horz" pos="2302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Relationship Id="rId2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Relationship Id="rId2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13.emf"/><Relationship Id="rId3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39750" y="233363"/>
            <a:ext cx="37084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Comp 411, Fall 2006</a:t>
            </a:r>
          </a:p>
        </p:txBody>
      </p:sp>
      <p:sp>
        <p:nvSpPr>
          <p:cNvPr id="14339" name="Rectangle 7"/>
          <p:cNvSpPr>
            <a:spLocks noChangeArrowheads="1"/>
          </p:cNvSpPr>
          <p:nvPr/>
        </p:nvSpPr>
        <p:spPr bwMode="auto">
          <a:xfrm>
            <a:off x="5508625" y="233363"/>
            <a:ext cx="34290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>
                <a:latin typeface="Comic Sans MS" charset="0"/>
                <a:cs typeface="Tahoma" charset="0"/>
              </a:rPr>
              <a:t> page </a:t>
            </a:r>
            <a:fld id="{01765BEC-2037-E344-9E90-094008C8E87E}" type="slidenum">
              <a:rPr lang="en-US" sz="170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>
              <a:latin typeface="Comic Sans MS" charset="0"/>
              <a:cs typeface="Tahoma" charset="0"/>
            </a:endParaRPr>
          </a:p>
        </p:txBody>
      </p:sp>
      <p:sp>
        <p:nvSpPr>
          <p:cNvPr id="14340" name="Rectangle 8"/>
          <p:cNvSpPr>
            <a:spLocks noChangeArrowheads="1"/>
          </p:cNvSpPr>
          <p:nvPr/>
        </p:nvSpPr>
        <p:spPr bwMode="auto">
          <a:xfrm>
            <a:off x="3786188" y="225425"/>
            <a:ext cx="2324100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</a:pPr>
            <a:r>
              <a:rPr lang="en-US" sz="1700">
                <a:latin typeface="Comic Sans MS" charset="0"/>
                <a:cs typeface="Tahoma" charset="0"/>
              </a:rPr>
              <a:t>Lecture Notes</a:t>
            </a:r>
          </a:p>
        </p:txBody>
      </p:sp>
      <p:sp>
        <p:nvSpPr>
          <p:cNvPr id="14341" name="Rectangle 9"/>
          <p:cNvSpPr>
            <a:spLocks noChangeArrowheads="1"/>
          </p:cNvSpPr>
          <p:nvPr/>
        </p:nvSpPr>
        <p:spPr bwMode="auto">
          <a:xfrm>
            <a:off x="750888" y="7008813"/>
            <a:ext cx="45481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>
                <a:latin typeface="Comic Sans MS" charset="0"/>
                <a:cs typeface="Tahoma" charset="0"/>
              </a:rPr>
              <a:t>Leonard McMillan  </a:t>
            </a:r>
            <a:fld id="{14565ACE-EF28-7E4A-973B-8B90C0F167A7}" type="datetime1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3/2/16</a:t>
            </a:fld>
            <a:r>
              <a:rPr lang="en-US" sz="1200">
                <a:latin typeface="Comic Sans MS" charset="0"/>
                <a:cs typeface="Tahoma" charset="0"/>
              </a:rPr>
              <a:t>  </a:t>
            </a:r>
            <a:fld id="{F49C38B7-7394-284F-9B63-A72998736F1D}" type="datetime10">
              <a:rPr lang="en-US" sz="120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00:11</a:t>
            </a:fld>
            <a:endParaRPr lang="en-US" sz="120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9429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914400"/>
            <a:ext cx="3662363" cy="274637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539750" y="525463"/>
            <a:ext cx="3954463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Comp 411 Lectures, Fall ‘06</a:t>
            </a: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4494213" y="525463"/>
            <a:ext cx="342741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algn="r" defTabSz="857250">
              <a:lnSpc>
                <a:spcPct val="97000"/>
              </a:lnSpc>
              <a:spcBef>
                <a:spcPct val="49000"/>
              </a:spcBef>
            </a:pPr>
            <a:r>
              <a:rPr lang="en-US" sz="1700" b="0">
                <a:latin typeface="Comic Sans MS" charset="0"/>
                <a:cs typeface="Tahoma" charset="0"/>
              </a:rPr>
              <a:t>Notes for slide </a:t>
            </a:r>
            <a:fld id="{6F2591C6-CB0A-DD4B-8585-84076CAE21B1}" type="slidenum">
              <a:rPr lang="en-US" sz="1700" b="0">
                <a:latin typeface="Comic Sans MS" charset="0"/>
                <a:cs typeface="Tahoma" charset="0"/>
              </a:rPr>
              <a:pPr marL="214313" indent="-214313" algn="r" defTabSz="857250">
                <a:lnSpc>
                  <a:spcPct val="97000"/>
                </a:lnSpc>
                <a:spcBef>
                  <a:spcPct val="49000"/>
                </a:spcBef>
              </a:pPr>
              <a:t>‹#›</a:t>
            </a:fld>
            <a:endParaRPr lang="en-US" sz="1700" b="0">
              <a:latin typeface="Comic Sans MS" charset="0"/>
              <a:cs typeface="Tahoma" charset="0"/>
            </a:endParaRPr>
          </a:p>
        </p:txBody>
      </p:sp>
      <p:sp>
        <p:nvSpPr>
          <p:cNvPr id="15365" name="Rectangle 11"/>
          <p:cNvSpPr>
            <a:spLocks noChangeArrowheads="1"/>
          </p:cNvSpPr>
          <p:nvPr/>
        </p:nvSpPr>
        <p:spPr bwMode="auto">
          <a:xfrm>
            <a:off x="533400" y="6889750"/>
            <a:ext cx="455453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423" tIns="23501" rIns="60423" bIns="23501">
            <a:spAutoFit/>
          </a:bodyPr>
          <a:lstStyle/>
          <a:p>
            <a:pPr marL="214313" indent="-214313" defTabSz="857250">
              <a:lnSpc>
                <a:spcPct val="118000"/>
              </a:lnSpc>
            </a:pPr>
            <a:r>
              <a:rPr lang="en-US" sz="1200" b="0">
                <a:latin typeface="Comic Sans MS" charset="0"/>
                <a:cs typeface="Tahoma" charset="0"/>
              </a:rPr>
              <a:t>Leonard McMillan  </a:t>
            </a:r>
            <a:fld id="{7E5D46D1-B9A4-6245-B0F8-BF7B3A54F431}" type="datetime1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3/2/16</a:t>
            </a:fld>
            <a:r>
              <a:rPr lang="en-US" sz="1200" b="0">
                <a:latin typeface="Comic Sans MS" charset="0"/>
                <a:cs typeface="Tahoma" charset="0"/>
              </a:rPr>
              <a:t>  </a:t>
            </a:r>
            <a:fld id="{90601714-7525-F44B-9272-C066F004CC4E}" type="datetime10">
              <a:rPr lang="en-US" sz="1200" b="0">
                <a:latin typeface="Comic Sans MS" charset="0"/>
                <a:cs typeface="Tahoma" charset="0"/>
              </a:rPr>
              <a:pPr marL="214313" indent="-214313" defTabSz="857250">
                <a:lnSpc>
                  <a:spcPct val="118000"/>
                </a:lnSpc>
              </a:pPr>
              <a:t>00:11</a:t>
            </a:fld>
            <a:endParaRPr lang="en-US" sz="1200" b="0">
              <a:latin typeface="Comic Sans MS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34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89300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11" tIns="48355" rIns="96711" bIns="4835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01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5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42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798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970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973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0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88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836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3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71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01750" y="3489325"/>
            <a:ext cx="7013575" cy="3254375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0" tIns="45785" rIns="91570" bIns="45785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4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0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554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56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4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350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8536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23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5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Doing this allows </a:t>
            </a:r>
            <a:r>
              <a:rPr lang="en-US" smtClean="0"/>
              <a:t>negative exponents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8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74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11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00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17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32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96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55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81113" y="3475038"/>
            <a:ext cx="7038975" cy="3290887"/>
          </a:xfrm>
          <a:prstGeom prst="rect">
            <a:avLst/>
          </a:prstGeom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04" tIns="48352" rIns="96704" bIns="48352"/>
          <a:lstStyle/>
          <a:p>
            <a:endParaRPr lang="en-US">
              <a:latin typeface="Times New Roman" charset="0"/>
              <a:ea typeface="ＭＳ Ｐゴシック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50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7" name="AutoShape 10"/>
          <p:cNvSpPr>
            <a:spLocks noChangeArrowheads="1"/>
          </p:cNvSpPr>
          <p:nvPr/>
        </p:nvSpPr>
        <p:spPr bwMode="auto">
          <a:xfrm flipH="1">
            <a:off x="381000" y="2949575"/>
            <a:ext cx="8763000" cy="430213"/>
          </a:xfrm>
          <a:prstGeom prst="homePlate">
            <a:avLst>
              <a:gd name="adj" fmla="val 0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ahoma"/>
              <a:ea typeface="Tahoma"/>
              <a:cs typeface="Tahoma"/>
            </a:endParaRPr>
          </a:p>
        </p:txBody>
      </p:sp>
      <p:sp>
        <p:nvSpPr>
          <p:cNvPr id="70861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04800" y="946150"/>
            <a:ext cx="8534400" cy="1778000"/>
          </a:xfrm>
          <a:noFill/>
        </p:spPr>
        <p:txBody>
          <a:bodyPr lIns="91432" rIns="91432" anchor="b"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70861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24250"/>
            <a:ext cx="8458200" cy="2587625"/>
          </a:xfrm>
        </p:spPr>
        <p:txBody>
          <a:bodyPr lIns="91432" tIns="45716" rIns="91432" bIns="45716"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8" name="Date Placeholder 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295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Footer Placeholder 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338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0" y="6400800"/>
            <a:ext cx="457200" cy="3810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CE7DD85-3FDC-E84C-A76B-B6E9D1C87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5745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FC525-C666-F442-B8BE-1A3F563B8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8005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8F6FF-E61E-D84F-A6E3-D898EB8E6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79564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0EC4-2332-8C44-B963-6F9A6CA2C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024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0100" y="11430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0100" y="3771900"/>
            <a:ext cx="38481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43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09600" y="1143000"/>
            <a:ext cx="3848100" cy="5105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143000"/>
            <a:ext cx="38481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61DD9-1C43-184F-81BE-5FF65DE37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9766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0C5DA-3A41-404C-B605-974FAD750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69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08025"/>
            <a:ext cx="4495800" cy="614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B9D398-6D00-1D4A-AF39-303EE5946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0990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CB4F3-C313-964F-9D77-A830CD3F21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9104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4DDA6-B687-7345-85C7-8C0967538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6614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33AF7-5357-4C47-8A9B-7458E39B1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85076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1C59B-7FD5-4E4E-A076-682DB0E976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9230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24AFE-D1B8-0B4F-9640-B0E3D633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560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016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182863" tIns="45716" rIns="182863" bIns="4571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08025"/>
            <a:ext cx="9144000" cy="614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82863" tIns="137148" rIns="182863" bIns="13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7075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4770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Arial Narrow" charset="0"/>
                <a:cs typeface="Tahoma" charset="0"/>
              </a:defRPr>
            </a:lvl1pPr>
          </a:lstStyle>
          <a:p>
            <a:pPr>
              <a:defRPr/>
            </a:pPr>
            <a:fld id="{16B6C4A0-FD4E-E842-BAEC-508D22B9EB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63550" y="1812925"/>
            <a:ext cx="1905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4" r:id="rId13"/>
    <p:sldLayoutId id="2147483845" r:id="rId14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0"/>
          <a:cs typeface="Tahoma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ＭＳ Ｐゴシック" charset="-128"/>
          <a:cs typeface="Tahom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charset="0"/>
        <a:buChar char="ã"/>
        <a:defRPr kumimoji="1" sz="2800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ＭＳ Ｐゴシック" charset="0"/>
          <a:cs typeface="Tahom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charset="0"/>
        <a:buChar char="l"/>
        <a:defRPr kumimoji="1" sz="23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Ø"/>
        <a:defRPr kumimoji="1"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Tahoma"/>
          <a:cs typeface="Tahom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highscalability.com/blog/2012/9/11/how-big-is-a-petabyte-exabyte-zettabyte-or-a-yottabyte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12.bin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14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4" Type="http://schemas.openxmlformats.org/officeDocument/2006/relationships/image" Target="../media/image15.e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21.emf"/><Relationship Id="rId6" Type="http://schemas.openxmlformats.org/officeDocument/2006/relationships/oleObject" Target="../embeddings/oleObject23.bin"/><Relationship Id="rId7" Type="http://schemas.openxmlformats.org/officeDocument/2006/relationships/image" Target="../media/image22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-200025"/>
            <a:ext cx="8534400" cy="2924175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Organization and Design</a:t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Representing Operands</a:t>
            </a:r>
            <a: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/>
            </a:r>
            <a:br>
              <a:rPr 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</a:br>
            <a:endParaRPr lang="en-US" sz="3600" b="1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 2" charset="0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Montek Singh</a:t>
            </a: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Jan 27, 2016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120000"/>
              </a:lnSpc>
              <a:buFont typeface="Wingdings 2" charset="0"/>
              <a:buNone/>
              <a:defRPr/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Lecture 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3</a:t>
            </a:r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16387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35B44CE-8DAE-964C-B7F2-D3DDECB681D8}" type="slidenum">
              <a:rPr lang="en-US" sz="1400">
                <a:solidFill>
                  <a:srgbClr val="FFFFFF"/>
                </a:solidFill>
                <a:latin typeface="Arial Narrow" charset="0"/>
                <a:cs typeface="Tahoma" charset="0"/>
              </a:rPr>
              <a:pPr/>
              <a:t>1</a:t>
            </a:fld>
            <a:endParaRPr lang="en-US" sz="1400">
              <a:solidFill>
                <a:srgbClr val="FFFFFF"/>
              </a:solidFill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Encoding Positive Integers</a:t>
            </a:r>
          </a:p>
        </p:txBody>
      </p:sp>
      <p:sp>
        <p:nvSpPr>
          <p:cNvPr id="91" name="Content Placeholder 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How to encode positive numbers in binary?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Each number is a sequence of 0s and 1s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Each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bit is assigned a weight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Weights are increasing powers of 2, right to left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value of an n-bit number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aphicFrame>
        <p:nvGraphicFramePr>
          <p:cNvPr id="256003" name="Object 1027"/>
          <p:cNvGraphicFramePr>
            <a:graphicFrameLocks noChangeAspect="1"/>
          </p:cNvGraphicFramePr>
          <p:nvPr/>
        </p:nvGraphicFramePr>
        <p:xfrm>
          <a:off x="2936875" y="3079750"/>
          <a:ext cx="1422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6" name="Equation" r:id="rId4" imgW="609600" imgH="444500" progId="Equation.3">
                  <p:embed/>
                </p:oleObj>
              </mc:Choice>
              <mc:Fallback>
                <p:oleObj name="Equation" r:id="rId4" imgW="609600" imgH="444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079750"/>
                        <a:ext cx="1422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6" name="Group 92"/>
          <p:cNvGrpSpPr>
            <a:grpSpLocks/>
          </p:cNvGrpSpPr>
          <p:nvPr/>
        </p:nvGrpSpPr>
        <p:grpSpPr bwMode="auto">
          <a:xfrm>
            <a:off x="6019800" y="3429000"/>
            <a:ext cx="2743200" cy="685800"/>
            <a:chOff x="4495800" y="3581400"/>
            <a:chExt cx="2743200" cy="685800"/>
          </a:xfrm>
        </p:grpSpPr>
        <p:grpSp>
          <p:nvGrpSpPr>
            <p:cNvPr id="33857" name="Group 1028"/>
            <p:cNvGrpSpPr>
              <a:grpSpLocks/>
            </p:cNvGrpSpPr>
            <p:nvPr/>
          </p:nvGrpSpPr>
          <p:grpSpPr bwMode="auto">
            <a:xfrm>
              <a:off x="4495800" y="3581400"/>
              <a:ext cx="2743200" cy="381000"/>
              <a:chOff x="1392" y="2976"/>
              <a:chExt cx="1728" cy="240"/>
            </a:xfrm>
          </p:grpSpPr>
          <p:sp>
            <p:nvSpPr>
              <p:cNvPr id="31823" name="Rectangle 1029"/>
              <p:cNvSpPr>
                <a:spLocks noChangeArrowheads="1"/>
              </p:cNvSpPr>
              <p:nvPr/>
            </p:nvSpPr>
            <p:spPr bwMode="auto">
              <a:xfrm>
                <a:off x="139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11</a:t>
                </a:r>
              </a:p>
            </p:txBody>
          </p:sp>
          <p:sp>
            <p:nvSpPr>
              <p:cNvPr id="31824" name="Rectangle 1030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10</a:t>
                </a:r>
              </a:p>
            </p:txBody>
          </p:sp>
          <p:sp>
            <p:nvSpPr>
              <p:cNvPr id="31825" name="Rectangle 1031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9</a:t>
                </a:r>
              </a:p>
            </p:txBody>
          </p:sp>
          <p:sp>
            <p:nvSpPr>
              <p:cNvPr id="31826" name="Rectangle 1032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8</a:t>
                </a:r>
              </a:p>
            </p:txBody>
          </p:sp>
          <p:sp>
            <p:nvSpPr>
              <p:cNvPr id="31827" name="Rectangle 1033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7</a:t>
                </a:r>
              </a:p>
            </p:txBody>
          </p:sp>
          <p:sp>
            <p:nvSpPr>
              <p:cNvPr id="31828" name="Rectangle 1034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6</a:t>
                </a:r>
              </a:p>
            </p:txBody>
          </p:sp>
          <p:sp>
            <p:nvSpPr>
              <p:cNvPr id="31829" name="Rectangle 1035"/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5</a:t>
                </a:r>
              </a:p>
            </p:txBody>
          </p:sp>
          <p:sp>
            <p:nvSpPr>
              <p:cNvPr id="31830" name="Rectangle 1036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4</a:t>
                </a:r>
              </a:p>
            </p:txBody>
          </p:sp>
          <p:sp>
            <p:nvSpPr>
              <p:cNvPr id="31831" name="Rectangle 1037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3</a:t>
                </a:r>
              </a:p>
            </p:txBody>
          </p:sp>
          <p:sp>
            <p:nvSpPr>
              <p:cNvPr id="31832" name="Rectangle 1038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2</a:t>
                </a:r>
              </a:p>
            </p:txBody>
          </p:sp>
          <p:sp>
            <p:nvSpPr>
              <p:cNvPr id="31833" name="Rectangle 1039"/>
              <p:cNvSpPr>
                <a:spLocks noChangeArrowheads="1"/>
              </p:cNvSpPr>
              <p:nvPr/>
            </p:nvSpPr>
            <p:spPr bwMode="auto">
              <a:xfrm>
                <a:off x="283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sz="1400" b="0" dirty="0">
                    <a:latin typeface="+mn-lt"/>
                    <a:ea typeface="Tahoma"/>
                    <a:cs typeface="Tahoma"/>
                  </a:rPr>
                  <a:t>2</a:t>
                </a:r>
                <a:r>
                  <a:rPr lang="en-US" sz="1400" b="0" baseline="5000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3882" name="Rectangle 1040"/>
              <p:cNvSpPr>
                <a:spLocks noChangeArrowheads="1"/>
              </p:cNvSpPr>
              <p:nvPr/>
            </p:nvSpPr>
            <p:spPr bwMode="auto">
              <a:xfrm>
                <a:off x="297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sz="1400" b="0">
                    <a:latin typeface="Tahoma" charset="0"/>
                    <a:cs typeface="Tahoma" charset="0"/>
                  </a:rPr>
                  <a:t>2</a:t>
                </a:r>
                <a:r>
                  <a:rPr lang="en-US" sz="1400" b="0" baseline="50000">
                    <a:latin typeface="Tahoma" charset="0"/>
                    <a:cs typeface="Tahoma" charset="0"/>
                  </a:rPr>
                  <a:t>0</a:t>
                </a:r>
                <a:endParaRPr lang="en-US" b="0">
                  <a:latin typeface="Tahoma" charset="0"/>
                  <a:cs typeface="Tahoma" charset="0"/>
                </a:endParaRPr>
              </a:p>
            </p:txBody>
          </p:sp>
        </p:grpSp>
        <p:grpSp>
          <p:nvGrpSpPr>
            <p:cNvPr id="33858" name="Group 1041"/>
            <p:cNvGrpSpPr>
              <a:grpSpLocks/>
            </p:cNvGrpSpPr>
            <p:nvPr/>
          </p:nvGrpSpPr>
          <p:grpSpPr bwMode="auto">
            <a:xfrm>
              <a:off x="4495800" y="3886200"/>
              <a:ext cx="2743200" cy="381000"/>
              <a:chOff x="1392" y="2976"/>
              <a:chExt cx="1728" cy="240"/>
            </a:xfrm>
          </p:grpSpPr>
          <p:sp>
            <p:nvSpPr>
              <p:cNvPr id="2" name="Rectangle 1042"/>
              <p:cNvSpPr>
                <a:spLocks noChangeArrowheads="1"/>
              </p:cNvSpPr>
              <p:nvPr/>
            </p:nvSpPr>
            <p:spPr bwMode="auto">
              <a:xfrm>
                <a:off x="139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  <p:sp>
            <p:nvSpPr>
              <p:cNvPr id="31812" name="Rectangle 1043"/>
              <p:cNvSpPr>
                <a:spLocks noChangeArrowheads="1"/>
              </p:cNvSpPr>
              <p:nvPr/>
            </p:nvSpPr>
            <p:spPr bwMode="auto">
              <a:xfrm>
                <a:off x="153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3" name="Rectangle 1044"/>
              <p:cNvSpPr>
                <a:spLocks noChangeArrowheads="1"/>
              </p:cNvSpPr>
              <p:nvPr/>
            </p:nvSpPr>
            <p:spPr bwMode="auto">
              <a:xfrm>
                <a:off x="1680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4" name="Rectangle 1045"/>
              <p:cNvSpPr>
                <a:spLocks noChangeArrowheads="1"/>
              </p:cNvSpPr>
              <p:nvPr/>
            </p:nvSpPr>
            <p:spPr bwMode="auto">
              <a:xfrm>
                <a:off x="1824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5" name="Rectangle 1046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6" name="Rectangle 1047"/>
              <p:cNvSpPr>
                <a:spLocks noChangeArrowheads="1"/>
              </p:cNvSpPr>
              <p:nvPr/>
            </p:nvSpPr>
            <p:spPr bwMode="auto">
              <a:xfrm>
                <a:off x="211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7" name="Rectangle 1048"/>
              <p:cNvSpPr>
                <a:spLocks noChangeArrowheads="1"/>
              </p:cNvSpPr>
              <p:nvPr/>
            </p:nvSpPr>
            <p:spPr bwMode="auto">
              <a:xfrm>
                <a:off x="225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  <p:sp>
            <p:nvSpPr>
              <p:cNvPr id="31818" name="Rectangle 1049"/>
              <p:cNvSpPr>
                <a:spLocks noChangeArrowheads="1"/>
              </p:cNvSpPr>
              <p:nvPr/>
            </p:nvSpPr>
            <p:spPr bwMode="auto">
              <a:xfrm>
                <a:off x="2400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1</a:t>
                </a:r>
              </a:p>
            </p:txBody>
          </p:sp>
          <p:sp>
            <p:nvSpPr>
              <p:cNvPr id="31819" name="Rectangle 1050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  <p:sp>
            <p:nvSpPr>
              <p:cNvPr id="31820" name="Rectangle 1051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  <p:sp>
            <p:nvSpPr>
              <p:cNvPr id="31821" name="Rectangle 1052"/>
              <p:cNvSpPr>
                <a:spLocks noChangeArrowheads="1"/>
              </p:cNvSpPr>
              <p:nvPr/>
            </p:nvSpPr>
            <p:spPr bwMode="auto">
              <a:xfrm>
                <a:off x="2832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  <p:sp>
            <p:nvSpPr>
              <p:cNvPr id="31822" name="Rectangle 1053"/>
              <p:cNvSpPr>
                <a:spLocks noChangeArrowheads="1"/>
              </p:cNvSpPr>
              <p:nvPr/>
            </p:nvSpPr>
            <p:spPr bwMode="auto">
              <a:xfrm>
                <a:off x="2976" y="2976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>
                  <a:defRPr/>
                </a:pPr>
                <a:r>
                  <a:rPr lang="en-US" b="0" dirty="0">
                    <a:latin typeface="+mn-lt"/>
                    <a:ea typeface="Tahoma"/>
                    <a:cs typeface="Tahoma"/>
                  </a:rPr>
                  <a:t>0</a:t>
                </a:r>
              </a:p>
            </p:txBody>
          </p:sp>
        </p:grpSp>
      </p:grpSp>
      <p:sp>
        <p:nvSpPr>
          <p:cNvPr id="256062" name="Text Box 1086"/>
          <p:cNvSpPr txBox="1">
            <a:spLocks noChangeArrowheads="1"/>
          </p:cNvSpPr>
          <p:nvPr/>
        </p:nvSpPr>
        <p:spPr bwMode="auto">
          <a:xfrm>
            <a:off x="6553200" y="4191000"/>
            <a:ext cx="168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   2</a:t>
            </a:r>
            <a:r>
              <a:rPr lang="en-US" sz="2000" b="0" baseline="30000">
                <a:latin typeface="Tahoma" charset="0"/>
                <a:cs typeface="Tahoma" charset="0"/>
              </a:rPr>
              <a:t>4</a:t>
            </a:r>
            <a:r>
              <a:rPr lang="en-US" sz="2000" b="0">
                <a:latin typeface="Tahoma" charset="0"/>
                <a:cs typeface="Tahoma" charset="0"/>
              </a:rPr>
              <a:t> =      16</a:t>
            </a:r>
          </a:p>
        </p:txBody>
      </p:sp>
      <p:sp>
        <p:nvSpPr>
          <p:cNvPr id="256063" name="Text Box 1087"/>
          <p:cNvSpPr txBox="1">
            <a:spLocks noChangeArrowheads="1"/>
          </p:cNvSpPr>
          <p:nvPr/>
        </p:nvSpPr>
        <p:spPr bwMode="auto">
          <a:xfrm>
            <a:off x="6553200" y="518160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+ 2</a:t>
            </a:r>
            <a:r>
              <a:rPr lang="en-US" sz="2000" b="0" baseline="30000">
                <a:latin typeface="Tahoma" charset="0"/>
                <a:cs typeface="Tahoma" charset="0"/>
              </a:rPr>
              <a:t>8</a:t>
            </a:r>
            <a:r>
              <a:rPr lang="en-US" sz="2000" b="0">
                <a:latin typeface="Tahoma" charset="0"/>
                <a:cs typeface="Tahoma" charset="0"/>
              </a:rPr>
              <a:t> =    256</a:t>
            </a:r>
          </a:p>
        </p:txBody>
      </p:sp>
      <p:sp>
        <p:nvSpPr>
          <p:cNvPr id="256064" name="Text Box 1088"/>
          <p:cNvSpPr txBox="1">
            <a:spLocks noChangeArrowheads="1"/>
          </p:cNvSpPr>
          <p:nvPr/>
        </p:nvSpPr>
        <p:spPr bwMode="auto">
          <a:xfrm>
            <a:off x="6553200" y="4521200"/>
            <a:ext cx="1712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+ 2</a:t>
            </a:r>
            <a:r>
              <a:rPr lang="en-US" sz="2000" b="0" baseline="30000">
                <a:latin typeface="Tahoma" charset="0"/>
                <a:cs typeface="Tahoma" charset="0"/>
              </a:rPr>
              <a:t>6</a:t>
            </a:r>
            <a:r>
              <a:rPr lang="en-US" sz="2000" b="0">
                <a:latin typeface="Tahoma" charset="0"/>
                <a:cs typeface="Tahoma" charset="0"/>
              </a:rPr>
              <a:t> =      64</a:t>
            </a:r>
          </a:p>
        </p:txBody>
      </p:sp>
      <p:sp>
        <p:nvSpPr>
          <p:cNvPr id="256065" name="Text Box 1089"/>
          <p:cNvSpPr txBox="1">
            <a:spLocks noChangeArrowheads="1"/>
          </p:cNvSpPr>
          <p:nvPr/>
        </p:nvSpPr>
        <p:spPr bwMode="auto">
          <a:xfrm>
            <a:off x="6553200" y="485140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+ 2</a:t>
            </a:r>
            <a:r>
              <a:rPr lang="en-US" sz="2000" b="0" baseline="30000">
                <a:latin typeface="Tahoma" charset="0"/>
                <a:cs typeface="Tahoma" charset="0"/>
              </a:rPr>
              <a:t>7</a:t>
            </a:r>
            <a:r>
              <a:rPr lang="en-US" sz="2000" b="0">
                <a:latin typeface="Tahoma" charset="0"/>
                <a:cs typeface="Tahoma" charset="0"/>
              </a:rPr>
              <a:t> =    128</a:t>
            </a:r>
          </a:p>
        </p:txBody>
      </p:sp>
      <p:sp>
        <p:nvSpPr>
          <p:cNvPr id="256066" name="Text Box 1090"/>
          <p:cNvSpPr txBox="1">
            <a:spLocks noChangeArrowheads="1"/>
          </p:cNvSpPr>
          <p:nvPr/>
        </p:nvSpPr>
        <p:spPr bwMode="auto">
          <a:xfrm>
            <a:off x="6553200" y="5511800"/>
            <a:ext cx="1692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+ 2</a:t>
            </a:r>
            <a:r>
              <a:rPr lang="en-US" sz="2000" b="0" baseline="30000">
                <a:latin typeface="Tahoma" charset="0"/>
                <a:cs typeface="Tahoma" charset="0"/>
              </a:rPr>
              <a:t>9</a:t>
            </a:r>
            <a:r>
              <a:rPr lang="en-US" sz="2000" b="0">
                <a:latin typeface="Tahoma" charset="0"/>
                <a:cs typeface="Tahoma" charset="0"/>
              </a:rPr>
              <a:t> =    512</a:t>
            </a:r>
          </a:p>
        </p:txBody>
      </p:sp>
      <p:sp>
        <p:nvSpPr>
          <p:cNvPr id="256067" name="Text Box 1091"/>
          <p:cNvSpPr txBox="1">
            <a:spLocks noChangeArrowheads="1"/>
          </p:cNvSpPr>
          <p:nvPr/>
        </p:nvSpPr>
        <p:spPr bwMode="auto">
          <a:xfrm>
            <a:off x="6553200" y="5842000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+ 2</a:t>
            </a:r>
            <a:r>
              <a:rPr lang="en-US" sz="2000" b="0" baseline="30000">
                <a:latin typeface="Tahoma" charset="0"/>
                <a:cs typeface="Tahoma" charset="0"/>
              </a:rPr>
              <a:t>10</a:t>
            </a:r>
            <a:r>
              <a:rPr lang="en-US" sz="2000" b="0">
                <a:latin typeface="Tahoma" charset="0"/>
                <a:cs typeface="Tahoma" charset="0"/>
              </a:rPr>
              <a:t> = 1024</a:t>
            </a:r>
          </a:p>
        </p:txBody>
      </p:sp>
      <p:grpSp>
        <p:nvGrpSpPr>
          <p:cNvPr id="5" name="Group 1145"/>
          <p:cNvGrpSpPr>
            <a:grpSpLocks/>
          </p:cNvGrpSpPr>
          <p:nvPr/>
        </p:nvGrpSpPr>
        <p:grpSpPr bwMode="auto">
          <a:xfrm>
            <a:off x="7404100" y="6248400"/>
            <a:ext cx="1050925" cy="404813"/>
            <a:chOff x="3348" y="3504"/>
            <a:chExt cx="662" cy="255"/>
          </a:xfrm>
        </p:grpSpPr>
        <p:sp>
          <p:nvSpPr>
            <p:cNvPr id="33855" name="Text Box 1059"/>
            <p:cNvSpPr txBox="1">
              <a:spLocks noChangeArrowheads="1"/>
            </p:cNvSpPr>
            <p:nvPr/>
          </p:nvSpPr>
          <p:spPr bwMode="auto">
            <a:xfrm>
              <a:off x="3388" y="3507"/>
              <a:ext cx="62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2000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ten</a:t>
              </a:r>
            </a:p>
          </p:txBody>
        </p:sp>
        <p:sp>
          <p:nvSpPr>
            <p:cNvPr id="33856" name="Line 1093"/>
            <p:cNvSpPr>
              <a:spLocks noChangeShapeType="1"/>
            </p:cNvSpPr>
            <p:nvPr/>
          </p:nvSpPr>
          <p:spPr bwMode="auto">
            <a:xfrm>
              <a:off x="3348" y="3504"/>
              <a:ext cx="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144"/>
          <p:cNvGrpSpPr>
            <a:grpSpLocks/>
          </p:cNvGrpSpPr>
          <p:nvPr/>
        </p:nvGrpSpPr>
        <p:grpSpPr bwMode="auto">
          <a:xfrm flipH="1">
            <a:off x="976313" y="4138613"/>
            <a:ext cx="2971800" cy="2643187"/>
            <a:chOff x="624" y="2252"/>
            <a:chExt cx="1777" cy="1665"/>
          </a:xfrm>
        </p:grpSpPr>
        <p:grpSp>
          <p:nvGrpSpPr>
            <p:cNvPr id="33806" name="Group 1101"/>
            <p:cNvGrpSpPr>
              <a:grpSpLocks/>
            </p:cNvGrpSpPr>
            <p:nvPr/>
          </p:nvGrpSpPr>
          <p:grpSpPr bwMode="auto">
            <a:xfrm>
              <a:off x="1966" y="2252"/>
              <a:ext cx="435" cy="1665"/>
              <a:chOff x="1966" y="2252"/>
              <a:chExt cx="435" cy="1665"/>
            </a:xfrm>
          </p:grpSpPr>
          <p:sp>
            <p:nvSpPr>
              <p:cNvPr id="33849" name="Freeform 1095"/>
              <p:cNvSpPr>
                <a:spLocks/>
              </p:cNvSpPr>
              <p:nvPr/>
            </p:nvSpPr>
            <p:spPr bwMode="auto">
              <a:xfrm>
                <a:off x="2095" y="2252"/>
                <a:ext cx="281" cy="361"/>
              </a:xfrm>
              <a:custGeom>
                <a:avLst/>
                <a:gdLst>
                  <a:gd name="T0" fmla="*/ 0 w 561"/>
                  <a:gd name="T1" fmla="*/ 1 h 720"/>
                  <a:gd name="T2" fmla="*/ 1 w 561"/>
                  <a:gd name="T3" fmla="*/ 1 h 720"/>
                  <a:gd name="T4" fmla="*/ 1 w 561"/>
                  <a:gd name="T5" fmla="*/ 1 h 720"/>
                  <a:gd name="T6" fmla="*/ 1 w 561"/>
                  <a:gd name="T7" fmla="*/ 1 h 720"/>
                  <a:gd name="T8" fmla="*/ 1 w 561"/>
                  <a:gd name="T9" fmla="*/ 0 h 720"/>
                  <a:gd name="T10" fmla="*/ 1 w 561"/>
                  <a:gd name="T11" fmla="*/ 1 h 720"/>
                  <a:gd name="T12" fmla="*/ 1 w 561"/>
                  <a:gd name="T13" fmla="*/ 1 h 720"/>
                  <a:gd name="T14" fmla="*/ 1 w 561"/>
                  <a:gd name="T15" fmla="*/ 1 h 720"/>
                  <a:gd name="T16" fmla="*/ 1 w 561"/>
                  <a:gd name="T17" fmla="*/ 1 h 720"/>
                  <a:gd name="T18" fmla="*/ 1 w 561"/>
                  <a:gd name="T19" fmla="*/ 1 h 720"/>
                  <a:gd name="T20" fmla="*/ 1 w 561"/>
                  <a:gd name="T21" fmla="*/ 1 h 720"/>
                  <a:gd name="T22" fmla="*/ 1 w 561"/>
                  <a:gd name="T23" fmla="*/ 1 h 720"/>
                  <a:gd name="T24" fmla="*/ 1 w 561"/>
                  <a:gd name="T25" fmla="*/ 1 h 720"/>
                  <a:gd name="T26" fmla="*/ 1 w 561"/>
                  <a:gd name="T27" fmla="*/ 1 h 720"/>
                  <a:gd name="T28" fmla="*/ 1 w 561"/>
                  <a:gd name="T29" fmla="*/ 1 h 720"/>
                  <a:gd name="T30" fmla="*/ 1 w 561"/>
                  <a:gd name="T31" fmla="*/ 1 h 720"/>
                  <a:gd name="T32" fmla="*/ 1 w 561"/>
                  <a:gd name="T33" fmla="*/ 1 h 720"/>
                  <a:gd name="T34" fmla="*/ 1 w 561"/>
                  <a:gd name="T35" fmla="*/ 1 h 720"/>
                  <a:gd name="T36" fmla="*/ 1 w 561"/>
                  <a:gd name="T37" fmla="*/ 1 h 720"/>
                  <a:gd name="T38" fmla="*/ 1 w 561"/>
                  <a:gd name="T39" fmla="*/ 1 h 720"/>
                  <a:gd name="T40" fmla="*/ 0 w 561"/>
                  <a:gd name="T41" fmla="*/ 1 h 720"/>
                  <a:gd name="T42" fmla="*/ 0 w 561"/>
                  <a:gd name="T43" fmla="*/ 1 h 72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61"/>
                  <a:gd name="T67" fmla="*/ 0 h 720"/>
                  <a:gd name="T68" fmla="*/ 561 w 561"/>
                  <a:gd name="T69" fmla="*/ 720 h 72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61" h="720">
                    <a:moveTo>
                      <a:pt x="0" y="303"/>
                    </a:moveTo>
                    <a:lnTo>
                      <a:pt x="41" y="155"/>
                    </a:lnTo>
                    <a:lnTo>
                      <a:pt x="94" y="80"/>
                    </a:lnTo>
                    <a:lnTo>
                      <a:pt x="161" y="26"/>
                    </a:lnTo>
                    <a:lnTo>
                      <a:pt x="229" y="0"/>
                    </a:lnTo>
                    <a:lnTo>
                      <a:pt x="317" y="8"/>
                    </a:lnTo>
                    <a:lnTo>
                      <a:pt x="375" y="67"/>
                    </a:lnTo>
                    <a:lnTo>
                      <a:pt x="428" y="174"/>
                    </a:lnTo>
                    <a:lnTo>
                      <a:pt x="450" y="316"/>
                    </a:lnTo>
                    <a:lnTo>
                      <a:pt x="450" y="479"/>
                    </a:lnTo>
                    <a:lnTo>
                      <a:pt x="557" y="590"/>
                    </a:lnTo>
                    <a:lnTo>
                      <a:pt x="561" y="640"/>
                    </a:lnTo>
                    <a:lnTo>
                      <a:pt x="544" y="644"/>
                    </a:lnTo>
                    <a:lnTo>
                      <a:pt x="441" y="545"/>
                    </a:lnTo>
                    <a:lnTo>
                      <a:pt x="411" y="617"/>
                    </a:lnTo>
                    <a:lnTo>
                      <a:pt x="349" y="679"/>
                    </a:lnTo>
                    <a:lnTo>
                      <a:pt x="291" y="711"/>
                    </a:lnTo>
                    <a:lnTo>
                      <a:pt x="197" y="720"/>
                    </a:lnTo>
                    <a:lnTo>
                      <a:pt x="77" y="670"/>
                    </a:lnTo>
                    <a:lnTo>
                      <a:pt x="23" y="563"/>
                    </a:lnTo>
                    <a:lnTo>
                      <a:pt x="0" y="456"/>
                    </a:lnTo>
                    <a:lnTo>
                      <a:pt x="0" y="3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0" name="Freeform 1096"/>
              <p:cNvSpPr>
                <a:spLocks/>
              </p:cNvSpPr>
              <p:nvPr/>
            </p:nvSpPr>
            <p:spPr bwMode="auto">
              <a:xfrm>
                <a:off x="2066" y="2640"/>
                <a:ext cx="250" cy="580"/>
              </a:xfrm>
              <a:custGeom>
                <a:avLst/>
                <a:gdLst>
                  <a:gd name="T0" fmla="*/ 1 w 500"/>
                  <a:gd name="T1" fmla="*/ 0 h 1161"/>
                  <a:gd name="T2" fmla="*/ 1 w 500"/>
                  <a:gd name="T3" fmla="*/ 0 h 1161"/>
                  <a:gd name="T4" fmla="*/ 1 w 500"/>
                  <a:gd name="T5" fmla="*/ 0 h 1161"/>
                  <a:gd name="T6" fmla="*/ 1 w 500"/>
                  <a:gd name="T7" fmla="*/ 0 h 1161"/>
                  <a:gd name="T8" fmla="*/ 1 w 500"/>
                  <a:gd name="T9" fmla="*/ 0 h 1161"/>
                  <a:gd name="T10" fmla="*/ 1 w 500"/>
                  <a:gd name="T11" fmla="*/ 0 h 1161"/>
                  <a:gd name="T12" fmla="*/ 1 w 500"/>
                  <a:gd name="T13" fmla="*/ 0 h 1161"/>
                  <a:gd name="T14" fmla="*/ 1 w 500"/>
                  <a:gd name="T15" fmla="*/ 0 h 1161"/>
                  <a:gd name="T16" fmla="*/ 1 w 500"/>
                  <a:gd name="T17" fmla="*/ 0 h 1161"/>
                  <a:gd name="T18" fmla="*/ 1 w 500"/>
                  <a:gd name="T19" fmla="*/ 0 h 1161"/>
                  <a:gd name="T20" fmla="*/ 1 w 500"/>
                  <a:gd name="T21" fmla="*/ 0 h 1161"/>
                  <a:gd name="T22" fmla="*/ 1 w 500"/>
                  <a:gd name="T23" fmla="*/ 1 h 1161"/>
                  <a:gd name="T24" fmla="*/ 1 w 500"/>
                  <a:gd name="T25" fmla="*/ 1 h 1161"/>
                  <a:gd name="T26" fmla="*/ 1 w 500"/>
                  <a:gd name="T27" fmla="*/ 1 h 1161"/>
                  <a:gd name="T28" fmla="*/ 1 w 500"/>
                  <a:gd name="T29" fmla="*/ 1 h 1161"/>
                  <a:gd name="T30" fmla="*/ 1 w 500"/>
                  <a:gd name="T31" fmla="*/ 0 h 1161"/>
                  <a:gd name="T32" fmla="*/ 1 w 500"/>
                  <a:gd name="T33" fmla="*/ 0 h 1161"/>
                  <a:gd name="T34" fmla="*/ 0 w 500"/>
                  <a:gd name="T35" fmla="*/ 0 h 1161"/>
                  <a:gd name="T36" fmla="*/ 1 w 500"/>
                  <a:gd name="T37" fmla="*/ 0 h 1161"/>
                  <a:gd name="T38" fmla="*/ 1 w 500"/>
                  <a:gd name="T39" fmla="*/ 0 h 1161"/>
                  <a:gd name="T40" fmla="*/ 1 w 500"/>
                  <a:gd name="T41" fmla="*/ 0 h 116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00"/>
                  <a:gd name="T64" fmla="*/ 0 h 1161"/>
                  <a:gd name="T65" fmla="*/ 500 w 500"/>
                  <a:gd name="T66" fmla="*/ 1161 h 116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00" h="1161">
                    <a:moveTo>
                      <a:pt x="73" y="76"/>
                    </a:moveTo>
                    <a:lnTo>
                      <a:pt x="135" y="27"/>
                    </a:lnTo>
                    <a:lnTo>
                      <a:pt x="206" y="8"/>
                    </a:lnTo>
                    <a:lnTo>
                      <a:pt x="273" y="0"/>
                    </a:lnTo>
                    <a:lnTo>
                      <a:pt x="363" y="14"/>
                    </a:lnTo>
                    <a:lnTo>
                      <a:pt x="461" y="76"/>
                    </a:lnTo>
                    <a:lnTo>
                      <a:pt x="500" y="187"/>
                    </a:lnTo>
                    <a:lnTo>
                      <a:pt x="500" y="357"/>
                    </a:lnTo>
                    <a:lnTo>
                      <a:pt x="496" y="518"/>
                    </a:lnTo>
                    <a:lnTo>
                      <a:pt x="448" y="763"/>
                    </a:lnTo>
                    <a:lnTo>
                      <a:pt x="407" y="964"/>
                    </a:lnTo>
                    <a:lnTo>
                      <a:pt x="363" y="1093"/>
                    </a:lnTo>
                    <a:lnTo>
                      <a:pt x="269" y="1161"/>
                    </a:lnTo>
                    <a:lnTo>
                      <a:pt x="135" y="1146"/>
                    </a:lnTo>
                    <a:lnTo>
                      <a:pt x="67" y="1044"/>
                    </a:lnTo>
                    <a:lnTo>
                      <a:pt x="28" y="893"/>
                    </a:lnTo>
                    <a:lnTo>
                      <a:pt x="5" y="722"/>
                    </a:lnTo>
                    <a:lnTo>
                      <a:pt x="0" y="468"/>
                    </a:lnTo>
                    <a:lnTo>
                      <a:pt x="19" y="289"/>
                    </a:lnTo>
                    <a:lnTo>
                      <a:pt x="45" y="130"/>
                    </a:lnTo>
                    <a:lnTo>
                      <a:pt x="73" y="7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1" name="Freeform 1097"/>
              <p:cNvSpPr>
                <a:spLocks/>
              </p:cNvSpPr>
              <p:nvPr/>
            </p:nvSpPr>
            <p:spPr bwMode="auto">
              <a:xfrm>
                <a:off x="1966" y="2639"/>
                <a:ext cx="148" cy="714"/>
              </a:xfrm>
              <a:custGeom>
                <a:avLst/>
                <a:gdLst>
                  <a:gd name="T0" fmla="*/ 1 w 294"/>
                  <a:gd name="T1" fmla="*/ 1 h 1428"/>
                  <a:gd name="T2" fmla="*/ 1 w 294"/>
                  <a:gd name="T3" fmla="*/ 0 h 1428"/>
                  <a:gd name="T4" fmla="*/ 1 w 294"/>
                  <a:gd name="T5" fmla="*/ 1 h 1428"/>
                  <a:gd name="T6" fmla="*/ 1 w 294"/>
                  <a:gd name="T7" fmla="*/ 1 h 1428"/>
                  <a:gd name="T8" fmla="*/ 1 w 294"/>
                  <a:gd name="T9" fmla="*/ 1 h 1428"/>
                  <a:gd name="T10" fmla="*/ 1 w 294"/>
                  <a:gd name="T11" fmla="*/ 1 h 1428"/>
                  <a:gd name="T12" fmla="*/ 1 w 294"/>
                  <a:gd name="T13" fmla="*/ 1 h 1428"/>
                  <a:gd name="T14" fmla="*/ 1 w 294"/>
                  <a:gd name="T15" fmla="*/ 1 h 1428"/>
                  <a:gd name="T16" fmla="*/ 1 w 294"/>
                  <a:gd name="T17" fmla="*/ 1 h 1428"/>
                  <a:gd name="T18" fmla="*/ 1 w 294"/>
                  <a:gd name="T19" fmla="*/ 1 h 1428"/>
                  <a:gd name="T20" fmla="*/ 1 w 294"/>
                  <a:gd name="T21" fmla="*/ 2 h 1428"/>
                  <a:gd name="T22" fmla="*/ 1 w 294"/>
                  <a:gd name="T23" fmla="*/ 2 h 1428"/>
                  <a:gd name="T24" fmla="*/ 1 w 294"/>
                  <a:gd name="T25" fmla="*/ 2 h 1428"/>
                  <a:gd name="T26" fmla="*/ 1 w 294"/>
                  <a:gd name="T27" fmla="*/ 2 h 1428"/>
                  <a:gd name="T28" fmla="*/ 1 w 294"/>
                  <a:gd name="T29" fmla="*/ 2 h 1428"/>
                  <a:gd name="T30" fmla="*/ 1 w 294"/>
                  <a:gd name="T31" fmla="*/ 2 h 1428"/>
                  <a:gd name="T32" fmla="*/ 0 w 294"/>
                  <a:gd name="T33" fmla="*/ 2 h 1428"/>
                  <a:gd name="T34" fmla="*/ 1 w 294"/>
                  <a:gd name="T35" fmla="*/ 2 h 1428"/>
                  <a:gd name="T36" fmla="*/ 1 w 294"/>
                  <a:gd name="T37" fmla="*/ 1 h 1428"/>
                  <a:gd name="T38" fmla="*/ 1 w 294"/>
                  <a:gd name="T39" fmla="*/ 1 h 1428"/>
                  <a:gd name="T40" fmla="*/ 1 w 294"/>
                  <a:gd name="T41" fmla="*/ 1 h 1428"/>
                  <a:gd name="T42" fmla="*/ 1 w 294"/>
                  <a:gd name="T43" fmla="*/ 1 h 1428"/>
                  <a:gd name="T44" fmla="*/ 1 w 294"/>
                  <a:gd name="T45" fmla="*/ 1 h 1428"/>
                  <a:gd name="T46" fmla="*/ 1 w 294"/>
                  <a:gd name="T47" fmla="*/ 1 h 1428"/>
                  <a:gd name="T48" fmla="*/ 1 w 294"/>
                  <a:gd name="T49" fmla="*/ 1 h 142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94"/>
                  <a:gd name="T76" fmla="*/ 0 h 1428"/>
                  <a:gd name="T77" fmla="*/ 294 w 294"/>
                  <a:gd name="T78" fmla="*/ 1428 h 142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94" h="1428">
                    <a:moveTo>
                      <a:pt x="200" y="9"/>
                    </a:moveTo>
                    <a:lnTo>
                      <a:pt x="272" y="0"/>
                    </a:lnTo>
                    <a:lnTo>
                      <a:pt x="294" y="63"/>
                    </a:lnTo>
                    <a:lnTo>
                      <a:pt x="257" y="144"/>
                    </a:lnTo>
                    <a:lnTo>
                      <a:pt x="204" y="188"/>
                    </a:lnTo>
                    <a:lnTo>
                      <a:pt x="160" y="294"/>
                    </a:lnTo>
                    <a:lnTo>
                      <a:pt x="107" y="438"/>
                    </a:lnTo>
                    <a:lnTo>
                      <a:pt x="84" y="572"/>
                    </a:lnTo>
                    <a:lnTo>
                      <a:pt x="71" y="799"/>
                    </a:lnTo>
                    <a:lnTo>
                      <a:pt x="84" y="1012"/>
                    </a:lnTo>
                    <a:lnTo>
                      <a:pt x="111" y="1111"/>
                    </a:lnTo>
                    <a:lnTo>
                      <a:pt x="92" y="1218"/>
                    </a:lnTo>
                    <a:lnTo>
                      <a:pt x="71" y="1299"/>
                    </a:lnTo>
                    <a:lnTo>
                      <a:pt x="79" y="1428"/>
                    </a:lnTo>
                    <a:lnTo>
                      <a:pt x="43" y="1419"/>
                    </a:lnTo>
                    <a:lnTo>
                      <a:pt x="13" y="1312"/>
                    </a:lnTo>
                    <a:lnTo>
                      <a:pt x="0" y="1218"/>
                    </a:lnTo>
                    <a:lnTo>
                      <a:pt x="39" y="1093"/>
                    </a:lnTo>
                    <a:lnTo>
                      <a:pt x="26" y="977"/>
                    </a:lnTo>
                    <a:lnTo>
                      <a:pt x="13" y="789"/>
                    </a:lnTo>
                    <a:lnTo>
                      <a:pt x="13" y="562"/>
                    </a:lnTo>
                    <a:lnTo>
                      <a:pt x="39" y="322"/>
                    </a:lnTo>
                    <a:lnTo>
                      <a:pt x="84" y="144"/>
                    </a:lnTo>
                    <a:lnTo>
                      <a:pt x="133" y="50"/>
                    </a:lnTo>
                    <a:lnTo>
                      <a:pt x="20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2" name="Freeform 1098"/>
              <p:cNvSpPr>
                <a:spLocks/>
              </p:cNvSpPr>
              <p:nvPr/>
            </p:nvSpPr>
            <p:spPr bwMode="auto">
              <a:xfrm>
                <a:off x="2287" y="2658"/>
                <a:ext cx="94" cy="678"/>
              </a:xfrm>
              <a:custGeom>
                <a:avLst/>
                <a:gdLst>
                  <a:gd name="T0" fmla="*/ 1 w 188"/>
                  <a:gd name="T1" fmla="*/ 0 h 1357"/>
                  <a:gd name="T2" fmla="*/ 1 w 188"/>
                  <a:gd name="T3" fmla="*/ 0 h 1357"/>
                  <a:gd name="T4" fmla="*/ 1 w 188"/>
                  <a:gd name="T5" fmla="*/ 0 h 1357"/>
                  <a:gd name="T6" fmla="*/ 1 w 188"/>
                  <a:gd name="T7" fmla="*/ 0 h 1357"/>
                  <a:gd name="T8" fmla="*/ 1 w 188"/>
                  <a:gd name="T9" fmla="*/ 0 h 1357"/>
                  <a:gd name="T10" fmla="*/ 1 w 188"/>
                  <a:gd name="T11" fmla="*/ 1 h 1357"/>
                  <a:gd name="T12" fmla="*/ 1 w 188"/>
                  <a:gd name="T13" fmla="*/ 1 h 1357"/>
                  <a:gd name="T14" fmla="*/ 1 w 188"/>
                  <a:gd name="T15" fmla="*/ 1 h 1357"/>
                  <a:gd name="T16" fmla="*/ 1 w 188"/>
                  <a:gd name="T17" fmla="*/ 1 h 1357"/>
                  <a:gd name="T18" fmla="*/ 1 w 188"/>
                  <a:gd name="T19" fmla="*/ 1 h 1357"/>
                  <a:gd name="T20" fmla="*/ 1 w 188"/>
                  <a:gd name="T21" fmla="*/ 1 h 1357"/>
                  <a:gd name="T22" fmla="*/ 1 w 188"/>
                  <a:gd name="T23" fmla="*/ 1 h 1357"/>
                  <a:gd name="T24" fmla="*/ 1 w 188"/>
                  <a:gd name="T25" fmla="*/ 0 h 1357"/>
                  <a:gd name="T26" fmla="*/ 1 w 188"/>
                  <a:gd name="T27" fmla="*/ 0 h 1357"/>
                  <a:gd name="T28" fmla="*/ 1 w 188"/>
                  <a:gd name="T29" fmla="*/ 0 h 1357"/>
                  <a:gd name="T30" fmla="*/ 1 w 188"/>
                  <a:gd name="T31" fmla="*/ 0 h 1357"/>
                  <a:gd name="T32" fmla="*/ 1 w 188"/>
                  <a:gd name="T33" fmla="*/ 0 h 1357"/>
                  <a:gd name="T34" fmla="*/ 0 w 188"/>
                  <a:gd name="T35" fmla="*/ 0 h 1357"/>
                  <a:gd name="T36" fmla="*/ 1 w 188"/>
                  <a:gd name="T37" fmla="*/ 0 h 135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8"/>
                  <a:gd name="T58" fmla="*/ 0 h 1357"/>
                  <a:gd name="T59" fmla="*/ 188 w 188"/>
                  <a:gd name="T60" fmla="*/ 1357 h 135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8" h="1357">
                    <a:moveTo>
                      <a:pt x="4" y="4"/>
                    </a:moveTo>
                    <a:lnTo>
                      <a:pt x="81" y="0"/>
                    </a:lnTo>
                    <a:lnTo>
                      <a:pt x="134" y="107"/>
                    </a:lnTo>
                    <a:lnTo>
                      <a:pt x="188" y="401"/>
                    </a:lnTo>
                    <a:lnTo>
                      <a:pt x="188" y="740"/>
                    </a:lnTo>
                    <a:lnTo>
                      <a:pt x="161" y="1031"/>
                    </a:lnTo>
                    <a:lnTo>
                      <a:pt x="188" y="1130"/>
                    </a:lnTo>
                    <a:lnTo>
                      <a:pt x="188" y="1263"/>
                    </a:lnTo>
                    <a:lnTo>
                      <a:pt x="161" y="1357"/>
                    </a:lnTo>
                    <a:lnTo>
                      <a:pt x="126" y="1272"/>
                    </a:lnTo>
                    <a:lnTo>
                      <a:pt x="107" y="1143"/>
                    </a:lnTo>
                    <a:lnTo>
                      <a:pt x="68" y="1044"/>
                    </a:lnTo>
                    <a:lnTo>
                      <a:pt x="112" y="956"/>
                    </a:lnTo>
                    <a:lnTo>
                      <a:pt x="139" y="740"/>
                    </a:lnTo>
                    <a:lnTo>
                      <a:pt x="139" y="540"/>
                    </a:lnTo>
                    <a:lnTo>
                      <a:pt x="112" y="339"/>
                    </a:lnTo>
                    <a:lnTo>
                      <a:pt x="58" y="191"/>
                    </a:lnTo>
                    <a:lnTo>
                      <a:pt x="0" y="120"/>
                    </a:lnTo>
                    <a:lnTo>
                      <a:pt x="4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3" name="Freeform 1099"/>
              <p:cNvSpPr>
                <a:spLocks/>
              </p:cNvSpPr>
              <p:nvPr/>
            </p:nvSpPr>
            <p:spPr bwMode="auto">
              <a:xfrm>
                <a:off x="2067" y="3104"/>
                <a:ext cx="210" cy="813"/>
              </a:xfrm>
              <a:custGeom>
                <a:avLst/>
                <a:gdLst>
                  <a:gd name="T0" fmla="*/ 0 w 421"/>
                  <a:gd name="T1" fmla="*/ 0 h 1626"/>
                  <a:gd name="T2" fmla="*/ 0 w 421"/>
                  <a:gd name="T3" fmla="*/ 1 h 1626"/>
                  <a:gd name="T4" fmla="*/ 0 w 421"/>
                  <a:gd name="T5" fmla="*/ 1 h 1626"/>
                  <a:gd name="T6" fmla="*/ 0 w 421"/>
                  <a:gd name="T7" fmla="*/ 1 h 1626"/>
                  <a:gd name="T8" fmla="*/ 0 w 421"/>
                  <a:gd name="T9" fmla="*/ 1 h 1626"/>
                  <a:gd name="T10" fmla="*/ 0 w 421"/>
                  <a:gd name="T11" fmla="*/ 1 h 1626"/>
                  <a:gd name="T12" fmla="*/ 0 w 421"/>
                  <a:gd name="T13" fmla="*/ 2 h 1626"/>
                  <a:gd name="T14" fmla="*/ 0 w 421"/>
                  <a:gd name="T15" fmla="*/ 2 h 1626"/>
                  <a:gd name="T16" fmla="*/ 0 w 421"/>
                  <a:gd name="T17" fmla="*/ 2 h 1626"/>
                  <a:gd name="T18" fmla="*/ 0 w 421"/>
                  <a:gd name="T19" fmla="*/ 2 h 1626"/>
                  <a:gd name="T20" fmla="*/ 0 w 421"/>
                  <a:gd name="T21" fmla="*/ 2 h 1626"/>
                  <a:gd name="T22" fmla="*/ 0 w 421"/>
                  <a:gd name="T23" fmla="*/ 2 h 1626"/>
                  <a:gd name="T24" fmla="*/ 0 w 421"/>
                  <a:gd name="T25" fmla="*/ 2 h 1626"/>
                  <a:gd name="T26" fmla="*/ 0 w 421"/>
                  <a:gd name="T27" fmla="*/ 2 h 1626"/>
                  <a:gd name="T28" fmla="*/ 0 w 421"/>
                  <a:gd name="T29" fmla="*/ 2 h 1626"/>
                  <a:gd name="T30" fmla="*/ 0 w 421"/>
                  <a:gd name="T31" fmla="*/ 2 h 1626"/>
                  <a:gd name="T32" fmla="*/ 0 w 421"/>
                  <a:gd name="T33" fmla="*/ 2 h 1626"/>
                  <a:gd name="T34" fmla="*/ 0 w 421"/>
                  <a:gd name="T35" fmla="*/ 2 h 1626"/>
                  <a:gd name="T36" fmla="*/ 0 w 421"/>
                  <a:gd name="T37" fmla="*/ 2 h 1626"/>
                  <a:gd name="T38" fmla="*/ 0 w 421"/>
                  <a:gd name="T39" fmla="*/ 2 h 1626"/>
                  <a:gd name="T40" fmla="*/ 0 w 421"/>
                  <a:gd name="T41" fmla="*/ 2 h 1626"/>
                  <a:gd name="T42" fmla="*/ 0 w 421"/>
                  <a:gd name="T43" fmla="*/ 2 h 1626"/>
                  <a:gd name="T44" fmla="*/ 0 w 421"/>
                  <a:gd name="T45" fmla="*/ 2 h 1626"/>
                  <a:gd name="T46" fmla="*/ 0 w 421"/>
                  <a:gd name="T47" fmla="*/ 2 h 1626"/>
                  <a:gd name="T48" fmla="*/ 0 w 421"/>
                  <a:gd name="T49" fmla="*/ 1 h 1626"/>
                  <a:gd name="T50" fmla="*/ 0 w 421"/>
                  <a:gd name="T51" fmla="*/ 1 h 1626"/>
                  <a:gd name="T52" fmla="*/ 0 w 421"/>
                  <a:gd name="T53" fmla="*/ 1 h 1626"/>
                  <a:gd name="T54" fmla="*/ 0 w 421"/>
                  <a:gd name="T55" fmla="*/ 1 h 1626"/>
                  <a:gd name="T56" fmla="*/ 0 w 421"/>
                  <a:gd name="T57" fmla="*/ 1 h 1626"/>
                  <a:gd name="T58" fmla="*/ 0 w 421"/>
                  <a:gd name="T59" fmla="*/ 1 h 1626"/>
                  <a:gd name="T60" fmla="*/ 0 w 421"/>
                  <a:gd name="T61" fmla="*/ 1 h 1626"/>
                  <a:gd name="T62" fmla="*/ 0 w 421"/>
                  <a:gd name="T63" fmla="*/ 0 h 162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21"/>
                  <a:gd name="T97" fmla="*/ 0 h 1626"/>
                  <a:gd name="T98" fmla="*/ 421 w 421"/>
                  <a:gd name="T99" fmla="*/ 1626 h 162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21" h="1626">
                    <a:moveTo>
                      <a:pt x="41" y="0"/>
                    </a:moveTo>
                    <a:lnTo>
                      <a:pt x="90" y="67"/>
                    </a:lnTo>
                    <a:lnTo>
                      <a:pt x="110" y="136"/>
                    </a:lnTo>
                    <a:lnTo>
                      <a:pt x="130" y="372"/>
                    </a:lnTo>
                    <a:lnTo>
                      <a:pt x="139" y="530"/>
                    </a:lnTo>
                    <a:lnTo>
                      <a:pt x="139" y="801"/>
                    </a:lnTo>
                    <a:lnTo>
                      <a:pt x="136" y="1055"/>
                    </a:lnTo>
                    <a:lnTo>
                      <a:pt x="117" y="1259"/>
                    </a:lnTo>
                    <a:lnTo>
                      <a:pt x="101" y="1321"/>
                    </a:lnTo>
                    <a:lnTo>
                      <a:pt x="204" y="1355"/>
                    </a:lnTo>
                    <a:lnTo>
                      <a:pt x="291" y="1395"/>
                    </a:lnTo>
                    <a:lnTo>
                      <a:pt x="408" y="1479"/>
                    </a:lnTo>
                    <a:lnTo>
                      <a:pt x="421" y="1512"/>
                    </a:lnTo>
                    <a:lnTo>
                      <a:pt x="411" y="1576"/>
                    </a:lnTo>
                    <a:lnTo>
                      <a:pt x="353" y="1626"/>
                    </a:lnTo>
                    <a:lnTo>
                      <a:pt x="330" y="1598"/>
                    </a:lnTo>
                    <a:lnTo>
                      <a:pt x="311" y="1529"/>
                    </a:lnTo>
                    <a:lnTo>
                      <a:pt x="255" y="1474"/>
                    </a:lnTo>
                    <a:lnTo>
                      <a:pt x="159" y="1411"/>
                    </a:lnTo>
                    <a:lnTo>
                      <a:pt x="97" y="1395"/>
                    </a:lnTo>
                    <a:lnTo>
                      <a:pt x="23" y="1395"/>
                    </a:lnTo>
                    <a:lnTo>
                      <a:pt x="23" y="1343"/>
                    </a:lnTo>
                    <a:lnTo>
                      <a:pt x="59" y="1286"/>
                    </a:lnTo>
                    <a:lnTo>
                      <a:pt x="90" y="1106"/>
                    </a:lnTo>
                    <a:lnTo>
                      <a:pt x="101" y="914"/>
                    </a:lnTo>
                    <a:lnTo>
                      <a:pt x="97" y="745"/>
                    </a:lnTo>
                    <a:lnTo>
                      <a:pt x="90" y="530"/>
                    </a:lnTo>
                    <a:lnTo>
                      <a:pt x="70" y="344"/>
                    </a:lnTo>
                    <a:lnTo>
                      <a:pt x="29" y="208"/>
                    </a:lnTo>
                    <a:lnTo>
                      <a:pt x="0" y="84"/>
                    </a:lnTo>
                    <a:lnTo>
                      <a:pt x="10" y="39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54" name="Freeform 1100"/>
              <p:cNvSpPr>
                <a:spLocks/>
              </p:cNvSpPr>
              <p:nvPr/>
            </p:nvSpPr>
            <p:spPr bwMode="auto">
              <a:xfrm>
                <a:off x="2207" y="3105"/>
                <a:ext cx="194" cy="733"/>
              </a:xfrm>
              <a:custGeom>
                <a:avLst/>
                <a:gdLst>
                  <a:gd name="T0" fmla="*/ 0 w 388"/>
                  <a:gd name="T1" fmla="*/ 1 h 1466"/>
                  <a:gd name="T2" fmla="*/ 0 w 388"/>
                  <a:gd name="T3" fmla="*/ 1 h 1466"/>
                  <a:gd name="T4" fmla="*/ 1 w 388"/>
                  <a:gd name="T5" fmla="*/ 0 h 1466"/>
                  <a:gd name="T6" fmla="*/ 1 w 388"/>
                  <a:gd name="T7" fmla="*/ 0 h 1466"/>
                  <a:gd name="T8" fmla="*/ 1 w 388"/>
                  <a:gd name="T9" fmla="*/ 1 h 1466"/>
                  <a:gd name="T10" fmla="*/ 1 w 388"/>
                  <a:gd name="T11" fmla="*/ 1 h 1466"/>
                  <a:gd name="T12" fmla="*/ 1 w 388"/>
                  <a:gd name="T13" fmla="*/ 1 h 1466"/>
                  <a:gd name="T14" fmla="*/ 1 w 388"/>
                  <a:gd name="T15" fmla="*/ 1 h 1466"/>
                  <a:gd name="T16" fmla="*/ 1 w 388"/>
                  <a:gd name="T17" fmla="*/ 1 h 1466"/>
                  <a:gd name="T18" fmla="*/ 1 w 388"/>
                  <a:gd name="T19" fmla="*/ 1 h 1466"/>
                  <a:gd name="T20" fmla="*/ 1 w 388"/>
                  <a:gd name="T21" fmla="*/ 1 h 1466"/>
                  <a:gd name="T22" fmla="*/ 1 w 388"/>
                  <a:gd name="T23" fmla="*/ 1 h 1466"/>
                  <a:gd name="T24" fmla="*/ 1 w 388"/>
                  <a:gd name="T25" fmla="*/ 1 h 1466"/>
                  <a:gd name="T26" fmla="*/ 1 w 388"/>
                  <a:gd name="T27" fmla="*/ 2 h 1466"/>
                  <a:gd name="T28" fmla="*/ 1 w 388"/>
                  <a:gd name="T29" fmla="*/ 2 h 1466"/>
                  <a:gd name="T30" fmla="*/ 1 w 388"/>
                  <a:gd name="T31" fmla="*/ 2 h 1466"/>
                  <a:gd name="T32" fmla="*/ 1 w 388"/>
                  <a:gd name="T33" fmla="*/ 2 h 1466"/>
                  <a:gd name="T34" fmla="*/ 1 w 388"/>
                  <a:gd name="T35" fmla="*/ 2 h 1466"/>
                  <a:gd name="T36" fmla="*/ 1 w 388"/>
                  <a:gd name="T37" fmla="*/ 2 h 1466"/>
                  <a:gd name="T38" fmla="*/ 1 w 388"/>
                  <a:gd name="T39" fmla="*/ 2 h 1466"/>
                  <a:gd name="T40" fmla="*/ 1 w 388"/>
                  <a:gd name="T41" fmla="*/ 2 h 1466"/>
                  <a:gd name="T42" fmla="*/ 1 w 388"/>
                  <a:gd name="T43" fmla="*/ 2 h 1466"/>
                  <a:gd name="T44" fmla="*/ 1 w 388"/>
                  <a:gd name="T45" fmla="*/ 2 h 1466"/>
                  <a:gd name="T46" fmla="*/ 1 w 388"/>
                  <a:gd name="T47" fmla="*/ 2 h 1466"/>
                  <a:gd name="T48" fmla="*/ 1 w 388"/>
                  <a:gd name="T49" fmla="*/ 2 h 1466"/>
                  <a:gd name="T50" fmla="*/ 1 w 388"/>
                  <a:gd name="T51" fmla="*/ 2 h 1466"/>
                  <a:gd name="T52" fmla="*/ 1 w 388"/>
                  <a:gd name="T53" fmla="*/ 2 h 1466"/>
                  <a:gd name="T54" fmla="*/ 1 w 388"/>
                  <a:gd name="T55" fmla="*/ 2 h 1466"/>
                  <a:gd name="T56" fmla="*/ 1 w 388"/>
                  <a:gd name="T57" fmla="*/ 2 h 1466"/>
                  <a:gd name="T58" fmla="*/ 1 w 388"/>
                  <a:gd name="T59" fmla="*/ 1 h 1466"/>
                  <a:gd name="T60" fmla="*/ 1 w 388"/>
                  <a:gd name="T61" fmla="*/ 1 h 1466"/>
                  <a:gd name="T62" fmla="*/ 1 w 388"/>
                  <a:gd name="T63" fmla="*/ 1 h 1466"/>
                  <a:gd name="T64" fmla="*/ 1 w 388"/>
                  <a:gd name="T65" fmla="*/ 1 h 1466"/>
                  <a:gd name="T66" fmla="*/ 1 w 388"/>
                  <a:gd name="T67" fmla="*/ 1 h 1466"/>
                  <a:gd name="T68" fmla="*/ 0 w 388"/>
                  <a:gd name="T69" fmla="*/ 1 h 146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88"/>
                  <a:gd name="T106" fmla="*/ 0 h 1466"/>
                  <a:gd name="T107" fmla="*/ 388 w 388"/>
                  <a:gd name="T108" fmla="*/ 1466 h 146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88" h="1466">
                    <a:moveTo>
                      <a:pt x="0" y="116"/>
                    </a:moveTo>
                    <a:lnTo>
                      <a:pt x="0" y="22"/>
                    </a:lnTo>
                    <a:lnTo>
                      <a:pt x="40" y="0"/>
                    </a:lnTo>
                    <a:lnTo>
                      <a:pt x="102" y="0"/>
                    </a:lnTo>
                    <a:lnTo>
                      <a:pt x="147" y="54"/>
                    </a:lnTo>
                    <a:lnTo>
                      <a:pt x="156" y="103"/>
                    </a:lnTo>
                    <a:lnTo>
                      <a:pt x="147" y="210"/>
                    </a:lnTo>
                    <a:lnTo>
                      <a:pt x="116" y="343"/>
                    </a:lnTo>
                    <a:lnTo>
                      <a:pt x="102" y="549"/>
                    </a:lnTo>
                    <a:lnTo>
                      <a:pt x="94" y="682"/>
                    </a:lnTo>
                    <a:lnTo>
                      <a:pt x="94" y="705"/>
                    </a:lnTo>
                    <a:lnTo>
                      <a:pt x="107" y="892"/>
                    </a:lnTo>
                    <a:lnTo>
                      <a:pt x="130" y="999"/>
                    </a:lnTo>
                    <a:lnTo>
                      <a:pt x="147" y="1084"/>
                    </a:lnTo>
                    <a:lnTo>
                      <a:pt x="143" y="1119"/>
                    </a:lnTo>
                    <a:lnTo>
                      <a:pt x="201" y="1217"/>
                    </a:lnTo>
                    <a:lnTo>
                      <a:pt x="263" y="1279"/>
                    </a:lnTo>
                    <a:lnTo>
                      <a:pt x="330" y="1337"/>
                    </a:lnTo>
                    <a:lnTo>
                      <a:pt x="388" y="1365"/>
                    </a:lnTo>
                    <a:lnTo>
                      <a:pt x="388" y="1414"/>
                    </a:lnTo>
                    <a:lnTo>
                      <a:pt x="357" y="1453"/>
                    </a:lnTo>
                    <a:lnTo>
                      <a:pt x="281" y="1466"/>
                    </a:lnTo>
                    <a:lnTo>
                      <a:pt x="227" y="1440"/>
                    </a:lnTo>
                    <a:lnTo>
                      <a:pt x="227" y="1404"/>
                    </a:lnTo>
                    <a:lnTo>
                      <a:pt x="182" y="1279"/>
                    </a:lnTo>
                    <a:lnTo>
                      <a:pt x="107" y="1213"/>
                    </a:lnTo>
                    <a:lnTo>
                      <a:pt x="53" y="1146"/>
                    </a:lnTo>
                    <a:lnTo>
                      <a:pt x="13" y="1110"/>
                    </a:lnTo>
                    <a:lnTo>
                      <a:pt x="27" y="1065"/>
                    </a:lnTo>
                    <a:lnTo>
                      <a:pt x="49" y="945"/>
                    </a:lnTo>
                    <a:lnTo>
                      <a:pt x="49" y="718"/>
                    </a:lnTo>
                    <a:lnTo>
                      <a:pt x="40" y="557"/>
                    </a:lnTo>
                    <a:lnTo>
                      <a:pt x="40" y="397"/>
                    </a:lnTo>
                    <a:lnTo>
                      <a:pt x="36" y="223"/>
                    </a:lnTo>
                    <a:lnTo>
                      <a:pt x="0" y="1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7" name="Group 1108"/>
            <p:cNvGrpSpPr>
              <a:grpSpLocks/>
            </p:cNvGrpSpPr>
            <p:nvPr/>
          </p:nvGrpSpPr>
          <p:grpSpPr bwMode="auto">
            <a:xfrm>
              <a:off x="1559" y="2347"/>
              <a:ext cx="324" cy="1368"/>
              <a:chOff x="1559" y="2347"/>
              <a:chExt cx="324" cy="1368"/>
            </a:xfrm>
          </p:grpSpPr>
          <p:sp>
            <p:nvSpPr>
              <p:cNvPr id="33843" name="Freeform 1102"/>
              <p:cNvSpPr>
                <a:spLocks/>
              </p:cNvSpPr>
              <p:nvPr/>
            </p:nvSpPr>
            <p:spPr bwMode="auto">
              <a:xfrm>
                <a:off x="1654" y="2347"/>
                <a:ext cx="211" cy="293"/>
              </a:xfrm>
              <a:custGeom>
                <a:avLst/>
                <a:gdLst>
                  <a:gd name="T0" fmla="*/ 0 w 424"/>
                  <a:gd name="T1" fmla="*/ 0 h 588"/>
                  <a:gd name="T2" fmla="*/ 0 w 424"/>
                  <a:gd name="T3" fmla="*/ 0 h 588"/>
                  <a:gd name="T4" fmla="*/ 0 w 424"/>
                  <a:gd name="T5" fmla="*/ 0 h 588"/>
                  <a:gd name="T6" fmla="*/ 0 w 424"/>
                  <a:gd name="T7" fmla="*/ 0 h 588"/>
                  <a:gd name="T8" fmla="*/ 0 w 424"/>
                  <a:gd name="T9" fmla="*/ 0 h 588"/>
                  <a:gd name="T10" fmla="*/ 0 w 424"/>
                  <a:gd name="T11" fmla="*/ 0 h 588"/>
                  <a:gd name="T12" fmla="*/ 0 w 424"/>
                  <a:gd name="T13" fmla="*/ 0 h 588"/>
                  <a:gd name="T14" fmla="*/ 0 w 424"/>
                  <a:gd name="T15" fmla="*/ 0 h 588"/>
                  <a:gd name="T16" fmla="*/ 0 w 424"/>
                  <a:gd name="T17" fmla="*/ 0 h 588"/>
                  <a:gd name="T18" fmla="*/ 0 w 424"/>
                  <a:gd name="T19" fmla="*/ 0 h 588"/>
                  <a:gd name="T20" fmla="*/ 0 w 424"/>
                  <a:gd name="T21" fmla="*/ 0 h 588"/>
                  <a:gd name="T22" fmla="*/ 0 w 424"/>
                  <a:gd name="T23" fmla="*/ 0 h 588"/>
                  <a:gd name="T24" fmla="*/ 0 w 424"/>
                  <a:gd name="T25" fmla="*/ 0 h 588"/>
                  <a:gd name="T26" fmla="*/ 0 w 424"/>
                  <a:gd name="T27" fmla="*/ 0 h 588"/>
                  <a:gd name="T28" fmla="*/ 0 w 424"/>
                  <a:gd name="T29" fmla="*/ 0 h 588"/>
                  <a:gd name="T30" fmla="*/ 0 w 424"/>
                  <a:gd name="T31" fmla="*/ 0 h 588"/>
                  <a:gd name="T32" fmla="*/ 0 w 424"/>
                  <a:gd name="T33" fmla="*/ 0 h 588"/>
                  <a:gd name="T34" fmla="*/ 0 w 424"/>
                  <a:gd name="T35" fmla="*/ 0 h 588"/>
                  <a:gd name="T36" fmla="*/ 0 w 424"/>
                  <a:gd name="T37" fmla="*/ 0 h 588"/>
                  <a:gd name="T38" fmla="*/ 0 w 424"/>
                  <a:gd name="T39" fmla="*/ 0 h 588"/>
                  <a:gd name="T40" fmla="*/ 0 w 424"/>
                  <a:gd name="T41" fmla="*/ 0 h 588"/>
                  <a:gd name="T42" fmla="*/ 0 w 424"/>
                  <a:gd name="T43" fmla="*/ 0 h 58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424"/>
                  <a:gd name="T67" fmla="*/ 0 h 588"/>
                  <a:gd name="T68" fmla="*/ 424 w 424"/>
                  <a:gd name="T69" fmla="*/ 588 h 58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424" h="588">
                    <a:moveTo>
                      <a:pt x="0" y="249"/>
                    </a:moveTo>
                    <a:lnTo>
                      <a:pt x="30" y="128"/>
                    </a:lnTo>
                    <a:lnTo>
                      <a:pt x="71" y="66"/>
                    </a:lnTo>
                    <a:lnTo>
                      <a:pt x="122" y="21"/>
                    </a:lnTo>
                    <a:lnTo>
                      <a:pt x="172" y="0"/>
                    </a:lnTo>
                    <a:lnTo>
                      <a:pt x="239" y="7"/>
                    </a:lnTo>
                    <a:lnTo>
                      <a:pt x="283" y="54"/>
                    </a:lnTo>
                    <a:lnTo>
                      <a:pt x="324" y="143"/>
                    </a:lnTo>
                    <a:lnTo>
                      <a:pt x="341" y="259"/>
                    </a:lnTo>
                    <a:lnTo>
                      <a:pt x="341" y="391"/>
                    </a:lnTo>
                    <a:lnTo>
                      <a:pt x="421" y="482"/>
                    </a:lnTo>
                    <a:lnTo>
                      <a:pt x="424" y="522"/>
                    </a:lnTo>
                    <a:lnTo>
                      <a:pt x="411" y="526"/>
                    </a:lnTo>
                    <a:lnTo>
                      <a:pt x="334" y="445"/>
                    </a:lnTo>
                    <a:lnTo>
                      <a:pt x="310" y="503"/>
                    </a:lnTo>
                    <a:lnTo>
                      <a:pt x="263" y="555"/>
                    </a:lnTo>
                    <a:lnTo>
                      <a:pt x="219" y="580"/>
                    </a:lnTo>
                    <a:lnTo>
                      <a:pt x="149" y="588"/>
                    </a:lnTo>
                    <a:lnTo>
                      <a:pt x="58" y="547"/>
                    </a:lnTo>
                    <a:lnTo>
                      <a:pt x="17" y="460"/>
                    </a:lnTo>
                    <a:lnTo>
                      <a:pt x="0" y="373"/>
                    </a:lnTo>
                    <a:lnTo>
                      <a:pt x="0" y="2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4" name="Freeform 1103"/>
              <p:cNvSpPr>
                <a:spLocks/>
              </p:cNvSpPr>
              <p:nvPr/>
            </p:nvSpPr>
            <p:spPr bwMode="auto">
              <a:xfrm>
                <a:off x="1633" y="2665"/>
                <a:ext cx="186" cy="477"/>
              </a:xfrm>
              <a:custGeom>
                <a:avLst/>
                <a:gdLst>
                  <a:gd name="T0" fmla="*/ 1 w 371"/>
                  <a:gd name="T1" fmla="*/ 1 h 954"/>
                  <a:gd name="T2" fmla="*/ 1 w 371"/>
                  <a:gd name="T3" fmla="*/ 1 h 954"/>
                  <a:gd name="T4" fmla="*/ 1 w 371"/>
                  <a:gd name="T5" fmla="*/ 1 h 954"/>
                  <a:gd name="T6" fmla="*/ 1 w 371"/>
                  <a:gd name="T7" fmla="*/ 0 h 954"/>
                  <a:gd name="T8" fmla="*/ 1 w 371"/>
                  <a:gd name="T9" fmla="*/ 1 h 954"/>
                  <a:gd name="T10" fmla="*/ 1 w 371"/>
                  <a:gd name="T11" fmla="*/ 1 h 954"/>
                  <a:gd name="T12" fmla="*/ 1 w 371"/>
                  <a:gd name="T13" fmla="*/ 1 h 954"/>
                  <a:gd name="T14" fmla="*/ 1 w 371"/>
                  <a:gd name="T15" fmla="*/ 1 h 954"/>
                  <a:gd name="T16" fmla="*/ 1 w 371"/>
                  <a:gd name="T17" fmla="*/ 1 h 954"/>
                  <a:gd name="T18" fmla="*/ 1 w 371"/>
                  <a:gd name="T19" fmla="*/ 1 h 954"/>
                  <a:gd name="T20" fmla="*/ 1 w 371"/>
                  <a:gd name="T21" fmla="*/ 1 h 954"/>
                  <a:gd name="T22" fmla="*/ 1 w 371"/>
                  <a:gd name="T23" fmla="*/ 1 h 954"/>
                  <a:gd name="T24" fmla="*/ 1 w 371"/>
                  <a:gd name="T25" fmla="*/ 1 h 954"/>
                  <a:gd name="T26" fmla="*/ 1 w 371"/>
                  <a:gd name="T27" fmla="*/ 1 h 954"/>
                  <a:gd name="T28" fmla="*/ 1 w 371"/>
                  <a:gd name="T29" fmla="*/ 1 h 954"/>
                  <a:gd name="T30" fmla="*/ 1 w 371"/>
                  <a:gd name="T31" fmla="*/ 1 h 954"/>
                  <a:gd name="T32" fmla="*/ 1 w 371"/>
                  <a:gd name="T33" fmla="*/ 1 h 954"/>
                  <a:gd name="T34" fmla="*/ 0 w 371"/>
                  <a:gd name="T35" fmla="*/ 1 h 954"/>
                  <a:gd name="T36" fmla="*/ 1 w 371"/>
                  <a:gd name="T37" fmla="*/ 1 h 954"/>
                  <a:gd name="T38" fmla="*/ 1 w 371"/>
                  <a:gd name="T39" fmla="*/ 1 h 954"/>
                  <a:gd name="T40" fmla="*/ 1 w 371"/>
                  <a:gd name="T41" fmla="*/ 1 h 95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71"/>
                  <a:gd name="T64" fmla="*/ 0 h 954"/>
                  <a:gd name="T65" fmla="*/ 371 w 371"/>
                  <a:gd name="T66" fmla="*/ 954 h 95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71" h="954">
                    <a:moveTo>
                      <a:pt x="54" y="62"/>
                    </a:moveTo>
                    <a:lnTo>
                      <a:pt x="101" y="21"/>
                    </a:lnTo>
                    <a:lnTo>
                      <a:pt x="153" y="6"/>
                    </a:lnTo>
                    <a:lnTo>
                      <a:pt x="203" y="0"/>
                    </a:lnTo>
                    <a:lnTo>
                      <a:pt x="269" y="10"/>
                    </a:lnTo>
                    <a:lnTo>
                      <a:pt x="342" y="62"/>
                    </a:lnTo>
                    <a:lnTo>
                      <a:pt x="371" y="153"/>
                    </a:lnTo>
                    <a:lnTo>
                      <a:pt x="371" y="293"/>
                    </a:lnTo>
                    <a:lnTo>
                      <a:pt x="368" y="425"/>
                    </a:lnTo>
                    <a:lnTo>
                      <a:pt x="332" y="627"/>
                    </a:lnTo>
                    <a:lnTo>
                      <a:pt x="302" y="791"/>
                    </a:lnTo>
                    <a:lnTo>
                      <a:pt x="269" y="898"/>
                    </a:lnTo>
                    <a:lnTo>
                      <a:pt x="200" y="954"/>
                    </a:lnTo>
                    <a:lnTo>
                      <a:pt x="101" y="942"/>
                    </a:lnTo>
                    <a:lnTo>
                      <a:pt x="50" y="857"/>
                    </a:lnTo>
                    <a:lnTo>
                      <a:pt x="21" y="733"/>
                    </a:lnTo>
                    <a:lnTo>
                      <a:pt x="4" y="594"/>
                    </a:lnTo>
                    <a:lnTo>
                      <a:pt x="0" y="384"/>
                    </a:lnTo>
                    <a:lnTo>
                      <a:pt x="15" y="237"/>
                    </a:lnTo>
                    <a:lnTo>
                      <a:pt x="35" y="105"/>
                    </a:lnTo>
                    <a:lnTo>
                      <a:pt x="54" y="6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5" name="Freeform 1104"/>
              <p:cNvSpPr>
                <a:spLocks/>
              </p:cNvSpPr>
              <p:nvPr/>
            </p:nvSpPr>
            <p:spPr bwMode="auto">
              <a:xfrm>
                <a:off x="1559" y="2665"/>
                <a:ext cx="109" cy="586"/>
              </a:xfrm>
              <a:custGeom>
                <a:avLst/>
                <a:gdLst>
                  <a:gd name="T0" fmla="*/ 0 w 219"/>
                  <a:gd name="T1" fmla="*/ 1 h 1172"/>
                  <a:gd name="T2" fmla="*/ 0 w 219"/>
                  <a:gd name="T3" fmla="*/ 0 h 1172"/>
                  <a:gd name="T4" fmla="*/ 0 w 219"/>
                  <a:gd name="T5" fmla="*/ 1 h 1172"/>
                  <a:gd name="T6" fmla="*/ 0 w 219"/>
                  <a:gd name="T7" fmla="*/ 1 h 1172"/>
                  <a:gd name="T8" fmla="*/ 0 w 219"/>
                  <a:gd name="T9" fmla="*/ 1 h 1172"/>
                  <a:gd name="T10" fmla="*/ 0 w 219"/>
                  <a:gd name="T11" fmla="*/ 1 h 1172"/>
                  <a:gd name="T12" fmla="*/ 0 w 219"/>
                  <a:gd name="T13" fmla="*/ 1 h 1172"/>
                  <a:gd name="T14" fmla="*/ 0 w 219"/>
                  <a:gd name="T15" fmla="*/ 1 h 1172"/>
                  <a:gd name="T16" fmla="*/ 0 w 219"/>
                  <a:gd name="T17" fmla="*/ 1 h 1172"/>
                  <a:gd name="T18" fmla="*/ 0 w 219"/>
                  <a:gd name="T19" fmla="*/ 1 h 1172"/>
                  <a:gd name="T20" fmla="*/ 0 w 219"/>
                  <a:gd name="T21" fmla="*/ 1 h 1172"/>
                  <a:gd name="T22" fmla="*/ 0 w 219"/>
                  <a:gd name="T23" fmla="*/ 1 h 1172"/>
                  <a:gd name="T24" fmla="*/ 0 w 219"/>
                  <a:gd name="T25" fmla="*/ 2 h 1172"/>
                  <a:gd name="T26" fmla="*/ 0 w 219"/>
                  <a:gd name="T27" fmla="*/ 2 h 1172"/>
                  <a:gd name="T28" fmla="*/ 0 w 219"/>
                  <a:gd name="T29" fmla="*/ 2 h 1172"/>
                  <a:gd name="T30" fmla="*/ 0 w 219"/>
                  <a:gd name="T31" fmla="*/ 2 h 1172"/>
                  <a:gd name="T32" fmla="*/ 0 w 219"/>
                  <a:gd name="T33" fmla="*/ 1 h 1172"/>
                  <a:gd name="T34" fmla="*/ 0 w 219"/>
                  <a:gd name="T35" fmla="*/ 1 h 1172"/>
                  <a:gd name="T36" fmla="*/ 0 w 219"/>
                  <a:gd name="T37" fmla="*/ 1 h 1172"/>
                  <a:gd name="T38" fmla="*/ 0 w 219"/>
                  <a:gd name="T39" fmla="*/ 1 h 1172"/>
                  <a:gd name="T40" fmla="*/ 0 w 219"/>
                  <a:gd name="T41" fmla="*/ 1 h 1172"/>
                  <a:gd name="T42" fmla="*/ 0 w 219"/>
                  <a:gd name="T43" fmla="*/ 1 h 1172"/>
                  <a:gd name="T44" fmla="*/ 0 w 219"/>
                  <a:gd name="T45" fmla="*/ 1 h 1172"/>
                  <a:gd name="T46" fmla="*/ 0 w 219"/>
                  <a:gd name="T47" fmla="*/ 1 h 1172"/>
                  <a:gd name="T48" fmla="*/ 0 w 219"/>
                  <a:gd name="T49" fmla="*/ 1 h 1172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19"/>
                  <a:gd name="T76" fmla="*/ 0 h 1172"/>
                  <a:gd name="T77" fmla="*/ 219 w 219"/>
                  <a:gd name="T78" fmla="*/ 1172 h 1172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19" h="1172">
                    <a:moveTo>
                      <a:pt x="149" y="7"/>
                    </a:moveTo>
                    <a:lnTo>
                      <a:pt x="202" y="0"/>
                    </a:lnTo>
                    <a:lnTo>
                      <a:pt x="219" y="51"/>
                    </a:lnTo>
                    <a:lnTo>
                      <a:pt x="193" y="117"/>
                    </a:lnTo>
                    <a:lnTo>
                      <a:pt x="153" y="154"/>
                    </a:lnTo>
                    <a:lnTo>
                      <a:pt x="120" y="241"/>
                    </a:lnTo>
                    <a:lnTo>
                      <a:pt x="79" y="359"/>
                    </a:lnTo>
                    <a:lnTo>
                      <a:pt x="63" y="468"/>
                    </a:lnTo>
                    <a:lnTo>
                      <a:pt x="53" y="656"/>
                    </a:lnTo>
                    <a:lnTo>
                      <a:pt x="63" y="831"/>
                    </a:lnTo>
                    <a:lnTo>
                      <a:pt x="83" y="912"/>
                    </a:lnTo>
                    <a:lnTo>
                      <a:pt x="70" y="1000"/>
                    </a:lnTo>
                    <a:lnTo>
                      <a:pt x="53" y="1066"/>
                    </a:lnTo>
                    <a:lnTo>
                      <a:pt x="59" y="1172"/>
                    </a:lnTo>
                    <a:lnTo>
                      <a:pt x="33" y="1164"/>
                    </a:lnTo>
                    <a:lnTo>
                      <a:pt x="11" y="1077"/>
                    </a:lnTo>
                    <a:lnTo>
                      <a:pt x="0" y="1000"/>
                    </a:lnTo>
                    <a:lnTo>
                      <a:pt x="30" y="897"/>
                    </a:lnTo>
                    <a:lnTo>
                      <a:pt x="20" y="802"/>
                    </a:lnTo>
                    <a:lnTo>
                      <a:pt x="11" y="648"/>
                    </a:lnTo>
                    <a:lnTo>
                      <a:pt x="11" y="462"/>
                    </a:lnTo>
                    <a:lnTo>
                      <a:pt x="30" y="264"/>
                    </a:lnTo>
                    <a:lnTo>
                      <a:pt x="63" y="117"/>
                    </a:lnTo>
                    <a:lnTo>
                      <a:pt x="99" y="40"/>
                    </a:lnTo>
                    <a:lnTo>
                      <a:pt x="14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6" name="Freeform 1105"/>
              <p:cNvSpPr>
                <a:spLocks/>
              </p:cNvSpPr>
              <p:nvPr/>
            </p:nvSpPr>
            <p:spPr bwMode="auto">
              <a:xfrm>
                <a:off x="1799" y="2679"/>
                <a:ext cx="69" cy="557"/>
              </a:xfrm>
              <a:custGeom>
                <a:avLst/>
                <a:gdLst>
                  <a:gd name="T0" fmla="*/ 1 w 137"/>
                  <a:gd name="T1" fmla="*/ 1 h 1112"/>
                  <a:gd name="T2" fmla="*/ 1 w 137"/>
                  <a:gd name="T3" fmla="*/ 0 h 1112"/>
                  <a:gd name="T4" fmla="*/ 1 w 137"/>
                  <a:gd name="T5" fmla="*/ 1 h 1112"/>
                  <a:gd name="T6" fmla="*/ 1 w 137"/>
                  <a:gd name="T7" fmla="*/ 1 h 1112"/>
                  <a:gd name="T8" fmla="*/ 1 w 137"/>
                  <a:gd name="T9" fmla="*/ 1 h 1112"/>
                  <a:gd name="T10" fmla="*/ 1 w 137"/>
                  <a:gd name="T11" fmla="*/ 1 h 1112"/>
                  <a:gd name="T12" fmla="*/ 1 w 137"/>
                  <a:gd name="T13" fmla="*/ 1 h 1112"/>
                  <a:gd name="T14" fmla="*/ 1 w 137"/>
                  <a:gd name="T15" fmla="*/ 2 h 1112"/>
                  <a:gd name="T16" fmla="*/ 1 w 137"/>
                  <a:gd name="T17" fmla="*/ 2 h 1112"/>
                  <a:gd name="T18" fmla="*/ 1 w 137"/>
                  <a:gd name="T19" fmla="*/ 2 h 1112"/>
                  <a:gd name="T20" fmla="*/ 1 w 137"/>
                  <a:gd name="T21" fmla="*/ 1 h 1112"/>
                  <a:gd name="T22" fmla="*/ 1 w 137"/>
                  <a:gd name="T23" fmla="*/ 1 h 1112"/>
                  <a:gd name="T24" fmla="*/ 1 w 137"/>
                  <a:gd name="T25" fmla="*/ 1 h 1112"/>
                  <a:gd name="T26" fmla="*/ 1 w 137"/>
                  <a:gd name="T27" fmla="*/ 1 h 1112"/>
                  <a:gd name="T28" fmla="*/ 1 w 137"/>
                  <a:gd name="T29" fmla="*/ 1 h 1112"/>
                  <a:gd name="T30" fmla="*/ 1 w 137"/>
                  <a:gd name="T31" fmla="*/ 1 h 1112"/>
                  <a:gd name="T32" fmla="*/ 1 w 137"/>
                  <a:gd name="T33" fmla="*/ 1 h 1112"/>
                  <a:gd name="T34" fmla="*/ 0 w 137"/>
                  <a:gd name="T35" fmla="*/ 1 h 1112"/>
                  <a:gd name="T36" fmla="*/ 1 w 137"/>
                  <a:gd name="T37" fmla="*/ 1 h 111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7"/>
                  <a:gd name="T58" fmla="*/ 0 h 1112"/>
                  <a:gd name="T59" fmla="*/ 137 w 137"/>
                  <a:gd name="T60" fmla="*/ 1112 h 111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7" h="1112">
                    <a:moveTo>
                      <a:pt x="2" y="2"/>
                    </a:moveTo>
                    <a:lnTo>
                      <a:pt x="59" y="0"/>
                    </a:lnTo>
                    <a:lnTo>
                      <a:pt x="98" y="87"/>
                    </a:lnTo>
                    <a:lnTo>
                      <a:pt x="137" y="328"/>
                    </a:lnTo>
                    <a:lnTo>
                      <a:pt x="137" y="607"/>
                    </a:lnTo>
                    <a:lnTo>
                      <a:pt x="117" y="844"/>
                    </a:lnTo>
                    <a:lnTo>
                      <a:pt x="137" y="925"/>
                    </a:lnTo>
                    <a:lnTo>
                      <a:pt x="137" y="1034"/>
                    </a:lnTo>
                    <a:lnTo>
                      <a:pt x="117" y="1112"/>
                    </a:lnTo>
                    <a:lnTo>
                      <a:pt x="91" y="1042"/>
                    </a:lnTo>
                    <a:lnTo>
                      <a:pt x="78" y="935"/>
                    </a:lnTo>
                    <a:lnTo>
                      <a:pt x="49" y="855"/>
                    </a:lnTo>
                    <a:lnTo>
                      <a:pt x="82" y="782"/>
                    </a:lnTo>
                    <a:lnTo>
                      <a:pt x="101" y="607"/>
                    </a:lnTo>
                    <a:lnTo>
                      <a:pt x="101" y="442"/>
                    </a:lnTo>
                    <a:lnTo>
                      <a:pt x="82" y="277"/>
                    </a:lnTo>
                    <a:lnTo>
                      <a:pt x="42" y="157"/>
                    </a:lnTo>
                    <a:lnTo>
                      <a:pt x="0" y="97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7" name="Freeform 1106"/>
              <p:cNvSpPr>
                <a:spLocks/>
              </p:cNvSpPr>
              <p:nvPr/>
            </p:nvSpPr>
            <p:spPr bwMode="auto">
              <a:xfrm>
                <a:off x="1634" y="3046"/>
                <a:ext cx="156" cy="669"/>
              </a:xfrm>
              <a:custGeom>
                <a:avLst/>
                <a:gdLst>
                  <a:gd name="T0" fmla="*/ 1 w 312"/>
                  <a:gd name="T1" fmla="*/ 0 h 1339"/>
                  <a:gd name="T2" fmla="*/ 1 w 312"/>
                  <a:gd name="T3" fmla="*/ 0 h 1339"/>
                  <a:gd name="T4" fmla="*/ 1 w 312"/>
                  <a:gd name="T5" fmla="*/ 0 h 1339"/>
                  <a:gd name="T6" fmla="*/ 1 w 312"/>
                  <a:gd name="T7" fmla="*/ 0 h 1339"/>
                  <a:gd name="T8" fmla="*/ 1 w 312"/>
                  <a:gd name="T9" fmla="*/ 0 h 1339"/>
                  <a:gd name="T10" fmla="*/ 1 w 312"/>
                  <a:gd name="T11" fmla="*/ 0 h 1339"/>
                  <a:gd name="T12" fmla="*/ 1 w 312"/>
                  <a:gd name="T13" fmla="*/ 0 h 1339"/>
                  <a:gd name="T14" fmla="*/ 1 w 312"/>
                  <a:gd name="T15" fmla="*/ 1 h 1339"/>
                  <a:gd name="T16" fmla="*/ 1 w 312"/>
                  <a:gd name="T17" fmla="*/ 1 h 1339"/>
                  <a:gd name="T18" fmla="*/ 1 w 312"/>
                  <a:gd name="T19" fmla="*/ 1 h 1339"/>
                  <a:gd name="T20" fmla="*/ 1 w 312"/>
                  <a:gd name="T21" fmla="*/ 1 h 1339"/>
                  <a:gd name="T22" fmla="*/ 1 w 312"/>
                  <a:gd name="T23" fmla="*/ 1 h 1339"/>
                  <a:gd name="T24" fmla="*/ 1 w 312"/>
                  <a:gd name="T25" fmla="*/ 1 h 1339"/>
                  <a:gd name="T26" fmla="*/ 1 w 312"/>
                  <a:gd name="T27" fmla="*/ 1 h 1339"/>
                  <a:gd name="T28" fmla="*/ 1 w 312"/>
                  <a:gd name="T29" fmla="*/ 1 h 1339"/>
                  <a:gd name="T30" fmla="*/ 1 w 312"/>
                  <a:gd name="T31" fmla="*/ 1 h 1339"/>
                  <a:gd name="T32" fmla="*/ 1 w 312"/>
                  <a:gd name="T33" fmla="*/ 1 h 1339"/>
                  <a:gd name="T34" fmla="*/ 1 w 312"/>
                  <a:gd name="T35" fmla="*/ 1 h 1339"/>
                  <a:gd name="T36" fmla="*/ 1 w 312"/>
                  <a:gd name="T37" fmla="*/ 1 h 1339"/>
                  <a:gd name="T38" fmla="*/ 1 w 312"/>
                  <a:gd name="T39" fmla="*/ 1 h 1339"/>
                  <a:gd name="T40" fmla="*/ 1 w 312"/>
                  <a:gd name="T41" fmla="*/ 1 h 1339"/>
                  <a:gd name="T42" fmla="*/ 1 w 312"/>
                  <a:gd name="T43" fmla="*/ 1 h 1339"/>
                  <a:gd name="T44" fmla="*/ 1 w 312"/>
                  <a:gd name="T45" fmla="*/ 1 h 1339"/>
                  <a:gd name="T46" fmla="*/ 1 w 312"/>
                  <a:gd name="T47" fmla="*/ 0 h 1339"/>
                  <a:gd name="T48" fmla="*/ 1 w 312"/>
                  <a:gd name="T49" fmla="*/ 0 h 1339"/>
                  <a:gd name="T50" fmla="*/ 1 w 312"/>
                  <a:gd name="T51" fmla="*/ 0 h 1339"/>
                  <a:gd name="T52" fmla="*/ 1 w 312"/>
                  <a:gd name="T53" fmla="*/ 0 h 1339"/>
                  <a:gd name="T54" fmla="*/ 1 w 312"/>
                  <a:gd name="T55" fmla="*/ 0 h 1339"/>
                  <a:gd name="T56" fmla="*/ 1 w 312"/>
                  <a:gd name="T57" fmla="*/ 0 h 1339"/>
                  <a:gd name="T58" fmla="*/ 0 w 312"/>
                  <a:gd name="T59" fmla="*/ 0 h 1339"/>
                  <a:gd name="T60" fmla="*/ 1 w 312"/>
                  <a:gd name="T61" fmla="*/ 0 h 1339"/>
                  <a:gd name="T62" fmla="*/ 1 w 312"/>
                  <a:gd name="T63" fmla="*/ 0 h 13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312"/>
                  <a:gd name="T97" fmla="*/ 0 h 1339"/>
                  <a:gd name="T98" fmla="*/ 312 w 312"/>
                  <a:gd name="T99" fmla="*/ 1339 h 13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312" h="1339">
                    <a:moveTo>
                      <a:pt x="30" y="0"/>
                    </a:moveTo>
                    <a:lnTo>
                      <a:pt x="67" y="56"/>
                    </a:lnTo>
                    <a:lnTo>
                      <a:pt x="80" y="113"/>
                    </a:lnTo>
                    <a:lnTo>
                      <a:pt x="95" y="307"/>
                    </a:lnTo>
                    <a:lnTo>
                      <a:pt x="102" y="437"/>
                    </a:lnTo>
                    <a:lnTo>
                      <a:pt x="102" y="660"/>
                    </a:lnTo>
                    <a:lnTo>
                      <a:pt x="100" y="869"/>
                    </a:lnTo>
                    <a:lnTo>
                      <a:pt x="85" y="1037"/>
                    </a:lnTo>
                    <a:lnTo>
                      <a:pt x="73" y="1088"/>
                    </a:lnTo>
                    <a:lnTo>
                      <a:pt x="150" y="1116"/>
                    </a:lnTo>
                    <a:lnTo>
                      <a:pt x="216" y="1149"/>
                    </a:lnTo>
                    <a:lnTo>
                      <a:pt x="302" y="1217"/>
                    </a:lnTo>
                    <a:lnTo>
                      <a:pt x="312" y="1246"/>
                    </a:lnTo>
                    <a:lnTo>
                      <a:pt x="304" y="1297"/>
                    </a:lnTo>
                    <a:lnTo>
                      <a:pt x="261" y="1339"/>
                    </a:lnTo>
                    <a:lnTo>
                      <a:pt x="244" y="1315"/>
                    </a:lnTo>
                    <a:lnTo>
                      <a:pt x="231" y="1260"/>
                    </a:lnTo>
                    <a:lnTo>
                      <a:pt x="190" y="1213"/>
                    </a:lnTo>
                    <a:lnTo>
                      <a:pt x="117" y="1162"/>
                    </a:lnTo>
                    <a:lnTo>
                      <a:pt x="71" y="1149"/>
                    </a:lnTo>
                    <a:lnTo>
                      <a:pt x="15" y="1149"/>
                    </a:lnTo>
                    <a:lnTo>
                      <a:pt x="15" y="1107"/>
                    </a:lnTo>
                    <a:lnTo>
                      <a:pt x="42" y="1060"/>
                    </a:lnTo>
                    <a:lnTo>
                      <a:pt x="67" y="911"/>
                    </a:lnTo>
                    <a:lnTo>
                      <a:pt x="73" y="753"/>
                    </a:lnTo>
                    <a:lnTo>
                      <a:pt x="71" y="614"/>
                    </a:lnTo>
                    <a:lnTo>
                      <a:pt x="67" y="437"/>
                    </a:lnTo>
                    <a:lnTo>
                      <a:pt x="52" y="284"/>
                    </a:lnTo>
                    <a:lnTo>
                      <a:pt x="21" y="172"/>
                    </a:lnTo>
                    <a:lnTo>
                      <a:pt x="0" y="70"/>
                    </a:lnTo>
                    <a:lnTo>
                      <a:pt x="6" y="33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8" name="Freeform 1107"/>
              <p:cNvSpPr>
                <a:spLocks/>
              </p:cNvSpPr>
              <p:nvPr/>
            </p:nvSpPr>
            <p:spPr bwMode="auto">
              <a:xfrm>
                <a:off x="1737" y="3047"/>
                <a:ext cx="146" cy="602"/>
              </a:xfrm>
              <a:custGeom>
                <a:avLst/>
                <a:gdLst>
                  <a:gd name="T0" fmla="*/ 0 w 290"/>
                  <a:gd name="T1" fmla="*/ 1 h 1203"/>
                  <a:gd name="T2" fmla="*/ 0 w 290"/>
                  <a:gd name="T3" fmla="*/ 1 h 1203"/>
                  <a:gd name="T4" fmla="*/ 1 w 290"/>
                  <a:gd name="T5" fmla="*/ 0 h 1203"/>
                  <a:gd name="T6" fmla="*/ 1 w 290"/>
                  <a:gd name="T7" fmla="*/ 0 h 1203"/>
                  <a:gd name="T8" fmla="*/ 1 w 290"/>
                  <a:gd name="T9" fmla="*/ 1 h 1203"/>
                  <a:gd name="T10" fmla="*/ 1 w 290"/>
                  <a:gd name="T11" fmla="*/ 1 h 1203"/>
                  <a:gd name="T12" fmla="*/ 1 w 290"/>
                  <a:gd name="T13" fmla="*/ 1 h 1203"/>
                  <a:gd name="T14" fmla="*/ 1 w 290"/>
                  <a:gd name="T15" fmla="*/ 1 h 1203"/>
                  <a:gd name="T16" fmla="*/ 1 w 290"/>
                  <a:gd name="T17" fmla="*/ 1 h 1203"/>
                  <a:gd name="T18" fmla="*/ 1 w 290"/>
                  <a:gd name="T19" fmla="*/ 1 h 1203"/>
                  <a:gd name="T20" fmla="*/ 1 w 290"/>
                  <a:gd name="T21" fmla="*/ 1 h 1203"/>
                  <a:gd name="T22" fmla="*/ 1 w 290"/>
                  <a:gd name="T23" fmla="*/ 1 h 1203"/>
                  <a:gd name="T24" fmla="*/ 1 w 290"/>
                  <a:gd name="T25" fmla="*/ 1 h 1203"/>
                  <a:gd name="T26" fmla="*/ 1 w 290"/>
                  <a:gd name="T27" fmla="*/ 1 h 1203"/>
                  <a:gd name="T28" fmla="*/ 1 w 290"/>
                  <a:gd name="T29" fmla="*/ 1 h 1203"/>
                  <a:gd name="T30" fmla="*/ 1 w 290"/>
                  <a:gd name="T31" fmla="*/ 1 h 1203"/>
                  <a:gd name="T32" fmla="*/ 1 w 290"/>
                  <a:gd name="T33" fmla="*/ 2 h 1203"/>
                  <a:gd name="T34" fmla="*/ 1 w 290"/>
                  <a:gd name="T35" fmla="*/ 2 h 1203"/>
                  <a:gd name="T36" fmla="*/ 1 w 290"/>
                  <a:gd name="T37" fmla="*/ 2 h 1203"/>
                  <a:gd name="T38" fmla="*/ 1 w 290"/>
                  <a:gd name="T39" fmla="*/ 2 h 1203"/>
                  <a:gd name="T40" fmla="*/ 1 w 290"/>
                  <a:gd name="T41" fmla="*/ 2 h 1203"/>
                  <a:gd name="T42" fmla="*/ 1 w 290"/>
                  <a:gd name="T43" fmla="*/ 2 h 1203"/>
                  <a:gd name="T44" fmla="*/ 1 w 290"/>
                  <a:gd name="T45" fmla="*/ 2 h 1203"/>
                  <a:gd name="T46" fmla="*/ 1 w 290"/>
                  <a:gd name="T47" fmla="*/ 2 h 1203"/>
                  <a:gd name="T48" fmla="*/ 1 w 290"/>
                  <a:gd name="T49" fmla="*/ 2 h 1203"/>
                  <a:gd name="T50" fmla="*/ 1 w 290"/>
                  <a:gd name="T51" fmla="*/ 1 h 1203"/>
                  <a:gd name="T52" fmla="*/ 1 w 290"/>
                  <a:gd name="T53" fmla="*/ 1 h 1203"/>
                  <a:gd name="T54" fmla="*/ 1 w 290"/>
                  <a:gd name="T55" fmla="*/ 1 h 1203"/>
                  <a:gd name="T56" fmla="*/ 1 w 290"/>
                  <a:gd name="T57" fmla="*/ 1 h 1203"/>
                  <a:gd name="T58" fmla="*/ 1 w 290"/>
                  <a:gd name="T59" fmla="*/ 1 h 1203"/>
                  <a:gd name="T60" fmla="*/ 1 w 290"/>
                  <a:gd name="T61" fmla="*/ 1 h 1203"/>
                  <a:gd name="T62" fmla="*/ 1 w 290"/>
                  <a:gd name="T63" fmla="*/ 1 h 1203"/>
                  <a:gd name="T64" fmla="*/ 1 w 290"/>
                  <a:gd name="T65" fmla="*/ 1 h 1203"/>
                  <a:gd name="T66" fmla="*/ 1 w 290"/>
                  <a:gd name="T67" fmla="*/ 1 h 1203"/>
                  <a:gd name="T68" fmla="*/ 0 w 290"/>
                  <a:gd name="T69" fmla="*/ 1 h 120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90"/>
                  <a:gd name="T106" fmla="*/ 0 h 1203"/>
                  <a:gd name="T107" fmla="*/ 290 w 290"/>
                  <a:gd name="T108" fmla="*/ 1203 h 120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90" h="1203">
                    <a:moveTo>
                      <a:pt x="0" y="95"/>
                    </a:moveTo>
                    <a:lnTo>
                      <a:pt x="0" y="18"/>
                    </a:lnTo>
                    <a:lnTo>
                      <a:pt x="30" y="0"/>
                    </a:lnTo>
                    <a:lnTo>
                      <a:pt x="76" y="0"/>
                    </a:lnTo>
                    <a:lnTo>
                      <a:pt x="111" y="45"/>
                    </a:lnTo>
                    <a:lnTo>
                      <a:pt x="117" y="84"/>
                    </a:lnTo>
                    <a:lnTo>
                      <a:pt x="111" y="173"/>
                    </a:lnTo>
                    <a:lnTo>
                      <a:pt x="87" y="282"/>
                    </a:lnTo>
                    <a:lnTo>
                      <a:pt x="76" y="450"/>
                    </a:lnTo>
                    <a:lnTo>
                      <a:pt x="70" y="561"/>
                    </a:lnTo>
                    <a:lnTo>
                      <a:pt x="70" y="578"/>
                    </a:lnTo>
                    <a:lnTo>
                      <a:pt x="80" y="732"/>
                    </a:lnTo>
                    <a:lnTo>
                      <a:pt x="97" y="819"/>
                    </a:lnTo>
                    <a:lnTo>
                      <a:pt x="111" y="889"/>
                    </a:lnTo>
                    <a:lnTo>
                      <a:pt x="107" y="918"/>
                    </a:lnTo>
                    <a:lnTo>
                      <a:pt x="150" y="999"/>
                    </a:lnTo>
                    <a:lnTo>
                      <a:pt x="196" y="1050"/>
                    </a:lnTo>
                    <a:lnTo>
                      <a:pt x="247" y="1098"/>
                    </a:lnTo>
                    <a:lnTo>
                      <a:pt x="290" y="1120"/>
                    </a:lnTo>
                    <a:lnTo>
                      <a:pt x="290" y="1160"/>
                    </a:lnTo>
                    <a:lnTo>
                      <a:pt x="268" y="1193"/>
                    </a:lnTo>
                    <a:lnTo>
                      <a:pt x="211" y="1203"/>
                    </a:lnTo>
                    <a:lnTo>
                      <a:pt x="170" y="1182"/>
                    </a:lnTo>
                    <a:lnTo>
                      <a:pt x="170" y="1153"/>
                    </a:lnTo>
                    <a:lnTo>
                      <a:pt x="137" y="1050"/>
                    </a:lnTo>
                    <a:lnTo>
                      <a:pt x="80" y="995"/>
                    </a:lnTo>
                    <a:lnTo>
                      <a:pt x="41" y="941"/>
                    </a:lnTo>
                    <a:lnTo>
                      <a:pt x="10" y="912"/>
                    </a:lnTo>
                    <a:lnTo>
                      <a:pt x="20" y="875"/>
                    </a:lnTo>
                    <a:lnTo>
                      <a:pt x="37" y="776"/>
                    </a:lnTo>
                    <a:lnTo>
                      <a:pt x="37" y="590"/>
                    </a:lnTo>
                    <a:lnTo>
                      <a:pt x="30" y="458"/>
                    </a:lnTo>
                    <a:lnTo>
                      <a:pt x="30" y="326"/>
                    </a:lnTo>
                    <a:lnTo>
                      <a:pt x="26" y="183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8" name="Group 1115"/>
            <p:cNvGrpSpPr>
              <a:grpSpLocks/>
            </p:cNvGrpSpPr>
            <p:nvPr/>
          </p:nvGrpSpPr>
          <p:grpSpPr bwMode="auto">
            <a:xfrm>
              <a:off x="966" y="2632"/>
              <a:ext cx="169" cy="880"/>
              <a:chOff x="966" y="2632"/>
              <a:chExt cx="169" cy="880"/>
            </a:xfrm>
          </p:grpSpPr>
          <p:sp>
            <p:nvSpPr>
              <p:cNvPr id="33837" name="Freeform 1109"/>
              <p:cNvSpPr>
                <a:spLocks/>
              </p:cNvSpPr>
              <p:nvPr/>
            </p:nvSpPr>
            <p:spPr bwMode="auto">
              <a:xfrm>
                <a:off x="1015" y="2632"/>
                <a:ext cx="111" cy="189"/>
              </a:xfrm>
              <a:custGeom>
                <a:avLst/>
                <a:gdLst>
                  <a:gd name="T0" fmla="*/ 0 w 222"/>
                  <a:gd name="T1" fmla="*/ 1 h 378"/>
                  <a:gd name="T2" fmla="*/ 1 w 222"/>
                  <a:gd name="T3" fmla="*/ 1 h 378"/>
                  <a:gd name="T4" fmla="*/ 1 w 222"/>
                  <a:gd name="T5" fmla="*/ 1 h 378"/>
                  <a:gd name="T6" fmla="*/ 1 w 222"/>
                  <a:gd name="T7" fmla="*/ 1 h 378"/>
                  <a:gd name="T8" fmla="*/ 1 w 222"/>
                  <a:gd name="T9" fmla="*/ 0 h 378"/>
                  <a:gd name="T10" fmla="*/ 1 w 222"/>
                  <a:gd name="T11" fmla="*/ 1 h 378"/>
                  <a:gd name="T12" fmla="*/ 1 w 222"/>
                  <a:gd name="T13" fmla="*/ 1 h 378"/>
                  <a:gd name="T14" fmla="*/ 1 w 222"/>
                  <a:gd name="T15" fmla="*/ 1 h 378"/>
                  <a:gd name="T16" fmla="*/ 1 w 222"/>
                  <a:gd name="T17" fmla="*/ 1 h 378"/>
                  <a:gd name="T18" fmla="*/ 1 w 222"/>
                  <a:gd name="T19" fmla="*/ 1 h 378"/>
                  <a:gd name="T20" fmla="*/ 1 w 222"/>
                  <a:gd name="T21" fmla="*/ 1 h 378"/>
                  <a:gd name="T22" fmla="*/ 1 w 222"/>
                  <a:gd name="T23" fmla="*/ 1 h 378"/>
                  <a:gd name="T24" fmla="*/ 1 w 222"/>
                  <a:gd name="T25" fmla="*/ 1 h 378"/>
                  <a:gd name="T26" fmla="*/ 1 w 222"/>
                  <a:gd name="T27" fmla="*/ 1 h 378"/>
                  <a:gd name="T28" fmla="*/ 1 w 222"/>
                  <a:gd name="T29" fmla="*/ 1 h 378"/>
                  <a:gd name="T30" fmla="*/ 1 w 222"/>
                  <a:gd name="T31" fmla="*/ 1 h 378"/>
                  <a:gd name="T32" fmla="*/ 1 w 222"/>
                  <a:gd name="T33" fmla="*/ 1 h 378"/>
                  <a:gd name="T34" fmla="*/ 1 w 222"/>
                  <a:gd name="T35" fmla="*/ 1 h 378"/>
                  <a:gd name="T36" fmla="*/ 1 w 222"/>
                  <a:gd name="T37" fmla="*/ 1 h 378"/>
                  <a:gd name="T38" fmla="*/ 1 w 222"/>
                  <a:gd name="T39" fmla="*/ 1 h 378"/>
                  <a:gd name="T40" fmla="*/ 0 w 222"/>
                  <a:gd name="T41" fmla="*/ 1 h 378"/>
                  <a:gd name="T42" fmla="*/ 0 w 222"/>
                  <a:gd name="T43" fmla="*/ 1 h 37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222"/>
                  <a:gd name="T67" fmla="*/ 0 h 378"/>
                  <a:gd name="T68" fmla="*/ 222 w 222"/>
                  <a:gd name="T69" fmla="*/ 378 h 37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222" h="378">
                    <a:moveTo>
                      <a:pt x="0" y="161"/>
                    </a:moveTo>
                    <a:lnTo>
                      <a:pt x="16" y="83"/>
                    </a:lnTo>
                    <a:lnTo>
                      <a:pt x="37" y="42"/>
                    </a:lnTo>
                    <a:lnTo>
                      <a:pt x="64" y="14"/>
                    </a:lnTo>
                    <a:lnTo>
                      <a:pt x="90" y="0"/>
                    </a:lnTo>
                    <a:lnTo>
                      <a:pt x="126" y="5"/>
                    </a:lnTo>
                    <a:lnTo>
                      <a:pt x="148" y="35"/>
                    </a:lnTo>
                    <a:lnTo>
                      <a:pt x="169" y="92"/>
                    </a:lnTo>
                    <a:lnTo>
                      <a:pt x="179" y="167"/>
                    </a:lnTo>
                    <a:lnTo>
                      <a:pt x="179" y="252"/>
                    </a:lnTo>
                    <a:lnTo>
                      <a:pt x="221" y="311"/>
                    </a:lnTo>
                    <a:lnTo>
                      <a:pt x="222" y="336"/>
                    </a:lnTo>
                    <a:lnTo>
                      <a:pt x="216" y="339"/>
                    </a:lnTo>
                    <a:lnTo>
                      <a:pt x="175" y="287"/>
                    </a:lnTo>
                    <a:lnTo>
                      <a:pt x="163" y="324"/>
                    </a:lnTo>
                    <a:lnTo>
                      <a:pt x="138" y="357"/>
                    </a:lnTo>
                    <a:lnTo>
                      <a:pt x="115" y="374"/>
                    </a:lnTo>
                    <a:lnTo>
                      <a:pt x="78" y="378"/>
                    </a:lnTo>
                    <a:lnTo>
                      <a:pt x="31" y="353"/>
                    </a:lnTo>
                    <a:lnTo>
                      <a:pt x="10" y="297"/>
                    </a:lnTo>
                    <a:lnTo>
                      <a:pt x="0" y="240"/>
                    </a:lnTo>
                    <a:lnTo>
                      <a:pt x="0" y="1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8" name="Freeform 1110"/>
              <p:cNvSpPr>
                <a:spLocks/>
              </p:cNvSpPr>
              <p:nvPr/>
            </p:nvSpPr>
            <p:spPr bwMode="auto">
              <a:xfrm>
                <a:off x="1005" y="2838"/>
                <a:ext cx="99" cy="304"/>
              </a:xfrm>
              <a:custGeom>
                <a:avLst/>
                <a:gdLst>
                  <a:gd name="T0" fmla="*/ 1 w 197"/>
                  <a:gd name="T1" fmla="*/ 1 h 607"/>
                  <a:gd name="T2" fmla="*/ 1 w 197"/>
                  <a:gd name="T3" fmla="*/ 1 h 607"/>
                  <a:gd name="T4" fmla="*/ 1 w 197"/>
                  <a:gd name="T5" fmla="*/ 1 h 607"/>
                  <a:gd name="T6" fmla="*/ 1 w 197"/>
                  <a:gd name="T7" fmla="*/ 0 h 607"/>
                  <a:gd name="T8" fmla="*/ 1 w 197"/>
                  <a:gd name="T9" fmla="*/ 1 h 607"/>
                  <a:gd name="T10" fmla="*/ 1 w 197"/>
                  <a:gd name="T11" fmla="*/ 1 h 607"/>
                  <a:gd name="T12" fmla="*/ 1 w 197"/>
                  <a:gd name="T13" fmla="*/ 1 h 607"/>
                  <a:gd name="T14" fmla="*/ 1 w 197"/>
                  <a:gd name="T15" fmla="*/ 1 h 607"/>
                  <a:gd name="T16" fmla="*/ 1 w 197"/>
                  <a:gd name="T17" fmla="*/ 1 h 607"/>
                  <a:gd name="T18" fmla="*/ 1 w 197"/>
                  <a:gd name="T19" fmla="*/ 1 h 607"/>
                  <a:gd name="T20" fmla="*/ 1 w 197"/>
                  <a:gd name="T21" fmla="*/ 1 h 607"/>
                  <a:gd name="T22" fmla="*/ 1 w 197"/>
                  <a:gd name="T23" fmla="*/ 1 h 607"/>
                  <a:gd name="T24" fmla="*/ 1 w 197"/>
                  <a:gd name="T25" fmla="*/ 1 h 607"/>
                  <a:gd name="T26" fmla="*/ 1 w 197"/>
                  <a:gd name="T27" fmla="*/ 1 h 607"/>
                  <a:gd name="T28" fmla="*/ 1 w 197"/>
                  <a:gd name="T29" fmla="*/ 1 h 607"/>
                  <a:gd name="T30" fmla="*/ 1 w 197"/>
                  <a:gd name="T31" fmla="*/ 1 h 607"/>
                  <a:gd name="T32" fmla="*/ 1 w 197"/>
                  <a:gd name="T33" fmla="*/ 1 h 607"/>
                  <a:gd name="T34" fmla="*/ 0 w 197"/>
                  <a:gd name="T35" fmla="*/ 1 h 607"/>
                  <a:gd name="T36" fmla="*/ 1 w 197"/>
                  <a:gd name="T37" fmla="*/ 1 h 607"/>
                  <a:gd name="T38" fmla="*/ 1 w 197"/>
                  <a:gd name="T39" fmla="*/ 1 h 607"/>
                  <a:gd name="T40" fmla="*/ 1 w 197"/>
                  <a:gd name="T41" fmla="*/ 1 h 60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97"/>
                  <a:gd name="T64" fmla="*/ 0 h 607"/>
                  <a:gd name="T65" fmla="*/ 197 w 197"/>
                  <a:gd name="T66" fmla="*/ 607 h 60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97" h="607">
                    <a:moveTo>
                      <a:pt x="28" y="39"/>
                    </a:moveTo>
                    <a:lnTo>
                      <a:pt x="51" y="14"/>
                    </a:lnTo>
                    <a:lnTo>
                      <a:pt x="80" y="5"/>
                    </a:lnTo>
                    <a:lnTo>
                      <a:pt x="107" y="0"/>
                    </a:lnTo>
                    <a:lnTo>
                      <a:pt x="141" y="6"/>
                    </a:lnTo>
                    <a:lnTo>
                      <a:pt x="181" y="39"/>
                    </a:lnTo>
                    <a:lnTo>
                      <a:pt x="197" y="97"/>
                    </a:lnTo>
                    <a:lnTo>
                      <a:pt x="197" y="187"/>
                    </a:lnTo>
                    <a:lnTo>
                      <a:pt x="194" y="270"/>
                    </a:lnTo>
                    <a:lnTo>
                      <a:pt x="175" y="400"/>
                    </a:lnTo>
                    <a:lnTo>
                      <a:pt x="160" y="504"/>
                    </a:lnTo>
                    <a:lnTo>
                      <a:pt x="141" y="571"/>
                    </a:lnTo>
                    <a:lnTo>
                      <a:pt x="104" y="607"/>
                    </a:lnTo>
                    <a:lnTo>
                      <a:pt x="51" y="600"/>
                    </a:lnTo>
                    <a:lnTo>
                      <a:pt x="25" y="546"/>
                    </a:lnTo>
                    <a:lnTo>
                      <a:pt x="9" y="467"/>
                    </a:lnTo>
                    <a:lnTo>
                      <a:pt x="1" y="378"/>
                    </a:lnTo>
                    <a:lnTo>
                      <a:pt x="0" y="245"/>
                    </a:lnTo>
                    <a:lnTo>
                      <a:pt x="7" y="151"/>
                    </a:lnTo>
                    <a:lnTo>
                      <a:pt x="17" y="67"/>
                    </a:lnTo>
                    <a:lnTo>
                      <a:pt x="28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9" name="Freeform 1111"/>
              <p:cNvSpPr>
                <a:spLocks/>
              </p:cNvSpPr>
              <p:nvPr/>
            </p:nvSpPr>
            <p:spPr bwMode="auto">
              <a:xfrm>
                <a:off x="966" y="2838"/>
                <a:ext cx="57" cy="375"/>
              </a:xfrm>
              <a:custGeom>
                <a:avLst/>
                <a:gdLst>
                  <a:gd name="T0" fmla="*/ 1 w 113"/>
                  <a:gd name="T1" fmla="*/ 1 h 749"/>
                  <a:gd name="T2" fmla="*/ 1 w 113"/>
                  <a:gd name="T3" fmla="*/ 0 h 749"/>
                  <a:gd name="T4" fmla="*/ 1 w 113"/>
                  <a:gd name="T5" fmla="*/ 1 h 749"/>
                  <a:gd name="T6" fmla="*/ 1 w 113"/>
                  <a:gd name="T7" fmla="*/ 1 h 749"/>
                  <a:gd name="T8" fmla="*/ 1 w 113"/>
                  <a:gd name="T9" fmla="*/ 1 h 749"/>
                  <a:gd name="T10" fmla="*/ 1 w 113"/>
                  <a:gd name="T11" fmla="*/ 1 h 749"/>
                  <a:gd name="T12" fmla="*/ 1 w 113"/>
                  <a:gd name="T13" fmla="*/ 1 h 749"/>
                  <a:gd name="T14" fmla="*/ 1 w 113"/>
                  <a:gd name="T15" fmla="*/ 1 h 749"/>
                  <a:gd name="T16" fmla="*/ 1 w 113"/>
                  <a:gd name="T17" fmla="*/ 1 h 749"/>
                  <a:gd name="T18" fmla="*/ 1 w 113"/>
                  <a:gd name="T19" fmla="*/ 1 h 749"/>
                  <a:gd name="T20" fmla="*/ 1 w 113"/>
                  <a:gd name="T21" fmla="*/ 1 h 749"/>
                  <a:gd name="T22" fmla="*/ 1 w 113"/>
                  <a:gd name="T23" fmla="*/ 1 h 749"/>
                  <a:gd name="T24" fmla="*/ 1 w 113"/>
                  <a:gd name="T25" fmla="*/ 1 h 749"/>
                  <a:gd name="T26" fmla="*/ 1 w 113"/>
                  <a:gd name="T27" fmla="*/ 1 h 749"/>
                  <a:gd name="T28" fmla="*/ 1 w 113"/>
                  <a:gd name="T29" fmla="*/ 1 h 749"/>
                  <a:gd name="T30" fmla="*/ 1 w 113"/>
                  <a:gd name="T31" fmla="*/ 1 h 749"/>
                  <a:gd name="T32" fmla="*/ 0 w 113"/>
                  <a:gd name="T33" fmla="*/ 1 h 749"/>
                  <a:gd name="T34" fmla="*/ 1 w 113"/>
                  <a:gd name="T35" fmla="*/ 1 h 749"/>
                  <a:gd name="T36" fmla="*/ 1 w 113"/>
                  <a:gd name="T37" fmla="*/ 1 h 749"/>
                  <a:gd name="T38" fmla="*/ 1 w 113"/>
                  <a:gd name="T39" fmla="*/ 1 h 749"/>
                  <a:gd name="T40" fmla="*/ 1 w 113"/>
                  <a:gd name="T41" fmla="*/ 1 h 749"/>
                  <a:gd name="T42" fmla="*/ 1 w 113"/>
                  <a:gd name="T43" fmla="*/ 1 h 749"/>
                  <a:gd name="T44" fmla="*/ 1 w 113"/>
                  <a:gd name="T45" fmla="*/ 1 h 749"/>
                  <a:gd name="T46" fmla="*/ 1 w 113"/>
                  <a:gd name="T47" fmla="*/ 1 h 749"/>
                  <a:gd name="T48" fmla="*/ 1 w 113"/>
                  <a:gd name="T49" fmla="*/ 1 h 74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13"/>
                  <a:gd name="T76" fmla="*/ 0 h 749"/>
                  <a:gd name="T77" fmla="*/ 113 w 113"/>
                  <a:gd name="T78" fmla="*/ 749 h 74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13" h="749">
                    <a:moveTo>
                      <a:pt x="78" y="5"/>
                    </a:moveTo>
                    <a:lnTo>
                      <a:pt x="104" y="0"/>
                    </a:lnTo>
                    <a:lnTo>
                      <a:pt x="113" y="33"/>
                    </a:lnTo>
                    <a:lnTo>
                      <a:pt x="100" y="75"/>
                    </a:lnTo>
                    <a:lnTo>
                      <a:pt x="79" y="99"/>
                    </a:lnTo>
                    <a:lnTo>
                      <a:pt x="62" y="154"/>
                    </a:lnTo>
                    <a:lnTo>
                      <a:pt x="41" y="229"/>
                    </a:lnTo>
                    <a:lnTo>
                      <a:pt x="33" y="299"/>
                    </a:lnTo>
                    <a:lnTo>
                      <a:pt x="27" y="419"/>
                    </a:lnTo>
                    <a:lnTo>
                      <a:pt x="33" y="532"/>
                    </a:lnTo>
                    <a:lnTo>
                      <a:pt x="43" y="583"/>
                    </a:lnTo>
                    <a:lnTo>
                      <a:pt x="35" y="640"/>
                    </a:lnTo>
                    <a:lnTo>
                      <a:pt x="27" y="682"/>
                    </a:lnTo>
                    <a:lnTo>
                      <a:pt x="30" y="749"/>
                    </a:lnTo>
                    <a:lnTo>
                      <a:pt x="17" y="744"/>
                    </a:lnTo>
                    <a:lnTo>
                      <a:pt x="5" y="689"/>
                    </a:lnTo>
                    <a:lnTo>
                      <a:pt x="0" y="640"/>
                    </a:lnTo>
                    <a:lnTo>
                      <a:pt x="16" y="574"/>
                    </a:lnTo>
                    <a:lnTo>
                      <a:pt x="10" y="513"/>
                    </a:lnTo>
                    <a:lnTo>
                      <a:pt x="5" y="414"/>
                    </a:lnTo>
                    <a:lnTo>
                      <a:pt x="5" y="295"/>
                    </a:lnTo>
                    <a:lnTo>
                      <a:pt x="16" y="169"/>
                    </a:lnTo>
                    <a:lnTo>
                      <a:pt x="33" y="75"/>
                    </a:lnTo>
                    <a:lnTo>
                      <a:pt x="51" y="26"/>
                    </a:lnTo>
                    <a:lnTo>
                      <a:pt x="7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0" name="Freeform 1112"/>
              <p:cNvSpPr>
                <a:spLocks/>
              </p:cNvSpPr>
              <p:nvPr/>
            </p:nvSpPr>
            <p:spPr bwMode="auto">
              <a:xfrm>
                <a:off x="1093" y="2845"/>
                <a:ext cx="35" cy="359"/>
              </a:xfrm>
              <a:custGeom>
                <a:avLst/>
                <a:gdLst>
                  <a:gd name="T0" fmla="*/ 1 w 70"/>
                  <a:gd name="T1" fmla="*/ 1 h 718"/>
                  <a:gd name="T2" fmla="*/ 1 w 70"/>
                  <a:gd name="T3" fmla="*/ 0 h 718"/>
                  <a:gd name="T4" fmla="*/ 1 w 70"/>
                  <a:gd name="T5" fmla="*/ 1 h 718"/>
                  <a:gd name="T6" fmla="*/ 1 w 70"/>
                  <a:gd name="T7" fmla="*/ 1 h 718"/>
                  <a:gd name="T8" fmla="*/ 1 w 70"/>
                  <a:gd name="T9" fmla="*/ 1 h 718"/>
                  <a:gd name="T10" fmla="*/ 1 w 70"/>
                  <a:gd name="T11" fmla="*/ 1 h 718"/>
                  <a:gd name="T12" fmla="*/ 1 w 70"/>
                  <a:gd name="T13" fmla="*/ 1 h 718"/>
                  <a:gd name="T14" fmla="*/ 1 w 70"/>
                  <a:gd name="T15" fmla="*/ 1 h 718"/>
                  <a:gd name="T16" fmla="*/ 1 w 70"/>
                  <a:gd name="T17" fmla="*/ 1 h 718"/>
                  <a:gd name="T18" fmla="*/ 1 w 70"/>
                  <a:gd name="T19" fmla="*/ 1 h 718"/>
                  <a:gd name="T20" fmla="*/ 1 w 70"/>
                  <a:gd name="T21" fmla="*/ 1 h 718"/>
                  <a:gd name="T22" fmla="*/ 1 w 70"/>
                  <a:gd name="T23" fmla="*/ 1 h 718"/>
                  <a:gd name="T24" fmla="*/ 1 w 70"/>
                  <a:gd name="T25" fmla="*/ 1 h 718"/>
                  <a:gd name="T26" fmla="*/ 1 w 70"/>
                  <a:gd name="T27" fmla="*/ 1 h 718"/>
                  <a:gd name="T28" fmla="*/ 1 w 70"/>
                  <a:gd name="T29" fmla="*/ 1 h 718"/>
                  <a:gd name="T30" fmla="*/ 1 w 70"/>
                  <a:gd name="T31" fmla="*/ 1 h 718"/>
                  <a:gd name="T32" fmla="*/ 1 w 70"/>
                  <a:gd name="T33" fmla="*/ 1 h 718"/>
                  <a:gd name="T34" fmla="*/ 0 w 70"/>
                  <a:gd name="T35" fmla="*/ 1 h 718"/>
                  <a:gd name="T36" fmla="*/ 1 w 70"/>
                  <a:gd name="T37" fmla="*/ 1 h 71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0"/>
                  <a:gd name="T58" fmla="*/ 0 h 718"/>
                  <a:gd name="T59" fmla="*/ 70 w 70"/>
                  <a:gd name="T60" fmla="*/ 718 h 71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0" h="718">
                    <a:moveTo>
                      <a:pt x="1" y="3"/>
                    </a:moveTo>
                    <a:lnTo>
                      <a:pt x="29" y="0"/>
                    </a:lnTo>
                    <a:lnTo>
                      <a:pt x="49" y="57"/>
                    </a:lnTo>
                    <a:lnTo>
                      <a:pt x="70" y="212"/>
                    </a:lnTo>
                    <a:lnTo>
                      <a:pt x="70" y="392"/>
                    </a:lnTo>
                    <a:lnTo>
                      <a:pt x="60" y="545"/>
                    </a:lnTo>
                    <a:lnTo>
                      <a:pt x="70" y="598"/>
                    </a:lnTo>
                    <a:lnTo>
                      <a:pt x="70" y="668"/>
                    </a:lnTo>
                    <a:lnTo>
                      <a:pt x="60" y="718"/>
                    </a:lnTo>
                    <a:lnTo>
                      <a:pt x="46" y="673"/>
                    </a:lnTo>
                    <a:lnTo>
                      <a:pt x="40" y="604"/>
                    </a:lnTo>
                    <a:lnTo>
                      <a:pt x="24" y="553"/>
                    </a:lnTo>
                    <a:lnTo>
                      <a:pt x="41" y="505"/>
                    </a:lnTo>
                    <a:lnTo>
                      <a:pt x="52" y="392"/>
                    </a:lnTo>
                    <a:lnTo>
                      <a:pt x="52" y="286"/>
                    </a:lnTo>
                    <a:lnTo>
                      <a:pt x="41" y="179"/>
                    </a:lnTo>
                    <a:lnTo>
                      <a:pt x="21" y="102"/>
                    </a:lnTo>
                    <a:lnTo>
                      <a:pt x="0" y="63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1" name="Freeform 1113"/>
              <p:cNvSpPr>
                <a:spLocks/>
              </p:cNvSpPr>
              <p:nvPr/>
            </p:nvSpPr>
            <p:spPr bwMode="auto">
              <a:xfrm>
                <a:off x="1005" y="3082"/>
                <a:ext cx="80" cy="430"/>
              </a:xfrm>
              <a:custGeom>
                <a:avLst/>
                <a:gdLst>
                  <a:gd name="T0" fmla="*/ 1 w 160"/>
                  <a:gd name="T1" fmla="*/ 0 h 860"/>
                  <a:gd name="T2" fmla="*/ 1 w 160"/>
                  <a:gd name="T3" fmla="*/ 1 h 860"/>
                  <a:gd name="T4" fmla="*/ 1 w 160"/>
                  <a:gd name="T5" fmla="*/ 1 h 860"/>
                  <a:gd name="T6" fmla="*/ 1 w 160"/>
                  <a:gd name="T7" fmla="*/ 1 h 860"/>
                  <a:gd name="T8" fmla="*/ 1 w 160"/>
                  <a:gd name="T9" fmla="*/ 1 h 860"/>
                  <a:gd name="T10" fmla="*/ 1 w 160"/>
                  <a:gd name="T11" fmla="*/ 1 h 860"/>
                  <a:gd name="T12" fmla="*/ 1 w 160"/>
                  <a:gd name="T13" fmla="*/ 1 h 860"/>
                  <a:gd name="T14" fmla="*/ 1 w 160"/>
                  <a:gd name="T15" fmla="*/ 1 h 860"/>
                  <a:gd name="T16" fmla="*/ 1 w 160"/>
                  <a:gd name="T17" fmla="*/ 1 h 860"/>
                  <a:gd name="T18" fmla="*/ 1 w 160"/>
                  <a:gd name="T19" fmla="*/ 1 h 860"/>
                  <a:gd name="T20" fmla="*/ 1 w 160"/>
                  <a:gd name="T21" fmla="*/ 1 h 860"/>
                  <a:gd name="T22" fmla="*/ 1 w 160"/>
                  <a:gd name="T23" fmla="*/ 1 h 860"/>
                  <a:gd name="T24" fmla="*/ 1 w 160"/>
                  <a:gd name="T25" fmla="*/ 1 h 860"/>
                  <a:gd name="T26" fmla="*/ 1 w 160"/>
                  <a:gd name="T27" fmla="*/ 1 h 860"/>
                  <a:gd name="T28" fmla="*/ 1 w 160"/>
                  <a:gd name="T29" fmla="*/ 1 h 860"/>
                  <a:gd name="T30" fmla="*/ 1 w 160"/>
                  <a:gd name="T31" fmla="*/ 1 h 860"/>
                  <a:gd name="T32" fmla="*/ 1 w 160"/>
                  <a:gd name="T33" fmla="*/ 1 h 860"/>
                  <a:gd name="T34" fmla="*/ 1 w 160"/>
                  <a:gd name="T35" fmla="*/ 1 h 860"/>
                  <a:gd name="T36" fmla="*/ 1 w 160"/>
                  <a:gd name="T37" fmla="*/ 1 h 860"/>
                  <a:gd name="T38" fmla="*/ 1 w 160"/>
                  <a:gd name="T39" fmla="*/ 1 h 860"/>
                  <a:gd name="T40" fmla="*/ 1 w 160"/>
                  <a:gd name="T41" fmla="*/ 1 h 860"/>
                  <a:gd name="T42" fmla="*/ 1 w 160"/>
                  <a:gd name="T43" fmla="*/ 1 h 860"/>
                  <a:gd name="T44" fmla="*/ 1 w 160"/>
                  <a:gd name="T45" fmla="*/ 1 h 860"/>
                  <a:gd name="T46" fmla="*/ 1 w 160"/>
                  <a:gd name="T47" fmla="*/ 1 h 860"/>
                  <a:gd name="T48" fmla="*/ 1 w 160"/>
                  <a:gd name="T49" fmla="*/ 1 h 860"/>
                  <a:gd name="T50" fmla="*/ 1 w 160"/>
                  <a:gd name="T51" fmla="*/ 1 h 860"/>
                  <a:gd name="T52" fmla="*/ 1 w 160"/>
                  <a:gd name="T53" fmla="*/ 1 h 860"/>
                  <a:gd name="T54" fmla="*/ 1 w 160"/>
                  <a:gd name="T55" fmla="*/ 1 h 860"/>
                  <a:gd name="T56" fmla="*/ 1 w 160"/>
                  <a:gd name="T57" fmla="*/ 1 h 860"/>
                  <a:gd name="T58" fmla="*/ 0 w 160"/>
                  <a:gd name="T59" fmla="*/ 1 h 860"/>
                  <a:gd name="T60" fmla="*/ 1 w 160"/>
                  <a:gd name="T61" fmla="*/ 1 h 860"/>
                  <a:gd name="T62" fmla="*/ 1 w 160"/>
                  <a:gd name="T63" fmla="*/ 0 h 860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0"/>
                  <a:gd name="T97" fmla="*/ 0 h 860"/>
                  <a:gd name="T98" fmla="*/ 160 w 160"/>
                  <a:gd name="T99" fmla="*/ 860 h 860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0" h="860">
                    <a:moveTo>
                      <a:pt x="16" y="0"/>
                    </a:moveTo>
                    <a:lnTo>
                      <a:pt x="34" y="35"/>
                    </a:lnTo>
                    <a:lnTo>
                      <a:pt x="41" y="71"/>
                    </a:lnTo>
                    <a:lnTo>
                      <a:pt x="49" y="196"/>
                    </a:lnTo>
                    <a:lnTo>
                      <a:pt x="53" y="281"/>
                    </a:lnTo>
                    <a:lnTo>
                      <a:pt x="53" y="423"/>
                    </a:lnTo>
                    <a:lnTo>
                      <a:pt x="51" y="558"/>
                    </a:lnTo>
                    <a:lnTo>
                      <a:pt x="43" y="666"/>
                    </a:lnTo>
                    <a:lnTo>
                      <a:pt x="37" y="699"/>
                    </a:lnTo>
                    <a:lnTo>
                      <a:pt x="76" y="716"/>
                    </a:lnTo>
                    <a:lnTo>
                      <a:pt x="109" y="738"/>
                    </a:lnTo>
                    <a:lnTo>
                      <a:pt x="154" y="782"/>
                    </a:lnTo>
                    <a:lnTo>
                      <a:pt x="160" y="801"/>
                    </a:lnTo>
                    <a:lnTo>
                      <a:pt x="156" y="834"/>
                    </a:lnTo>
                    <a:lnTo>
                      <a:pt x="133" y="860"/>
                    </a:lnTo>
                    <a:lnTo>
                      <a:pt x="124" y="846"/>
                    </a:lnTo>
                    <a:lnTo>
                      <a:pt x="117" y="810"/>
                    </a:lnTo>
                    <a:lnTo>
                      <a:pt x="96" y="780"/>
                    </a:lnTo>
                    <a:lnTo>
                      <a:pt x="59" y="747"/>
                    </a:lnTo>
                    <a:lnTo>
                      <a:pt x="36" y="738"/>
                    </a:lnTo>
                    <a:lnTo>
                      <a:pt x="8" y="738"/>
                    </a:lnTo>
                    <a:lnTo>
                      <a:pt x="8" y="711"/>
                    </a:lnTo>
                    <a:lnTo>
                      <a:pt x="21" y="681"/>
                    </a:lnTo>
                    <a:lnTo>
                      <a:pt x="34" y="586"/>
                    </a:lnTo>
                    <a:lnTo>
                      <a:pt x="37" y="484"/>
                    </a:lnTo>
                    <a:lnTo>
                      <a:pt x="36" y="394"/>
                    </a:lnTo>
                    <a:lnTo>
                      <a:pt x="34" y="281"/>
                    </a:lnTo>
                    <a:lnTo>
                      <a:pt x="26" y="182"/>
                    </a:lnTo>
                    <a:lnTo>
                      <a:pt x="10" y="111"/>
                    </a:lnTo>
                    <a:lnTo>
                      <a:pt x="0" y="45"/>
                    </a:lnTo>
                    <a:lnTo>
                      <a:pt x="3" y="21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42" name="Freeform 1114"/>
              <p:cNvSpPr>
                <a:spLocks/>
              </p:cNvSpPr>
              <p:nvPr/>
            </p:nvSpPr>
            <p:spPr bwMode="auto">
              <a:xfrm>
                <a:off x="1060" y="3083"/>
                <a:ext cx="75" cy="385"/>
              </a:xfrm>
              <a:custGeom>
                <a:avLst/>
                <a:gdLst>
                  <a:gd name="T0" fmla="*/ 0 w 151"/>
                  <a:gd name="T1" fmla="*/ 0 h 771"/>
                  <a:gd name="T2" fmla="*/ 0 w 151"/>
                  <a:gd name="T3" fmla="*/ 0 h 771"/>
                  <a:gd name="T4" fmla="*/ 0 w 151"/>
                  <a:gd name="T5" fmla="*/ 0 h 771"/>
                  <a:gd name="T6" fmla="*/ 0 w 151"/>
                  <a:gd name="T7" fmla="*/ 0 h 771"/>
                  <a:gd name="T8" fmla="*/ 0 w 151"/>
                  <a:gd name="T9" fmla="*/ 0 h 771"/>
                  <a:gd name="T10" fmla="*/ 0 w 151"/>
                  <a:gd name="T11" fmla="*/ 0 h 771"/>
                  <a:gd name="T12" fmla="*/ 0 w 151"/>
                  <a:gd name="T13" fmla="*/ 0 h 771"/>
                  <a:gd name="T14" fmla="*/ 0 w 151"/>
                  <a:gd name="T15" fmla="*/ 0 h 771"/>
                  <a:gd name="T16" fmla="*/ 0 w 151"/>
                  <a:gd name="T17" fmla="*/ 0 h 771"/>
                  <a:gd name="T18" fmla="*/ 0 w 151"/>
                  <a:gd name="T19" fmla="*/ 0 h 771"/>
                  <a:gd name="T20" fmla="*/ 0 w 151"/>
                  <a:gd name="T21" fmla="*/ 0 h 771"/>
                  <a:gd name="T22" fmla="*/ 0 w 151"/>
                  <a:gd name="T23" fmla="*/ 0 h 771"/>
                  <a:gd name="T24" fmla="*/ 0 w 151"/>
                  <a:gd name="T25" fmla="*/ 0 h 771"/>
                  <a:gd name="T26" fmla="*/ 0 w 151"/>
                  <a:gd name="T27" fmla="*/ 0 h 771"/>
                  <a:gd name="T28" fmla="*/ 0 w 151"/>
                  <a:gd name="T29" fmla="*/ 0 h 771"/>
                  <a:gd name="T30" fmla="*/ 0 w 151"/>
                  <a:gd name="T31" fmla="*/ 0 h 771"/>
                  <a:gd name="T32" fmla="*/ 0 w 151"/>
                  <a:gd name="T33" fmla="*/ 0 h 771"/>
                  <a:gd name="T34" fmla="*/ 0 w 151"/>
                  <a:gd name="T35" fmla="*/ 0 h 771"/>
                  <a:gd name="T36" fmla="*/ 0 w 151"/>
                  <a:gd name="T37" fmla="*/ 0 h 771"/>
                  <a:gd name="T38" fmla="*/ 0 w 151"/>
                  <a:gd name="T39" fmla="*/ 0 h 771"/>
                  <a:gd name="T40" fmla="*/ 0 w 151"/>
                  <a:gd name="T41" fmla="*/ 0 h 771"/>
                  <a:gd name="T42" fmla="*/ 0 w 151"/>
                  <a:gd name="T43" fmla="*/ 0 h 771"/>
                  <a:gd name="T44" fmla="*/ 0 w 151"/>
                  <a:gd name="T45" fmla="*/ 0 h 771"/>
                  <a:gd name="T46" fmla="*/ 0 w 151"/>
                  <a:gd name="T47" fmla="*/ 0 h 771"/>
                  <a:gd name="T48" fmla="*/ 0 w 151"/>
                  <a:gd name="T49" fmla="*/ 0 h 771"/>
                  <a:gd name="T50" fmla="*/ 0 w 151"/>
                  <a:gd name="T51" fmla="*/ 0 h 771"/>
                  <a:gd name="T52" fmla="*/ 0 w 151"/>
                  <a:gd name="T53" fmla="*/ 0 h 771"/>
                  <a:gd name="T54" fmla="*/ 0 w 151"/>
                  <a:gd name="T55" fmla="*/ 0 h 771"/>
                  <a:gd name="T56" fmla="*/ 0 w 151"/>
                  <a:gd name="T57" fmla="*/ 0 h 771"/>
                  <a:gd name="T58" fmla="*/ 0 w 151"/>
                  <a:gd name="T59" fmla="*/ 0 h 771"/>
                  <a:gd name="T60" fmla="*/ 0 w 151"/>
                  <a:gd name="T61" fmla="*/ 0 h 771"/>
                  <a:gd name="T62" fmla="*/ 0 w 151"/>
                  <a:gd name="T63" fmla="*/ 0 h 771"/>
                  <a:gd name="T64" fmla="*/ 0 w 151"/>
                  <a:gd name="T65" fmla="*/ 0 h 771"/>
                  <a:gd name="T66" fmla="*/ 0 w 151"/>
                  <a:gd name="T67" fmla="*/ 0 h 771"/>
                  <a:gd name="T68" fmla="*/ 0 w 151"/>
                  <a:gd name="T69" fmla="*/ 0 h 77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51"/>
                  <a:gd name="T106" fmla="*/ 0 h 771"/>
                  <a:gd name="T107" fmla="*/ 151 w 151"/>
                  <a:gd name="T108" fmla="*/ 771 h 771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51" h="771">
                    <a:moveTo>
                      <a:pt x="0" y="61"/>
                    </a:moveTo>
                    <a:lnTo>
                      <a:pt x="0" y="12"/>
                    </a:lnTo>
                    <a:lnTo>
                      <a:pt x="15" y="0"/>
                    </a:lnTo>
                    <a:lnTo>
                      <a:pt x="40" y="0"/>
                    </a:lnTo>
                    <a:lnTo>
                      <a:pt x="57" y="28"/>
                    </a:lnTo>
                    <a:lnTo>
                      <a:pt x="61" y="54"/>
                    </a:lnTo>
                    <a:lnTo>
                      <a:pt x="57" y="110"/>
                    </a:lnTo>
                    <a:lnTo>
                      <a:pt x="45" y="181"/>
                    </a:lnTo>
                    <a:lnTo>
                      <a:pt x="40" y="288"/>
                    </a:lnTo>
                    <a:lnTo>
                      <a:pt x="36" y="358"/>
                    </a:lnTo>
                    <a:lnTo>
                      <a:pt x="36" y="370"/>
                    </a:lnTo>
                    <a:lnTo>
                      <a:pt x="41" y="469"/>
                    </a:lnTo>
                    <a:lnTo>
                      <a:pt x="51" y="525"/>
                    </a:lnTo>
                    <a:lnTo>
                      <a:pt x="57" y="569"/>
                    </a:lnTo>
                    <a:lnTo>
                      <a:pt x="56" y="587"/>
                    </a:lnTo>
                    <a:lnTo>
                      <a:pt x="78" y="639"/>
                    </a:lnTo>
                    <a:lnTo>
                      <a:pt x="102" y="672"/>
                    </a:lnTo>
                    <a:lnTo>
                      <a:pt x="129" y="702"/>
                    </a:lnTo>
                    <a:lnTo>
                      <a:pt x="151" y="717"/>
                    </a:lnTo>
                    <a:lnTo>
                      <a:pt x="151" y="743"/>
                    </a:lnTo>
                    <a:lnTo>
                      <a:pt x="138" y="764"/>
                    </a:lnTo>
                    <a:lnTo>
                      <a:pt x="109" y="771"/>
                    </a:lnTo>
                    <a:lnTo>
                      <a:pt x="88" y="756"/>
                    </a:lnTo>
                    <a:lnTo>
                      <a:pt x="88" y="738"/>
                    </a:lnTo>
                    <a:lnTo>
                      <a:pt x="70" y="672"/>
                    </a:lnTo>
                    <a:lnTo>
                      <a:pt x="41" y="638"/>
                    </a:lnTo>
                    <a:lnTo>
                      <a:pt x="20" y="602"/>
                    </a:lnTo>
                    <a:lnTo>
                      <a:pt x="6" y="583"/>
                    </a:lnTo>
                    <a:lnTo>
                      <a:pt x="11" y="560"/>
                    </a:lnTo>
                    <a:lnTo>
                      <a:pt x="19" y="496"/>
                    </a:lnTo>
                    <a:lnTo>
                      <a:pt x="19" y="378"/>
                    </a:lnTo>
                    <a:lnTo>
                      <a:pt x="15" y="293"/>
                    </a:lnTo>
                    <a:lnTo>
                      <a:pt x="15" y="209"/>
                    </a:lnTo>
                    <a:lnTo>
                      <a:pt x="14" y="118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09" name="Group 1122"/>
            <p:cNvGrpSpPr>
              <a:grpSpLocks/>
            </p:cNvGrpSpPr>
            <p:nvPr/>
          </p:nvGrpSpPr>
          <p:grpSpPr bwMode="auto">
            <a:xfrm>
              <a:off x="1217" y="2446"/>
              <a:ext cx="237" cy="1122"/>
              <a:chOff x="1217" y="2446"/>
              <a:chExt cx="237" cy="1122"/>
            </a:xfrm>
          </p:grpSpPr>
          <p:sp>
            <p:nvSpPr>
              <p:cNvPr id="33831" name="Freeform 1116"/>
              <p:cNvSpPr>
                <a:spLocks/>
              </p:cNvSpPr>
              <p:nvPr/>
            </p:nvSpPr>
            <p:spPr bwMode="auto">
              <a:xfrm>
                <a:off x="1286" y="2446"/>
                <a:ext cx="155" cy="243"/>
              </a:xfrm>
              <a:custGeom>
                <a:avLst/>
                <a:gdLst>
                  <a:gd name="T0" fmla="*/ 0 w 310"/>
                  <a:gd name="T1" fmla="*/ 1 h 485"/>
                  <a:gd name="T2" fmla="*/ 1 w 310"/>
                  <a:gd name="T3" fmla="*/ 1 h 485"/>
                  <a:gd name="T4" fmla="*/ 1 w 310"/>
                  <a:gd name="T5" fmla="*/ 1 h 485"/>
                  <a:gd name="T6" fmla="*/ 1 w 310"/>
                  <a:gd name="T7" fmla="*/ 1 h 485"/>
                  <a:gd name="T8" fmla="*/ 1 w 310"/>
                  <a:gd name="T9" fmla="*/ 0 h 485"/>
                  <a:gd name="T10" fmla="*/ 1 w 310"/>
                  <a:gd name="T11" fmla="*/ 1 h 485"/>
                  <a:gd name="T12" fmla="*/ 1 w 310"/>
                  <a:gd name="T13" fmla="*/ 1 h 485"/>
                  <a:gd name="T14" fmla="*/ 1 w 310"/>
                  <a:gd name="T15" fmla="*/ 1 h 485"/>
                  <a:gd name="T16" fmla="*/ 1 w 310"/>
                  <a:gd name="T17" fmla="*/ 1 h 485"/>
                  <a:gd name="T18" fmla="*/ 1 w 310"/>
                  <a:gd name="T19" fmla="*/ 1 h 485"/>
                  <a:gd name="T20" fmla="*/ 1 w 310"/>
                  <a:gd name="T21" fmla="*/ 1 h 485"/>
                  <a:gd name="T22" fmla="*/ 1 w 310"/>
                  <a:gd name="T23" fmla="*/ 1 h 485"/>
                  <a:gd name="T24" fmla="*/ 1 w 310"/>
                  <a:gd name="T25" fmla="*/ 1 h 485"/>
                  <a:gd name="T26" fmla="*/ 1 w 310"/>
                  <a:gd name="T27" fmla="*/ 1 h 485"/>
                  <a:gd name="T28" fmla="*/ 1 w 310"/>
                  <a:gd name="T29" fmla="*/ 1 h 485"/>
                  <a:gd name="T30" fmla="*/ 1 w 310"/>
                  <a:gd name="T31" fmla="*/ 1 h 485"/>
                  <a:gd name="T32" fmla="*/ 1 w 310"/>
                  <a:gd name="T33" fmla="*/ 1 h 485"/>
                  <a:gd name="T34" fmla="*/ 1 w 310"/>
                  <a:gd name="T35" fmla="*/ 1 h 485"/>
                  <a:gd name="T36" fmla="*/ 1 w 310"/>
                  <a:gd name="T37" fmla="*/ 1 h 485"/>
                  <a:gd name="T38" fmla="*/ 1 w 310"/>
                  <a:gd name="T39" fmla="*/ 1 h 485"/>
                  <a:gd name="T40" fmla="*/ 0 w 310"/>
                  <a:gd name="T41" fmla="*/ 1 h 485"/>
                  <a:gd name="T42" fmla="*/ 0 w 310"/>
                  <a:gd name="T43" fmla="*/ 1 h 485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10"/>
                  <a:gd name="T67" fmla="*/ 0 h 485"/>
                  <a:gd name="T68" fmla="*/ 310 w 310"/>
                  <a:gd name="T69" fmla="*/ 485 h 485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10" h="485">
                    <a:moveTo>
                      <a:pt x="0" y="206"/>
                    </a:moveTo>
                    <a:lnTo>
                      <a:pt x="22" y="105"/>
                    </a:lnTo>
                    <a:lnTo>
                      <a:pt x="53" y="54"/>
                    </a:lnTo>
                    <a:lnTo>
                      <a:pt x="90" y="18"/>
                    </a:lnTo>
                    <a:lnTo>
                      <a:pt x="127" y="0"/>
                    </a:lnTo>
                    <a:lnTo>
                      <a:pt x="175" y="6"/>
                    </a:lnTo>
                    <a:lnTo>
                      <a:pt x="207" y="45"/>
                    </a:lnTo>
                    <a:lnTo>
                      <a:pt x="238" y="117"/>
                    </a:lnTo>
                    <a:lnTo>
                      <a:pt x="249" y="214"/>
                    </a:lnTo>
                    <a:lnTo>
                      <a:pt x="249" y="323"/>
                    </a:lnTo>
                    <a:lnTo>
                      <a:pt x="309" y="398"/>
                    </a:lnTo>
                    <a:lnTo>
                      <a:pt x="310" y="431"/>
                    </a:lnTo>
                    <a:lnTo>
                      <a:pt x="301" y="434"/>
                    </a:lnTo>
                    <a:lnTo>
                      <a:pt x="244" y="368"/>
                    </a:lnTo>
                    <a:lnTo>
                      <a:pt x="227" y="417"/>
                    </a:lnTo>
                    <a:lnTo>
                      <a:pt x="193" y="459"/>
                    </a:lnTo>
                    <a:lnTo>
                      <a:pt x="161" y="480"/>
                    </a:lnTo>
                    <a:lnTo>
                      <a:pt x="109" y="485"/>
                    </a:lnTo>
                    <a:lnTo>
                      <a:pt x="42" y="452"/>
                    </a:lnTo>
                    <a:lnTo>
                      <a:pt x="13" y="380"/>
                    </a:lnTo>
                    <a:lnTo>
                      <a:pt x="0" y="307"/>
                    </a:lnTo>
                    <a:lnTo>
                      <a:pt x="0" y="20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2" name="Freeform 1117"/>
              <p:cNvSpPr>
                <a:spLocks/>
              </p:cNvSpPr>
              <p:nvPr/>
            </p:nvSpPr>
            <p:spPr bwMode="auto">
              <a:xfrm>
                <a:off x="1273" y="2709"/>
                <a:ext cx="136" cy="389"/>
              </a:xfrm>
              <a:custGeom>
                <a:avLst/>
                <a:gdLst>
                  <a:gd name="T0" fmla="*/ 1 w 271"/>
                  <a:gd name="T1" fmla="*/ 1 h 777"/>
                  <a:gd name="T2" fmla="*/ 1 w 271"/>
                  <a:gd name="T3" fmla="*/ 1 h 777"/>
                  <a:gd name="T4" fmla="*/ 1 w 271"/>
                  <a:gd name="T5" fmla="*/ 1 h 777"/>
                  <a:gd name="T6" fmla="*/ 1 w 271"/>
                  <a:gd name="T7" fmla="*/ 0 h 777"/>
                  <a:gd name="T8" fmla="*/ 1 w 271"/>
                  <a:gd name="T9" fmla="*/ 1 h 777"/>
                  <a:gd name="T10" fmla="*/ 1 w 271"/>
                  <a:gd name="T11" fmla="*/ 1 h 777"/>
                  <a:gd name="T12" fmla="*/ 1 w 271"/>
                  <a:gd name="T13" fmla="*/ 1 h 777"/>
                  <a:gd name="T14" fmla="*/ 1 w 271"/>
                  <a:gd name="T15" fmla="*/ 1 h 777"/>
                  <a:gd name="T16" fmla="*/ 1 w 271"/>
                  <a:gd name="T17" fmla="*/ 1 h 777"/>
                  <a:gd name="T18" fmla="*/ 1 w 271"/>
                  <a:gd name="T19" fmla="*/ 1 h 777"/>
                  <a:gd name="T20" fmla="*/ 1 w 271"/>
                  <a:gd name="T21" fmla="*/ 1 h 777"/>
                  <a:gd name="T22" fmla="*/ 1 w 271"/>
                  <a:gd name="T23" fmla="*/ 1 h 777"/>
                  <a:gd name="T24" fmla="*/ 1 w 271"/>
                  <a:gd name="T25" fmla="*/ 1 h 777"/>
                  <a:gd name="T26" fmla="*/ 1 w 271"/>
                  <a:gd name="T27" fmla="*/ 1 h 777"/>
                  <a:gd name="T28" fmla="*/ 1 w 271"/>
                  <a:gd name="T29" fmla="*/ 1 h 777"/>
                  <a:gd name="T30" fmla="*/ 1 w 271"/>
                  <a:gd name="T31" fmla="*/ 1 h 777"/>
                  <a:gd name="T32" fmla="*/ 1 w 271"/>
                  <a:gd name="T33" fmla="*/ 1 h 777"/>
                  <a:gd name="T34" fmla="*/ 0 w 271"/>
                  <a:gd name="T35" fmla="*/ 1 h 777"/>
                  <a:gd name="T36" fmla="*/ 1 w 271"/>
                  <a:gd name="T37" fmla="*/ 1 h 777"/>
                  <a:gd name="T38" fmla="*/ 1 w 271"/>
                  <a:gd name="T39" fmla="*/ 1 h 777"/>
                  <a:gd name="T40" fmla="*/ 1 w 271"/>
                  <a:gd name="T41" fmla="*/ 1 h 7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271"/>
                  <a:gd name="T64" fmla="*/ 0 h 777"/>
                  <a:gd name="T65" fmla="*/ 271 w 271"/>
                  <a:gd name="T66" fmla="*/ 777 h 77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271" h="777">
                    <a:moveTo>
                      <a:pt x="38" y="50"/>
                    </a:moveTo>
                    <a:lnTo>
                      <a:pt x="72" y="17"/>
                    </a:lnTo>
                    <a:lnTo>
                      <a:pt x="112" y="5"/>
                    </a:lnTo>
                    <a:lnTo>
                      <a:pt x="147" y="0"/>
                    </a:lnTo>
                    <a:lnTo>
                      <a:pt x="196" y="8"/>
                    </a:lnTo>
                    <a:lnTo>
                      <a:pt x="249" y="50"/>
                    </a:lnTo>
                    <a:lnTo>
                      <a:pt x="271" y="125"/>
                    </a:lnTo>
                    <a:lnTo>
                      <a:pt x="271" y="239"/>
                    </a:lnTo>
                    <a:lnTo>
                      <a:pt x="269" y="346"/>
                    </a:lnTo>
                    <a:lnTo>
                      <a:pt x="242" y="511"/>
                    </a:lnTo>
                    <a:lnTo>
                      <a:pt x="220" y="645"/>
                    </a:lnTo>
                    <a:lnTo>
                      <a:pt x="196" y="733"/>
                    </a:lnTo>
                    <a:lnTo>
                      <a:pt x="145" y="777"/>
                    </a:lnTo>
                    <a:lnTo>
                      <a:pt x="72" y="768"/>
                    </a:lnTo>
                    <a:lnTo>
                      <a:pt x="36" y="700"/>
                    </a:lnTo>
                    <a:lnTo>
                      <a:pt x="14" y="598"/>
                    </a:lnTo>
                    <a:lnTo>
                      <a:pt x="2" y="483"/>
                    </a:lnTo>
                    <a:lnTo>
                      <a:pt x="0" y="313"/>
                    </a:lnTo>
                    <a:lnTo>
                      <a:pt x="9" y="194"/>
                    </a:lnTo>
                    <a:lnTo>
                      <a:pt x="23" y="86"/>
                    </a:lnTo>
                    <a:lnTo>
                      <a:pt x="38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3" name="Freeform 1118"/>
              <p:cNvSpPr>
                <a:spLocks/>
              </p:cNvSpPr>
              <p:nvPr/>
            </p:nvSpPr>
            <p:spPr bwMode="auto">
              <a:xfrm>
                <a:off x="1217" y="2708"/>
                <a:ext cx="81" cy="480"/>
              </a:xfrm>
              <a:custGeom>
                <a:avLst/>
                <a:gdLst>
                  <a:gd name="T0" fmla="*/ 0 w 163"/>
                  <a:gd name="T1" fmla="*/ 1 h 959"/>
                  <a:gd name="T2" fmla="*/ 0 w 163"/>
                  <a:gd name="T3" fmla="*/ 0 h 959"/>
                  <a:gd name="T4" fmla="*/ 0 w 163"/>
                  <a:gd name="T5" fmla="*/ 1 h 959"/>
                  <a:gd name="T6" fmla="*/ 0 w 163"/>
                  <a:gd name="T7" fmla="*/ 1 h 959"/>
                  <a:gd name="T8" fmla="*/ 0 w 163"/>
                  <a:gd name="T9" fmla="*/ 1 h 959"/>
                  <a:gd name="T10" fmla="*/ 0 w 163"/>
                  <a:gd name="T11" fmla="*/ 1 h 959"/>
                  <a:gd name="T12" fmla="*/ 0 w 163"/>
                  <a:gd name="T13" fmla="*/ 1 h 959"/>
                  <a:gd name="T14" fmla="*/ 0 w 163"/>
                  <a:gd name="T15" fmla="*/ 1 h 959"/>
                  <a:gd name="T16" fmla="*/ 0 w 163"/>
                  <a:gd name="T17" fmla="*/ 1 h 959"/>
                  <a:gd name="T18" fmla="*/ 0 w 163"/>
                  <a:gd name="T19" fmla="*/ 1 h 959"/>
                  <a:gd name="T20" fmla="*/ 0 w 163"/>
                  <a:gd name="T21" fmla="*/ 1 h 959"/>
                  <a:gd name="T22" fmla="*/ 0 w 163"/>
                  <a:gd name="T23" fmla="*/ 1 h 959"/>
                  <a:gd name="T24" fmla="*/ 0 w 163"/>
                  <a:gd name="T25" fmla="*/ 1 h 959"/>
                  <a:gd name="T26" fmla="*/ 0 w 163"/>
                  <a:gd name="T27" fmla="*/ 1 h 959"/>
                  <a:gd name="T28" fmla="*/ 0 w 163"/>
                  <a:gd name="T29" fmla="*/ 1 h 959"/>
                  <a:gd name="T30" fmla="*/ 0 w 163"/>
                  <a:gd name="T31" fmla="*/ 1 h 959"/>
                  <a:gd name="T32" fmla="*/ 0 w 163"/>
                  <a:gd name="T33" fmla="*/ 1 h 959"/>
                  <a:gd name="T34" fmla="*/ 0 w 163"/>
                  <a:gd name="T35" fmla="*/ 1 h 959"/>
                  <a:gd name="T36" fmla="*/ 0 w 163"/>
                  <a:gd name="T37" fmla="*/ 1 h 959"/>
                  <a:gd name="T38" fmla="*/ 0 w 163"/>
                  <a:gd name="T39" fmla="*/ 1 h 959"/>
                  <a:gd name="T40" fmla="*/ 0 w 163"/>
                  <a:gd name="T41" fmla="*/ 1 h 959"/>
                  <a:gd name="T42" fmla="*/ 0 w 163"/>
                  <a:gd name="T43" fmla="*/ 1 h 959"/>
                  <a:gd name="T44" fmla="*/ 0 w 163"/>
                  <a:gd name="T45" fmla="*/ 1 h 959"/>
                  <a:gd name="T46" fmla="*/ 0 w 163"/>
                  <a:gd name="T47" fmla="*/ 1 h 959"/>
                  <a:gd name="T48" fmla="*/ 0 w 163"/>
                  <a:gd name="T49" fmla="*/ 1 h 95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163"/>
                  <a:gd name="T76" fmla="*/ 0 h 959"/>
                  <a:gd name="T77" fmla="*/ 163 w 163"/>
                  <a:gd name="T78" fmla="*/ 959 h 95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163" h="959">
                    <a:moveTo>
                      <a:pt x="110" y="6"/>
                    </a:moveTo>
                    <a:lnTo>
                      <a:pt x="149" y="0"/>
                    </a:lnTo>
                    <a:lnTo>
                      <a:pt x="163" y="42"/>
                    </a:lnTo>
                    <a:lnTo>
                      <a:pt x="143" y="96"/>
                    </a:lnTo>
                    <a:lnTo>
                      <a:pt x="113" y="126"/>
                    </a:lnTo>
                    <a:lnTo>
                      <a:pt x="89" y="198"/>
                    </a:lnTo>
                    <a:lnTo>
                      <a:pt x="58" y="294"/>
                    </a:lnTo>
                    <a:lnTo>
                      <a:pt x="47" y="384"/>
                    </a:lnTo>
                    <a:lnTo>
                      <a:pt x="39" y="537"/>
                    </a:lnTo>
                    <a:lnTo>
                      <a:pt x="47" y="681"/>
                    </a:lnTo>
                    <a:lnTo>
                      <a:pt x="61" y="747"/>
                    </a:lnTo>
                    <a:lnTo>
                      <a:pt x="52" y="819"/>
                    </a:lnTo>
                    <a:lnTo>
                      <a:pt x="39" y="873"/>
                    </a:lnTo>
                    <a:lnTo>
                      <a:pt x="44" y="959"/>
                    </a:lnTo>
                    <a:lnTo>
                      <a:pt x="24" y="954"/>
                    </a:lnTo>
                    <a:lnTo>
                      <a:pt x="7" y="881"/>
                    </a:lnTo>
                    <a:lnTo>
                      <a:pt x="0" y="819"/>
                    </a:lnTo>
                    <a:lnTo>
                      <a:pt x="21" y="735"/>
                    </a:lnTo>
                    <a:lnTo>
                      <a:pt x="15" y="657"/>
                    </a:lnTo>
                    <a:lnTo>
                      <a:pt x="7" y="532"/>
                    </a:lnTo>
                    <a:lnTo>
                      <a:pt x="7" y="378"/>
                    </a:lnTo>
                    <a:lnTo>
                      <a:pt x="21" y="216"/>
                    </a:lnTo>
                    <a:lnTo>
                      <a:pt x="47" y="96"/>
                    </a:lnTo>
                    <a:lnTo>
                      <a:pt x="73" y="33"/>
                    </a:lnTo>
                    <a:lnTo>
                      <a:pt x="1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4" name="Freeform 1119"/>
              <p:cNvSpPr>
                <a:spLocks/>
              </p:cNvSpPr>
              <p:nvPr/>
            </p:nvSpPr>
            <p:spPr bwMode="auto">
              <a:xfrm>
                <a:off x="1394" y="2721"/>
                <a:ext cx="50" cy="454"/>
              </a:xfrm>
              <a:custGeom>
                <a:avLst/>
                <a:gdLst>
                  <a:gd name="T0" fmla="*/ 0 w 101"/>
                  <a:gd name="T1" fmla="*/ 1 h 908"/>
                  <a:gd name="T2" fmla="*/ 0 w 101"/>
                  <a:gd name="T3" fmla="*/ 0 h 908"/>
                  <a:gd name="T4" fmla="*/ 0 w 101"/>
                  <a:gd name="T5" fmla="*/ 1 h 908"/>
                  <a:gd name="T6" fmla="*/ 0 w 101"/>
                  <a:gd name="T7" fmla="*/ 1 h 908"/>
                  <a:gd name="T8" fmla="*/ 0 w 101"/>
                  <a:gd name="T9" fmla="*/ 1 h 908"/>
                  <a:gd name="T10" fmla="*/ 0 w 101"/>
                  <a:gd name="T11" fmla="*/ 1 h 908"/>
                  <a:gd name="T12" fmla="*/ 0 w 101"/>
                  <a:gd name="T13" fmla="*/ 1 h 908"/>
                  <a:gd name="T14" fmla="*/ 0 w 101"/>
                  <a:gd name="T15" fmla="*/ 1 h 908"/>
                  <a:gd name="T16" fmla="*/ 0 w 101"/>
                  <a:gd name="T17" fmla="*/ 1 h 908"/>
                  <a:gd name="T18" fmla="*/ 0 w 101"/>
                  <a:gd name="T19" fmla="*/ 1 h 908"/>
                  <a:gd name="T20" fmla="*/ 0 w 101"/>
                  <a:gd name="T21" fmla="*/ 1 h 908"/>
                  <a:gd name="T22" fmla="*/ 0 w 101"/>
                  <a:gd name="T23" fmla="*/ 1 h 908"/>
                  <a:gd name="T24" fmla="*/ 0 w 101"/>
                  <a:gd name="T25" fmla="*/ 1 h 908"/>
                  <a:gd name="T26" fmla="*/ 0 w 101"/>
                  <a:gd name="T27" fmla="*/ 1 h 908"/>
                  <a:gd name="T28" fmla="*/ 0 w 101"/>
                  <a:gd name="T29" fmla="*/ 1 h 908"/>
                  <a:gd name="T30" fmla="*/ 0 w 101"/>
                  <a:gd name="T31" fmla="*/ 1 h 908"/>
                  <a:gd name="T32" fmla="*/ 0 w 101"/>
                  <a:gd name="T33" fmla="*/ 1 h 908"/>
                  <a:gd name="T34" fmla="*/ 0 w 101"/>
                  <a:gd name="T35" fmla="*/ 1 h 908"/>
                  <a:gd name="T36" fmla="*/ 0 w 101"/>
                  <a:gd name="T37" fmla="*/ 1 h 90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1"/>
                  <a:gd name="T58" fmla="*/ 0 h 908"/>
                  <a:gd name="T59" fmla="*/ 101 w 101"/>
                  <a:gd name="T60" fmla="*/ 908 h 90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1" h="908">
                    <a:moveTo>
                      <a:pt x="3" y="2"/>
                    </a:moveTo>
                    <a:lnTo>
                      <a:pt x="44" y="0"/>
                    </a:lnTo>
                    <a:lnTo>
                      <a:pt x="72" y="71"/>
                    </a:lnTo>
                    <a:lnTo>
                      <a:pt x="101" y="269"/>
                    </a:lnTo>
                    <a:lnTo>
                      <a:pt x="101" y="496"/>
                    </a:lnTo>
                    <a:lnTo>
                      <a:pt x="86" y="690"/>
                    </a:lnTo>
                    <a:lnTo>
                      <a:pt x="101" y="756"/>
                    </a:lnTo>
                    <a:lnTo>
                      <a:pt x="101" y="844"/>
                    </a:lnTo>
                    <a:lnTo>
                      <a:pt x="86" y="908"/>
                    </a:lnTo>
                    <a:lnTo>
                      <a:pt x="68" y="851"/>
                    </a:lnTo>
                    <a:lnTo>
                      <a:pt x="57" y="764"/>
                    </a:lnTo>
                    <a:lnTo>
                      <a:pt x="36" y="699"/>
                    </a:lnTo>
                    <a:lnTo>
                      <a:pt x="60" y="639"/>
                    </a:lnTo>
                    <a:lnTo>
                      <a:pt x="74" y="496"/>
                    </a:lnTo>
                    <a:lnTo>
                      <a:pt x="74" y="361"/>
                    </a:lnTo>
                    <a:lnTo>
                      <a:pt x="60" y="227"/>
                    </a:lnTo>
                    <a:lnTo>
                      <a:pt x="32" y="128"/>
                    </a:lnTo>
                    <a:lnTo>
                      <a:pt x="0" y="8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5" name="Freeform 1120"/>
              <p:cNvSpPr>
                <a:spLocks/>
              </p:cNvSpPr>
              <p:nvPr/>
            </p:nvSpPr>
            <p:spPr bwMode="auto">
              <a:xfrm>
                <a:off x="1273" y="3020"/>
                <a:ext cx="114" cy="548"/>
              </a:xfrm>
              <a:custGeom>
                <a:avLst/>
                <a:gdLst>
                  <a:gd name="T0" fmla="*/ 1 w 228"/>
                  <a:gd name="T1" fmla="*/ 0 h 1094"/>
                  <a:gd name="T2" fmla="*/ 1 w 228"/>
                  <a:gd name="T3" fmla="*/ 1 h 1094"/>
                  <a:gd name="T4" fmla="*/ 1 w 228"/>
                  <a:gd name="T5" fmla="*/ 1 h 1094"/>
                  <a:gd name="T6" fmla="*/ 1 w 228"/>
                  <a:gd name="T7" fmla="*/ 1 h 1094"/>
                  <a:gd name="T8" fmla="*/ 1 w 228"/>
                  <a:gd name="T9" fmla="*/ 1 h 1094"/>
                  <a:gd name="T10" fmla="*/ 1 w 228"/>
                  <a:gd name="T11" fmla="*/ 1 h 1094"/>
                  <a:gd name="T12" fmla="*/ 1 w 228"/>
                  <a:gd name="T13" fmla="*/ 1 h 1094"/>
                  <a:gd name="T14" fmla="*/ 1 w 228"/>
                  <a:gd name="T15" fmla="*/ 1 h 1094"/>
                  <a:gd name="T16" fmla="*/ 1 w 228"/>
                  <a:gd name="T17" fmla="*/ 1 h 1094"/>
                  <a:gd name="T18" fmla="*/ 1 w 228"/>
                  <a:gd name="T19" fmla="*/ 1 h 1094"/>
                  <a:gd name="T20" fmla="*/ 1 w 228"/>
                  <a:gd name="T21" fmla="*/ 1 h 1094"/>
                  <a:gd name="T22" fmla="*/ 1 w 228"/>
                  <a:gd name="T23" fmla="*/ 1 h 1094"/>
                  <a:gd name="T24" fmla="*/ 1 w 228"/>
                  <a:gd name="T25" fmla="*/ 1 h 1094"/>
                  <a:gd name="T26" fmla="*/ 1 w 228"/>
                  <a:gd name="T27" fmla="*/ 2 h 1094"/>
                  <a:gd name="T28" fmla="*/ 1 w 228"/>
                  <a:gd name="T29" fmla="*/ 2 h 1094"/>
                  <a:gd name="T30" fmla="*/ 1 w 228"/>
                  <a:gd name="T31" fmla="*/ 2 h 1094"/>
                  <a:gd name="T32" fmla="*/ 1 w 228"/>
                  <a:gd name="T33" fmla="*/ 2 h 1094"/>
                  <a:gd name="T34" fmla="*/ 1 w 228"/>
                  <a:gd name="T35" fmla="*/ 1 h 1094"/>
                  <a:gd name="T36" fmla="*/ 1 w 228"/>
                  <a:gd name="T37" fmla="*/ 1 h 1094"/>
                  <a:gd name="T38" fmla="*/ 1 w 228"/>
                  <a:gd name="T39" fmla="*/ 1 h 1094"/>
                  <a:gd name="T40" fmla="*/ 1 w 228"/>
                  <a:gd name="T41" fmla="*/ 1 h 1094"/>
                  <a:gd name="T42" fmla="*/ 1 w 228"/>
                  <a:gd name="T43" fmla="*/ 1 h 1094"/>
                  <a:gd name="T44" fmla="*/ 1 w 228"/>
                  <a:gd name="T45" fmla="*/ 1 h 1094"/>
                  <a:gd name="T46" fmla="*/ 1 w 228"/>
                  <a:gd name="T47" fmla="*/ 1 h 1094"/>
                  <a:gd name="T48" fmla="*/ 1 w 228"/>
                  <a:gd name="T49" fmla="*/ 1 h 1094"/>
                  <a:gd name="T50" fmla="*/ 1 w 228"/>
                  <a:gd name="T51" fmla="*/ 1 h 1094"/>
                  <a:gd name="T52" fmla="*/ 1 w 228"/>
                  <a:gd name="T53" fmla="*/ 1 h 1094"/>
                  <a:gd name="T54" fmla="*/ 1 w 228"/>
                  <a:gd name="T55" fmla="*/ 1 h 1094"/>
                  <a:gd name="T56" fmla="*/ 1 w 228"/>
                  <a:gd name="T57" fmla="*/ 1 h 1094"/>
                  <a:gd name="T58" fmla="*/ 0 w 228"/>
                  <a:gd name="T59" fmla="*/ 1 h 1094"/>
                  <a:gd name="T60" fmla="*/ 1 w 228"/>
                  <a:gd name="T61" fmla="*/ 1 h 1094"/>
                  <a:gd name="T62" fmla="*/ 1 w 228"/>
                  <a:gd name="T63" fmla="*/ 0 h 10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28"/>
                  <a:gd name="T97" fmla="*/ 0 h 1094"/>
                  <a:gd name="T98" fmla="*/ 228 w 228"/>
                  <a:gd name="T99" fmla="*/ 1094 h 109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28" h="1094">
                    <a:moveTo>
                      <a:pt x="22" y="0"/>
                    </a:moveTo>
                    <a:lnTo>
                      <a:pt x="48" y="46"/>
                    </a:lnTo>
                    <a:lnTo>
                      <a:pt x="59" y="92"/>
                    </a:lnTo>
                    <a:lnTo>
                      <a:pt x="69" y="251"/>
                    </a:lnTo>
                    <a:lnTo>
                      <a:pt x="75" y="358"/>
                    </a:lnTo>
                    <a:lnTo>
                      <a:pt x="75" y="540"/>
                    </a:lnTo>
                    <a:lnTo>
                      <a:pt x="72" y="711"/>
                    </a:lnTo>
                    <a:lnTo>
                      <a:pt x="62" y="847"/>
                    </a:lnTo>
                    <a:lnTo>
                      <a:pt x="54" y="890"/>
                    </a:lnTo>
                    <a:lnTo>
                      <a:pt x="109" y="912"/>
                    </a:lnTo>
                    <a:lnTo>
                      <a:pt x="157" y="938"/>
                    </a:lnTo>
                    <a:lnTo>
                      <a:pt x="220" y="996"/>
                    </a:lnTo>
                    <a:lnTo>
                      <a:pt x="228" y="1019"/>
                    </a:lnTo>
                    <a:lnTo>
                      <a:pt x="223" y="1061"/>
                    </a:lnTo>
                    <a:lnTo>
                      <a:pt x="191" y="1094"/>
                    </a:lnTo>
                    <a:lnTo>
                      <a:pt x="178" y="1076"/>
                    </a:lnTo>
                    <a:lnTo>
                      <a:pt x="167" y="1031"/>
                    </a:lnTo>
                    <a:lnTo>
                      <a:pt x="138" y="993"/>
                    </a:lnTo>
                    <a:lnTo>
                      <a:pt x="85" y="950"/>
                    </a:lnTo>
                    <a:lnTo>
                      <a:pt x="51" y="938"/>
                    </a:lnTo>
                    <a:lnTo>
                      <a:pt x="11" y="938"/>
                    </a:lnTo>
                    <a:lnTo>
                      <a:pt x="11" y="905"/>
                    </a:lnTo>
                    <a:lnTo>
                      <a:pt x="30" y="867"/>
                    </a:lnTo>
                    <a:lnTo>
                      <a:pt x="48" y="746"/>
                    </a:lnTo>
                    <a:lnTo>
                      <a:pt x="54" y="616"/>
                    </a:lnTo>
                    <a:lnTo>
                      <a:pt x="51" y="502"/>
                    </a:lnTo>
                    <a:lnTo>
                      <a:pt x="48" y="358"/>
                    </a:lnTo>
                    <a:lnTo>
                      <a:pt x="38" y="232"/>
                    </a:lnTo>
                    <a:lnTo>
                      <a:pt x="14" y="141"/>
                    </a:lnTo>
                    <a:lnTo>
                      <a:pt x="0" y="58"/>
                    </a:lnTo>
                    <a:lnTo>
                      <a:pt x="3" y="28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6" name="Freeform 1121"/>
              <p:cNvSpPr>
                <a:spLocks/>
              </p:cNvSpPr>
              <p:nvPr/>
            </p:nvSpPr>
            <p:spPr bwMode="auto">
              <a:xfrm>
                <a:off x="1347" y="3022"/>
                <a:ext cx="107" cy="491"/>
              </a:xfrm>
              <a:custGeom>
                <a:avLst/>
                <a:gdLst>
                  <a:gd name="T0" fmla="*/ 0 w 212"/>
                  <a:gd name="T1" fmla="*/ 1 h 982"/>
                  <a:gd name="T2" fmla="*/ 0 w 212"/>
                  <a:gd name="T3" fmla="*/ 1 h 982"/>
                  <a:gd name="T4" fmla="*/ 1 w 212"/>
                  <a:gd name="T5" fmla="*/ 0 h 982"/>
                  <a:gd name="T6" fmla="*/ 1 w 212"/>
                  <a:gd name="T7" fmla="*/ 0 h 982"/>
                  <a:gd name="T8" fmla="*/ 1 w 212"/>
                  <a:gd name="T9" fmla="*/ 1 h 982"/>
                  <a:gd name="T10" fmla="*/ 1 w 212"/>
                  <a:gd name="T11" fmla="*/ 1 h 982"/>
                  <a:gd name="T12" fmla="*/ 1 w 212"/>
                  <a:gd name="T13" fmla="*/ 1 h 982"/>
                  <a:gd name="T14" fmla="*/ 1 w 212"/>
                  <a:gd name="T15" fmla="*/ 1 h 982"/>
                  <a:gd name="T16" fmla="*/ 1 w 212"/>
                  <a:gd name="T17" fmla="*/ 1 h 982"/>
                  <a:gd name="T18" fmla="*/ 1 w 212"/>
                  <a:gd name="T19" fmla="*/ 1 h 982"/>
                  <a:gd name="T20" fmla="*/ 1 w 212"/>
                  <a:gd name="T21" fmla="*/ 1 h 982"/>
                  <a:gd name="T22" fmla="*/ 1 w 212"/>
                  <a:gd name="T23" fmla="*/ 1 h 982"/>
                  <a:gd name="T24" fmla="*/ 1 w 212"/>
                  <a:gd name="T25" fmla="*/ 1 h 982"/>
                  <a:gd name="T26" fmla="*/ 1 w 212"/>
                  <a:gd name="T27" fmla="*/ 1 h 982"/>
                  <a:gd name="T28" fmla="*/ 1 w 212"/>
                  <a:gd name="T29" fmla="*/ 1 h 982"/>
                  <a:gd name="T30" fmla="*/ 1 w 212"/>
                  <a:gd name="T31" fmla="*/ 1 h 982"/>
                  <a:gd name="T32" fmla="*/ 1 w 212"/>
                  <a:gd name="T33" fmla="*/ 1 h 982"/>
                  <a:gd name="T34" fmla="*/ 1 w 212"/>
                  <a:gd name="T35" fmla="*/ 1 h 982"/>
                  <a:gd name="T36" fmla="*/ 1 w 212"/>
                  <a:gd name="T37" fmla="*/ 1 h 982"/>
                  <a:gd name="T38" fmla="*/ 1 w 212"/>
                  <a:gd name="T39" fmla="*/ 1 h 982"/>
                  <a:gd name="T40" fmla="*/ 1 w 212"/>
                  <a:gd name="T41" fmla="*/ 1 h 982"/>
                  <a:gd name="T42" fmla="*/ 1 w 212"/>
                  <a:gd name="T43" fmla="*/ 1 h 982"/>
                  <a:gd name="T44" fmla="*/ 1 w 212"/>
                  <a:gd name="T45" fmla="*/ 1 h 982"/>
                  <a:gd name="T46" fmla="*/ 1 w 212"/>
                  <a:gd name="T47" fmla="*/ 1 h 982"/>
                  <a:gd name="T48" fmla="*/ 1 w 212"/>
                  <a:gd name="T49" fmla="*/ 1 h 982"/>
                  <a:gd name="T50" fmla="*/ 1 w 212"/>
                  <a:gd name="T51" fmla="*/ 1 h 982"/>
                  <a:gd name="T52" fmla="*/ 1 w 212"/>
                  <a:gd name="T53" fmla="*/ 1 h 982"/>
                  <a:gd name="T54" fmla="*/ 1 w 212"/>
                  <a:gd name="T55" fmla="*/ 1 h 982"/>
                  <a:gd name="T56" fmla="*/ 1 w 212"/>
                  <a:gd name="T57" fmla="*/ 1 h 982"/>
                  <a:gd name="T58" fmla="*/ 1 w 212"/>
                  <a:gd name="T59" fmla="*/ 1 h 982"/>
                  <a:gd name="T60" fmla="*/ 1 w 212"/>
                  <a:gd name="T61" fmla="*/ 1 h 982"/>
                  <a:gd name="T62" fmla="*/ 1 w 212"/>
                  <a:gd name="T63" fmla="*/ 1 h 982"/>
                  <a:gd name="T64" fmla="*/ 1 w 212"/>
                  <a:gd name="T65" fmla="*/ 1 h 982"/>
                  <a:gd name="T66" fmla="*/ 1 w 212"/>
                  <a:gd name="T67" fmla="*/ 1 h 982"/>
                  <a:gd name="T68" fmla="*/ 0 w 212"/>
                  <a:gd name="T69" fmla="*/ 1 h 98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2"/>
                  <a:gd name="T106" fmla="*/ 0 h 982"/>
                  <a:gd name="T107" fmla="*/ 212 w 212"/>
                  <a:gd name="T108" fmla="*/ 982 h 98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2" h="982">
                    <a:moveTo>
                      <a:pt x="0" y="77"/>
                    </a:moveTo>
                    <a:lnTo>
                      <a:pt x="0" y="14"/>
                    </a:lnTo>
                    <a:lnTo>
                      <a:pt x="22" y="0"/>
                    </a:lnTo>
                    <a:lnTo>
                      <a:pt x="56" y="0"/>
                    </a:lnTo>
                    <a:lnTo>
                      <a:pt x="80" y="35"/>
                    </a:lnTo>
                    <a:lnTo>
                      <a:pt x="85" y="68"/>
                    </a:lnTo>
                    <a:lnTo>
                      <a:pt x="80" y="140"/>
                    </a:lnTo>
                    <a:lnTo>
                      <a:pt x="64" y="229"/>
                    </a:lnTo>
                    <a:lnTo>
                      <a:pt x="56" y="367"/>
                    </a:lnTo>
                    <a:lnTo>
                      <a:pt x="51" y="456"/>
                    </a:lnTo>
                    <a:lnTo>
                      <a:pt x="51" y="471"/>
                    </a:lnTo>
                    <a:lnTo>
                      <a:pt x="59" y="596"/>
                    </a:lnTo>
                    <a:lnTo>
                      <a:pt x="71" y="669"/>
                    </a:lnTo>
                    <a:lnTo>
                      <a:pt x="80" y="726"/>
                    </a:lnTo>
                    <a:lnTo>
                      <a:pt x="79" y="749"/>
                    </a:lnTo>
                    <a:lnTo>
                      <a:pt x="111" y="814"/>
                    </a:lnTo>
                    <a:lnTo>
                      <a:pt x="145" y="856"/>
                    </a:lnTo>
                    <a:lnTo>
                      <a:pt x="181" y="896"/>
                    </a:lnTo>
                    <a:lnTo>
                      <a:pt x="212" y="913"/>
                    </a:lnTo>
                    <a:lnTo>
                      <a:pt x="212" y="946"/>
                    </a:lnTo>
                    <a:lnTo>
                      <a:pt x="195" y="972"/>
                    </a:lnTo>
                    <a:lnTo>
                      <a:pt x="154" y="982"/>
                    </a:lnTo>
                    <a:lnTo>
                      <a:pt x="125" y="964"/>
                    </a:lnTo>
                    <a:lnTo>
                      <a:pt x="125" y="939"/>
                    </a:lnTo>
                    <a:lnTo>
                      <a:pt x="100" y="856"/>
                    </a:lnTo>
                    <a:lnTo>
                      <a:pt x="59" y="811"/>
                    </a:lnTo>
                    <a:lnTo>
                      <a:pt x="30" y="766"/>
                    </a:lnTo>
                    <a:lnTo>
                      <a:pt x="8" y="743"/>
                    </a:lnTo>
                    <a:lnTo>
                      <a:pt x="16" y="714"/>
                    </a:lnTo>
                    <a:lnTo>
                      <a:pt x="27" y="633"/>
                    </a:lnTo>
                    <a:lnTo>
                      <a:pt x="27" y="480"/>
                    </a:lnTo>
                    <a:lnTo>
                      <a:pt x="22" y="373"/>
                    </a:lnTo>
                    <a:lnTo>
                      <a:pt x="22" y="265"/>
                    </a:lnTo>
                    <a:lnTo>
                      <a:pt x="19" y="149"/>
                    </a:lnTo>
                    <a:lnTo>
                      <a:pt x="0" y="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0" name="Group 1129"/>
            <p:cNvGrpSpPr>
              <a:grpSpLocks/>
            </p:cNvGrpSpPr>
            <p:nvPr/>
          </p:nvGrpSpPr>
          <p:grpSpPr bwMode="auto">
            <a:xfrm>
              <a:off x="825" y="2755"/>
              <a:ext cx="102" cy="701"/>
              <a:chOff x="825" y="2755"/>
              <a:chExt cx="102" cy="701"/>
            </a:xfrm>
          </p:grpSpPr>
          <p:sp>
            <p:nvSpPr>
              <p:cNvPr id="33825" name="Freeform 1123"/>
              <p:cNvSpPr>
                <a:spLocks/>
              </p:cNvSpPr>
              <p:nvPr/>
            </p:nvSpPr>
            <p:spPr bwMode="auto">
              <a:xfrm>
                <a:off x="850" y="2755"/>
                <a:ext cx="59" cy="151"/>
              </a:xfrm>
              <a:custGeom>
                <a:avLst/>
                <a:gdLst>
                  <a:gd name="T0" fmla="*/ 0 w 117"/>
                  <a:gd name="T1" fmla="*/ 0 h 304"/>
                  <a:gd name="T2" fmla="*/ 1 w 117"/>
                  <a:gd name="T3" fmla="*/ 0 h 304"/>
                  <a:gd name="T4" fmla="*/ 1 w 117"/>
                  <a:gd name="T5" fmla="*/ 0 h 304"/>
                  <a:gd name="T6" fmla="*/ 1 w 117"/>
                  <a:gd name="T7" fmla="*/ 0 h 304"/>
                  <a:gd name="T8" fmla="*/ 1 w 117"/>
                  <a:gd name="T9" fmla="*/ 0 h 304"/>
                  <a:gd name="T10" fmla="*/ 1 w 117"/>
                  <a:gd name="T11" fmla="*/ 0 h 304"/>
                  <a:gd name="T12" fmla="*/ 1 w 117"/>
                  <a:gd name="T13" fmla="*/ 0 h 304"/>
                  <a:gd name="T14" fmla="*/ 1 w 117"/>
                  <a:gd name="T15" fmla="*/ 0 h 304"/>
                  <a:gd name="T16" fmla="*/ 1 w 117"/>
                  <a:gd name="T17" fmla="*/ 0 h 304"/>
                  <a:gd name="T18" fmla="*/ 1 w 117"/>
                  <a:gd name="T19" fmla="*/ 0 h 304"/>
                  <a:gd name="T20" fmla="*/ 1 w 117"/>
                  <a:gd name="T21" fmla="*/ 0 h 304"/>
                  <a:gd name="T22" fmla="*/ 1 w 117"/>
                  <a:gd name="T23" fmla="*/ 0 h 304"/>
                  <a:gd name="T24" fmla="*/ 1 w 117"/>
                  <a:gd name="T25" fmla="*/ 0 h 304"/>
                  <a:gd name="T26" fmla="*/ 1 w 117"/>
                  <a:gd name="T27" fmla="*/ 0 h 304"/>
                  <a:gd name="T28" fmla="*/ 1 w 117"/>
                  <a:gd name="T29" fmla="*/ 0 h 304"/>
                  <a:gd name="T30" fmla="*/ 1 w 117"/>
                  <a:gd name="T31" fmla="*/ 0 h 304"/>
                  <a:gd name="T32" fmla="*/ 1 w 117"/>
                  <a:gd name="T33" fmla="*/ 0 h 304"/>
                  <a:gd name="T34" fmla="*/ 1 w 117"/>
                  <a:gd name="T35" fmla="*/ 0 h 304"/>
                  <a:gd name="T36" fmla="*/ 1 w 117"/>
                  <a:gd name="T37" fmla="*/ 0 h 304"/>
                  <a:gd name="T38" fmla="*/ 1 w 117"/>
                  <a:gd name="T39" fmla="*/ 0 h 304"/>
                  <a:gd name="T40" fmla="*/ 0 w 117"/>
                  <a:gd name="T41" fmla="*/ 0 h 304"/>
                  <a:gd name="T42" fmla="*/ 0 w 117"/>
                  <a:gd name="T43" fmla="*/ 0 h 30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17"/>
                  <a:gd name="T67" fmla="*/ 0 h 304"/>
                  <a:gd name="T68" fmla="*/ 117 w 117"/>
                  <a:gd name="T69" fmla="*/ 304 h 30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17" h="304">
                    <a:moveTo>
                      <a:pt x="0" y="128"/>
                    </a:moveTo>
                    <a:lnTo>
                      <a:pt x="9" y="66"/>
                    </a:lnTo>
                    <a:lnTo>
                      <a:pt x="20" y="33"/>
                    </a:lnTo>
                    <a:lnTo>
                      <a:pt x="34" y="11"/>
                    </a:lnTo>
                    <a:lnTo>
                      <a:pt x="49" y="0"/>
                    </a:lnTo>
                    <a:lnTo>
                      <a:pt x="67" y="4"/>
                    </a:lnTo>
                    <a:lnTo>
                      <a:pt x="79" y="28"/>
                    </a:lnTo>
                    <a:lnTo>
                      <a:pt x="90" y="73"/>
                    </a:lnTo>
                    <a:lnTo>
                      <a:pt x="95" y="133"/>
                    </a:lnTo>
                    <a:lnTo>
                      <a:pt x="95" y="202"/>
                    </a:lnTo>
                    <a:lnTo>
                      <a:pt x="117" y="248"/>
                    </a:lnTo>
                    <a:lnTo>
                      <a:pt x="117" y="269"/>
                    </a:lnTo>
                    <a:lnTo>
                      <a:pt x="115" y="271"/>
                    </a:lnTo>
                    <a:lnTo>
                      <a:pt x="92" y="230"/>
                    </a:lnTo>
                    <a:lnTo>
                      <a:pt x="86" y="260"/>
                    </a:lnTo>
                    <a:lnTo>
                      <a:pt x="74" y="286"/>
                    </a:lnTo>
                    <a:lnTo>
                      <a:pt x="60" y="300"/>
                    </a:lnTo>
                    <a:lnTo>
                      <a:pt x="42" y="304"/>
                    </a:lnTo>
                    <a:lnTo>
                      <a:pt x="17" y="283"/>
                    </a:lnTo>
                    <a:lnTo>
                      <a:pt x="5" y="238"/>
                    </a:lnTo>
                    <a:lnTo>
                      <a:pt x="0" y="191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6" name="Freeform 1124"/>
              <p:cNvSpPr>
                <a:spLocks/>
              </p:cNvSpPr>
              <p:nvPr/>
            </p:nvSpPr>
            <p:spPr bwMode="auto">
              <a:xfrm>
                <a:off x="844" y="2918"/>
                <a:ext cx="53" cy="244"/>
              </a:xfrm>
              <a:custGeom>
                <a:avLst/>
                <a:gdLst>
                  <a:gd name="T0" fmla="*/ 1 w 106"/>
                  <a:gd name="T1" fmla="*/ 1 h 487"/>
                  <a:gd name="T2" fmla="*/ 1 w 106"/>
                  <a:gd name="T3" fmla="*/ 1 h 487"/>
                  <a:gd name="T4" fmla="*/ 1 w 106"/>
                  <a:gd name="T5" fmla="*/ 1 h 487"/>
                  <a:gd name="T6" fmla="*/ 1 w 106"/>
                  <a:gd name="T7" fmla="*/ 0 h 487"/>
                  <a:gd name="T8" fmla="*/ 1 w 106"/>
                  <a:gd name="T9" fmla="*/ 1 h 487"/>
                  <a:gd name="T10" fmla="*/ 1 w 106"/>
                  <a:gd name="T11" fmla="*/ 1 h 487"/>
                  <a:gd name="T12" fmla="*/ 1 w 106"/>
                  <a:gd name="T13" fmla="*/ 1 h 487"/>
                  <a:gd name="T14" fmla="*/ 1 w 106"/>
                  <a:gd name="T15" fmla="*/ 1 h 487"/>
                  <a:gd name="T16" fmla="*/ 1 w 106"/>
                  <a:gd name="T17" fmla="*/ 1 h 487"/>
                  <a:gd name="T18" fmla="*/ 1 w 106"/>
                  <a:gd name="T19" fmla="*/ 1 h 487"/>
                  <a:gd name="T20" fmla="*/ 1 w 106"/>
                  <a:gd name="T21" fmla="*/ 1 h 487"/>
                  <a:gd name="T22" fmla="*/ 1 w 106"/>
                  <a:gd name="T23" fmla="*/ 1 h 487"/>
                  <a:gd name="T24" fmla="*/ 1 w 106"/>
                  <a:gd name="T25" fmla="*/ 1 h 487"/>
                  <a:gd name="T26" fmla="*/ 1 w 106"/>
                  <a:gd name="T27" fmla="*/ 1 h 487"/>
                  <a:gd name="T28" fmla="*/ 1 w 106"/>
                  <a:gd name="T29" fmla="*/ 1 h 487"/>
                  <a:gd name="T30" fmla="*/ 1 w 106"/>
                  <a:gd name="T31" fmla="*/ 1 h 487"/>
                  <a:gd name="T32" fmla="*/ 1 w 106"/>
                  <a:gd name="T33" fmla="*/ 1 h 487"/>
                  <a:gd name="T34" fmla="*/ 0 w 106"/>
                  <a:gd name="T35" fmla="*/ 1 h 487"/>
                  <a:gd name="T36" fmla="*/ 1 w 106"/>
                  <a:gd name="T37" fmla="*/ 1 h 487"/>
                  <a:gd name="T38" fmla="*/ 1 w 106"/>
                  <a:gd name="T39" fmla="*/ 1 h 487"/>
                  <a:gd name="T40" fmla="*/ 1 w 106"/>
                  <a:gd name="T41" fmla="*/ 1 h 48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106"/>
                  <a:gd name="T64" fmla="*/ 0 h 487"/>
                  <a:gd name="T65" fmla="*/ 106 w 106"/>
                  <a:gd name="T66" fmla="*/ 487 h 48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106" h="487">
                    <a:moveTo>
                      <a:pt x="15" y="32"/>
                    </a:moveTo>
                    <a:lnTo>
                      <a:pt x="29" y="11"/>
                    </a:lnTo>
                    <a:lnTo>
                      <a:pt x="44" y="3"/>
                    </a:lnTo>
                    <a:lnTo>
                      <a:pt x="59" y="0"/>
                    </a:lnTo>
                    <a:lnTo>
                      <a:pt x="77" y="6"/>
                    </a:lnTo>
                    <a:lnTo>
                      <a:pt x="99" y="32"/>
                    </a:lnTo>
                    <a:lnTo>
                      <a:pt x="106" y="78"/>
                    </a:lnTo>
                    <a:lnTo>
                      <a:pt x="106" y="150"/>
                    </a:lnTo>
                    <a:lnTo>
                      <a:pt x="106" y="217"/>
                    </a:lnTo>
                    <a:lnTo>
                      <a:pt x="96" y="320"/>
                    </a:lnTo>
                    <a:lnTo>
                      <a:pt x="87" y="404"/>
                    </a:lnTo>
                    <a:lnTo>
                      <a:pt x="77" y="458"/>
                    </a:lnTo>
                    <a:lnTo>
                      <a:pt x="58" y="487"/>
                    </a:lnTo>
                    <a:lnTo>
                      <a:pt x="29" y="481"/>
                    </a:lnTo>
                    <a:lnTo>
                      <a:pt x="14" y="439"/>
                    </a:lnTo>
                    <a:lnTo>
                      <a:pt x="6" y="374"/>
                    </a:lnTo>
                    <a:lnTo>
                      <a:pt x="1" y="303"/>
                    </a:lnTo>
                    <a:lnTo>
                      <a:pt x="0" y="197"/>
                    </a:lnTo>
                    <a:lnTo>
                      <a:pt x="4" y="122"/>
                    </a:lnTo>
                    <a:lnTo>
                      <a:pt x="10" y="55"/>
                    </a:lnTo>
                    <a:lnTo>
                      <a:pt x="15" y="3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7" name="Freeform 1125"/>
              <p:cNvSpPr>
                <a:spLocks/>
              </p:cNvSpPr>
              <p:nvPr/>
            </p:nvSpPr>
            <p:spPr bwMode="auto">
              <a:xfrm>
                <a:off x="825" y="2918"/>
                <a:ext cx="35" cy="299"/>
              </a:xfrm>
              <a:custGeom>
                <a:avLst/>
                <a:gdLst>
                  <a:gd name="T0" fmla="*/ 1 w 70"/>
                  <a:gd name="T1" fmla="*/ 1 h 598"/>
                  <a:gd name="T2" fmla="*/ 1 w 70"/>
                  <a:gd name="T3" fmla="*/ 0 h 598"/>
                  <a:gd name="T4" fmla="*/ 1 w 70"/>
                  <a:gd name="T5" fmla="*/ 1 h 598"/>
                  <a:gd name="T6" fmla="*/ 1 w 70"/>
                  <a:gd name="T7" fmla="*/ 1 h 598"/>
                  <a:gd name="T8" fmla="*/ 1 w 70"/>
                  <a:gd name="T9" fmla="*/ 1 h 598"/>
                  <a:gd name="T10" fmla="*/ 1 w 70"/>
                  <a:gd name="T11" fmla="*/ 1 h 598"/>
                  <a:gd name="T12" fmla="*/ 1 w 70"/>
                  <a:gd name="T13" fmla="*/ 1 h 598"/>
                  <a:gd name="T14" fmla="*/ 1 w 70"/>
                  <a:gd name="T15" fmla="*/ 1 h 598"/>
                  <a:gd name="T16" fmla="*/ 1 w 70"/>
                  <a:gd name="T17" fmla="*/ 1 h 598"/>
                  <a:gd name="T18" fmla="*/ 1 w 70"/>
                  <a:gd name="T19" fmla="*/ 1 h 598"/>
                  <a:gd name="T20" fmla="*/ 1 w 70"/>
                  <a:gd name="T21" fmla="*/ 1 h 598"/>
                  <a:gd name="T22" fmla="*/ 1 w 70"/>
                  <a:gd name="T23" fmla="*/ 1 h 598"/>
                  <a:gd name="T24" fmla="*/ 1 w 70"/>
                  <a:gd name="T25" fmla="*/ 1 h 598"/>
                  <a:gd name="T26" fmla="*/ 1 w 70"/>
                  <a:gd name="T27" fmla="*/ 1 h 598"/>
                  <a:gd name="T28" fmla="*/ 1 w 70"/>
                  <a:gd name="T29" fmla="*/ 1 h 598"/>
                  <a:gd name="T30" fmla="*/ 1 w 70"/>
                  <a:gd name="T31" fmla="*/ 1 h 598"/>
                  <a:gd name="T32" fmla="*/ 0 w 70"/>
                  <a:gd name="T33" fmla="*/ 1 h 598"/>
                  <a:gd name="T34" fmla="*/ 1 w 70"/>
                  <a:gd name="T35" fmla="*/ 1 h 598"/>
                  <a:gd name="T36" fmla="*/ 1 w 70"/>
                  <a:gd name="T37" fmla="*/ 1 h 598"/>
                  <a:gd name="T38" fmla="*/ 1 w 70"/>
                  <a:gd name="T39" fmla="*/ 1 h 598"/>
                  <a:gd name="T40" fmla="*/ 1 w 70"/>
                  <a:gd name="T41" fmla="*/ 1 h 598"/>
                  <a:gd name="T42" fmla="*/ 1 w 70"/>
                  <a:gd name="T43" fmla="*/ 1 h 598"/>
                  <a:gd name="T44" fmla="*/ 1 w 70"/>
                  <a:gd name="T45" fmla="*/ 1 h 598"/>
                  <a:gd name="T46" fmla="*/ 1 w 70"/>
                  <a:gd name="T47" fmla="*/ 1 h 598"/>
                  <a:gd name="T48" fmla="*/ 1 w 70"/>
                  <a:gd name="T49" fmla="*/ 1 h 598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598"/>
                  <a:gd name="T77" fmla="*/ 70 w 70"/>
                  <a:gd name="T78" fmla="*/ 598 h 598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598">
                    <a:moveTo>
                      <a:pt x="49" y="3"/>
                    </a:moveTo>
                    <a:lnTo>
                      <a:pt x="65" y="0"/>
                    </a:lnTo>
                    <a:lnTo>
                      <a:pt x="70" y="25"/>
                    </a:lnTo>
                    <a:lnTo>
                      <a:pt x="62" y="60"/>
                    </a:lnTo>
                    <a:lnTo>
                      <a:pt x="49" y="78"/>
                    </a:lnTo>
                    <a:lnTo>
                      <a:pt x="39" y="123"/>
                    </a:lnTo>
                    <a:lnTo>
                      <a:pt x="27" y="183"/>
                    </a:lnTo>
                    <a:lnTo>
                      <a:pt x="21" y="239"/>
                    </a:lnTo>
                    <a:lnTo>
                      <a:pt x="17" y="334"/>
                    </a:lnTo>
                    <a:lnTo>
                      <a:pt x="21" y="424"/>
                    </a:lnTo>
                    <a:lnTo>
                      <a:pt x="28" y="465"/>
                    </a:lnTo>
                    <a:lnTo>
                      <a:pt x="23" y="510"/>
                    </a:lnTo>
                    <a:lnTo>
                      <a:pt x="17" y="543"/>
                    </a:lnTo>
                    <a:lnTo>
                      <a:pt x="20" y="598"/>
                    </a:lnTo>
                    <a:lnTo>
                      <a:pt x="12" y="594"/>
                    </a:lnTo>
                    <a:lnTo>
                      <a:pt x="4" y="549"/>
                    </a:lnTo>
                    <a:lnTo>
                      <a:pt x="0" y="510"/>
                    </a:lnTo>
                    <a:lnTo>
                      <a:pt x="11" y="457"/>
                    </a:lnTo>
                    <a:lnTo>
                      <a:pt x="7" y="410"/>
                    </a:lnTo>
                    <a:lnTo>
                      <a:pt x="4" y="330"/>
                    </a:lnTo>
                    <a:lnTo>
                      <a:pt x="4" y="235"/>
                    </a:lnTo>
                    <a:lnTo>
                      <a:pt x="11" y="134"/>
                    </a:lnTo>
                    <a:lnTo>
                      <a:pt x="21" y="60"/>
                    </a:lnTo>
                    <a:lnTo>
                      <a:pt x="33" y="20"/>
                    </a:lnTo>
                    <a:lnTo>
                      <a:pt x="4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8" name="Freeform 1126"/>
              <p:cNvSpPr>
                <a:spLocks/>
              </p:cNvSpPr>
              <p:nvPr/>
            </p:nvSpPr>
            <p:spPr bwMode="auto">
              <a:xfrm>
                <a:off x="891" y="2923"/>
                <a:ext cx="36" cy="288"/>
              </a:xfrm>
              <a:custGeom>
                <a:avLst/>
                <a:gdLst>
                  <a:gd name="T0" fmla="*/ 0 w 73"/>
                  <a:gd name="T1" fmla="*/ 1 h 575"/>
                  <a:gd name="T2" fmla="*/ 0 w 73"/>
                  <a:gd name="T3" fmla="*/ 0 h 575"/>
                  <a:gd name="T4" fmla="*/ 0 w 73"/>
                  <a:gd name="T5" fmla="*/ 1 h 575"/>
                  <a:gd name="T6" fmla="*/ 0 w 73"/>
                  <a:gd name="T7" fmla="*/ 1 h 575"/>
                  <a:gd name="T8" fmla="*/ 0 w 73"/>
                  <a:gd name="T9" fmla="*/ 1 h 575"/>
                  <a:gd name="T10" fmla="*/ 0 w 73"/>
                  <a:gd name="T11" fmla="*/ 1 h 575"/>
                  <a:gd name="T12" fmla="*/ 0 w 73"/>
                  <a:gd name="T13" fmla="*/ 1 h 575"/>
                  <a:gd name="T14" fmla="*/ 0 w 73"/>
                  <a:gd name="T15" fmla="*/ 1 h 575"/>
                  <a:gd name="T16" fmla="*/ 0 w 73"/>
                  <a:gd name="T17" fmla="*/ 1 h 575"/>
                  <a:gd name="T18" fmla="*/ 0 w 73"/>
                  <a:gd name="T19" fmla="*/ 1 h 575"/>
                  <a:gd name="T20" fmla="*/ 0 w 73"/>
                  <a:gd name="T21" fmla="*/ 1 h 575"/>
                  <a:gd name="T22" fmla="*/ 0 w 73"/>
                  <a:gd name="T23" fmla="*/ 1 h 575"/>
                  <a:gd name="T24" fmla="*/ 0 w 73"/>
                  <a:gd name="T25" fmla="*/ 1 h 575"/>
                  <a:gd name="T26" fmla="*/ 0 w 73"/>
                  <a:gd name="T27" fmla="*/ 1 h 575"/>
                  <a:gd name="T28" fmla="*/ 0 w 73"/>
                  <a:gd name="T29" fmla="*/ 1 h 575"/>
                  <a:gd name="T30" fmla="*/ 0 w 73"/>
                  <a:gd name="T31" fmla="*/ 1 h 575"/>
                  <a:gd name="T32" fmla="*/ 0 w 73"/>
                  <a:gd name="T33" fmla="*/ 1 h 575"/>
                  <a:gd name="T34" fmla="*/ 0 w 73"/>
                  <a:gd name="T35" fmla="*/ 1 h 575"/>
                  <a:gd name="T36" fmla="*/ 0 w 73"/>
                  <a:gd name="T37" fmla="*/ 1 h 57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3"/>
                  <a:gd name="T58" fmla="*/ 0 h 575"/>
                  <a:gd name="T59" fmla="*/ 73 w 73"/>
                  <a:gd name="T60" fmla="*/ 575 h 57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3" h="575">
                    <a:moveTo>
                      <a:pt x="3" y="1"/>
                    </a:moveTo>
                    <a:lnTo>
                      <a:pt x="32" y="0"/>
                    </a:lnTo>
                    <a:lnTo>
                      <a:pt x="53" y="45"/>
                    </a:lnTo>
                    <a:lnTo>
                      <a:pt x="73" y="170"/>
                    </a:lnTo>
                    <a:lnTo>
                      <a:pt x="73" y="314"/>
                    </a:lnTo>
                    <a:lnTo>
                      <a:pt x="64" y="437"/>
                    </a:lnTo>
                    <a:lnTo>
                      <a:pt x="73" y="479"/>
                    </a:lnTo>
                    <a:lnTo>
                      <a:pt x="73" y="535"/>
                    </a:lnTo>
                    <a:lnTo>
                      <a:pt x="64" y="575"/>
                    </a:lnTo>
                    <a:lnTo>
                      <a:pt x="49" y="539"/>
                    </a:lnTo>
                    <a:lnTo>
                      <a:pt x="43" y="484"/>
                    </a:lnTo>
                    <a:lnTo>
                      <a:pt x="27" y="443"/>
                    </a:lnTo>
                    <a:lnTo>
                      <a:pt x="44" y="405"/>
                    </a:lnTo>
                    <a:lnTo>
                      <a:pt x="54" y="314"/>
                    </a:lnTo>
                    <a:lnTo>
                      <a:pt x="54" y="229"/>
                    </a:lnTo>
                    <a:lnTo>
                      <a:pt x="44" y="143"/>
                    </a:lnTo>
                    <a:lnTo>
                      <a:pt x="24" y="81"/>
                    </a:lnTo>
                    <a:lnTo>
                      <a:pt x="0" y="51"/>
                    </a:lnTo>
                    <a:lnTo>
                      <a:pt x="3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9" name="Freeform 1127"/>
              <p:cNvSpPr>
                <a:spLocks/>
              </p:cNvSpPr>
              <p:nvPr/>
            </p:nvSpPr>
            <p:spPr bwMode="auto">
              <a:xfrm>
                <a:off x="844" y="3112"/>
                <a:ext cx="45" cy="344"/>
              </a:xfrm>
              <a:custGeom>
                <a:avLst/>
                <a:gdLst>
                  <a:gd name="T0" fmla="*/ 1 w 90"/>
                  <a:gd name="T1" fmla="*/ 0 h 689"/>
                  <a:gd name="T2" fmla="*/ 1 w 90"/>
                  <a:gd name="T3" fmla="*/ 0 h 689"/>
                  <a:gd name="T4" fmla="*/ 1 w 90"/>
                  <a:gd name="T5" fmla="*/ 0 h 689"/>
                  <a:gd name="T6" fmla="*/ 1 w 90"/>
                  <a:gd name="T7" fmla="*/ 0 h 689"/>
                  <a:gd name="T8" fmla="*/ 1 w 90"/>
                  <a:gd name="T9" fmla="*/ 0 h 689"/>
                  <a:gd name="T10" fmla="*/ 1 w 90"/>
                  <a:gd name="T11" fmla="*/ 0 h 689"/>
                  <a:gd name="T12" fmla="*/ 1 w 90"/>
                  <a:gd name="T13" fmla="*/ 0 h 689"/>
                  <a:gd name="T14" fmla="*/ 1 w 90"/>
                  <a:gd name="T15" fmla="*/ 0 h 689"/>
                  <a:gd name="T16" fmla="*/ 1 w 90"/>
                  <a:gd name="T17" fmla="*/ 0 h 689"/>
                  <a:gd name="T18" fmla="*/ 1 w 90"/>
                  <a:gd name="T19" fmla="*/ 0 h 689"/>
                  <a:gd name="T20" fmla="*/ 1 w 90"/>
                  <a:gd name="T21" fmla="*/ 0 h 689"/>
                  <a:gd name="T22" fmla="*/ 1 w 90"/>
                  <a:gd name="T23" fmla="*/ 0 h 689"/>
                  <a:gd name="T24" fmla="*/ 1 w 90"/>
                  <a:gd name="T25" fmla="*/ 0 h 689"/>
                  <a:gd name="T26" fmla="*/ 1 w 90"/>
                  <a:gd name="T27" fmla="*/ 0 h 689"/>
                  <a:gd name="T28" fmla="*/ 1 w 90"/>
                  <a:gd name="T29" fmla="*/ 0 h 689"/>
                  <a:gd name="T30" fmla="*/ 1 w 90"/>
                  <a:gd name="T31" fmla="*/ 0 h 689"/>
                  <a:gd name="T32" fmla="*/ 1 w 90"/>
                  <a:gd name="T33" fmla="*/ 0 h 689"/>
                  <a:gd name="T34" fmla="*/ 1 w 90"/>
                  <a:gd name="T35" fmla="*/ 0 h 689"/>
                  <a:gd name="T36" fmla="*/ 1 w 90"/>
                  <a:gd name="T37" fmla="*/ 0 h 689"/>
                  <a:gd name="T38" fmla="*/ 1 w 90"/>
                  <a:gd name="T39" fmla="*/ 0 h 689"/>
                  <a:gd name="T40" fmla="*/ 1 w 90"/>
                  <a:gd name="T41" fmla="*/ 0 h 689"/>
                  <a:gd name="T42" fmla="*/ 1 w 90"/>
                  <a:gd name="T43" fmla="*/ 0 h 689"/>
                  <a:gd name="T44" fmla="*/ 1 w 90"/>
                  <a:gd name="T45" fmla="*/ 0 h 689"/>
                  <a:gd name="T46" fmla="*/ 1 w 90"/>
                  <a:gd name="T47" fmla="*/ 0 h 689"/>
                  <a:gd name="T48" fmla="*/ 1 w 90"/>
                  <a:gd name="T49" fmla="*/ 0 h 689"/>
                  <a:gd name="T50" fmla="*/ 1 w 90"/>
                  <a:gd name="T51" fmla="*/ 0 h 689"/>
                  <a:gd name="T52" fmla="*/ 1 w 90"/>
                  <a:gd name="T53" fmla="*/ 0 h 689"/>
                  <a:gd name="T54" fmla="*/ 1 w 90"/>
                  <a:gd name="T55" fmla="*/ 0 h 689"/>
                  <a:gd name="T56" fmla="*/ 1 w 90"/>
                  <a:gd name="T57" fmla="*/ 0 h 689"/>
                  <a:gd name="T58" fmla="*/ 0 w 90"/>
                  <a:gd name="T59" fmla="*/ 0 h 689"/>
                  <a:gd name="T60" fmla="*/ 1 w 90"/>
                  <a:gd name="T61" fmla="*/ 0 h 689"/>
                  <a:gd name="T62" fmla="*/ 1 w 90"/>
                  <a:gd name="T63" fmla="*/ 0 h 68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90"/>
                  <a:gd name="T97" fmla="*/ 0 h 689"/>
                  <a:gd name="T98" fmla="*/ 90 w 90"/>
                  <a:gd name="T99" fmla="*/ 689 h 68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90" h="689">
                    <a:moveTo>
                      <a:pt x="9" y="0"/>
                    </a:moveTo>
                    <a:lnTo>
                      <a:pt x="20" y="29"/>
                    </a:lnTo>
                    <a:lnTo>
                      <a:pt x="24" y="58"/>
                    </a:lnTo>
                    <a:lnTo>
                      <a:pt x="28" y="158"/>
                    </a:lnTo>
                    <a:lnTo>
                      <a:pt x="29" y="226"/>
                    </a:lnTo>
                    <a:lnTo>
                      <a:pt x="29" y="339"/>
                    </a:lnTo>
                    <a:lnTo>
                      <a:pt x="29" y="448"/>
                    </a:lnTo>
                    <a:lnTo>
                      <a:pt x="25" y="533"/>
                    </a:lnTo>
                    <a:lnTo>
                      <a:pt x="21" y="560"/>
                    </a:lnTo>
                    <a:lnTo>
                      <a:pt x="43" y="574"/>
                    </a:lnTo>
                    <a:lnTo>
                      <a:pt x="62" y="590"/>
                    </a:lnTo>
                    <a:lnTo>
                      <a:pt x="87" y="626"/>
                    </a:lnTo>
                    <a:lnTo>
                      <a:pt x="90" y="640"/>
                    </a:lnTo>
                    <a:lnTo>
                      <a:pt x="87" y="667"/>
                    </a:lnTo>
                    <a:lnTo>
                      <a:pt x="75" y="689"/>
                    </a:lnTo>
                    <a:lnTo>
                      <a:pt x="70" y="676"/>
                    </a:lnTo>
                    <a:lnTo>
                      <a:pt x="66" y="648"/>
                    </a:lnTo>
                    <a:lnTo>
                      <a:pt x="54" y="624"/>
                    </a:lnTo>
                    <a:lnTo>
                      <a:pt x="34" y="598"/>
                    </a:lnTo>
                    <a:lnTo>
                      <a:pt x="21" y="590"/>
                    </a:lnTo>
                    <a:lnTo>
                      <a:pt x="5" y="590"/>
                    </a:lnTo>
                    <a:lnTo>
                      <a:pt x="5" y="569"/>
                    </a:lnTo>
                    <a:lnTo>
                      <a:pt x="12" y="545"/>
                    </a:lnTo>
                    <a:lnTo>
                      <a:pt x="20" y="469"/>
                    </a:lnTo>
                    <a:lnTo>
                      <a:pt x="21" y="388"/>
                    </a:lnTo>
                    <a:lnTo>
                      <a:pt x="21" y="316"/>
                    </a:lnTo>
                    <a:lnTo>
                      <a:pt x="20" y="226"/>
                    </a:lnTo>
                    <a:lnTo>
                      <a:pt x="16" y="147"/>
                    </a:lnTo>
                    <a:lnTo>
                      <a:pt x="6" y="89"/>
                    </a:lnTo>
                    <a:lnTo>
                      <a:pt x="0" y="37"/>
                    </a:lnTo>
                    <a:lnTo>
                      <a:pt x="3" y="17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30" name="Freeform 1128"/>
              <p:cNvSpPr>
                <a:spLocks/>
              </p:cNvSpPr>
              <p:nvPr/>
            </p:nvSpPr>
            <p:spPr bwMode="auto">
              <a:xfrm>
                <a:off x="877" y="3113"/>
                <a:ext cx="39" cy="309"/>
              </a:xfrm>
              <a:custGeom>
                <a:avLst/>
                <a:gdLst>
                  <a:gd name="T0" fmla="*/ 0 w 79"/>
                  <a:gd name="T1" fmla="*/ 1 h 617"/>
                  <a:gd name="T2" fmla="*/ 0 w 79"/>
                  <a:gd name="T3" fmla="*/ 1 h 617"/>
                  <a:gd name="T4" fmla="*/ 0 w 79"/>
                  <a:gd name="T5" fmla="*/ 0 h 617"/>
                  <a:gd name="T6" fmla="*/ 0 w 79"/>
                  <a:gd name="T7" fmla="*/ 0 h 617"/>
                  <a:gd name="T8" fmla="*/ 0 w 79"/>
                  <a:gd name="T9" fmla="*/ 1 h 617"/>
                  <a:gd name="T10" fmla="*/ 0 w 79"/>
                  <a:gd name="T11" fmla="*/ 1 h 617"/>
                  <a:gd name="T12" fmla="*/ 0 w 79"/>
                  <a:gd name="T13" fmla="*/ 1 h 617"/>
                  <a:gd name="T14" fmla="*/ 0 w 79"/>
                  <a:gd name="T15" fmla="*/ 1 h 617"/>
                  <a:gd name="T16" fmla="*/ 0 w 79"/>
                  <a:gd name="T17" fmla="*/ 1 h 617"/>
                  <a:gd name="T18" fmla="*/ 0 w 79"/>
                  <a:gd name="T19" fmla="*/ 1 h 617"/>
                  <a:gd name="T20" fmla="*/ 0 w 79"/>
                  <a:gd name="T21" fmla="*/ 1 h 617"/>
                  <a:gd name="T22" fmla="*/ 0 w 79"/>
                  <a:gd name="T23" fmla="*/ 1 h 617"/>
                  <a:gd name="T24" fmla="*/ 0 w 79"/>
                  <a:gd name="T25" fmla="*/ 1 h 617"/>
                  <a:gd name="T26" fmla="*/ 0 w 79"/>
                  <a:gd name="T27" fmla="*/ 1 h 617"/>
                  <a:gd name="T28" fmla="*/ 0 w 79"/>
                  <a:gd name="T29" fmla="*/ 1 h 617"/>
                  <a:gd name="T30" fmla="*/ 0 w 79"/>
                  <a:gd name="T31" fmla="*/ 1 h 617"/>
                  <a:gd name="T32" fmla="*/ 0 w 79"/>
                  <a:gd name="T33" fmla="*/ 1 h 617"/>
                  <a:gd name="T34" fmla="*/ 0 w 79"/>
                  <a:gd name="T35" fmla="*/ 1 h 617"/>
                  <a:gd name="T36" fmla="*/ 0 w 79"/>
                  <a:gd name="T37" fmla="*/ 1 h 617"/>
                  <a:gd name="T38" fmla="*/ 0 w 79"/>
                  <a:gd name="T39" fmla="*/ 1 h 617"/>
                  <a:gd name="T40" fmla="*/ 0 w 79"/>
                  <a:gd name="T41" fmla="*/ 1 h 617"/>
                  <a:gd name="T42" fmla="*/ 0 w 79"/>
                  <a:gd name="T43" fmla="*/ 1 h 617"/>
                  <a:gd name="T44" fmla="*/ 0 w 79"/>
                  <a:gd name="T45" fmla="*/ 1 h 617"/>
                  <a:gd name="T46" fmla="*/ 0 w 79"/>
                  <a:gd name="T47" fmla="*/ 1 h 617"/>
                  <a:gd name="T48" fmla="*/ 0 w 79"/>
                  <a:gd name="T49" fmla="*/ 1 h 617"/>
                  <a:gd name="T50" fmla="*/ 0 w 79"/>
                  <a:gd name="T51" fmla="*/ 1 h 617"/>
                  <a:gd name="T52" fmla="*/ 0 w 79"/>
                  <a:gd name="T53" fmla="*/ 1 h 617"/>
                  <a:gd name="T54" fmla="*/ 0 w 79"/>
                  <a:gd name="T55" fmla="*/ 1 h 617"/>
                  <a:gd name="T56" fmla="*/ 0 w 79"/>
                  <a:gd name="T57" fmla="*/ 1 h 617"/>
                  <a:gd name="T58" fmla="*/ 0 w 79"/>
                  <a:gd name="T59" fmla="*/ 1 h 617"/>
                  <a:gd name="T60" fmla="*/ 0 w 79"/>
                  <a:gd name="T61" fmla="*/ 1 h 617"/>
                  <a:gd name="T62" fmla="*/ 0 w 79"/>
                  <a:gd name="T63" fmla="*/ 1 h 617"/>
                  <a:gd name="T64" fmla="*/ 0 w 79"/>
                  <a:gd name="T65" fmla="*/ 1 h 617"/>
                  <a:gd name="T66" fmla="*/ 0 w 79"/>
                  <a:gd name="T67" fmla="*/ 1 h 617"/>
                  <a:gd name="T68" fmla="*/ 0 w 79"/>
                  <a:gd name="T69" fmla="*/ 1 h 61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9"/>
                  <a:gd name="T106" fmla="*/ 0 h 617"/>
                  <a:gd name="T107" fmla="*/ 79 w 79"/>
                  <a:gd name="T108" fmla="*/ 617 h 61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9" h="617">
                    <a:moveTo>
                      <a:pt x="0" y="49"/>
                    </a:moveTo>
                    <a:lnTo>
                      <a:pt x="0" y="9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30" y="22"/>
                    </a:lnTo>
                    <a:lnTo>
                      <a:pt x="31" y="42"/>
                    </a:lnTo>
                    <a:lnTo>
                      <a:pt x="30" y="88"/>
                    </a:lnTo>
                    <a:lnTo>
                      <a:pt x="23" y="144"/>
                    </a:lnTo>
                    <a:lnTo>
                      <a:pt x="21" y="231"/>
                    </a:lnTo>
                    <a:lnTo>
                      <a:pt x="19" y="286"/>
                    </a:lnTo>
                    <a:lnTo>
                      <a:pt x="19" y="295"/>
                    </a:lnTo>
                    <a:lnTo>
                      <a:pt x="22" y="375"/>
                    </a:lnTo>
                    <a:lnTo>
                      <a:pt x="26" y="419"/>
                    </a:lnTo>
                    <a:lnTo>
                      <a:pt x="30" y="455"/>
                    </a:lnTo>
                    <a:lnTo>
                      <a:pt x="29" y="471"/>
                    </a:lnTo>
                    <a:lnTo>
                      <a:pt x="40" y="512"/>
                    </a:lnTo>
                    <a:lnTo>
                      <a:pt x="54" y="538"/>
                    </a:lnTo>
                    <a:lnTo>
                      <a:pt x="67" y="562"/>
                    </a:lnTo>
                    <a:lnTo>
                      <a:pt x="79" y="574"/>
                    </a:lnTo>
                    <a:lnTo>
                      <a:pt x="79" y="595"/>
                    </a:lnTo>
                    <a:lnTo>
                      <a:pt x="73" y="611"/>
                    </a:lnTo>
                    <a:lnTo>
                      <a:pt x="58" y="617"/>
                    </a:lnTo>
                    <a:lnTo>
                      <a:pt x="47" y="606"/>
                    </a:lnTo>
                    <a:lnTo>
                      <a:pt x="47" y="591"/>
                    </a:lnTo>
                    <a:lnTo>
                      <a:pt x="38" y="538"/>
                    </a:lnTo>
                    <a:lnTo>
                      <a:pt x="22" y="511"/>
                    </a:lnTo>
                    <a:lnTo>
                      <a:pt x="11" y="482"/>
                    </a:lnTo>
                    <a:lnTo>
                      <a:pt x="2" y="467"/>
                    </a:lnTo>
                    <a:lnTo>
                      <a:pt x="5" y="449"/>
                    </a:lnTo>
                    <a:lnTo>
                      <a:pt x="10" y="397"/>
                    </a:lnTo>
                    <a:lnTo>
                      <a:pt x="10" y="302"/>
                    </a:lnTo>
                    <a:lnTo>
                      <a:pt x="9" y="235"/>
                    </a:lnTo>
                    <a:lnTo>
                      <a:pt x="9" y="166"/>
                    </a:lnTo>
                    <a:lnTo>
                      <a:pt x="7" y="93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1" name="Group 1136"/>
            <p:cNvGrpSpPr>
              <a:grpSpLocks/>
            </p:cNvGrpSpPr>
            <p:nvPr/>
          </p:nvGrpSpPr>
          <p:grpSpPr bwMode="auto">
            <a:xfrm>
              <a:off x="706" y="2869"/>
              <a:ext cx="82" cy="489"/>
              <a:chOff x="706" y="2869"/>
              <a:chExt cx="82" cy="489"/>
            </a:xfrm>
          </p:grpSpPr>
          <p:sp>
            <p:nvSpPr>
              <p:cNvPr id="33819" name="Freeform 1130"/>
              <p:cNvSpPr>
                <a:spLocks/>
              </p:cNvSpPr>
              <p:nvPr/>
            </p:nvSpPr>
            <p:spPr bwMode="auto">
              <a:xfrm>
                <a:off x="724" y="2869"/>
                <a:ext cx="40" cy="105"/>
              </a:xfrm>
              <a:custGeom>
                <a:avLst/>
                <a:gdLst>
                  <a:gd name="T0" fmla="*/ 0 w 81"/>
                  <a:gd name="T1" fmla="*/ 1 h 210"/>
                  <a:gd name="T2" fmla="*/ 0 w 81"/>
                  <a:gd name="T3" fmla="*/ 1 h 210"/>
                  <a:gd name="T4" fmla="*/ 0 w 81"/>
                  <a:gd name="T5" fmla="*/ 1 h 210"/>
                  <a:gd name="T6" fmla="*/ 0 w 81"/>
                  <a:gd name="T7" fmla="*/ 1 h 210"/>
                  <a:gd name="T8" fmla="*/ 0 w 81"/>
                  <a:gd name="T9" fmla="*/ 0 h 210"/>
                  <a:gd name="T10" fmla="*/ 0 w 81"/>
                  <a:gd name="T11" fmla="*/ 1 h 210"/>
                  <a:gd name="T12" fmla="*/ 0 w 81"/>
                  <a:gd name="T13" fmla="*/ 1 h 210"/>
                  <a:gd name="T14" fmla="*/ 0 w 81"/>
                  <a:gd name="T15" fmla="*/ 1 h 210"/>
                  <a:gd name="T16" fmla="*/ 0 w 81"/>
                  <a:gd name="T17" fmla="*/ 1 h 210"/>
                  <a:gd name="T18" fmla="*/ 0 w 81"/>
                  <a:gd name="T19" fmla="*/ 1 h 210"/>
                  <a:gd name="T20" fmla="*/ 0 w 81"/>
                  <a:gd name="T21" fmla="*/ 1 h 210"/>
                  <a:gd name="T22" fmla="*/ 0 w 81"/>
                  <a:gd name="T23" fmla="*/ 1 h 210"/>
                  <a:gd name="T24" fmla="*/ 0 w 81"/>
                  <a:gd name="T25" fmla="*/ 1 h 210"/>
                  <a:gd name="T26" fmla="*/ 0 w 81"/>
                  <a:gd name="T27" fmla="*/ 1 h 210"/>
                  <a:gd name="T28" fmla="*/ 0 w 81"/>
                  <a:gd name="T29" fmla="*/ 1 h 210"/>
                  <a:gd name="T30" fmla="*/ 0 w 81"/>
                  <a:gd name="T31" fmla="*/ 1 h 210"/>
                  <a:gd name="T32" fmla="*/ 0 w 81"/>
                  <a:gd name="T33" fmla="*/ 1 h 210"/>
                  <a:gd name="T34" fmla="*/ 0 w 81"/>
                  <a:gd name="T35" fmla="*/ 1 h 210"/>
                  <a:gd name="T36" fmla="*/ 0 w 81"/>
                  <a:gd name="T37" fmla="*/ 1 h 210"/>
                  <a:gd name="T38" fmla="*/ 0 w 81"/>
                  <a:gd name="T39" fmla="*/ 1 h 210"/>
                  <a:gd name="T40" fmla="*/ 0 w 81"/>
                  <a:gd name="T41" fmla="*/ 1 h 210"/>
                  <a:gd name="T42" fmla="*/ 0 w 81"/>
                  <a:gd name="T43" fmla="*/ 1 h 21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81"/>
                  <a:gd name="T67" fmla="*/ 0 h 210"/>
                  <a:gd name="T68" fmla="*/ 81 w 81"/>
                  <a:gd name="T69" fmla="*/ 210 h 210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81" h="210">
                    <a:moveTo>
                      <a:pt x="0" y="88"/>
                    </a:moveTo>
                    <a:lnTo>
                      <a:pt x="7" y="46"/>
                    </a:lnTo>
                    <a:lnTo>
                      <a:pt x="15" y="23"/>
                    </a:lnTo>
                    <a:lnTo>
                      <a:pt x="24" y="8"/>
                    </a:lnTo>
                    <a:lnTo>
                      <a:pt x="33" y="0"/>
                    </a:lnTo>
                    <a:lnTo>
                      <a:pt x="47" y="2"/>
                    </a:lnTo>
                    <a:lnTo>
                      <a:pt x="54" y="20"/>
                    </a:lnTo>
                    <a:lnTo>
                      <a:pt x="62" y="51"/>
                    </a:lnTo>
                    <a:lnTo>
                      <a:pt x="65" y="92"/>
                    </a:lnTo>
                    <a:lnTo>
                      <a:pt x="65" y="140"/>
                    </a:lnTo>
                    <a:lnTo>
                      <a:pt x="81" y="171"/>
                    </a:lnTo>
                    <a:lnTo>
                      <a:pt x="81" y="186"/>
                    </a:lnTo>
                    <a:lnTo>
                      <a:pt x="80" y="187"/>
                    </a:lnTo>
                    <a:lnTo>
                      <a:pt x="64" y="158"/>
                    </a:lnTo>
                    <a:lnTo>
                      <a:pt x="60" y="179"/>
                    </a:lnTo>
                    <a:lnTo>
                      <a:pt x="50" y="198"/>
                    </a:lnTo>
                    <a:lnTo>
                      <a:pt x="43" y="207"/>
                    </a:lnTo>
                    <a:lnTo>
                      <a:pt x="29" y="210"/>
                    </a:lnTo>
                    <a:lnTo>
                      <a:pt x="12" y="195"/>
                    </a:lnTo>
                    <a:lnTo>
                      <a:pt x="4" y="163"/>
                    </a:lnTo>
                    <a:lnTo>
                      <a:pt x="0" y="133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0" name="Freeform 1131"/>
              <p:cNvSpPr>
                <a:spLocks/>
              </p:cNvSpPr>
              <p:nvPr/>
            </p:nvSpPr>
            <p:spPr bwMode="auto">
              <a:xfrm>
                <a:off x="720" y="2984"/>
                <a:ext cx="38" cy="170"/>
              </a:xfrm>
              <a:custGeom>
                <a:avLst/>
                <a:gdLst>
                  <a:gd name="T0" fmla="*/ 0 w 77"/>
                  <a:gd name="T1" fmla="*/ 0 h 341"/>
                  <a:gd name="T2" fmla="*/ 0 w 77"/>
                  <a:gd name="T3" fmla="*/ 0 h 341"/>
                  <a:gd name="T4" fmla="*/ 0 w 77"/>
                  <a:gd name="T5" fmla="*/ 0 h 341"/>
                  <a:gd name="T6" fmla="*/ 0 w 77"/>
                  <a:gd name="T7" fmla="*/ 0 h 341"/>
                  <a:gd name="T8" fmla="*/ 0 w 77"/>
                  <a:gd name="T9" fmla="*/ 0 h 341"/>
                  <a:gd name="T10" fmla="*/ 0 w 77"/>
                  <a:gd name="T11" fmla="*/ 0 h 341"/>
                  <a:gd name="T12" fmla="*/ 0 w 77"/>
                  <a:gd name="T13" fmla="*/ 0 h 341"/>
                  <a:gd name="T14" fmla="*/ 0 w 77"/>
                  <a:gd name="T15" fmla="*/ 0 h 341"/>
                  <a:gd name="T16" fmla="*/ 0 w 77"/>
                  <a:gd name="T17" fmla="*/ 0 h 341"/>
                  <a:gd name="T18" fmla="*/ 0 w 77"/>
                  <a:gd name="T19" fmla="*/ 0 h 341"/>
                  <a:gd name="T20" fmla="*/ 0 w 77"/>
                  <a:gd name="T21" fmla="*/ 0 h 341"/>
                  <a:gd name="T22" fmla="*/ 0 w 77"/>
                  <a:gd name="T23" fmla="*/ 0 h 341"/>
                  <a:gd name="T24" fmla="*/ 0 w 77"/>
                  <a:gd name="T25" fmla="*/ 0 h 341"/>
                  <a:gd name="T26" fmla="*/ 0 w 77"/>
                  <a:gd name="T27" fmla="*/ 0 h 341"/>
                  <a:gd name="T28" fmla="*/ 0 w 77"/>
                  <a:gd name="T29" fmla="*/ 0 h 341"/>
                  <a:gd name="T30" fmla="*/ 0 w 77"/>
                  <a:gd name="T31" fmla="*/ 0 h 341"/>
                  <a:gd name="T32" fmla="*/ 0 w 77"/>
                  <a:gd name="T33" fmla="*/ 0 h 341"/>
                  <a:gd name="T34" fmla="*/ 0 w 77"/>
                  <a:gd name="T35" fmla="*/ 0 h 341"/>
                  <a:gd name="T36" fmla="*/ 0 w 77"/>
                  <a:gd name="T37" fmla="*/ 0 h 341"/>
                  <a:gd name="T38" fmla="*/ 0 w 77"/>
                  <a:gd name="T39" fmla="*/ 0 h 341"/>
                  <a:gd name="T40" fmla="*/ 0 w 77"/>
                  <a:gd name="T41" fmla="*/ 0 h 34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7"/>
                  <a:gd name="T64" fmla="*/ 0 h 341"/>
                  <a:gd name="T65" fmla="*/ 77 w 77"/>
                  <a:gd name="T66" fmla="*/ 341 h 34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7" h="341">
                    <a:moveTo>
                      <a:pt x="11" y="22"/>
                    </a:moveTo>
                    <a:lnTo>
                      <a:pt x="22" y="8"/>
                    </a:lnTo>
                    <a:lnTo>
                      <a:pt x="32" y="3"/>
                    </a:lnTo>
                    <a:lnTo>
                      <a:pt x="43" y="0"/>
                    </a:lnTo>
                    <a:lnTo>
                      <a:pt x="56" y="4"/>
                    </a:lnTo>
                    <a:lnTo>
                      <a:pt x="70" y="22"/>
                    </a:lnTo>
                    <a:lnTo>
                      <a:pt x="77" y="55"/>
                    </a:lnTo>
                    <a:lnTo>
                      <a:pt x="77" y="104"/>
                    </a:lnTo>
                    <a:lnTo>
                      <a:pt x="76" y="152"/>
                    </a:lnTo>
                    <a:lnTo>
                      <a:pt x="69" y="224"/>
                    </a:lnTo>
                    <a:lnTo>
                      <a:pt x="62" y="283"/>
                    </a:lnTo>
                    <a:lnTo>
                      <a:pt x="56" y="321"/>
                    </a:lnTo>
                    <a:lnTo>
                      <a:pt x="41" y="341"/>
                    </a:lnTo>
                    <a:lnTo>
                      <a:pt x="22" y="337"/>
                    </a:lnTo>
                    <a:lnTo>
                      <a:pt x="11" y="306"/>
                    </a:lnTo>
                    <a:lnTo>
                      <a:pt x="4" y="261"/>
                    </a:lnTo>
                    <a:lnTo>
                      <a:pt x="2" y="213"/>
                    </a:lnTo>
                    <a:lnTo>
                      <a:pt x="0" y="137"/>
                    </a:lnTo>
                    <a:lnTo>
                      <a:pt x="3" y="85"/>
                    </a:lnTo>
                    <a:lnTo>
                      <a:pt x="7" y="38"/>
                    </a:lnTo>
                    <a:lnTo>
                      <a:pt x="11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1" name="Freeform 1132"/>
              <p:cNvSpPr>
                <a:spLocks/>
              </p:cNvSpPr>
              <p:nvPr/>
            </p:nvSpPr>
            <p:spPr bwMode="auto">
              <a:xfrm>
                <a:off x="706" y="2984"/>
                <a:ext cx="35" cy="207"/>
              </a:xfrm>
              <a:custGeom>
                <a:avLst/>
                <a:gdLst>
                  <a:gd name="T0" fmla="*/ 1 w 70"/>
                  <a:gd name="T1" fmla="*/ 0 h 416"/>
                  <a:gd name="T2" fmla="*/ 1 w 70"/>
                  <a:gd name="T3" fmla="*/ 0 h 416"/>
                  <a:gd name="T4" fmla="*/ 1 w 70"/>
                  <a:gd name="T5" fmla="*/ 0 h 416"/>
                  <a:gd name="T6" fmla="*/ 1 w 70"/>
                  <a:gd name="T7" fmla="*/ 0 h 416"/>
                  <a:gd name="T8" fmla="*/ 1 w 70"/>
                  <a:gd name="T9" fmla="*/ 0 h 416"/>
                  <a:gd name="T10" fmla="*/ 1 w 70"/>
                  <a:gd name="T11" fmla="*/ 0 h 416"/>
                  <a:gd name="T12" fmla="*/ 1 w 70"/>
                  <a:gd name="T13" fmla="*/ 0 h 416"/>
                  <a:gd name="T14" fmla="*/ 1 w 70"/>
                  <a:gd name="T15" fmla="*/ 0 h 416"/>
                  <a:gd name="T16" fmla="*/ 1 w 70"/>
                  <a:gd name="T17" fmla="*/ 0 h 416"/>
                  <a:gd name="T18" fmla="*/ 1 w 70"/>
                  <a:gd name="T19" fmla="*/ 0 h 416"/>
                  <a:gd name="T20" fmla="*/ 1 w 70"/>
                  <a:gd name="T21" fmla="*/ 0 h 416"/>
                  <a:gd name="T22" fmla="*/ 1 w 70"/>
                  <a:gd name="T23" fmla="*/ 0 h 416"/>
                  <a:gd name="T24" fmla="*/ 1 w 70"/>
                  <a:gd name="T25" fmla="*/ 0 h 416"/>
                  <a:gd name="T26" fmla="*/ 1 w 70"/>
                  <a:gd name="T27" fmla="*/ 0 h 416"/>
                  <a:gd name="T28" fmla="*/ 1 w 70"/>
                  <a:gd name="T29" fmla="*/ 0 h 416"/>
                  <a:gd name="T30" fmla="*/ 1 w 70"/>
                  <a:gd name="T31" fmla="*/ 0 h 416"/>
                  <a:gd name="T32" fmla="*/ 0 w 70"/>
                  <a:gd name="T33" fmla="*/ 0 h 416"/>
                  <a:gd name="T34" fmla="*/ 1 w 70"/>
                  <a:gd name="T35" fmla="*/ 0 h 416"/>
                  <a:gd name="T36" fmla="*/ 1 w 70"/>
                  <a:gd name="T37" fmla="*/ 0 h 416"/>
                  <a:gd name="T38" fmla="*/ 1 w 70"/>
                  <a:gd name="T39" fmla="*/ 0 h 416"/>
                  <a:gd name="T40" fmla="*/ 1 w 70"/>
                  <a:gd name="T41" fmla="*/ 0 h 416"/>
                  <a:gd name="T42" fmla="*/ 1 w 70"/>
                  <a:gd name="T43" fmla="*/ 0 h 416"/>
                  <a:gd name="T44" fmla="*/ 1 w 70"/>
                  <a:gd name="T45" fmla="*/ 0 h 416"/>
                  <a:gd name="T46" fmla="*/ 1 w 70"/>
                  <a:gd name="T47" fmla="*/ 0 h 416"/>
                  <a:gd name="T48" fmla="*/ 1 w 70"/>
                  <a:gd name="T49" fmla="*/ 0 h 41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0"/>
                  <a:gd name="T76" fmla="*/ 0 h 416"/>
                  <a:gd name="T77" fmla="*/ 70 w 70"/>
                  <a:gd name="T78" fmla="*/ 416 h 41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0" h="416">
                    <a:moveTo>
                      <a:pt x="49" y="1"/>
                    </a:moveTo>
                    <a:lnTo>
                      <a:pt x="64" y="0"/>
                    </a:lnTo>
                    <a:lnTo>
                      <a:pt x="70" y="17"/>
                    </a:lnTo>
                    <a:lnTo>
                      <a:pt x="62" y="41"/>
                    </a:lnTo>
                    <a:lnTo>
                      <a:pt x="49" y="54"/>
                    </a:lnTo>
                    <a:lnTo>
                      <a:pt x="38" y="85"/>
                    </a:lnTo>
                    <a:lnTo>
                      <a:pt x="26" y="127"/>
                    </a:lnTo>
                    <a:lnTo>
                      <a:pt x="21" y="166"/>
                    </a:lnTo>
                    <a:lnTo>
                      <a:pt x="17" y="232"/>
                    </a:lnTo>
                    <a:lnTo>
                      <a:pt x="21" y="294"/>
                    </a:lnTo>
                    <a:lnTo>
                      <a:pt x="27" y="323"/>
                    </a:lnTo>
                    <a:lnTo>
                      <a:pt x="22" y="354"/>
                    </a:lnTo>
                    <a:lnTo>
                      <a:pt x="17" y="378"/>
                    </a:lnTo>
                    <a:lnTo>
                      <a:pt x="19" y="416"/>
                    </a:lnTo>
                    <a:lnTo>
                      <a:pt x="12" y="413"/>
                    </a:lnTo>
                    <a:lnTo>
                      <a:pt x="4" y="382"/>
                    </a:lnTo>
                    <a:lnTo>
                      <a:pt x="0" y="354"/>
                    </a:lnTo>
                    <a:lnTo>
                      <a:pt x="10" y="318"/>
                    </a:lnTo>
                    <a:lnTo>
                      <a:pt x="6" y="284"/>
                    </a:lnTo>
                    <a:lnTo>
                      <a:pt x="4" y="230"/>
                    </a:lnTo>
                    <a:lnTo>
                      <a:pt x="4" y="164"/>
                    </a:lnTo>
                    <a:lnTo>
                      <a:pt x="10" y="92"/>
                    </a:lnTo>
                    <a:lnTo>
                      <a:pt x="21" y="41"/>
                    </a:lnTo>
                    <a:lnTo>
                      <a:pt x="33" y="13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2" name="Freeform 1133"/>
              <p:cNvSpPr>
                <a:spLocks/>
              </p:cNvSpPr>
              <p:nvPr/>
            </p:nvSpPr>
            <p:spPr bwMode="auto">
              <a:xfrm>
                <a:off x="753" y="2988"/>
                <a:ext cx="35" cy="199"/>
              </a:xfrm>
              <a:custGeom>
                <a:avLst/>
                <a:gdLst>
                  <a:gd name="T0" fmla="*/ 1 w 70"/>
                  <a:gd name="T1" fmla="*/ 0 h 398"/>
                  <a:gd name="T2" fmla="*/ 1 w 70"/>
                  <a:gd name="T3" fmla="*/ 0 h 398"/>
                  <a:gd name="T4" fmla="*/ 1 w 70"/>
                  <a:gd name="T5" fmla="*/ 1 h 398"/>
                  <a:gd name="T6" fmla="*/ 1 w 70"/>
                  <a:gd name="T7" fmla="*/ 1 h 398"/>
                  <a:gd name="T8" fmla="*/ 1 w 70"/>
                  <a:gd name="T9" fmla="*/ 1 h 398"/>
                  <a:gd name="T10" fmla="*/ 1 w 70"/>
                  <a:gd name="T11" fmla="*/ 1 h 398"/>
                  <a:gd name="T12" fmla="*/ 1 w 70"/>
                  <a:gd name="T13" fmla="*/ 1 h 398"/>
                  <a:gd name="T14" fmla="*/ 1 w 70"/>
                  <a:gd name="T15" fmla="*/ 1 h 398"/>
                  <a:gd name="T16" fmla="*/ 1 w 70"/>
                  <a:gd name="T17" fmla="*/ 1 h 398"/>
                  <a:gd name="T18" fmla="*/ 1 w 70"/>
                  <a:gd name="T19" fmla="*/ 1 h 398"/>
                  <a:gd name="T20" fmla="*/ 1 w 70"/>
                  <a:gd name="T21" fmla="*/ 1 h 398"/>
                  <a:gd name="T22" fmla="*/ 1 w 70"/>
                  <a:gd name="T23" fmla="*/ 1 h 398"/>
                  <a:gd name="T24" fmla="*/ 1 w 70"/>
                  <a:gd name="T25" fmla="*/ 1 h 398"/>
                  <a:gd name="T26" fmla="*/ 1 w 70"/>
                  <a:gd name="T27" fmla="*/ 1 h 398"/>
                  <a:gd name="T28" fmla="*/ 1 w 70"/>
                  <a:gd name="T29" fmla="*/ 1 h 398"/>
                  <a:gd name="T30" fmla="*/ 1 w 70"/>
                  <a:gd name="T31" fmla="*/ 1 h 398"/>
                  <a:gd name="T32" fmla="*/ 1 w 70"/>
                  <a:gd name="T33" fmla="*/ 1 h 398"/>
                  <a:gd name="T34" fmla="*/ 0 w 70"/>
                  <a:gd name="T35" fmla="*/ 1 h 398"/>
                  <a:gd name="T36" fmla="*/ 1 w 70"/>
                  <a:gd name="T37" fmla="*/ 0 h 3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0"/>
                  <a:gd name="T58" fmla="*/ 0 h 398"/>
                  <a:gd name="T59" fmla="*/ 70 w 70"/>
                  <a:gd name="T60" fmla="*/ 398 h 3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0" h="398">
                    <a:moveTo>
                      <a:pt x="1" y="0"/>
                    </a:moveTo>
                    <a:lnTo>
                      <a:pt x="29" y="0"/>
                    </a:lnTo>
                    <a:lnTo>
                      <a:pt x="49" y="31"/>
                    </a:lnTo>
                    <a:lnTo>
                      <a:pt x="70" y="118"/>
                    </a:lnTo>
                    <a:lnTo>
                      <a:pt x="70" y="217"/>
                    </a:lnTo>
                    <a:lnTo>
                      <a:pt x="59" y="301"/>
                    </a:lnTo>
                    <a:lnTo>
                      <a:pt x="70" y="330"/>
                    </a:lnTo>
                    <a:lnTo>
                      <a:pt x="70" y="370"/>
                    </a:lnTo>
                    <a:lnTo>
                      <a:pt x="59" y="398"/>
                    </a:lnTo>
                    <a:lnTo>
                      <a:pt x="46" y="373"/>
                    </a:lnTo>
                    <a:lnTo>
                      <a:pt x="39" y="334"/>
                    </a:lnTo>
                    <a:lnTo>
                      <a:pt x="23" y="305"/>
                    </a:lnTo>
                    <a:lnTo>
                      <a:pt x="41" y="279"/>
                    </a:lnTo>
                    <a:lnTo>
                      <a:pt x="51" y="217"/>
                    </a:lnTo>
                    <a:lnTo>
                      <a:pt x="51" y="157"/>
                    </a:lnTo>
                    <a:lnTo>
                      <a:pt x="41" y="99"/>
                    </a:lnTo>
                    <a:lnTo>
                      <a:pt x="21" y="56"/>
                    </a:lnTo>
                    <a:lnTo>
                      <a:pt x="0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3" name="Freeform 1134"/>
              <p:cNvSpPr>
                <a:spLocks/>
              </p:cNvSpPr>
              <p:nvPr/>
            </p:nvSpPr>
            <p:spPr bwMode="auto">
              <a:xfrm>
                <a:off x="720" y="3119"/>
                <a:ext cx="35" cy="239"/>
              </a:xfrm>
              <a:custGeom>
                <a:avLst/>
                <a:gdLst>
                  <a:gd name="T0" fmla="*/ 0 w 72"/>
                  <a:gd name="T1" fmla="*/ 0 h 476"/>
                  <a:gd name="T2" fmla="*/ 0 w 72"/>
                  <a:gd name="T3" fmla="*/ 1 h 476"/>
                  <a:gd name="T4" fmla="*/ 0 w 72"/>
                  <a:gd name="T5" fmla="*/ 1 h 476"/>
                  <a:gd name="T6" fmla="*/ 0 w 72"/>
                  <a:gd name="T7" fmla="*/ 1 h 476"/>
                  <a:gd name="T8" fmla="*/ 0 w 72"/>
                  <a:gd name="T9" fmla="*/ 1 h 476"/>
                  <a:gd name="T10" fmla="*/ 0 w 72"/>
                  <a:gd name="T11" fmla="*/ 1 h 476"/>
                  <a:gd name="T12" fmla="*/ 0 w 72"/>
                  <a:gd name="T13" fmla="*/ 1 h 476"/>
                  <a:gd name="T14" fmla="*/ 0 w 72"/>
                  <a:gd name="T15" fmla="*/ 1 h 476"/>
                  <a:gd name="T16" fmla="*/ 0 w 72"/>
                  <a:gd name="T17" fmla="*/ 1 h 476"/>
                  <a:gd name="T18" fmla="*/ 0 w 72"/>
                  <a:gd name="T19" fmla="*/ 1 h 476"/>
                  <a:gd name="T20" fmla="*/ 0 w 72"/>
                  <a:gd name="T21" fmla="*/ 1 h 476"/>
                  <a:gd name="T22" fmla="*/ 0 w 72"/>
                  <a:gd name="T23" fmla="*/ 1 h 476"/>
                  <a:gd name="T24" fmla="*/ 0 w 72"/>
                  <a:gd name="T25" fmla="*/ 1 h 476"/>
                  <a:gd name="T26" fmla="*/ 0 w 72"/>
                  <a:gd name="T27" fmla="*/ 1 h 476"/>
                  <a:gd name="T28" fmla="*/ 0 w 72"/>
                  <a:gd name="T29" fmla="*/ 1 h 476"/>
                  <a:gd name="T30" fmla="*/ 0 w 72"/>
                  <a:gd name="T31" fmla="*/ 1 h 476"/>
                  <a:gd name="T32" fmla="*/ 0 w 72"/>
                  <a:gd name="T33" fmla="*/ 1 h 476"/>
                  <a:gd name="T34" fmla="*/ 0 w 72"/>
                  <a:gd name="T35" fmla="*/ 1 h 476"/>
                  <a:gd name="T36" fmla="*/ 0 w 72"/>
                  <a:gd name="T37" fmla="*/ 1 h 476"/>
                  <a:gd name="T38" fmla="*/ 0 w 72"/>
                  <a:gd name="T39" fmla="*/ 1 h 476"/>
                  <a:gd name="T40" fmla="*/ 0 w 72"/>
                  <a:gd name="T41" fmla="*/ 1 h 476"/>
                  <a:gd name="T42" fmla="*/ 0 w 72"/>
                  <a:gd name="T43" fmla="*/ 1 h 476"/>
                  <a:gd name="T44" fmla="*/ 0 w 72"/>
                  <a:gd name="T45" fmla="*/ 1 h 476"/>
                  <a:gd name="T46" fmla="*/ 0 w 72"/>
                  <a:gd name="T47" fmla="*/ 1 h 476"/>
                  <a:gd name="T48" fmla="*/ 0 w 72"/>
                  <a:gd name="T49" fmla="*/ 1 h 476"/>
                  <a:gd name="T50" fmla="*/ 0 w 72"/>
                  <a:gd name="T51" fmla="*/ 1 h 476"/>
                  <a:gd name="T52" fmla="*/ 0 w 72"/>
                  <a:gd name="T53" fmla="*/ 1 h 476"/>
                  <a:gd name="T54" fmla="*/ 0 w 72"/>
                  <a:gd name="T55" fmla="*/ 1 h 476"/>
                  <a:gd name="T56" fmla="*/ 0 w 72"/>
                  <a:gd name="T57" fmla="*/ 1 h 476"/>
                  <a:gd name="T58" fmla="*/ 0 w 72"/>
                  <a:gd name="T59" fmla="*/ 1 h 476"/>
                  <a:gd name="T60" fmla="*/ 0 w 72"/>
                  <a:gd name="T61" fmla="*/ 1 h 476"/>
                  <a:gd name="T62" fmla="*/ 0 w 72"/>
                  <a:gd name="T63" fmla="*/ 0 h 47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2"/>
                  <a:gd name="T97" fmla="*/ 0 h 476"/>
                  <a:gd name="T98" fmla="*/ 72 w 72"/>
                  <a:gd name="T99" fmla="*/ 476 h 47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2" h="476">
                    <a:moveTo>
                      <a:pt x="7" y="0"/>
                    </a:moveTo>
                    <a:lnTo>
                      <a:pt x="16" y="20"/>
                    </a:lnTo>
                    <a:lnTo>
                      <a:pt x="19" y="40"/>
                    </a:lnTo>
                    <a:lnTo>
                      <a:pt x="23" y="108"/>
                    </a:lnTo>
                    <a:lnTo>
                      <a:pt x="24" y="154"/>
                    </a:lnTo>
                    <a:lnTo>
                      <a:pt x="24" y="234"/>
                    </a:lnTo>
                    <a:lnTo>
                      <a:pt x="23" y="309"/>
                    </a:lnTo>
                    <a:lnTo>
                      <a:pt x="20" y="368"/>
                    </a:lnTo>
                    <a:lnTo>
                      <a:pt x="18" y="387"/>
                    </a:lnTo>
                    <a:lnTo>
                      <a:pt x="35" y="396"/>
                    </a:lnTo>
                    <a:lnTo>
                      <a:pt x="49" y="408"/>
                    </a:lnTo>
                    <a:lnTo>
                      <a:pt x="69" y="433"/>
                    </a:lnTo>
                    <a:lnTo>
                      <a:pt x="72" y="442"/>
                    </a:lnTo>
                    <a:lnTo>
                      <a:pt x="70" y="461"/>
                    </a:lnTo>
                    <a:lnTo>
                      <a:pt x="60" y="476"/>
                    </a:lnTo>
                    <a:lnTo>
                      <a:pt x="56" y="467"/>
                    </a:lnTo>
                    <a:lnTo>
                      <a:pt x="53" y="447"/>
                    </a:lnTo>
                    <a:lnTo>
                      <a:pt x="44" y="432"/>
                    </a:lnTo>
                    <a:lnTo>
                      <a:pt x="27" y="413"/>
                    </a:lnTo>
                    <a:lnTo>
                      <a:pt x="16" y="408"/>
                    </a:lnTo>
                    <a:lnTo>
                      <a:pt x="4" y="408"/>
                    </a:lnTo>
                    <a:lnTo>
                      <a:pt x="4" y="393"/>
                    </a:lnTo>
                    <a:lnTo>
                      <a:pt x="10" y="376"/>
                    </a:lnTo>
                    <a:lnTo>
                      <a:pt x="16" y="323"/>
                    </a:lnTo>
                    <a:lnTo>
                      <a:pt x="18" y="268"/>
                    </a:lnTo>
                    <a:lnTo>
                      <a:pt x="16" y="218"/>
                    </a:lnTo>
                    <a:lnTo>
                      <a:pt x="16" y="154"/>
                    </a:lnTo>
                    <a:lnTo>
                      <a:pt x="12" y="100"/>
                    </a:lnTo>
                    <a:lnTo>
                      <a:pt x="6" y="61"/>
                    </a:lnTo>
                    <a:lnTo>
                      <a:pt x="0" y="24"/>
                    </a:lnTo>
                    <a:lnTo>
                      <a:pt x="2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24" name="Freeform 1135"/>
              <p:cNvSpPr>
                <a:spLocks/>
              </p:cNvSpPr>
              <p:nvPr/>
            </p:nvSpPr>
            <p:spPr bwMode="auto">
              <a:xfrm>
                <a:off x="741" y="3119"/>
                <a:ext cx="37" cy="215"/>
              </a:xfrm>
              <a:custGeom>
                <a:avLst/>
                <a:gdLst>
                  <a:gd name="T0" fmla="*/ 0 w 74"/>
                  <a:gd name="T1" fmla="*/ 1 h 429"/>
                  <a:gd name="T2" fmla="*/ 0 w 74"/>
                  <a:gd name="T3" fmla="*/ 1 h 429"/>
                  <a:gd name="T4" fmla="*/ 1 w 74"/>
                  <a:gd name="T5" fmla="*/ 0 h 429"/>
                  <a:gd name="T6" fmla="*/ 1 w 74"/>
                  <a:gd name="T7" fmla="*/ 0 h 429"/>
                  <a:gd name="T8" fmla="*/ 1 w 74"/>
                  <a:gd name="T9" fmla="*/ 1 h 429"/>
                  <a:gd name="T10" fmla="*/ 1 w 74"/>
                  <a:gd name="T11" fmla="*/ 1 h 429"/>
                  <a:gd name="T12" fmla="*/ 1 w 74"/>
                  <a:gd name="T13" fmla="*/ 1 h 429"/>
                  <a:gd name="T14" fmla="*/ 1 w 74"/>
                  <a:gd name="T15" fmla="*/ 1 h 429"/>
                  <a:gd name="T16" fmla="*/ 1 w 74"/>
                  <a:gd name="T17" fmla="*/ 1 h 429"/>
                  <a:gd name="T18" fmla="*/ 1 w 74"/>
                  <a:gd name="T19" fmla="*/ 1 h 429"/>
                  <a:gd name="T20" fmla="*/ 1 w 74"/>
                  <a:gd name="T21" fmla="*/ 1 h 429"/>
                  <a:gd name="T22" fmla="*/ 1 w 74"/>
                  <a:gd name="T23" fmla="*/ 1 h 429"/>
                  <a:gd name="T24" fmla="*/ 1 w 74"/>
                  <a:gd name="T25" fmla="*/ 1 h 429"/>
                  <a:gd name="T26" fmla="*/ 1 w 74"/>
                  <a:gd name="T27" fmla="*/ 1 h 429"/>
                  <a:gd name="T28" fmla="*/ 1 w 74"/>
                  <a:gd name="T29" fmla="*/ 1 h 429"/>
                  <a:gd name="T30" fmla="*/ 1 w 74"/>
                  <a:gd name="T31" fmla="*/ 1 h 429"/>
                  <a:gd name="T32" fmla="*/ 1 w 74"/>
                  <a:gd name="T33" fmla="*/ 1 h 429"/>
                  <a:gd name="T34" fmla="*/ 1 w 74"/>
                  <a:gd name="T35" fmla="*/ 1 h 429"/>
                  <a:gd name="T36" fmla="*/ 1 w 74"/>
                  <a:gd name="T37" fmla="*/ 1 h 429"/>
                  <a:gd name="T38" fmla="*/ 1 w 74"/>
                  <a:gd name="T39" fmla="*/ 1 h 429"/>
                  <a:gd name="T40" fmla="*/ 1 w 74"/>
                  <a:gd name="T41" fmla="*/ 1 h 429"/>
                  <a:gd name="T42" fmla="*/ 1 w 74"/>
                  <a:gd name="T43" fmla="*/ 1 h 429"/>
                  <a:gd name="T44" fmla="*/ 1 w 74"/>
                  <a:gd name="T45" fmla="*/ 1 h 429"/>
                  <a:gd name="T46" fmla="*/ 1 w 74"/>
                  <a:gd name="T47" fmla="*/ 1 h 429"/>
                  <a:gd name="T48" fmla="*/ 1 w 74"/>
                  <a:gd name="T49" fmla="*/ 1 h 429"/>
                  <a:gd name="T50" fmla="*/ 1 w 74"/>
                  <a:gd name="T51" fmla="*/ 1 h 429"/>
                  <a:gd name="T52" fmla="*/ 1 w 74"/>
                  <a:gd name="T53" fmla="*/ 1 h 429"/>
                  <a:gd name="T54" fmla="*/ 1 w 74"/>
                  <a:gd name="T55" fmla="*/ 1 h 429"/>
                  <a:gd name="T56" fmla="*/ 1 w 74"/>
                  <a:gd name="T57" fmla="*/ 1 h 429"/>
                  <a:gd name="T58" fmla="*/ 1 w 74"/>
                  <a:gd name="T59" fmla="*/ 1 h 429"/>
                  <a:gd name="T60" fmla="*/ 1 w 74"/>
                  <a:gd name="T61" fmla="*/ 1 h 429"/>
                  <a:gd name="T62" fmla="*/ 1 w 74"/>
                  <a:gd name="T63" fmla="*/ 1 h 429"/>
                  <a:gd name="T64" fmla="*/ 1 w 74"/>
                  <a:gd name="T65" fmla="*/ 1 h 429"/>
                  <a:gd name="T66" fmla="*/ 1 w 74"/>
                  <a:gd name="T67" fmla="*/ 1 h 429"/>
                  <a:gd name="T68" fmla="*/ 0 w 74"/>
                  <a:gd name="T69" fmla="*/ 1 h 42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4"/>
                  <a:gd name="T106" fmla="*/ 0 h 429"/>
                  <a:gd name="T107" fmla="*/ 74 w 74"/>
                  <a:gd name="T108" fmla="*/ 429 h 42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4" h="429">
                    <a:moveTo>
                      <a:pt x="0" y="34"/>
                    </a:moveTo>
                    <a:lnTo>
                      <a:pt x="0" y="7"/>
                    </a:lnTo>
                    <a:lnTo>
                      <a:pt x="8" y="0"/>
                    </a:lnTo>
                    <a:lnTo>
                      <a:pt x="20" y="0"/>
                    </a:lnTo>
                    <a:lnTo>
                      <a:pt x="29" y="16"/>
                    </a:lnTo>
                    <a:lnTo>
                      <a:pt x="30" y="30"/>
                    </a:lnTo>
                    <a:lnTo>
                      <a:pt x="29" y="61"/>
                    </a:lnTo>
                    <a:lnTo>
                      <a:pt x="22" y="100"/>
                    </a:lnTo>
                    <a:lnTo>
                      <a:pt x="20" y="160"/>
                    </a:lnTo>
                    <a:lnTo>
                      <a:pt x="18" y="199"/>
                    </a:lnTo>
                    <a:lnTo>
                      <a:pt x="18" y="206"/>
                    </a:lnTo>
                    <a:lnTo>
                      <a:pt x="21" y="261"/>
                    </a:lnTo>
                    <a:lnTo>
                      <a:pt x="25" y="292"/>
                    </a:lnTo>
                    <a:lnTo>
                      <a:pt x="29" y="317"/>
                    </a:lnTo>
                    <a:lnTo>
                      <a:pt x="28" y="327"/>
                    </a:lnTo>
                    <a:lnTo>
                      <a:pt x="38" y="356"/>
                    </a:lnTo>
                    <a:lnTo>
                      <a:pt x="50" y="375"/>
                    </a:lnTo>
                    <a:lnTo>
                      <a:pt x="63" y="391"/>
                    </a:lnTo>
                    <a:lnTo>
                      <a:pt x="74" y="399"/>
                    </a:lnTo>
                    <a:lnTo>
                      <a:pt x="74" y="413"/>
                    </a:lnTo>
                    <a:lnTo>
                      <a:pt x="69" y="425"/>
                    </a:lnTo>
                    <a:lnTo>
                      <a:pt x="54" y="429"/>
                    </a:lnTo>
                    <a:lnTo>
                      <a:pt x="44" y="421"/>
                    </a:lnTo>
                    <a:lnTo>
                      <a:pt x="44" y="410"/>
                    </a:lnTo>
                    <a:lnTo>
                      <a:pt x="36" y="375"/>
                    </a:lnTo>
                    <a:lnTo>
                      <a:pt x="21" y="355"/>
                    </a:lnTo>
                    <a:lnTo>
                      <a:pt x="11" y="335"/>
                    </a:lnTo>
                    <a:lnTo>
                      <a:pt x="3" y="325"/>
                    </a:lnTo>
                    <a:lnTo>
                      <a:pt x="5" y="311"/>
                    </a:lnTo>
                    <a:lnTo>
                      <a:pt x="9" y="276"/>
                    </a:lnTo>
                    <a:lnTo>
                      <a:pt x="9" y="210"/>
                    </a:lnTo>
                    <a:lnTo>
                      <a:pt x="8" y="162"/>
                    </a:lnTo>
                    <a:lnTo>
                      <a:pt x="8" y="116"/>
                    </a:lnTo>
                    <a:lnTo>
                      <a:pt x="7" y="65"/>
                    </a:ln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812" name="Group 1143"/>
            <p:cNvGrpSpPr>
              <a:grpSpLocks/>
            </p:cNvGrpSpPr>
            <p:nvPr/>
          </p:nvGrpSpPr>
          <p:grpSpPr bwMode="auto">
            <a:xfrm>
              <a:off x="624" y="2934"/>
              <a:ext cx="58" cy="360"/>
              <a:chOff x="624" y="2934"/>
              <a:chExt cx="58" cy="360"/>
            </a:xfrm>
          </p:grpSpPr>
          <p:sp>
            <p:nvSpPr>
              <p:cNvPr id="33813" name="Freeform 1137"/>
              <p:cNvSpPr>
                <a:spLocks/>
              </p:cNvSpPr>
              <p:nvPr/>
            </p:nvSpPr>
            <p:spPr bwMode="auto">
              <a:xfrm>
                <a:off x="633" y="2934"/>
                <a:ext cx="36" cy="77"/>
              </a:xfrm>
              <a:custGeom>
                <a:avLst/>
                <a:gdLst>
                  <a:gd name="T0" fmla="*/ 0 w 72"/>
                  <a:gd name="T1" fmla="*/ 1 h 153"/>
                  <a:gd name="T2" fmla="*/ 1 w 72"/>
                  <a:gd name="T3" fmla="*/ 1 h 153"/>
                  <a:gd name="T4" fmla="*/ 1 w 72"/>
                  <a:gd name="T5" fmla="*/ 1 h 153"/>
                  <a:gd name="T6" fmla="*/ 1 w 72"/>
                  <a:gd name="T7" fmla="*/ 1 h 153"/>
                  <a:gd name="T8" fmla="*/ 1 w 72"/>
                  <a:gd name="T9" fmla="*/ 0 h 153"/>
                  <a:gd name="T10" fmla="*/ 1 w 72"/>
                  <a:gd name="T11" fmla="*/ 1 h 153"/>
                  <a:gd name="T12" fmla="*/ 1 w 72"/>
                  <a:gd name="T13" fmla="*/ 1 h 153"/>
                  <a:gd name="T14" fmla="*/ 1 w 72"/>
                  <a:gd name="T15" fmla="*/ 1 h 153"/>
                  <a:gd name="T16" fmla="*/ 1 w 72"/>
                  <a:gd name="T17" fmla="*/ 1 h 153"/>
                  <a:gd name="T18" fmla="*/ 1 w 72"/>
                  <a:gd name="T19" fmla="*/ 1 h 153"/>
                  <a:gd name="T20" fmla="*/ 1 w 72"/>
                  <a:gd name="T21" fmla="*/ 1 h 153"/>
                  <a:gd name="T22" fmla="*/ 1 w 72"/>
                  <a:gd name="T23" fmla="*/ 1 h 153"/>
                  <a:gd name="T24" fmla="*/ 1 w 72"/>
                  <a:gd name="T25" fmla="*/ 1 h 153"/>
                  <a:gd name="T26" fmla="*/ 1 w 72"/>
                  <a:gd name="T27" fmla="*/ 1 h 153"/>
                  <a:gd name="T28" fmla="*/ 1 w 72"/>
                  <a:gd name="T29" fmla="*/ 1 h 153"/>
                  <a:gd name="T30" fmla="*/ 1 w 72"/>
                  <a:gd name="T31" fmla="*/ 1 h 153"/>
                  <a:gd name="T32" fmla="*/ 1 w 72"/>
                  <a:gd name="T33" fmla="*/ 1 h 153"/>
                  <a:gd name="T34" fmla="*/ 1 w 72"/>
                  <a:gd name="T35" fmla="*/ 1 h 153"/>
                  <a:gd name="T36" fmla="*/ 1 w 72"/>
                  <a:gd name="T37" fmla="*/ 1 h 153"/>
                  <a:gd name="T38" fmla="*/ 1 w 72"/>
                  <a:gd name="T39" fmla="*/ 1 h 153"/>
                  <a:gd name="T40" fmla="*/ 0 w 72"/>
                  <a:gd name="T41" fmla="*/ 1 h 153"/>
                  <a:gd name="T42" fmla="*/ 0 w 72"/>
                  <a:gd name="T43" fmla="*/ 1 h 15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72"/>
                  <a:gd name="T67" fmla="*/ 0 h 153"/>
                  <a:gd name="T68" fmla="*/ 72 w 72"/>
                  <a:gd name="T69" fmla="*/ 153 h 15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72" h="153">
                    <a:moveTo>
                      <a:pt x="0" y="65"/>
                    </a:moveTo>
                    <a:lnTo>
                      <a:pt x="6" y="34"/>
                    </a:lnTo>
                    <a:lnTo>
                      <a:pt x="12" y="17"/>
                    </a:lnTo>
                    <a:lnTo>
                      <a:pt x="20" y="7"/>
                    </a:lnTo>
                    <a:lnTo>
                      <a:pt x="30" y="0"/>
                    </a:lnTo>
                    <a:lnTo>
                      <a:pt x="40" y="3"/>
                    </a:lnTo>
                    <a:lnTo>
                      <a:pt x="48" y="15"/>
                    </a:lnTo>
                    <a:lnTo>
                      <a:pt x="55" y="37"/>
                    </a:lnTo>
                    <a:lnTo>
                      <a:pt x="57" y="69"/>
                    </a:lnTo>
                    <a:lnTo>
                      <a:pt x="57" y="102"/>
                    </a:lnTo>
                    <a:lnTo>
                      <a:pt x="72" y="125"/>
                    </a:lnTo>
                    <a:lnTo>
                      <a:pt x="72" y="136"/>
                    </a:lnTo>
                    <a:lnTo>
                      <a:pt x="69" y="137"/>
                    </a:lnTo>
                    <a:lnTo>
                      <a:pt x="56" y="116"/>
                    </a:lnTo>
                    <a:lnTo>
                      <a:pt x="52" y="132"/>
                    </a:lnTo>
                    <a:lnTo>
                      <a:pt x="44" y="145"/>
                    </a:lnTo>
                    <a:lnTo>
                      <a:pt x="37" y="152"/>
                    </a:lnTo>
                    <a:lnTo>
                      <a:pt x="26" y="153"/>
                    </a:lnTo>
                    <a:lnTo>
                      <a:pt x="10" y="143"/>
                    </a:lnTo>
                    <a:lnTo>
                      <a:pt x="3" y="120"/>
                    </a:lnTo>
                    <a:lnTo>
                      <a:pt x="0" y="98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4" name="Freeform 1138"/>
              <p:cNvSpPr>
                <a:spLocks/>
              </p:cNvSpPr>
              <p:nvPr/>
            </p:nvSpPr>
            <p:spPr bwMode="auto">
              <a:xfrm>
                <a:off x="631" y="3017"/>
                <a:ext cx="35" cy="125"/>
              </a:xfrm>
              <a:custGeom>
                <a:avLst/>
                <a:gdLst>
                  <a:gd name="T0" fmla="*/ 0 w 71"/>
                  <a:gd name="T1" fmla="*/ 0 h 251"/>
                  <a:gd name="T2" fmla="*/ 0 w 71"/>
                  <a:gd name="T3" fmla="*/ 0 h 251"/>
                  <a:gd name="T4" fmla="*/ 0 w 71"/>
                  <a:gd name="T5" fmla="*/ 0 h 251"/>
                  <a:gd name="T6" fmla="*/ 0 w 71"/>
                  <a:gd name="T7" fmla="*/ 0 h 251"/>
                  <a:gd name="T8" fmla="*/ 0 w 71"/>
                  <a:gd name="T9" fmla="*/ 0 h 251"/>
                  <a:gd name="T10" fmla="*/ 0 w 71"/>
                  <a:gd name="T11" fmla="*/ 0 h 251"/>
                  <a:gd name="T12" fmla="*/ 0 w 71"/>
                  <a:gd name="T13" fmla="*/ 0 h 251"/>
                  <a:gd name="T14" fmla="*/ 0 w 71"/>
                  <a:gd name="T15" fmla="*/ 0 h 251"/>
                  <a:gd name="T16" fmla="*/ 0 w 71"/>
                  <a:gd name="T17" fmla="*/ 0 h 251"/>
                  <a:gd name="T18" fmla="*/ 0 w 71"/>
                  <a:gd name="T19" fmla="*/ 0 h 251"/>
                  <a:gd name="T20" fmla="*/ 0 w 71"/>
                  <a:gd name="T21" fmla="*/ 0 h 251"/>
                  <a:gd name="T22" fmla="*/ 0 w 71"/>
                  <a:gd name="T23" fmla="*/ 0 h 251"/>
                  <a:gd name="T24" fmla="*/ 0 w 71"/>
                  <a:gd name="T25" fmla="*/ 0 h 251"/>
                  <a:gd name="T26" fmla="*/ 0 w 71"/>
                  <a:gd name="T27" fmla="*/ 0 h 251"/>
                  <a:gd name="T28" fmla="*/ 0 w 71"/>
                  <a:gd name="T29" fmla="*/ 0 h 251"/>
                  <a:gd name="T30" fmla="*/ 0 w 71"/>
                  <a:gd name="T31" fmla="*/ 0 h 251"/>
                  <a:gd name="T32" fmla="*/ 0 w 71"/>
                  <a:gd name="T33" fmla="*/ 0 h 251"/>
                  <a:gd name="T34" fmla="*/ 0 w 71"/>
                  <a:gd name="T35" fmla="*/ 0 h 251"/>
                  <a:gd name="T36" fmla="*/ 0 w 71"/>
                  <a:gd name="T37" fmla="*/ 0 h 251"/>
                  <a:gd name="T38" fmla="*/ 0 w 71"/>
                  <a:gd name="T39" fmla="*/ 0 h 251"/>
                  <a:gd name="T40" fmla="*/ 0 w 71"/>
                  <a:gd name="T41" fmla="*/ 0 h 25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1"/>
                  <a:gd name="T64" fmla="*/ 0 h 251"/>
                  <a:gd name="T65" fmla="*/ 71 w 71"/>
                  <a:gd name="T66" fmla="*/ 251 h 251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1" h="251">
                    <a:moveTo>
                      <a:pt x="11" y="16"/>
                    </a:moveTo>
                    <a:lnTo>
                      <a:pt x="19" y="5"/>
                    </a:lnTo>
                    <a:lnTo>
                      <a:pt x="29" y="1"/>
                    </a:lnTo>
                    <a:lnTo>
                      <a:pt x="38" y="0"/>
                    </a:lnTo>
                    <a:lnTo>
                      <a:pt x="52" y="3"/>
                    </a:lnTo>
                    <a:lnTo>
                      <a:pt x="66" y="16"/>
                    </a:lnTo>
                    <a:lnTo>
                      <a:pt x="71" y="41"/>
                    </a:lnTo>
                    <a:lnTo>
                      <a:pt x="71" y="77"/>
                    </a:lnTo>
                    <a:lnTo>
                      <a:pt x="71" y="112"/>
                    </a:lnTo>
                    <a:lnTo>
                      <a:pt x="64" y="165"/>
                    </a:lnTo>
                    <a:lnTo>
                      <a:pt x="58" y="209"/>
                    </a:lnTo>
                    <a:lnTo>
                      <a:pt x="52" y="236"/>
                    </a:lnTo>
                    <a:lnTo>
                      <a:pt x="38" y="251"/>
                    </a:lnTo>
                    <a:lnTo>
                      <a:pt x="19" y="248"/>
                    </a:lnTo>
                    <a:lnTo>
                      <a:pt x="9" y="226"/>
                    </a:lnTo>
                    <a:lnTo>
                      <a:pt x="4" y="193"/>
                    </a:lnTo>
                    <a:lnTo>
                      <a:pt x="0" y="156"/>
                    </a:lnTo>
                    <a:lnTo>
                      <a:pt x="0" y="102"/>
                    </a:lnTo>
                    <a:lnTo>
                      <a:pt x="3" y="63"/>
                    </a:lnTo>
                    <a:lnTo>
                      <a:pt x="7" y="28"/>
                    </a:lnTo>
                    <a:lnTo>
                      <a:pt x="11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5" name="Freeform 1139"/>
              <p:cNvSpPr>
                <a:spLocks/>
              </p:cNvSpPr>
              <p:nvPr/>
            </p:nvSpPr>
            <p:spPr bwMode="auto">
              <a:xfrm>
                <a:off x="624" y="3017"/>
                <a:ext cx="36" cy="154"/>
              </a:xfrm>
              <a:custGeom>
                <a:avLst/>
                <a:gdLst>
                  <a:gd name="T0" fmla="*/ 1 w 71"/>
                  <a:gd name="T1" fmla="*/ 0 h 309"/>
                  <a:gd name="T2" fmla="*/ 1 w 71"/>
                  <a:gd name="T3" fmla="*/ 0 h 309"/>
                  <a:gd name="T4" fmla="*/ 1 w 71"/>
                  <a:gd name="T5" fmla="*/ 0 h 309"/>
                  <a:gd name="T6" fmla="*/ 1 w 71"/>
                  <a:gd name="T7" fmla="*/ 0 h 309"/>
                  <a:gd name="T8" fmla="*/ 1 w 71"/>
                  <a:gd name="T9" fmla="*/ 0 h 309"/>
                  <a:gd name="T10" fmla="*/ 1 w 71"/>
                  <a:gd name="T11" fmla="*/ 0 h 309"/>
                  <a:gd name="T12" fmla="*/ 1 w 71"/>
                  <a:gd name="T13" fmla="*/ 0 h 309"/>
                  <a:gd name="T14" fmla="*/ 1 w 71"/>
                  <a:gd name="T15" fmla="*/ 0 h 309"/>
                  <a:gd name="T16" fmla="*/ 1 w 71"/>
                  <a:gd name="T17" fmla="*/ 0 h 309"/>
                  <a:gd name="T18" fmla="*/ 1 w 71"/>
                  <a:gd name="T19" fmla="*/ 0 h 309"/>
                  <a:gd name="T20" fmla="*/ 1 w 71"/>
                  <a:gd name="T21" fmla="*/ 0 h 309"/>
                  <a:gd name="T22" fmla="*/ 1 w 71"/>
                  <a:gd name="T23" fmla="*/ 0 h 309"/>
                  <a:gd name="T24" fmla="*/ 1 w 71"/>
                  <a:gd name="T25" fmla="*/ 0 h 309"/>
                  <a:gd name="T26" fmla="*/ 1 w 71"/>
                  <a:gd name="T27" fmla="*/ 0 h 309"/>
                  <a:gd name="T28" fmla="*/ 1 w 71"/>
                  <a:gd name="T29" fmla="*/ 0 h 309"/>
                  <a:gd name="T30" fmla="*/ 1 w 71"/>
                  <a:gd name="T31" fmla="*/ 0 h 309"/>
                  <a:gd name="T32" fmla="*/ 0 w 71"/>
                  <a:gd name="T33" fmla="*/ 0 h 309"/>
                  <a:gd name="T34" fmla="*/ 1 w 71"/>
                  <a:gd name="T35" fmla="*/ 0 h 309"/>
                  <a:gd name="T36" fmla="*/ 1 w 71"/>
                  <a:gd name="T37" fmla="*/ 0 h 309"/>
                  <a:gd name="T38" fmla="*/ 1 w 71"/>
                  <a:gd name="T39" fmla="*/ 0 h 309"/>
                  <a:gd name="T40" fmla="*/ 1 w 71"/>
                  <a:gd name="T41" fmla="*/ 0 h 309"/>
                  <a:gd name="T42" fmla="*/ 1 w 71"/>
                  <a:gd name="T43" fmla="*/ 0 h 309"/>
                  <a:gd name="T44" fmla="*/ 1 w 71"/>
                  <a:gd name="T45" fmla="*/ 0 h 309"/>
                  <a:gd name="T46" fmla="*/ 1 w 71"/>
                  <a:gd name="T47" fmla="*/ 0 h 309"/>
                  <a:gd name="T48" fmla="*/ 1 w 71"/>
                  <a:gd name="T49" fmla="*/ 0 h 309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1"/>
                  <a:gd name="T76" fmla="*/ 0 h 309"/>
                  <a:gd name="T77" fmla="*/ 71 w 71"/>
                  <a:gd name="T78" fmla="*/ 309 h 309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1" h="309">
                    <a:moveTo>
                      <a:pt x="49" y="1"/>
                    </a:moveTo>
                    <a:lnTo>
                      <a:pt x="66" y="0"/>
                    </a:lnTo>
                    <a:lnTo>
                      <a:pt x="71" y="13"/>
                    </a:lnTo>
                    <a:lnTo>
                      <a:pt x="62" y="30"/>
                    </a:lnTo>
                    <a:lnTo>
                      <a:pt x="50" y="41"/>
                    </a:lnTo>
                    <a:lnTo>
                      <a:pt x="38" y="63"/>
                    </a:lnTo>
                    <a:lnTo>
                      <a:pt x="26" y="95"/>
                    </a:lnTo>
                    <a:lnTo>
                      <a:pt x="21" y="124"/>
                    </a:lnTo>
                    <a:lnTo>
                      <a:pt x="17" y="173"/>
                    </a:lnTo>
                    <a:lnTo>
                      <a:pt x="21" y="219"/>
                    </a:lnTo>
                    <a:lnTo>
                      <a:pt x="26" y="240"/>
                    </a:lnTo>
                    <a:lnTo>
                      <a:pt x="22" y="264"/>
                    </a:lnTo>
                    <a:lnTo>
                      <a:pt x="17" y="281"/>
                    </a:lnTo>
                    <a:lnTo>
                      <a:pt x="20" y="309"/>
                    </a:lnTo>
                    <a:lnTo>
                      <a:pt x="11" y="308"/>
                    </a:lnTo>
                    <a:lnTo>
                      <a:pt x="3" y="284"/>
                    </a:lnTo>
                    <a:lnTo>
                      <a:pt x="0" y="264"/>
                    </a:lnTo>
                    <a:lnTo>
                      <a:pt x="9" y="236"/>
                    </a:lnTo>
                    <a:lnTo>
                      <a:pt x="7" y="211"/>
                    </a:lnTo>
                    <a:lnTo>
                      <a:pt x="3" y="170"/>
                    </a:lnTo>
                    <a:lnTo>
                      <a:pt x="3" y="121"/>
                    </a:lnTo>
                    <a:lnTo>
                      <a:pt x="9" y="70"/>
                    </a:lnTo>
                    <a:lnTo>
                      <a:pt x="21" y="30"/>
                    </a:lnTo>
                    <a:lnTo>
                      <a:pt x="33" y="11"/>
                    </a:lnTo>
                    <a:lnTo>
                      <a:pt x="49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6" name="Freeform 1140"/>
              <p:cNvSpPr>
                <a:spLocks/>
              </p:cNvSpPr>
              <p:nvPr/>
            </p:nvSpPr>
            <p:spPr bwMode="auto">
              <a:xfrm>
                <a:off x="647" y="3021"/>
                <a:ext cx="35" cy="145"/>
              </a:xfrm>
              <a:custGeom>
                <a:avLst/>
                <a:gdLst>
                  <a:gd name="T0" fmla="*/ 1 w 70"/>
                  <a:gd name="T1" fmla="*/ 0 h 291"/>
                  <a:gd name="T2" fmla="*/ 1 w 70"/>
                  <a:gd name="T3" fmla="*/ 0 h 291"/>
                  <a:gd name="T4" fmla="*/ 1 w 70"/>
                  <a:gd name="T5" fmla="*/ 0 h 291"/>
                  <a:gd name="T6" fmla="*/ 1 w 70"/>
                  <a:gd name="T7" fmla="*/ 0 h 291"/>
                  <a:gd name="T8" fmla="*/ 1 w 70"/>
                  <a:gd name="T9" fmla="*/ 0 h 291"/>
                  <a:gd name="T10" fmla="*/ 1 w 70"/>
                  <a:gd name="T11" fmla="*/ 0 h 291"/>
                  <a:gd name="T12" fmla="*/ 1 w 70"/>
                  <a:gd name="T13" fmla="*/ 0 h 291"/>
                  <a:gd name="T14" fmla="*/ 1 w 70"/>
                  <a:gd name="T15" fmla="*/ 0 h 291"/>
                  <a:gd name="T16" fmla="*/ 1 w 70"/>
                  <a:gd name="T17" fmla="*/ 0 h 291"/>
                  <a:gd name="T18" fmla="*/ 1 w 70"/>
                  <a:gd name="T19" fmla="*/ 0 h 291"/>
                  <a:gd name="T20" fmla="*/ 1 w 70"/>
                  <a:gd name="T21" fmla="*/ 0 h 291"/>
                  <a:gd name="T22" fmla="*/ 1 w 70"/>
                  <a:gd name="T23" fmla="*/ 0 h 291"/>
                  <a:gd name="T24" fmla="*/ 1 w 70"/>
                  <a:gd name="T25" fmla="*/ 0 h 291"/>
                  <a:gd name="T26" fmla="*/ 1 w 70"/>
                  <a:gd name="T27" fmla="*/ 0 h 291"/>
                  <a:gd name="T28" fmla="*/ 1 w 70"/>
                  <a:gd name="T29" fmla="*/ 0 h 291"/>
                  <a:gd name="T30" fmla="*/ 1 w 70"/>
                  <a:gd name="T31" fmla="*/ 0 h 291"/>
                  <a:gd name="T32" fmla="*/ 1 w 70"/>
                  <a:gd name="T33" fmla="*/ 0 h 291"/>
                  <a:gd name="T34" fmla="*/ 0 w 70"/>
                  <a:gd name="T35" fmla="*/ 0 h 291"/>
                  <a:gd name="T36" fmla="*/ 1 w 70"/>
                  <a:gd name="T37" fmla="*/ 0 h 29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0"/>
                  <a:gd name="T58" fmla="*/ 0 h 291"/>
                  <a:gd name="T59" fmla="*/ 70 w 70"/>
                  <a:gd name="T60" fmla="*/ 291 h 29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0" h="291">
                    <a:moveTo>
                      <a:pt x="2" y="2"/>
                    </a:moveTo>
                    <a:lnTo>
                      <a:pt x="29" y="0"/>
                    </a:lnTo>
                    <a:lnTo>
                      <a:pt x="49" y="23"/>
                    </a:lnTo>
                    <a:lnTo>
                      <a:pt x="70" y="86"/>
                    </a:lnTo>
                    <a:lnTo>
                      <a:pt x="70" y="159"/>
                    </a:lnTo>
                    <a:lnTo>
                      <a:pt x="60" y="221"/>
                    </a:lnTo>
                    <a:lnTo>
                      <a:pt x="70" y="242"/>
                    </a:lnTo>
                    <a:lnTo>
                      <a:pt x="70" y="271"/>
                    </a:lnTo>
                    <a:lnTo>
                      <a:pt x="60" y="291"/>
                    </a:lnTo>
                    <a:lnTo>
                      <a:pt x="46" y="272"/>
                    </a:lnTo>
                    <a:lnTo>
                      <a:pt x="40" y="244"/>
                    </a:lnTo>
                    <a:lnTo>
                      <a:pt x="24" y="223"/>
                    </a:lnTo>
                    <a:lnTo>
                      <a:pt x="41" y="205"/>
                    </a:lnTo>
                    <a:lnTo>
                      <a:pt x="52" y="159"/>
                    </a:lnTo>
                    <a:lnTo>
                      <a:pt x="52" y="116"/>
                    </a:lnTo>
                    <a:lnTo>
                      <a:pt x="41" y="73"/>
                    </a:lnTo>
                    <a:lnTo>
                      <a:pt x="21" y="41"/>
                    </a:lnTo>
                    <a:lnTo>
                      <a:pt x="0" y="27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7" name="Freeform 1141"/>
              <p:cNvSpPr>
                <a:spLocks/>
              </p:cNvSpPr>
              <p:nvPr/>
            </p:nvSpPr>
            <p:spPr bwMode="auto">
              <a:xfrm>
                <a:off x="631" y="3117"/>
                <a:ext cx="35" cy="177"/>
              </a:xfrm>
              <a:custGeom>
                <a:avLst/>
                <a:gdLst>
                  <a:gd name="T0" fmla="*/ 0 w 71"/>
                  <a:gd name="T1" fmla="*/ 0 h 353"/>
                  <a:gd name="T2" fmla="*/ 0 w 71"/>
                  <a:gd name="T3" fmla="*/ 1 h 353"/>
                  <a:gd name="T4" fmla="*/ 0 w 71"/>
                  <a:gd name="T5" fmla="*/ 1 h 353"/>
                  <a:gd name="T6" fmla="*/ 0 w 71"/>
                  <a:gd name="T7" fmla="*/ 1 h 353"/>
                  <a:gd name="T8" fmla="*/ 0 w 71"/>
                  <a:gd name="T9" fmla="*/ 1 h 353"/>
                  <a:gd name="T10" fmla="*/ 0 w 71"/>
                  <a:gd name="T11" fmla="*/ 1 h 353"/>
                  <a:gd name="T12" fmla="*/ 0 w 71"/>
                  <a:gd name="T13" fmla="*/ 1 h 353"/>
                  <a:gd name="T14" fmla="*/ 0 w 71"/>
                  <a:gd name="T15" fmla="*/ 1 h 353"/>
                  <a:gd name="T16" fmla="*/ 0 w 71"/>
                  <a:gd name="T17" fmla="*/ 1 h 353"/>
                  <a:gd name="T18" fmla="*/ 0 w 71"/>
                  <a:gd name="T19" fmla="*/ 1 h 353"/>
                  <a:gd name="T20" fmla="*/ 0 w 71"/>
                  <a:gd name="T21" fmla="*/ 1 h 353"/>
                  <a:gd name="T22" fmla="*/ 0 w 71"/>
                  <a:gd name="T23" fmla="*/ 1 h 353"/>
                  <a:gd name="T24" fmla="*/ 0 w 71"/>
                  <a:gd name="T25" fmla="*/ 1 h 353"/>
                  <a:gd name="T26" fmla="*/ 0 w 71"/>
                  <a:gd name="T27" fmla="*/ 1 h 353"/>
                  <a:gd name="T28" fmla="*/ 0 w 71"/>
                  <a:gd name="T29" fmla="*/ 1 h 353"/>
                  <a:gd name="T30" fmla="*/ 0 w 71"/>
                  <a:gd name="T31" fmla="*/ 1 h 353"/>
                  <a:gd name="T32" fmla="*/ 0 w 71"/>
                  <a:gd name="T33" fmla="*/ 1 h 353"/>
                  <a:gd name="T34" fmla="*/ 0 w 71"/>
                  <a:gd name="T35" fmla="*/ 1 h 353"/>
                  <a:gd name="T36" fmla="*/ 0 w 71"/>
                  <a:gd name="T37" fmla="*/ 1 h 353"/>
                  <a:gd name="T38" fmla="*/ 0 w 71"/>
                  <a:gd name="T39" fmla="*/ 1 h 353"/>
                  <a:gd name="T40" fmla="*/ 0 w 71"/>
                  <a:gd name="T41" fmla="*/ 1 h 353"/>
                  <a:gd name="T42" fmla="*/ 0 w 71"/>
                  <a:gd name="T43" fmla="*/ 1 h 353"/>
                  <a:gd name="T44" fmla="*/ 0 w 71"/>
                  <a:gd name="T45" fmla="*/ 1 h 353"/>
                  <a:gd name="T46" fmla="*/ 0 w 71"/>
                  <a:gd name="T47" fmla="*/ 1 h 353"/>
                  <a:gd name="T48" fmla="*/ 0 w 71"/>
                  <a:gd name="T49" fmla="*/ 1 h 353"/>
                  <a:gd name="T50" fmla="*/ 0 w 71"/>
                  <a:gd name="T51" fmla="*/ 1 h 353"/>
                  <a:gd name="T52" fmla="*/ 0 w 71"/>
                  <a:gd name="T53" fmla="*/ 1 h 353"/>
                  <a:gd name="T54" fmla="*/ 0 w 71"/>
                  <a:gd name="T55" fmla="*/ 1 h 353"/>
                  <a:gd name="T56" fmla="*/ 0 w 71"/>
                  <a:gd name="T57" fmla="*/ 1 h 353"/>
                  <a:gd name="T58" fmla="*/ 0 w 71"/>
                  <a:gd name="T59" fmla="*/ 1 h 353"/>
                  <a:gd name="T60" fmla="*/ 0 w 71"/>
                  <a:gd name="T61" fmla="*/ 1 h 353"/>
                  <a:gd name="T62" fmla="*/ 0 w 71"/>
                  <a:gd name="T63" fmla="*/ 0 h 35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1"/>
                  <a:gd name="T97" fmla="*/ 0 h 353"/>
                  <a:gd name="T98" fmla="*/ 71 w 71"/>
                  <a:gd name="T99" fmla="*/ 353 h 35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1" h="353">
                    <a:moveTo>
                      <a:pt x="7" y="0"/>
                    </a:moveTo>
                    <a:lnTo>
                      <a:pt x="16" y="14"/>
                    </a:lnTo>
                    <a:lnTo>
                      <a:pt x="19" y="29"/>
                    </a:lnTo>
                    <a:lnTo>
                      <a:pt x="23" y="80"/>
                    </a:lnTo>
                    <a:lnTo>
                      <a:pt x="24" y="115"/>
                    </a:lnTo>
                    <a:lnTo>
                      <a:pt x="24" y="174"/>
                    </a:lnTo>
                    <a:lnTo>
                      <a:pt x="23" y="229"/>
                    </a:lnTo>
                    <a:lnTo>
                      <a:pt x="20" y="274"/>
                    </a:lnTo>
                    <a:lnTo>
                      <a:pt x="17" y="287"/>
                    </a:lnTo>
                    <a:lnTo>
                      <a:pt x="35" y="294"/>
                    </a:lnTo>
                    <a:lnTo>
                      <a:pt x="49" y="303"/>
                    </a:lnTo>
                    <a:lnTo>
                      <a:pt x="69" y="322"/>
                    </a:lnTo>
                    <a:lnTo>
                      <a:pt x="71" y="328"/>
                    </a:lnTo>
                    <a:lnTo>
                      <a:pt x="70" y="343"/>
                    </a:lnTo>
                    <a:lnTo>
                      <a:pt x="60" y="353"/>
                    </a:lnTo>
                    <a:lnTo>
                      <a:pt x="56" y="347"/>
                    </a:lnTo>
                    <a:lnTo>
                      <a:pt x="53" y="332"/>
                    </a:lnTo>
                    <a:lnTo>
                      <a:pt x="44" y="320"/>
                    </a:lnTo>
                    <a:lnTo>
                      <a:pt x="27" y="307"/>
                    </a:lnTo>
                    <a:lnTo>
                      <a:pt x="16" y="303"/>
                    </a:lnTo>
                    <a:lnTo>
                      <a:pt x="4" y="303"/>
                    </a:lnTo>
                    <a:lnTo>
                      <a:pt x="4" y="291"/>
                    </a:lnTo>
                    <a:lnTo>
                      <a:pt x="9" y="279"/>
                    </a:lnTo>
                    <a:lnTo>
                      <a:pt x="16" y="240"/>
                    </a:lnTo>
                    <a:lnTo>
                      <a:pt x="17" y="199"/>
                    </a:lnTo>
                    <a:lnTo>
                      <a:pt x="16" y="162"/>
                    </a:lnTo>
                    <a:lnTo>
                      <a:pt x="16" y="115"/>
                    </a:lnTo>
                    <a:lnTo>
                      <a:pt x="12" y="75"/>
                    </a:lnTo>
                    <a:lnTo>
                      <a:pt x="5" y="45"/>
                    </a:lnTo>
                    <a:lnTo>
                      <a:pt x="0" y="18"/>
                    </a:lnTo>
                    <a:lnTo>
                      <a:pt x="2" y="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818" name="Freeform 1142"/>
              <p:cNvSpPr>
                <a:spLocks/>
              </p:cNvSpPr>
              <p:nvPr/>
            </p:nvSpPr>
            <p:spPr bwMode="auto">
              <a:xfrm>
                <a:off x="642" y="3117"/>
                <a:ext cx="35" cy="159"/>
              </a:xfrm>
              <a:custGeom>
                <a:avLst/>
                <a:gdLst>
                  <a:gd name="T0" fmla="*/ 0 w 70"/>
                  <a:gd name="T1" fmla="*/ 1 h 318"/>
                  <a:gd name="T2" fmla="*/ 0 w 70"/>
                  <a:gd name="T3" fmla="*/ 1 h 318"/>
                  <a:gd name="T4" fmla="*/ 1 w 70"/>
                  <a:gd name="T5" fmla="*/ 0 h 318"/>
                  <a:gd name="T6" fmla="*/ 1 w 70"/>
                  <a:gd name="T7" fmla="*/ 0 h 318"/>
                  <a:gd name="T8" fmla="*/ 1 w 70"/>
                  <a:gd name="T9" fmla="*/ 1 h 318"/>
                  <a:gd name="T10" fmla="*/ 1 w 70"/>
                  <a:gd name="T11" fmla="*/ 1 h 318"/>
                  <a:gd name="T12" fmla="*/ 1 w 70"/>
                  <a:gd name="T13" fmla="*/ 1 h 318"/>
                  <a:gd name="T14" fmla="*/ 1 w 70"/>
                  <a:gd name="T15" fmla="*/ 1 h 318"/>
                  <a:gd name="T16" fmla="*/ 1 w 70"/>
                  <a:gd name="T17" fmla="*/ 1 h 318"/>
                  <a:gd name="T18" fmla="*/ 1 w 70"/>
                  <a:gd name="T19" fmla="*/ 1 h 318"/>
                  <a:gd name="T20" fmla="*/ 1 w 70"/>
                  <a:gd name="T21" fmla="*/ 1 h 318"/>
                  <a:gd name="T22" fmla="*/ 1 w 70"/>
                  <a:gd name="T23" fmla="*/ 1 h 318"/>
                  <a:gd name="T24" fmla="*/ 1 w 70"/>
                  <a:gd name="T25" fmla="*/ 1 h 318"/>
                  <a:gd name="T26" fmla="*/ 1 w 70"/>
                  <a:gd name="T27" fmla="*/ 1 h 318"/>
                  <a:gd name="T28" fmla="*/ 1 w 70"/>
                  <a:gd name="T29" fmla="*/ 1 h 318"/>
                  <a:gd name="T30" fmla="*/ 1 w 70"/>
                  <a:gd name="T31" fmla="*/ 1 h 318"/>
                  <a:gd name="T32" fmla="*/ 1 w 70"/>
                  <a:gd name="T33" fmla="*/ 1 h 318"/>
                  <a:gd name="T34" fmla="*/ 1 w 70"/>
                  <a:gd name="T35" fmla="*/ 1 h 318"/>
                  <a:gd name="T36" fmla="*/ 1 w 70"/>
                  <a:gd name="T37" fmla="*/ 1 h 318"/>
                  <a:gd name="T38" fmla="*/ 1 w 70"/>
                  <a:gd name="T39" fmla="*/ 1 h 318"/>
                  <a:gd name="T40" fmla="*/ 1 w 70"/>
                  <a:gd name="T41" fmla="*/ 1 h 318"/>
                  <a:gd name="T42" fmla="*/ 1 w 70"/>
                  <a:gd name="T43" fmla="*/ 1 h 318"/>
                  <a:gd name="T44" fmla="*/ 1 w 70"/>
                  <a:gd name="T45" fmla="*/ 1 h 318"/>
                  <a:gd name="T46" fmla="*/ 1 w 70"/>
                  <a:gd name="T47" fmla="*/ 1 h 318"/>
                  <a:gd name="T48" fmla="*/ 1 w 70"/>
                  <a:gd name="T49" fmla="*/ 1 h 318"/>
                  <a:gd name="T50" fmla="*/ 1 w 70"/>
                  <a:gd name="T51" fmla="*/ 1 h 318"/>
                  <a:gd name="T52" fmla="*/ 1 w 70"/>
                  <a:gd name="T53" fmla="*/ 1 h 318"/>
                  <a:gd name="T54" fmla="*/ 1 w 70"/>
                  <a:gd name="T55" fmla="*/ 1 h 318"/>
                  <a:gd name="T56" fmla="*/ 1 w 70"/>
                  <a:gd name="T57" fmla="*/ 1 h 318"/>
                  <a:gd name="T58" fmla="*/ 1 w 70"/>
                  <a:gd name="T59" fmla="*/ 1 h 318"/>
                  <a:gd name="T60" fmla="*/ 1 w 70"/>
                  <a:gd name="T61" fmla="*/ 1 h 318"/>
                  <a:gd name="T62" fmla="*/ 1 w 70"/>
                  <a:gd name="T63" fmla="*/ 1 h 318"/>
                  <a:gd name="T64" fmla="*/ 1 w 70"/>
                  <a:gd name="T65" fmla="*/ 1 h 318"/>
                  <a:gd name="T66" fmla="*/ 1 w 70"/>
                  <a:gd name="T67" fmla="*/ 1 h 318"/>
                  <a:gd name="T68" fmla="*/ 0 w 70"/>
                  <a:gd name="T69" fmla="*/ 1 h 31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70"/>
                  <a:gd name="T106" fmla="*/ 0 h 318"/>
                  <a:gd name="T107" fmla="*/ 70 w 70"/>
                  <a:gd name="T108" fmla="*/ 318 h 31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70" h="318">
                    <a:moveTo>
                      <a:pt x="0" y="25"/>
                    </a:moveTo>
                    <a:lnTo>
                      <a:pt x="0" y="5"/>
                    </a:lnTo>
                    <a:lnTo>
                      <a:pt x="7" y="0"/>
                    </a:lnTo>
                    <a:lnTo>
                      <a:pt x="18" y="0"/>
                    </a:lnTo>
                    <a:lnTo>
                      <a:pt x="26" y="12"/>
                    </a:lnTo>
                    <a:lnTo>
                      <a:pt x="28" y="22"/>
                    </a:lnTo>
                    <a:lnTo>
                      <a:pt x="26" y="45"/>
                    </a:lnTo>
                    <a:lnTo>
                      <a:pt x="21" y="74"/>
                    </a:lnTo>
                    <a:lnTo>
                      <a:pt x="18" y="118"/>
                    </a:lnTo>
                    <a:lnTo>
                      <a:pt x="17" y="147"/>
                    </a:lnTo>
                    <a:lnTo>
                      <a:pt x="17" y="153"/>
                    </a:lnTo>
                    <a:lnTo>
                      <a:pt x="18" y="192"/>
                    </a:lnTo>
                    <a:lnTo>
                      <a:pt x="22" y="216"/>
                    </a:lnTo>
                    <a:lnTo>
                      <a:pt x="26" y="235"/>
                    </a:lnTo>
                    <a:lnTo>
                      <a:pt x="25" y="243"/>
                    </a:lnTo>
                    <a:lnTo>
                      <a:pt x="36" y="264"/>
                    </a:lnTo>
                    <a:lnTo>
                      <a:pt x="47" y="277"/>
                    </a:lnTo>
                    <a:lnTo>
                      <a:pt x="59" y="290"/>
                    </a:lnTo>
                    <a:lnTo>
                      <a:pt x="70" y="295"/>
                    </a:lnTo>
                    <a:lnTo>
                      <a:pt x="70" y="306"/>
                    </a:lnTo>
                    <a:lnTo>
                      <a:pt x="65" y="315"/>
                    </a:lnTo>
                    <a:lnTo>
                      <a:pt x="50" y="318"/>
                    </a:lnTo>
                    <a:lnTo>
                      <a:pt x="41" y="311"/>
                    </a:lnTo>
                    <a:lnTo>
                      <a:pt x="41" y="305"/>
                    </a:lnTo>
                    <a:lnTo>
                      <a:pt x="33" y="277"/>
                    </a:lnTo>
                    <a:lnTo>
                      <a:pt x="18" y="262"/>
                    </a:lnTo>
                    <a:lnTo>
                      <a:pt x="9" y="248"/>
                    </a:lnTo>
                    <a:lnTo>
                      <a:pt x="3" y="240"/>
                    </a:lnTo>
                    <a:lnTo>
                      <a:pt x="4" y="231"/>
                    </a:lnTo>
                    <a:lnTo>
                      <a:pt x="9" y="204"/>
                    </a:lnTo>
                    <a:lnTo>
                      <a:pt x="9" y="155"/>
                    </a:lnTo>
                    <a:lnTo>
                      <a:pt x="7" y="120"/>
                    </a:lnTo>
                    <a:lnTo>
                      <a:pt x="7" y="85"/>
                    </a:lnTo>
                    <a:lnTo>
                      <a:pt x="7" y="47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3805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F4CC702D-16DA-CA42-B3F3-291A0C3A6B3C}" type="slidenum">
              <a:rPr lang="en-US" sz="1400">
                <a:latin typeface="Arial Narrow" charset="0"/>
                <a:cs typeface="Tahoma" charset="0"/>
              </a:rPr>
              <a:pPr/>
              <a:t>10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2" grpId="0" autoUpdateAnimBg="0"/>
      <p:bldP spid="256063" grpId="0" autoUpdateAnimBg="0"/>
      <p:bldP spid="256064" grpId="0" autoUpdateAnimBg="0"/>
      <p:bldP spid="256065" grpId="0" autoUpdateAnimBg="0"/>
      <p:bldP spid="256066" grpId="0" autoUpdateAnimBg="0"/>
      <p:bldP spid="25606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Some Bit Tricks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Get used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to working in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binary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Specifically for Comp 411, but it will be helpful throughout your career as a computer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scientist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Here are some helpful guides </a:t>
            </a: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936625" y="3159125"/>
            <a:ext cx="521176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buFontTx/>
              <a:buAutoNum type="arabicPeriod"/>
            </a:pPr>
            <a:r>
              <a:rPr lang="en-US" b="0" dirty="0">
                <a:latin typeface="Tahoma" charset="0"/>
                <a:cs typeface="Tahoma" charset="0"/>
              </a:rPr>
              <a:t>Memorize the first 10 powers of 2</a:t>
            </a:r>
          </a:p>
          <a:p>
            <a:pPr>
              <a:buFontTx/>
              <a:buAutoNum type="arabicPeriod"/>
            </a:pPr>
            <a:endParaRPr lang="en-US" b="0" dirty="0">
              <a:latin typeface="Tahoma" charset="0"/>
              <a:cs typeface="Tahoma" charset="0"/>
            </a:endParaRPr>
          </a:p>
          <a:p>
            <a:pPr lvl="1"/>
            <a:r>
              <a:rPr lang="en-US" b="0" dirty="0">
                <a:latin typeface="Tahoma" charset="0"/>
                <a:cs typeface="Tahoma" charset="0"/>
              </a:rPr>
              <a:t>2</a:t>
            </a:r>
            <a:r>
              <a:rPr lang="en-US" b="0" baseline="30000" dirty="0">
                <a:latin typeface="Tahoma" charset="0"/>
                <a:cs typeface="Tahoma" charset="0"/>
              </a:rPr>
              <a:t>0</a:t>
            </a:r>
            <a:r>
              <a:rPr lang="en-US" b="0" dirty="0">
                <a:latin typeface="Tahoma" charset="0"/>
                <a:cs typeface="Tahoma" charset="0"/>
              </a:rPr>
              <a:t> = 1		2</a:t>
            </a:r>
            <a:r>
              <a:rPr lang="en-US" b="0" baseline="30000" dirty="0">
                <a:latin typeface="Tahoma" charset="0"/>
                <a:cs typeface="Tahoma" charset="0"/>
              </a:rPr>
              <a:t>5</a:t>
            </a:r>
            <a:r>
              <a:rPr lang="en-US" b="0" dirty="0">
                <a:latin typeface="Tahoma" charset="0"/>
                <a:cs typeface="Tahoma" charset="0"/>
              </a:rPr>
              <a:t> = 32</a:t>
            </a:r>
          </a:p>
          <a:p>
            <a:pPr lvl="1"/>
            <a:r>
              <a:rPr lang="en-US" b="0" dirty="0">
                <a:latin typeface="Tahoma" charset="0"/>
                <a:cs typeface="Tahoma" charset="0"/>
              </a:rPr>
              <a:t>2</a:t>
            </a:r>
            <a:r>
              <a:rPr lang="en-US" b="0" baseline="30000" dirty="0">
                <a:latin typeface="Tahoma" charset="0"/>
                <a:cs typeface="Tahoma" charset="0"/>
              </a:rPr>
              <a:t>1</a:t>
            </a:r>
            <a:r>
              <a:rPr lang="en-US" b="0" dirty="0">
                <a:latin typeface="Tahoma" charset="0"/>
                <a:cs typeface="Tahoma" charset="0"/>
              </a:rPr>
              <a:t> </a:t>
            </a:r>
            <a:r>
              <a:rPr lang="en-US" b="0" dirty="0" smtClean="0">
                <a:latin typeface="Tahoma" charset="0"/>
                <a:cs typeface="Tahoma" charset="0"/>
              </a:rPr>
              <a:t>= </a:t>
            </a:r>
            <a:r>
              <a:rPr lang="en-US" b="0" dirty="0">
                <a:latin typeface="Tahoma" charset="0"/>
                <a:cs typeface="Tahoma" charset="0"/>
              </a:rPr>
              <a:t>2		2</a:t>
            </a:r>
            <a:r>
              <a:rPr lang="en-US" b="0" baseline="30000" dirty="0">
                <a:latin typeface="Tahoma" charset="0"/>
                <a:cs typeface="Tahoma" charset="0"/>
              </a:rPr>
              <a:t>6</a:t>
            </a:r>
            <a:r>
              <a:rPr lang="en-US" b="0" dirty="0">
                <a:latin typeface="Tahoma" charset="0"/>
                <a:cs typeface="Tahoma" charset="0"/>
              </a:rPr>
              <a:t> = 64</a:t>
            </a:r>
          </a:p>
          <a:p>
            <a:pPr lvl="1"/>
            <a:r>
              <a:rPr lang="en-US" b="0" dirty="0">
                <a:latin typeface="Tahoma" charset="0"/>
                <a:cs typeface="Tahoma" charset="0"/>
              </a:rPr>
              <a:t>2</a:t>
            </a:r>
            <a:r>
              <a:rPr lang="en-US" b="0" baseline="30000" dirty="0">
                <a:latin typeface="Tahoma" charset="0"/>
                <a:cs typeface="Tahoma" charset="0"/>
              </a:rPr>
              <a:t>2</a:t>
            </a:r>
            <a:r>
              <a:rPr lang="en-US" b="0" dirty="0">
                <a:latin typeface="Tahoma" charset="0"/>
                <a:cs typeface="Tahoma" charset="0"/>
              </a:rPr>
              <a:t> = 4		2</a:t>
            </a:r>
            <a:r>
              <a:rPr lang="en-US" b="0" baseline="30000" dirty="0">
                <a:latin typeface="Tahoma" charset="0"/>
                <a:cs typeface="Tahoma" charset="0"/>
              </a:rPr>
              <a:t>7</a:t>
            </a:r>
            <a:r>
              <a:rPr lang="en-US" b="0" dirty="0">
                <a:latin typeface="Tahoma" charset="0"/>
                <a:cs typeface="Tahoma" charset="0"/>
              </a:rPr>
              <a:t> = 128</a:t>
            </a:r>
          </a:p>
          <a:p>
            <a:pPr lvl="1"/>
            <a:r>
              <a:rPr lang="en-US" b="0" dirty="0">
                <a:latin typeface="Tahoma" charset="0"/>
                <a:cs typeface="Tahoma" charset="0"/>
              </a:rPr>
              <a:t>2</a:t>
            </a:r>
            <a:r>
              <a:rPr lang="en-US" b="0" baseline="30000" dirty="0">
                <a:latin typeface="Tahoma" charset="0"/>
                <a:cs typeface="Tahoma" charset="0"/>
              </a:rPr>
              <a:t>3</a:t>
            </a:r>
            <a:r>
              <a:rPr lang="en-US" b="0" dirty="0">
                <a:latin typeface="Tahoma" charset="0"/>
                <a:cs typeface="Tahoma" charset="0"/>
              </a:rPr>
              <a:t> = 8		2</a:t>
            </a:r>
            <a:r>
              <a:rPr lang="en-US" b="0" baseline="30000" dirty="0">
                <a:latin typeface="Tahoma" charset="0"/>
                <a:cs typeface="Tahoma" charset="0"/>
              </a:rPr>
              <a:t>8</a:t>
            </a:r>
            <a:r>
              <a:rPr lang="en-US" b="0" dirty="0">
                <a:latin typeface="Tahoma" charset="0"/>
                <a:cs typeface="Tahoma" charset="0"/>
              </a:rPr>
              <a:t> = 256</a:t>
            </a:r>
          </a:p>
          <a:p>
            <a:pPr lvl="1"/>
            <a:r>
              <a:rPr lang="en-US" b="0" dirty="0">
                <a:latin typeface="Tahoma" charset="0"/>
                <a:cs typeface="Tahoma" charset="0"/>
              </a:rPr>
              <a:t>2</a:t>
            </a:r>
            <a:r>
              <a:rPr lang="en-US" b="0" baseline="30000" dirty="0">
                <a:latin typeface="Tahoma" charset="0"/>
                <a:cs typeface="Tahoma" charset="0"/>
              </a:rPr>
              <a:t>4</a:t>
            </a:r>
            <a:r>
              <a:rPr lang="en-US" b="0" dirty="0">
                <a:latin typeface="Tahoma" charset="0"/>
                <a:cs typeface="Tahoma" charset="0"/>
              </a:rPr>
              <a:t> = 16		2</a:t>
            </a:r>
            <a:r>
              <a:rPr lang="en-US" b="0" baseline="30000" dirty="0">
                <a:latin typeface="Tahoma" charset="0"/>
                <a:cs typeface="Tahoma" charset="0"/>
              </a:rPr>
              <a:t>9</a:t>
            </a:r>
            <a:r>
              <a:rPr lang="en-US" b="0" dirty="0">
                <a:latin typeface="Tahoma" charset="0"/>
                <a:cs typeface="Tahoma" charset="0"/>
              </a:rPr>
              <a:t> = 512</a:t>
            </a:r>
          </a:p>
          <a:p>
            <a:pPr lvl="1"/>
            <a:endParaRPr lang="en-US" b="0" dirty="0">
              <a:latin typeface="Tahoma" charset="0"/>
              <a:cs typeface="Tahoma" charset="0"/>
            </a:endParaRPr>
          </a:p>
        </p:txBody>
      </p:sp>
      <p:sp>
        <p:nvSpPr>
          <p:cNvPr id="358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444ABDEF-1C45-8040-91AD-E19EF1A21A9A}" type="slidenum">
              <a:rPr lang="en-US" sz="1400">
                <a:latin typeface="Arial Narrow" charset="0"/>
                <a:cs typeface="Tahoma" charset="0"/>
              </a:rPr>
              <a:pPr/>
              <a:t>11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More Tricks with Bits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Get used to working in binary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Here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are some helpful guides 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930275" y="1981200"/>
            <a:ext cx="7570788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2.   Memorize the prefixes for powers of 2 that are</a:t>
            </a:r>
            <a:br>
              <a:rPr lang="en-US" b="0">
                <a:latin typeface="Tahoma" charset="0"/>
                <a:cs typeface="Tahoma" charset="0"/>
              </a:rPr>
            </a:br>
            <a:r>
              <a:rPr lang="en-US" b="0">
                <a:latin typeface="Tahoma" charset="0"/>
                <a:cs typeface="Tahoma" charset="0"/>
              </a:rPr>
              <a:t>multiples of 10</a:t>
            </a:r>
          </a:p>
          <a:p>
            <a:pPr>
              <a:buFontTx/>
              <a:buAutoNum type="arabicPeriod"/>
            </a:pPr>
            <a:endParaRPr lang="en-US" b="0">
              <a:latin typeface="Tahoma" charset="0"/>
              <a:cs typeface="Tahoma" charset="0"/>
            </a:endParaRP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10</a:t>
            </a:r>
            <a:r>
              <a:rPr lang="en-US" b="0">
                <a:latin typeface="Tahoma" charset="0"/>
                <a:cs typeface="Tahoma" charset="0"/>
              </a:rPr>
              <a:t>  = Kilo (1024)</a:t>
            </a: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20</a:t>
            </a:r>
            <a:r>
              <a:rPr lang="en-US" b="0">
                <a:latin typeface="Tahoma" charset="0"/>
                <a:cs typeface="Tahoma" charset="0"/>
              </a:rPr>
              <a:t>  = Mega (1024*1024)</a:t>
            </a: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30</a:t>
            </a:r>
            <a:r>
              <a:rPr lang="en-US" b="0">
                <a:latin typeface="Tahoma" charset="0"/>
                <a:cs typeface="Tahoma" charset="0"/>
              </a:rPr>
              <a:t>  = Giga (1024*1024*1024)</a:t>
            </a: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40</a:t>
            </a:r>
            <a:r>
              <a:rPr lang="en-US" b="0">
                <a:latin typeface="Tahoma" charset="0"/>
                <a:cs typeface="Tahoma" charset="0"/>
              </a:rPr>
              <a:t>  = Tera (1024*1024*1024*1024)</a:t>
            </a: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50</a:t>
            </a:r>
            <a:r>
              <a:rPr lang="en-US" b="0">
                <a:latin typeface="Tahoma" charset="0"/>
                <a:cs typeface="Tahoma" charset="0"/>
              </a:rPr>
              <a:t>  = Peta (1024*1024*1024*1024*1024)</a:t>
            </a:r>
          </a:p>
          <a:p>
            <a:pPr lvl="1"/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60</a:t>
            </a:r>
            <a:r>
              <a:rPr lang="en-US" b="0">
                <a:latin typeface="Tahoma" charset="0"/>
                <a:cs typeface="Tahoma" charset="0"/>
              </a:rPr>
              <a:t>  = Exa  (1024*1024*1024*1024*1024*1024) 	</a:t>
            </a:r>
          </a:p>
          <a:p>
            <a:pPr lvl="1"/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212725" y="5767388"/>
            <a:ext cx="8915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1800" b="0" dirty="0"/>
              <a:t>For fun:  </a:t>
            </a:r>
            <a:r>
              <a:rPr lang="en-US" sz="1800" b="0" dirty="0">
                <a:hlinkClick r:id="rId3"/>
              </a:rPr>
              <a:t>http://highscalability.com/blog/2012/9/11/how-big-is-a-petabyte-exabyte-zettabyte-or-a-yottabyte.html</a:t>
            </a:r>
            <a:r>
              <a:rPr lang="en-US" sz="1800" b="0" dirty="0"/>
              <a:t> </a:t>
            </a:r>
          </a:p>
        </p:txBody>
      </p:sp>
      <p:sp>
        <p:nvSpPr>
          <p:cNvPr id="3789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87BC767-71BB-D641-A77D-3D4A87862C0F}" type="slidenum">
              <a:rPr lang="en-US" sz="1400">
                <a:latin typeface="Arial Narrow" charset="0"/>
                <a:cs typeface="Tahoma" charset="0"/>
              </a:rPr>
              <a:pPr/>
              <a:t>12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Even More Tricks with Bits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Get used to working in binary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Here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are some helpful guides </a:t>
            </a:r>
          </a:p>
        </p:txBody>
      </p: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1119188" y="3657600"/>
            <a:ext cx="67294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buFontTx/>
              <a:buAutoNum type="arabicPeriod" startAt="3"/>
            </a:pPr>
            <a:r>
              <a:rPr lang="en-US" b="0">
                <a:latin typeface="Tahoma" charset="0"/>
                <a:cs typeface="Tahoma" charset="0"/>
              </a:rPr>
              <a:t>When you convert a binary number to decimal, first break it down into clusters of 10 bits.</a:t>
            </a:r>
          </a:p>
          <a:p>
            <a:pPr>
              <a:buFontTx/>
              <a:buAutoNum type="arabicPeriod" startAt="3"/>
            </a:pPr>
            <a:r>
              <a:rPr lang="en-US" b="0">
                <a:latin typeface="Tahoma" charset="0"/>
                <a:cs typeface="Tahoma" charset="0"/>
              </a:rPr>
              <a:t>Then compute the value of the leftmost remaining bits (1) find the appropriate prefix (GIGA) (Often this is sufficient)</a:t>
            </a:r>
          </a:p>
          <a:p>
            <a:pPr>
              <a:buFontTx/>
              <a:buAutoNum type="arabicPeriod" startAt="3"/>
            </a:pPr>
            <a:r>
              <a:rPr lang="en-US" b="0">
                <a:latin typeface="Tahoma" charset="0"/>
                <a:cs typeface="Tahoma" charset="0"/>
              </a:rPr>
              <a:t>Compute the value of and add in each remaining 10-bit cluster</a:t>
            </a:r>
          </a:p>
          <a:p>
            <a:pPr lvl="1"/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39940" name="Text Box 27"/>
          <p:cNvSpPr txBox="1">
            <a:spLocks noChangeArrowheads="1"/>
          </p:cNvSpPr>
          <p:nvPr/>
        </p:nvSpPr>
        <p:spPr bwMode="auto">
          <a:xfrm>
            <a:off x="5419725" y="3124200"/>
            <a:ext cx="1752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0000101000</a:t>
            </a:r>
          </a:p>
        </p:txBody>
      </p:sp>
      <p:sp>
        <p:nvSpPr>
          <p:cNvPr id="39941" name="Text Box 30"/>
          <p:cNvSpPr txBox="1">
            <a:spLocks noChangeArrowheads="1"/>
          </p:cNvSpPr>
          <p:nvPr/>
        </p:nvSpPr>
        <p:spPr bwMode="auto">
          <a:xfrm>
            <a:off x="3667125" y="3124200"/>
            <a:ext cx="1752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0000001100</a:t>
            </a:r>
          </a:p>
        </p:txBody>
      </p:sp>
      <p:sp>
        <p:nvSpPr>
          <p:cNvPr id="39942" name="Text Box 31"/>
          <p:cNvSpPr txBox="1">
            <a:spLocks noChangeArrowheads="1"/>
          </p:cNvSpPr>
          <p:nvPr/>
        </p:nvSpPr>
        <p:spPr bwMode="auto">
          <a:xfrm>
            <a:off x="1914525" y="3124200"/>
            <a:ext cx="1752600" cy="4762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0000000011</a:t>
            </a:r>
          </a:p>
        </p:txBody>
      </p:sp>
      <p:sp>
        <p:nvSpPr>
          <p:cNvPr id="39943" name="Text Box 32"/>
          <p:cNvSpPr txBox="1">
            <a:spLocks noChangeArrowheads="1"/>
          </p:cNvSpPr>
          <p:nvPr/>
        </p:nvSpPr>
        <p:spPr bwMode="auto">
          <a:xfrm>
            <a:off x="1447800" y="3133725"/>
            <a:ext cx="527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01</a:t>
            </a:r>
          </a:p>
        </p:txBody>
      </p:sp>
      <p:sp>
        <p:nvSpPr>
          <p:cNvPr id="3994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5D701C5-EF7B-AB40-AFC0-7981A678F010}" type="slidenum">
              <a:rPr lang="en-US" sz="1400">
                <a:latin typeface="Arial Narrow" charset="0"/>
                <a:cs typeface="Tahoma" charset="0"/>
              </a:rPr>
              <a:pPr/>
              <a:t>13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Other Helpful </a:t>
            </a:r>
            <a:r>
              <a:rPr lang="en-US" dirty="0" err="1">
                <a:latin typeface="Tahoma" charset="0"/>
                <a:ea typeface="Tahoma"/>
              </a:rPr>
              <a:t>Clusterings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57" name="Content Placeholder 5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Sometimes convenient to use other number “bases”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often bases are powers of 2:  e.g., 8, 16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allows bits to be clustered into groups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base 8 is called </a:t>
            </a: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octal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groups of 3 bits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Convention:  lead the number with a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0</a:t>
            </a: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aphicFrame>
        <p:nvGraphicFramePr>
          <p:cNvPr id="198660" name="Object 4"/>
          <p:cNvGraphicFramePr>
            <a:graphicFrameLocks noChangeAspect="1"/>
          </p:cNvGraphicFramePr>
          <p:nvPr/>
        </p:nvGraphicFramePr>
        <p:xfrm>
          <a:off x="1998663" y="3173413"/>
          <a:ext cx="1125537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0" name="Equation" r:id="rId4" imgW="622300" imgH="444500" progId="Equation.3">
                  <p:embed/>
                </p:oleObj>
              </mc:Choice>
              <mc:Fallback>
                <p:oleObj name="Equation" r:id="rId4" imgW="6223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3173413"/>
                        <a:ext cx="1125537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4114800" y="2971800"/>
            <a:ext cx="2743200" cy="381000"/>
            <a:chOff x="1392" y="2976"/>
            <a:chExt cx="1728" cy="240"/>
          </a:xfrm>
        </p:grpSpPr>
        <p:sp>
          <p:nvSpPr>
            <p:cNvPr id="42025" name="Rectangle 6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11</a:t>
              </a:r>
            </a:p>
          </p:txBody>
        </p:sp>
        <p:sp>
          <p:nvSpPr>
            <p:cNvPr id="42026" name="Rectangle 7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10</a:t>
              </a:r>
            </a:p>
          </p:txBody>
        </p:sp>
        <p:sp>
          <p:nvSpPr>
            <p:cNvPr id="42027" name="Rectangle 8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9</a:t>
              </a:r>
            </a:p>
          </p:txBody>
        </p:sp>
        <p:sp>
          <p:nvSpPr>
            <p:cNvPr id="42028" name="Rectangle 9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8</a:t>
              </a:r>
            </a:p>
          </p:txBody>
        </p:sp>
        <p:sp>
          <p:nvSpPr>
            <p:cNvPr id="42029" name="Rectangle 10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7</a:t>
              </a:r>
            </a:p>
          </p:txBody>
        </p:sp>
        <p:sp>
          <p:nvSpPr>
            <p:cNvPr id="42030" name="Rectangle 11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6</a:t>
              </a:r>
            </a:p>
          </p:txBody>
        </p:sp>
        <p:sp>
          <p:nvSpPr>
            <p:cNvPr id="42031" name="Rectangle 12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5</a:t>
              </a:r>
            </a:p>
          </p:txBody>
        </p:sp>
        <p:sp>
          <p:nvSpPr>
            <p:cNvPr id="42032" name="Rectangle 13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4</a:t>
              </a:r>
            </a:p>
          </p:txBody>
        </p:sp>
        <p:sp>
          <p:nvSpPr>
            <p:cNvPr id="42033" name="Rectangle 14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3</a:t>
              </a:r>
            </a:p>
          </p:txBody>
        </p:sp>
        <p:sp>
          <p:nvSpPr>
            <p:cNvPr id="42034" name="Rectangle 15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2</a:t>
              </a:r>
            </a:p>
          </p:txBody>
        </p:sp>
        <p:sp>
          <p:nvSpPr>
            <p:cNvPr id="42035" name="Rectangle 16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36" name="Rectangle 17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0</a:t>
              </a:r>
              <a:endParaRPr lang="en-US" b="0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41989" name="Group 18"/>
          <p:cNvGrpSpPr>
            <a:grpSpLocks/>
          </p:cNvGrpSpPr>
          <p:nvPr/>
        </p:nvGrpSpPr>
        <p:grpSpPr bwMode="auto">
          <a:xfrm>
            <a:off x="4114800" y="3276600"/>
            <a:ext cx="2743200" cy="381000"/>
            <a:chOff x="1392" y="2976"/>
            <a:chExt cx="1728" cy="240"/>
          </a:xfrm>
        </p:grpSpPr>
        <p:sp>
          <p:nvSpPr>
            <p:cNvPr id="42013" name="Rectangle 19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2014" name="Rectangle 20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15" name="Rectangle 21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16" name="Rectangle 22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17" name="Rectangle 23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18" name="Rectangle 24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19" name="Rectangle 25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2020" name="Rectangle 26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2021" name="Rectangle 27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2022" name="Rectangle 28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2023" name="Rectangle 29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2024" name="Rectangle 30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</p:grpSp>
      <p:sp>
        <p:nvSpPr>
          <p:cNvPr id="198688" name="Text Box 32"/>
          <p:cNvSpPr txBox="1">
            <a:spLocks noChangeArrowheads="1"/>
          </p:cNvSpPr>
          <p:nvPr/>
        </p:nvSpPr>
        <p:spPr bwMode="auto">
          <a:xfrm>
            <a:off x="2439988" y="3962400"/>
            <a:ext cx="1674812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07" tIns="45704" rIns="91407" bIns="45704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>
                <a:solidFill>
                  <a:srgbClr val="CC0000"/>
                </a:solidFill>
                <a:latin typeface="Comic Sans MS" charset="0"/>
                <a:cs typeface="Tahoma" charset="0"/>
              </a:rPr>
              <a:t>0</a:t>
            </a:r>
            <a:r>
              <a:rPr lang="en-US" sz="1600">
                <a:latin typeface="Comic Sans MS" charset="0"/>
                <a:cs typeface="Tahoma" charset="0"/>
              </a:rPr>
              <a:t>3720</a:t>
            </a:r>
          </a:p>
          <a:p>
            <a:pPr algn="ctr">
              <a:spcBef>
                <a:spcPct val="50000"/>
              </a:spcBef>
            </a:pPr>
            <a:r>
              <a:rPr lang="en-US" sz="1600">
                <a:latin typeface="Comic Sans MS" charset="0"/>
                <a:cs typeface="Tahoma" charset="0"/>
              </a:rPr>
              <a:t>Octal - base 8</a:t>
            </a:r>
          </a:p>
          <a:p>
            <a:pPr algn="ctr">
              <a:spcBef>
                <a:spcPct val="50000"/>
              </a:spcBef>
            </a:pPr>
            <a:r>
              <a:rPr lang="en-US" sz="1600" b="0">
                <a:latin typeface="Comic Sans MS" charset="0"/>
                <a:cs typeface="Tahoma" charset="0"/>
              </a:rPr>
              <a:t>000 - 0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001 - 1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010 - 2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011 - 3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100 - 4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101 - 5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110 - 6</a:t>
            </a:r>
            <a:br>
              <a:rPr lang="en-US" sz="1600" b="0">
                <a:latin typeface="Comic Sans MS" charset="0"/>
                <a:cs typeface="Tahoma" charset="0"/>
              </a:rPr>
            </a:br>
            <a:r>
              <a:rPr lang="en-US" sz="1600" b="0">
                <a:latin typeface="Comic Sans MS" charset="0"/>
                <a:cs typeface="Tahoma" charset="0"/>
              </a:rPr>
              <a:t>111 - 7</a:t>
            </a:r>
          </a:p>
        </p:txBody>
      </p:sp>
      <p:sp>
        <p:nvSpPr>
          <p:cNvPr id="41991" name="Text Box 39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endParaRPr lang="en-US" sz="2000">
              <a:latin typeface="Tahoma" charset="0"/>
              <a:cs typeface="Tahoma" charset="0"/>
            </a:endParaRPr>
          </a:p>
        </p:txBody>
      </p:sp>
      <p:sp>
        <p:nvSpPr>
          <p:cNvPr id="41992" name="Text Box 41"/>
          <p:cNvSpPr txBox="1">
            <a:spLocks noChangeArrowheads="1"/>
          </p:cNvSpPr>
          <p:nvPr/>
        </p:nvSpPr>
        <p:spPr bwMode="auto">
          <a:xfrm>
            <a:off x="6994525" y="3244850"/>
            <a:ext cx="1341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  <a:cs typeface="Tahoma" charset="0"/>
              </a:rPr>
              <a:t>= 2000</a:t>
            </a:r>
            <a:r>
              <a:rPr lang="en-US" sz="2000" baseline="-25000">
                <a:latin typeface="Tahoma" charset="0"/>
                <a:cs typeface="Tahoma" charset="0"/>
              </a:rPr>
              <a:t>10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6172200" y="3702050"/>
            <a:ext cx="685800" cy="646113"/>
            <a:chOff x="3888" y="1996"/>
            <a:chExt cx="432" cy="407"/>
          </a:xfrm>
        </p:grpSpPr>
        <p:sp>
          <p:nvSpPr>
            <p:cNvPr id="42011" name="AutoShape 47"/>
            <p:cNvSpPr>
              <a:spLocks/>
            </p:cNvSpPr>
            <p:nvPr/>
          </p:nvSpPr>
          <p:spPr bwMode="auto">
            <a:xfrm rot="-5400000">
              <a:off x="4021" y="1863"/>
              <a:ext cx="166" cy="432"/>
            </a:xfrm>
            <a:prstGeom prst="leftBrace">
              <a:avLst>
                <a:gd name="adj1" fmla="val 21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2012" name="Text Box 51"/>
            <p:cNvSpPr txBox="1">
              <a:spLocks noChangeArrowheads="1"/>
            </p:cNvSpPr>
            <p:nvPr/>
          </p:nvSpPr>
          <p:spPr bwMode="auto">
            <a:xfrm>
              <a:off x="3998" y="21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0</a:t>
              </a:r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5486400" y="3702050"/>
            <a:ext cx="685800" cy="646113"/>
            <a:chOff x="3888" y="1996"/>
            <a:chExt cx="432" cy="407"/>
          </a:xfrm>
        </p:grpSpPr>
        <p:sp>
          <p:nvSpPr>
            <p:cNvPr id="42009" name="AutoShape 55"/>
            <p:cNvSpPr>
              <a:spLocks/>
            </p:cNvSpPr>
            <p:nvPr/>
          </p:nvSpPr>
          <p:spPr bwMode="auto">
            <a:xfrm rot="-5400000">
              <a:off x="4021" y="1863"/>
              <a:ext cx="166" cy="432"/>
            </a:xfrm>
            <a:prstGeom prst="leftBrace">
              <a:avLst>
                <a:gd name="adj1" fmla="val 21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2010" name="Text Box 56"/>
            <p:cNvSpPr txBox="1">
              <a:spLocks noChangeArrowheads="1"/>
            </p:cNvSpPr>
            <p:nvPr/>
          </p:nvSpPr>
          <p:spPr bwMode="auto">
            <a:xfrm>
              <a:off x="3998" y="21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2</a:t>
              </a:r>
            </a:p>
          </p:txBody>
        </p:sp>
      </p:grp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4800600" y="3702050"/>
            <a:ext cx="685800" cy="646113"/>
            <a:chOff x="3888" y="1996"/>
            <a:chExt cx="432" cy="407"/>
          </a:xfrm>
        </p:grpSpPr>
        <p:sp>
          <p:nvSpPr>
            <p:cNvPr id="42007" name="AutoShape 58"/>
            <p:cNvSpPr>
              <a:spLocks/>
            </p:cNvSpPr>
            <p:nvPr/>
          </p:nvSpPr>
          <p:spPr bwMode="auto">
            <a:xfrm rot="-5400000">
              <a:off x="4021" y="1863"/>
              <a:ext cx="166" cy="432"/>
            </a:xfrm>
            <a:prstGeom prst="leftBrace">
              <a:avLst>
                <a:gd name="adj1" fmla="val 21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2008" name="Text Box 59"/>
            <p:cNvSpPr txBox="1">
              <a:spLocks noChangeArrowheads="1"/>
            </p:cNvSpPr>
            <p:nvPr/>
          </p:nvSpPr>
          <p:spPr bwMode="auto">
            <a:xfrm>
              <a:off x="3998" y="21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7</a:t>
              </a:r>
            </a:p>
          </p:txBody>
        </p:sp>
      </p:grp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4114800" y="3702050"/>
            <a:ext cx="685800" cy="646113"/>
            <a:chOff x="3888" y="1996"/>
            <a:chExt cx="432" cy="407"/>
          </a:xfrm>
        </p:grpSpPr>
        <p:sp>
          <p:nvSpPr>
            <p:cNvPr id="42005" name="AutoShape 61"/>
            <p:cNvSpPr>
              <a:spLocks/>
            </p:cNvSpPr>
            <p:nvPr/>
          </p:nvSpPr>
          <p:spPr bwMode="auto">
            <a:xfrm rot="-5400000">
              <a:off x="4021" y="1863"/>
              <a:ext cx="166" cy="432"/>
            </a:xfrm>
            <a:prstGeom prst="leftBrace">
              <a:avLst>
                <a:gd name="adj1" fmla="val 2168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2006" name="Text Box 62"/>
            <p:cNvSpPr txBox="1">
              <a:spLocks noChangeArrowheads="1"/>
            </p:cNvSpPr>
            <p:nvPr/>
          </p:nvSpPr>
          <p:spPr bwMode="auto">
            <a:xfrm>
              <a:off x="3998" y="2112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3</a:t>
              </a:r>
            </a:p>
          </p:txBody>
        </p:sp>
      </p:grpSp>
      <p:grpSp>
        <p:nvGrpSpPr>
          <p:cNvPr id="9" name="Group 83"/>
          <p:cNvGrpSpPr>
            <a:grpSpLocks/>
          </p:cNvGrpSpPr>
          <p:nvPr/>
        </p:nvGrpSpPr>
        <p:grpSpPr bwMode="auto">
          <a:xfrm>
            <a:off x="4708525" y="4719638"/>
            <a:ext cx="2508250" cy="1843087"/>
            <a:chOff x="2976" y="2637"/>
            <a:chExt cx="1580" cy="1161"/>
          </a:xfrm>
        </p:grpSpPr>
        <p:sp>
          <p:nvSpPr>
            <p:cNvPr id="41999" name="Text Box 75"/>
            <p:cNvSpPr txBox="1">
              <a:spLocks noChangeArrowheads="1"/>
            </p:cNvSpPr>
            <p:nvPr/>
          </p:nvSpPr>
          <p:spPr bwMode="auto">
            <a:xfrm>
              <a:off x="3754" y="3507"/>
              <a:ext cx="8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  2000</a:t>
              </a:r>
              <a:r>
                <a:rPr lang="en-US" b="0" baseline="-25000">
                  <a:latin typeface="Tahoma" charset="0"/>
                  <a:cs typeface="Tahoma" charset="0"/>
                </a:rPr>
                <a:t>10</a:t>
              </a:r>
            </a:p>
          </p:txBody>
        </p:sp>
        <p:sp>
          <p:nvSpPr>
            <p:cNvPr id="42000" name="Text Box 76"/>
            <p:cNvSpPr txBox="1">
              <a:spLocks noChangeArrowheads="1"/>
            </p:cNvSpPr>
            <p:nvPr/>
          </p:nvSpPr>
          <p:spPr bwMode="auto">
            <a:xfrm>
              <a:off x="2976" y="2637"/>
              <a:ext cx="153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   0*8</a:t>
              </a:r>
              <a:r>
                <a:rPr lang="en-US" b="0" baseline="30000">
                  <a:latin typeface="Tahoma" charset="0"/>
                  <a:cs typeface="Tahoma" charset="0"/>
                </a:rPr>
                <a:t>0</a:t>
              </a:r>
              <a:r>
                <a:rPr lang="en-US" b="0">
                  <a:latin typeface="Tahoma" charset="0"/>
                  <a:cs typeface="Tahoma" charset="0"/>
                </a:rPr>
                <a:t> =        0</a:t>
              </a:r>
            </a:p>
          </p:txBody>
        </p:sp>
        <p:sp>
          <p:nvSpPr>
            <p:cNvPr id="42001" name="Text Box 77"/>
            <p:cNvSpPr txBox="1">
              <a:spLocks noChangeArrowheads="1"/>
            </p:cNvSpPr>
            <p:nvPr/>
          </p:nvSpPr>
          <p:spPr bwMode="auto">
            <a:xfrm>
              <a:off x="2976" y="3261"/>
              <a:ext cx="145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+ 3*8</a:t>
              </a:r>
              <a:r>
                <a:rPr lang="en-US" b="0" baseline="30000">
                  <a:latin typeface="Tahoma" charset="0"/>
                  <a:cs typeface="Tahoma" charset="0"/>
                </a:rPr>
                <a:t>3</a:t>
              </a:r>
              <a:r>
                <a:rPr lang="en-US" b="0">
                  <a:latin typeface="Tahoma" charset="0"/>
                  <a:cs typeface="Tahoma" charset="0"/>
                </a:rPr>
                <a:t> =  1536</a:t>
              </a:r>
            </a:p>
          </p:txBody>
        </p:sp>
        <p:sp>
          <p:nvSpPr>
            <p:cNvPr id="42002" name="Text Box 78"/>
            <p:cNvSpPr txBox="1">
              <a:spLocks noChangeArrowheads="1"/>
            </p:cNvSpPr>
            <p:nvPr/>
          </p:nvSpPr>
          <p:spPr bwMode="auto">
            <a:xfrm>
              <a:off x="2976" y="2845"/>
              <a:ext cx="1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+ 2*8</a:t>
              </a:r>
              <a:r>
                <a:rPr lang="en-US" b="0" baseline="30000">
                  <a:latin typeface="Tahoma" charset="0"/>
                  <a:cs typeface="Tahoma" charset="0"/>
                </a:rPr>
                <a:t>1</a:t>
              </a:r>
              <a:r>
                <a:rPr lang="en-US" b="0">
                  <a:latin typeface="Tahoma" charset="0"/>
                  <a:cs typeface="Tahoma" charset="0"/>
                </a:rPr>
                <a:t>  =     16</a:t>
              </a:r>
            </a:p>
          </p:txBody>
        </p:sp>
        <p:sp>
          <p:nvSpPr>
            <p:cNvPr id="42003" name="Text Box 79"/>
            <p:cNvSpPr txBox="1">
              <a:spLocks noChangeArrowheads="1"/>
            </p:cNvSpPr>
            <p:nvPr/>
          </p:nvSpPr>
          <p:spPr bwMode="auto">
            <a:xfrm>
              <a:off x="2976" y="3053"/>
              <a:ext cx="146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+ 7*8</a:t>
              </a:r>
              <a:r>
                <a:rPr lang="en-US" b="0" baseline="30000">
                  <a:latin typeface="Tahoma" charset="0"/>
                  <a:cs typeface="Tahoma" charset="0"/>
                </a:rPr>
                <a:t>2</a:t>
              </a:r>
              <a:r>
                <a:rPr lang="en-US" b="0">
                  <a:latin typeface="Tahoma" charset="0"/>
                  <a:cs typeface="Tahoma" charset="0"/>
                </a:rPr>
                <a:t> =    448</a:t>
              </a:r>
            </a:p>
          </p:txBody>
        </p:sp>
        <p:sp>
          <p:nvSpPr>
            <p:cNvPr id="42004" name="Line 82"/>
            <p:cNvSpPr>
              <a:spLocks noChangeShapeType="1"/>
            </p:cNvSpPr>
            <p:nvPr/>
          </p:nvSpPr>
          <p:spPr bwMode="auto">
            <a:xfrm>
              <a:off x="3871" y="3507"/>
              <a:ext cx="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9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F0F2AD58-E9B8-1B4C-8406-5D8011089989}" type="slidenum">
              <a:rPr lang="en-US" sz="1400">
                <a:latin typeface="Arial Narrow" charset="0"/>
                <a:cs typeface="Tahoma" charset="0"/>
              </a:rPr>
              <a:pPr/>
              <a:t>14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One Last Clustering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Base 16 is most common!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called </a:t>
            </a: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hexadecimal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or </a:t>
            </a:r>
            <a:r>
              <a:rPr lang="en-US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hex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groups of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 bits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hex ‘digits’ (“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hexits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”):  0-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9, and A-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each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hexit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position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represents a power of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16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Convention:  lead with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0x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1884363" y="2971800"/>
          <a:ext cx="123983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94" name="Equation" r:id="rId4" imgW="673100" imgH="444500" progId="Equation.3">
                  <p:embed/>
                </p:oleObj>
              </mc:Choice>
              <mc:Fallback>
                <p:oleObj name="Equation" r:id="rId4" imgW="673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2971800"/>
                        <a:ext cx="123983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4541838" y="3046413"/>
            <a:ext cx="2743200" cy="381000"/>
            <a:chOff x="1392" y="2976"/>
            <a:chExt cx="1728" cy="240"/>
          </a:xfrm>
        </p:grpSpPr>
        <p:sp>
          <p:nvSpPr>
            <p:cNvPr id="44069" name="Rectangle 5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11</a:t>
              </a:r>
            </a:p>
          </p:txBody>
        </p:sp>
        <p:sp>
          <p:nvSpPr>
            <p:cNvPr id="44070" name="Rectangle 6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10</a:t>
              </a:r>
            </a:p>
          </p:txBody>
        </p:sp>
        <p:sp>
          <p:nvSpPr>
            <p:cNvPr id="44071" name="Rectangle 7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9</a:t>
              </a:r>
            </a:p>
          </p:txBody>
        </p:sp>
        <p:sp>
          <p:nvSpPr>
            <p:cNvPr id="44072" name="Rectangle 8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8</a:t>
              </a:r>
            </a:p>
          </p:txBody>
        </p:sp>
        <p:sp>
          <p:nvSpPr>
            <p:cNvPr id="44073" name="Rectangle 9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7</a:t>
              </a:r>
            </a:p>
          </p:txBody>
        </p:sp>
        <p:sp>
          <p:nvSpPr>
            <p:cNvPr id="44074" name="Rectangle 10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6</a:t>
              </a:r>
            </a:p>
          </p:txBody>
        </p:sp>
        <p:sp>
          <p:nvSpPr>
            <p:cNvPr id="44075" name="Rectangle 11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5</a:t>
              </a:r>
            </a:p>
          </p:txBody>
        </p:sp>
        <p:sp>
          <p:nvSpPr>
            <p:cNvPr id="44076" name="Rectangle 12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4</a:t>
              </a:r>
            </a:p>
          </p:txBody>
        </p:sp>
        <p:sp>
          <p:nvSpPr>
            <p:cNvPr id="44077" name="Rectangle 13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3</a:t>
              </a:r>
            </a:p>
          </p:txBody>
        </p:sp>
        <p:sp>
          <p:nvSpPr>
            <p:cNvPr id="44078" name="Rectangle 14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2</a:t>
              </a:r>
            </a:p>
          </p:txBody>
        </p:sp>
        <p:sp>
          <p:nvSpPr>
            <p:cNvPr id="44079" name="Rectangle 15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80" name="Rectangle 16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0</a:t>
              </a:r>
              <a:endParaRPr lang="en-US" b="0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44037" name="Group 17"/>
          <p:cNvGrpSpPr>
            <a:grpSpLocks/>
          </p:cNvGrpSpPr>
          <p:nvPr/>
        </p:nvGrpSpPr>
        <p:grpSpPr bwMode="auto">
          <a:xfrm>
            <a:off x="4541838" y="3351213"/>
            <a:ext cx="2743200" cy="381000"/>
            <a:chOff x="1392" y="2976"/>
            <a:chExt cx="1728" cy="240"/>
          </a:xfrm>
        </p:grpSpPr>
        <p:sp>
          <p:nvSpPr>
            <p:cNvPr id="44057" name="Rectangle 18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4058" name="Rectangle 19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59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60" name="Rectangle 21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61" name="Rectangle 22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62" name="Rectangle 23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63" name="Rectangle 24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4064" name="Rectangle 25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4065" name="Rectangle 26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4066" name="Rectangle 27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4067" name="Rectangle 28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4068" name="Rectangle 29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</p:grpSp>
      <p:sp>
        <p:nvSpPr>
          <p:cNvPr id="258079" name="Text Box 31"/>
          <p:cNvSpPr txBox="1">
            <a:spLocks noChangeArrowheads="1"/>
          </p:cNvSpPr>
          <p:nvPr/>
        </p:nvSpPr>
        <p:spPr bwMode="auto">
          <a:xfrm>
            <a:off x="1989138" y="3814763"/>
            <a:ext cx="251142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600" dirty="0" smtClean="0">
                <a:solidFill>
                  <a:srgbClr val="CC0000"/>
                </a:solidFill>
                <a:latin typeface="+mn-lt"/>
                <a:cs typeface="Tahoma" charset="0"/>
              </a:rPr>
              <a:t>0x</a:t>
            </a:r>
            <a:r>
              <a:rPr lang="en-US" sz="1600" dirty="0" smtClean="0">
                <a:latin typeface="+mn-lt"/>
                <a:cs typeface="Tahoma" charset="0"/>
              </a:rPr>
              <a:t>7d0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  <a:cs typeface="Tahoma" charset="0"/>
              </a:rPr>
              <a:t>Hexadecimal - base 16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1600" b="0" dirty="0" smtClean="0">
                <a:latin typeface="+mn-lt"/>
                <a:cs typeface="Tahoma" charset="0"/>
              </a:rPr>
              <a:t>0000 - 0   1000 - 8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0001 - 1     1001 - 9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0010 - 2    1010 - a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0011 - 3     1011 - b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0100 - 4     1100 - c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0101 - 5     1101 - d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0110 - 6     1110 - e</a:t>
            </a:r>
            <a:br>
              <a:rPr lang="en-US" sz="1600" b="0" dirty="0" smtClean="0">
                <a:latin typeface="+mn-lt"/>
                <a:cs typeface="Tahoma" charset="0"/>
              </a:rPr>
            </a:br>
            <a:r>
              <a:rPr lang="en-US" sz="1600" b="0" dirty="0" smtClean="0">
                <a:latin typeface="+mn-lt"/>
                <a:cs typeface="Tahoma" charset="0"/>
              </a:rPr>
              <a:t>0111 - 7     1111 - f</a:t>
            </a:r>
          </a:p>
          <a:p>
            <a:pPr algn="ctr">
              <a:defRPr/>
            </a:pPr>
            <a:endParaRPr lang="en-US" sz="1600" b="0" dirty="0" smtClean="0">
              <a:latin typeface="+mn-lt"/>
              <a:cs typeface="Tahoma" charset="0"/>
            </a:endParaRPr>
          </a:p>
        </p:txBody>
      </p:sp>
      <p:sp>
        <p:nvSpPr>
          <p:cNvPr id="44039" name="Text Box 33"/>
          <p:cNvSpPr txBox="1">
            <a:spLocks noChangeArrowheads="1"/>
          </p:cNvSpPr>
          <p:nvPr/>
        </p:nvSpPr>
        <p:spPr bwMode="auto">
          <a:xfrm>
            <a:off x="746125" y="1249363"/>
            <a:ext cx="77120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endParaRPr lang="en-US" sz="2000">
              <a:latin typeface="Tahoma" charset="0"/>
              <a:cs typeface="Tahoma" charset="0"/>
            </a:endParaRPr>
          </a:p>
        </p:txBody>
      </p:sp>
      <p:sp>
        <p:nvSpPr>
          <p:cNvPr id="44040" name="Text Box 35"/>
          <p:cNvSpPr txBox="1">
            <a:spLocks noChangeArrowheads="1"/>
          </p:cNvSpPr>
          <p:nvPr/>
        </p:nvSpPr>
        <p:spPr bwMode="auto">
          <a:xfrm>
            <a:off x="7421563" y="3319463"/>
            <a:ext cx="1341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>
                <a:latin typeface="Tahoma" charset="0"/>
                <a:cs typeface="Tahoma" charset="0"/>
              </a:rPr>
              <a:t>= 2000</a:t>
            </a:r>
            <a:r>
              <a:rPr lang="en-US" sz="2000" baseline="-25000">
                <a:latin typeface="Tahoma" charset="0"/>
                <a:cs typeface="Tahoma" charset="0"/>
              </a:rPr>
              <a:t>10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370638" y="3776663"/>
            <a:ext cx="914400" cy="614362"/>
            <a:chOff x="5040" y="1968"/>
            <a:chExt cx="576" cy="387"/>
          </a:xfrm>
        </p:grpSpPr>
        <p:sp>
          <p:nvSpPr>
            <p:cNvPr id="44055" name="AutoShape 54"/>
            <p:cNvSpPr>
              <a:spLocks/>
            </p:cNvSpPr>
            <p:nvPr/>
          </p:nvSpPr>
          <p:spPr bwMode="auto">
            <a:xfrm rot="5400000">
              <a:off x="5256" y="1752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4056" name="Text Box 55"/>
            <p:cNvSpPr txBox="1">
              <a:spLocks noChangeArrowheads="1"/>
            </p:cNvSpPr>
            <p:nvPr/>
          </p:nvSpPr>
          <p:spPr bwMode="auto">
            <a:xfrm>
              <a:off x="5210" y="2064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0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5456238" y="3776663"/>
            <a:ext cx="914400" cy="614362"/>
            <a:chOff x="5040" y="1968"/>
            <a:chExt cx="576" cy="387"/>
          </a:xfrm>
        </p:grpSpPr>
        <p:sp>
          <p:nvSpPr>
            <p:cNvPr id="44053" name="AutoShape 57"/>
            <p:cNvSpPr>
              <a:spLocks/>
            </p:cNvSpPr>
            <p:nvPr/>
          </p:nvSpPr>
          <p:spPr bwMode="auto">
            <a:xfrm rot="5400000">
              <a:off x="5256" y="1752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4054" name="Text Box 58"/>
            <p:cNvSpPr txBox="1">
              <a:spLocks noChangeArrowheads="1"/>
            </p:cNvSpPr>
            <p:nvPr/>
          </p:nvSpPr>
          <p:spPr bwMode="auto">
            <a:xfrm>
              <a:off x="5210" y="2064"/>
              <a:ext cx="23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d</a:t>
              </a:r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4541838" y="3776663"/>
            <a:ext cx="914400" cy="614362"/>
            <a:chOff x="5040" y="1968"/>
            <a:chExt cx="576" cy="387"/>
          </a:xfrm>
        </p:grpSpPr>
        <p:sp>
          <p:nvSpPr>
            <p:cNvPr id="44051" name="AutoShape 60"/>
            <p:cNvSpPr>
              <a:spLocks/>
            </p:cNvSpPr>
            <p:nvPr/>
          </p:nvSpPr>
          <p:spPr bwMode="auto">
            <a:xfrm rot="5400000">
              <a:off x="5256" y="1752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44052" name="Text Box 61"/>
            <p:cNvSpPr txBox="1">
              <a:spLocks noChangeArrowheads="1"/>
            </p:cNvSpPr>
            <p:nvPr/>
          </p:nvSpPr>
          <p:spPr bwMode="auto">
            <a:xfrm>
              <a:off x="5210" y="2064"/>
              <a:ext cx="2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7</a:t>
              </a:r>
            </a:p>
          </p:txBody>
        </p:sp>
      </p:grpSp>
      <p:grpSp>
        <p:nvGrpSpPr>
          <p:cNvPr id="7" name="Group 193"/>
          <p:cNvGrpSpPr>
            <a:grpSpLocks/>
          </p:cNvGrpSpPr>
          <p:nvPr/>
        </p:nvGrpSpPr>
        <p:grpSpPr bwMode="auto">
          <a:xfrm>
            <a:off x="4953000" y="4614863"/>
            <a:ext cx="2989263" cy="1533525"/>
            <a:chOff x="2976" y="2637"/>
            <a:chExt cx="1883" cy="966"/>
          </a:xfrm>
        </p:grpSpPr>
        <p:sp>
          <p:nvSpPr>
            <p:cNvPr id="44046" name="Text Box 62"/>
            <p:cNvSpPr txBox="1">
              <a:spLocks noChangeArrowheads="1"/>
            </p:cNvSpPr>
            <p:nvPr/>
          </p:nvSpPr>
          <p:spPr bwMode="auto">
            <a:xfrm>
              <a:off x="3936" y="3312"/>
              <a:ext cx="9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    2000</a:t>
              </a:r>
              <a:r>
                <a:rPr lang="en-US" b="0" baseline="-25000">
                  <a:latin typeface="Tahoma" charset="0"/>
                  <a:cs typeface="Tahoma" charset="0"/>
                </a:rPr>
                <a:t>10</a:t>
              </a:r>
            </a:p>
          </p:txBody>
        </p:sp>
        <p:sp>
          <p:nvSpPr>
            <p:cNvPr id="44047" name="Text Box 63"/>
            <p:cNvSpPr txBox="1">
              <a:spLocks noChangeArrowheads="1"/>
            </p:cNvSpPr>
            <p:nvPr/>
          </p:nvSpPr>
          <p:spPr bwMode="auto">
            <a:xfrm>
              <a:off x="2976" y="2637"/>
              <a:ext cx="176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   0*16</a:t>
              </a:r>
              <a:r>
                <a:rPr lang="en-US" b="0" baseline="30000">
                  <a:latin typeface="Tahoma" charset="0"/>
                  <a:cs typeface="Tahoma" charset="0"/>
                </a:rPr>
                <a:t>0</a:t>
              </a:r>
              <a:r>
                <a:rPr lang="en-US" b="0">
                  <a:latin typeface="Tahoma" charset="0"/>
                  <a:cs typeface="Tahoma" charset="0"/>
                </a:rPr>
                <a:t>    =       0 </a:t>
              </a:r>
            </a:p>
          </p:txBody>
        </p:sp>
        <p:sp>
          <p:nvSpPr>
            <p:cNvPr id="44048" name="Text Box 65"/>
            <p:cNvSpPr txBox="1">
              <a:spLocks noChangeArrowheads="1"/>
            </p:cNvSpPr>
            <p:nvPr/>
          </p:nvSpPr>
          <p:spPr bwMode="auto">
            <a:xfrm>
              <a:off x="2976" y="2845"/>
              <a:ext cx="17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+ 13*16</a:t>
              </a:r>
              <a:r>
                <a:rPr lang="en-US" b="0" baseline="30000">
                  <a:latin typeface="Tahoma" charset="0"/>
                  <a:cs typeface="Tahoma" charset="0"/>
                </a:rPr>
                <a:t>1</a:t>
              </a:r>
              <a:r>
                <a:rPr lang="en-US" b="0">
                  <a:latin typeface="Tahoma" charset="0"/>
                  <a:cs typeface="Tahoma" charset="0"/>
                </a:rPr>
                <a:t>  =    208</a:t>
              </a:r>
            </a:p>
          </p:txBody>
        </p:sp>
        <p:sp>
          <p:nvSpPr>
            <p:cNvPr id="44049" name="Text Box 66"/>
            <p:cNvSpPr txBox="1">
              <a:spLocks noChangeArrowheads="1"/>
            </p:cNvSpPr>
            <p:nvPr/>
          </p:nvSpPr>
          <p:spPr bwMode="auto">
            <a:xfrm>
              <a:off x="2976" y="3053"/>
              <a:ext cx="174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+ 7*16</a:t>
              </a:r>
              <a:r>
                <a:rPr lang="en-US" b="0" baseline="30000">
                  <a:latin typeface="Tahoma" charset="0"/>
                  <a:cs typeface="Tahoma" charset="0"/>
                </a:rPr>
                <a:t>2</a:t>
              </a:r>
              <a:r>
                <a:rPr lang="en-US" b="0">
                  <a:latin typeface="Tahoma" charset="0"/>
                  <a:cs typeface="Tahoma" charset="0"/>
                </a:rPr>
                <a:t>    =  1792</a:t>
              </a:r>
            </a:p>
          </p:txBody>
        </p:sp>
        <p:sp>
          <p:nvSpPr>
            <p:cNvPr id="44050" name="Line 67"/>
            <p:cNvSpPr>
              <a:spLocks noChangeShapeType="1"/>
            </p:cNvSpPr>
            <p:nvPr/>
          </p:nvSpPr>
          <p:spPr bwMode="auto">
            <a:xfrm>
              <a:off x="4116" y="3309"/>
              <a:ext cx="5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850BDD0B-63D5-D445-8CF2-34BE91699C1D}" type="slidenum">
              <a:rPr lang="en-US" sz="1400">
                <a:latin typeface="Arial Narrow" charset="0"/>
                <a:cs typeface="Tahoma" charset="0"/>
              </a:rPr>
              <a:pPr/>
              <a:t>15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7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Signed-Number Representations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0" y="708025"/>
            <a:ext cx="9144000" cy="2047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about </a:t>
            </a:r>
            <a:r>
              <a:rPr lang="en-US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signed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numbers?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one obvious idea:  use an extra bit to encode the sign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convention:  the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most significant bit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(leftmost) is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used for the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called the SIGNED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MAGNITUDE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representation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46083" name="Group 4"/>
          <p:cNvGrpSpPr>
            <a:grpSpLocks/>
          </p:cNvGrpSpPr>
          <p:nvPr/>
        </p:nvGrpSpPr>
        <p:grpSpPr bwMode="auto">
          <a:xfrm>
            <a:off x="4495800" y="2755900"/>
            <a:ext cx="2743200" cy="381000"/>
            <a:chOff x="1392" y="2976"/>
            <a:chExt cx="1728" cy="240"/>
          </a:xfrm>
        </p:grpSpPr>
        <p:sp>
          <p:nvSpPr>
            <p:cNvPr id="46105" name="Rectangle 5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S</a:t>
              </a:r>
              <a:endParaRPr lang="en-US" sz="1400" b="0" baseline="50000">
                <a:latin typeface="Comic Sans MS" charset="0"/>
                <a:cs typeface="Tahoma" charset="0"/>
              </a:endParaRPr>
            </a:p>
          </p:txBody>
        </p:sp>
        <p:sp>
          <p:nvSpPr>
            <p:cNvPr id="46106" name="Rectangle 6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10</a:t>
              </a:r>
            </a:p>
          </p:txBody>
        </p:sp>
        <p:sp>
          <p:nvSpPr>
            <p:cNvPr id="46107" name="Rectangle 7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9</a:t>
              </a:r>
            </a:p>
          </p:txBody>
        </p:sp>
        <p:sp>
          <p:nvSpPr>
            <p:cNvPr id="46108" name="Rectangle 8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8</a:t>
              </a:r>
            </a:p>
          </p:txBody>
        </p:sp>
        <p:sp>
          <p:nvSpPr>
            <p:cNvPr id="46109" name="Rectangle 9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7</a:t>
              </a:r>
            </a:p>
          </p:txBody>
        </p:sp>
        <p:sp>
          <p:nvSpPr>
            <p:cNvPr id="46110" name="Rectangle 10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6</a:t>
              </a:r>
            </a:p>
          </p:txBody>
        </p:sp>
        <p:sp>
          <p:nvSpPr>
            <p:cNvPr id="46111" name="Rectangle 11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5</a:t>
              </a:r>
            </a:p>
          </p:txBody>
        </p:sp>
        <p:sp>
          <p:nvSpPr>
            <p:cNvPr id="46112" name="Rectangle 12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4</a:t>
              </a:r>
            </a:p>
          </p:txBody>
        </p:sp>
        <p:sp>
          <p:nvSpPr>
            <p:cNvPr id="46113" name="Rectangle 13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3</a:t>
              </a:r>
            </a:p>
          </p:txBody>
        </p:sp>
        <p:sp>
          <p:nvSpPr>
            <p:cNvPr id="46114" name="Rectangle 14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2</a:t>
              </a:r>
            </a:p>
          </p:txBody>
        </p:sp>
        <p:sp>
          <p:nvSpPr>
            <p:cNvPr id="46115" name="Rectangle 15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116" name="Rectangle 16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sz="1400" b="0">
                  <a:latin typeface="Comic Sans MS" charset="0"/>
                  <a:cs typeface="Tahoma" charset="0"/>
                </a:rPr>
                <a:t>2</a:t>
              </a:r>
              <a:r>
                <a:rPr lang="en-US" sz="1400" b="0" baseline="50000">
                  <a:latin typeface="Comic Sans MS" charset="0"/>
                  <a:cs typeface="Tahoma" charset="0"/>
                </a:rPr>
                <a:t>0</a:t>
              </a:r>
              <a:endParaRPr lang="en-US" b="0">
                <a:latin typeface="Comic Sans MS" charset="0"/>
                <a:cs typeface="Tahoma" charset="0"/>
              </a:endParaRPr>
            </a:p>
          </p:txBody>
        </p:sp>
      </p:grpSp>
      <p:grpSp>
        <p:nvGrpSpPr>
          <p:cNvPr id="46084" name="Group 17"/>
          <p:cNvGrpSpPr>
            <a:grpSpLocks/>
          </p:cNvGrpSpPr>
          <p:nvPr/>
        </p:nvGrpSpPr>
        <p:grpSpPr bwMode="auto">
          <a:xfrm>
            <a:off x="4495800" y="3060700"/>
            <a:ext cx="2743200" cy="381000"/>
            <a:chOff x="1392" y="2976"/>
            <a:chExt cx="1728" cy="240"/>
          </a:xfrm>
        </p:grpSpPr>
        <p:sp>
          <p:nvSpPr>
            <p:cNvPr id="46093" name="Rectangle 18"/>
            <p:cNvSpPr>
              <a:spLocks noChangeArrowheads="1"/>
            </p:cNvSpPr>
            <p:nvPr/>
          </p:nvSpPr>
          <p:spPr bwMode="auto">
            <a:xfrm>
              <a:off x="139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6094" name="Rectangle 19"/>
            <p:cNvSpPr>
              <a:spLocks noChangeArrowheads="1"/>
            </p:cNvSpPr>
            <p:nvPr/>
          </p:nvSpPr>
          <p:spPr bwMode="auto">
            <a:xfrm>
              <a:off x="153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095" name="Rectangle 20"/>
            <p:cNvSpPr>
              <a:spLocks noChangeArrowheads="1"/>
            </p:cNvSpPr>
            <p:nvPr/>
          </p:nvSpPr>
          <p:spPr bwMode="auto">
            <a:xfrm>
              <a:off x="168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096" name="Rectangle 21"/>
            <p:cNvSpPr>
              <a:spLocks noChangeArrowheads="1"/>
            </p:cNvSpPr>
            <p:nvPr/>
          </p:nvSpPr>
          <p:spPr bwMode="auto">
            <a:xfrm>
              <a:off x="182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097" name="Rectangle 22"/>
            <p:cNvSpPr>
              <a:spLocks noChangeArrowheads="1"/>
            </p:cNvSpPr>
            <p:nvPr/>
          </p:nvSpPr>
          <p:spPr bwMode="auto">
            <a:xfrm>
              <a:off x="196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098" name="Rectangle 23"/>
            <p:cNvSpPr>
              <a:spLocks noChangeArrowheads="1"/>
            </p:cNvSpPr>
            <p:nvPr/>
          </p:nvSpPr>
          <p:spPr bwMode="auto">
            <a:xfrm>
              <a:off x="211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099" name="Rectangle 24"/>
            <p:cNvSpPr>
              <a:spLocks noChangeArrowheads="1"/>
            </p:cNvSpPr>
            <p:nvPr/>
          </p:nvSpPr>
          <p:spPr bwMode="auto">
            <a:xfrm>
              <a:off x="225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6100" name="Rectangle 25"/>
            <p:cNvSpPr>
              <a:spLocks noChangeArrowheads="1"/>
            </p:cNvSpPr>
            <p:nvPr/>
          </p:nvSpPr>
          <p:spPr bwMode="auto">
            <a:xfrm>
              <a:off x="2400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1</a:t>
              </a:r>
            </a:p>
          </p:txBody>
        </p:sp>
        <p:sp>
          <p:nvSpPr>
            <p:cNvPr id="46101" name="Rectangle 26"/>
            <p:cNvSpPr>
              <a:spLocks noChangeArrowheads="1"/>
            </p:cNvSpPr>
            <p:nvPr/>
          </p:nvSpPr>
          <p:spPr bwMode="auto">
            <a:xfrm>
              <a:off x="2544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6102" name="Rectangle 27"/>
            <p:cNvSpPr>
              <a:spLocks noChangeArrowheads="1"/>
            </p:cNvSpPr>
            <p:nvPr/>
          </p:nvSpPr>
          <p:spPr bwMode="auto">
            <a:xfrm>
              <a:off x="2688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6103" name="Rectangle 28"/>
            <p:cNvSpPr>
              <a:spLocks noChangeArrowheads="1"/>
            </p:cNvSpPr>
            <p:nvPr/>
          </p:nvSpPr>
          <p:spPr bwMode="auto">
            <a:xfrm>
              <a:off x="2832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  <p:sp>
          <p:nvSpPr>
            <p:cNvPr id="46104" name="Rectangle 29"/>
            <p:cNvSpPr>
              <a:spLocks noChangeArrowheads="1"/>
            </p:cNvSpPr>
            <p:nvPr/>
          </p:nvSpPr>
          <p:spPr bwMode="auto">
            <a:xfrm>
              <a:off x="2976" y="2976"/>
              <a:ext cx="144" cy="2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313" tIns="45655" rIns="91313" bIns="45655" anchor="ctr"/>
            <a:lstStyle/>
            <a:p>
              <a:pPr algn="ctr"/>
              <a:r>
                <a:rPr lang="en-US" b="0">
                  <a:latin typeface="Comic Sans MS" charset="0"/>
                  <a:cs typeface="Tahoma" charset="0"/>
                </a:rPr>
                <a:t>0</a:t>
              </a:r>
            </a:p>
          </p:txBody>
        </p:sp>
      </p:grpSp>
      <p:graphicFrame>
        <p:nvGraphicFramePr>
          <p:cNvPr id="46085" name="Object 40"/>
          <p:cNvGraphicFramePr>
            <a:graphicFrameLocks noChangeAspect="1"/>
          </p:cNvGraphicFramePr>
          <p:nvPr/>
        </p:nvGraphicFramePr>
        <p:xfrm>
          <a:off x="2260600" y="2986088"/>
          <a:ext cx="151130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30" name="Equation" r:id="rId4" imgW="800100" imgH="444500" progId="Equation.3">
                  <p:embed/>
                </p:oleObj>
              </mc:Choice>
              <mc:Fallback>
                <p:oleObj name="Equation" r:id="rId4" imgW="8001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986088"/>
                        <a:ext cx="151130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57" name="Text Box 41"/>
          <p:cNvSpPr txBox="1">
            <a:spLocks noChangeArrowheads="1"/>
          </p:cNvSpPr>
          <p:nvPr/>
        </p:nvSpPr>
        <p:spPr bwMode="auto">
          <a:xfrm>
            <a:off x="4403725" y="3652838"/>
            <a:ext cx="968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2000</a:t>
            </a: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437063" y="3027363"/>
            <a:ext cx="2473325" cy="1087437"/>
            <a:chOff x="2795" y="2283"/>
            <a:chExt cx="1558" cy="685"/>
          </a:xfrm>
        </p:grpSpPr>
        <p:grpSp>
          <p:nvGrpSpPr>
            <p:cNvPr id="46089" name="Group 45"/>
            <p:cNvGrpSpPr>
              <a:grpSpLocks/>
            </p:cNvGrpSpPr>
            <p:nvPr/>
          </p:nvGrpSpPr>
          <p:grpSpPr bwMode="auto">
            <a:xfrm>
              <a:off x="2795" y="2283"/>
              <a:ext cx="233" cy="288"/>
              <a:chOff x="1871" y="3023"/>
              <a:chExt cx="233" cy="288"/>
            </a:xfrm>
          </p:grpSpPr>
          <p:sp>
            <p:nvSpPr>
              <p:cNvPr id="46091" name="Rectangle 44"/>
              <p:cNvSpPr>
                <a:spLocks noChangeArrowheads="1"/>
              </p:cNvSpPr>
              <p:nvPr/>
            </p:nvSpPr>
            <p:spPr bwMode="auto">
              <a:xfrm>
                <a:off x="1927" y="3047"/>
                <a:ext cx="120" cy="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Tahoma" charset="0"/>
                  <a:cs typeface="Tahoma" charset="0"/>
                </a:endParaRPr>
              </a:p>
            </p:txBody>
          </p:sp>
          <p:sp>
            <p:nvSpPr>
              <p:cNvPr id="46092" name="Text Box 43"/>
              <p:cNvSpPr txBox="1">
                <a:spLocks noChangeArrowheads="1"/>
              </p:cNvSpPr>
              <p:nvPr/>
            </p:nvSpPr>
            <p:spPr bwMode="auto">
              <a:xfrm>
                <a:off x="1871" y="3023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ekton" charset="0"/>
                    <a:ea typeface="ＭＳ Ｐゴシック" charset="0"/>
                  </a:defRPr>
                </a:lvl9pPr>
              </a:lstStyle>
              <a:p>
                <a:r>
                  <a:rPr lang="en-US">
                    <a:solidFill>
                      <a:schemeClr val="accent1"/>
                    </a:solidFill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</p:grpSp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3659" y="2677"/>
              <a:ext cx="6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-2000</a:t>
              </a:r>
            </a:p>
          </p:txBody>
        </p:sp>
      </p:grpSp>
      <p:sp>
        <p:nvSpPr>
          <p:cNvPr id="460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403461E-8485-6241-B313-EF2DC7B6C0C2}" type="slidenum">
              <a:rPr lang="en-US" sz="1400">
                <a:latin typeface="Arial Narrow" charset="0"/>
                <a:cs typeface="Tahoma" charset="0"/>
              </a:rPr>
              <a:pPr/>
              <a:t>16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5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Signed-Number Representations</a:t>
            </a:r>
            <a:endParaRPr lang="en-US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Good:  Easy to negate, find absolute value</a:t>
            </a:r>
          </a:p>
          <a:p>
            <a:pPr>
              <a:defRPr/>
            </a:pPr>
            <a:r>
              <a:rPr lang="en-US" dirty="0" smtClean="0"/>
              <a:t>The Bad:</a:t>
            </a:r>
          </a:p>
          <a:p>
            <a:pPr lvl="1">
              <a:defRPr/>
            </a:pPr>
            <a:r>
              <a:rPr lang="en-US" dirty="0" smtClean="0"/>
              <a:t>add/subtract is complicated</a:t>
            </a:r>
          </a:p>
          <a:p>
            <a:pPr lvl="2">
              <a:defRPr/>
            </a:pPr>
            <a:r>
              <a:rPr lang="en-US" dirty="0" smtClean="0"/>
              <a:t>depends on the signs</a:t>
            </a:r>
          </a:p>
          <a:p>
            <a:pPr lvl="2">
              <a:defRPr/>
            </a:pPr>
            <a:r>
              <a:rPr lang="en-US" dirty="0" smtClean="0"/>
              <a:t>4 different cases!</a:t>
            </a:r>
          </a:p>
          <a:p>
            <a:pPr lvl="1">
              <a:defRPr/>
            </a:pPr>
            <a:r>
              <a:rPr lang="en-US" dirty="0" smtClean="0"/>
              <a:t>two different ways of representing a 0</a:t>
            </a:r>
          </a:p>
          <a:p>
            <a:pPr lvl="1">
              <a:defRPr/>
            </a:pPr>
            <a:r>
              <a:rPr lang="en-US" dirty="0" smtClean="0">
                <a:sym typeface="Wingdings"/>
              </a:rPr>
              <a:t>i</a:t>
            </a:r>
            <a:r>
              <a:rPr lang="en-US" dirty="0" smtClean="0"/>
              <a:t>t is not used that frequently in practice</a:t>
            </a:r>
          </a:p>
          <a:p>
            <a:pPr lvl="2">
              <a:defRPr/>
            </a:pPr>
            <a:r>
              <a:rPr lang="en-US" smtClean="0"/>
              <a:t>except </a:t>
            </a:r>
            <a:r>
              <a:rPr lang="en-US" dirty="0" smtClean="0"/>
              <a:t>in floating-</a:t>
            </a:r>
            <a:r>
              <a:rPr lang="en-US" smtClean="0"/>
              <a:t>point numbers</a:t>
            </a:r>
            <a:endParaRPr lang="en-US" dirty="0" smtClean="0"/>
          </a:p>
        </p:txBody>
      </p:sp>
      <p:sp>
        <p:nvSpPr>
          <p:cNvPr id="4813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445F6FC-1B7E-1E4F-88DB-D031E676F184}" type="slidenum">
              <a:rPr lang="en-US" sz="1400">
                <a:latin typeface="Arial Narrow" charset="0"/>
                <a:cs typeface="Tahoma" charset="0"/>
              </a:rPr>
              <a:pPr/>
              <a:t>17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Alternative:  2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Complement </a:t>
            </a:r>
            <a:r>
              <a:rPr lang="en-US" dirty="0" smtClean="0">
                <a:latin typeface="Tahoma" charset="0"/>
                <a:ea typeface="Tahoma"/>
              </a:rPr>
              <a:t>Rep.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50178" name="Rectangle 1049"/>
          <p:cNvSpPr>
            <a:spLocks noChangeArrowheads="1"/>
          </p:cNvSpPr>
          <p:nvPr/>
        </p:nvSpPr>
        <p:spPr bwMode="auto">
          <a:xfrm>
            <a:off x="67373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2</a:t>
            </a:r>
            <a:r>
              <a:rPr lang="en-US" sz="2000" baseline="30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50179" name="Rectangle 1050"/>
          <p:cNvSpPr>
            <a:spLocks noChangeArrowheads="1"/>
          </p:cNvSpPr>
          <p:nvPr/>
        </p:nvSpPr>
        <p:spPr bwMode="auto">
          <a:xfrm>
            <a:off x="61277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2</a:t>
            </a:r>
            <a:r>
              <a:rPr lang="en-US" sz="2000" baseline="3000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50180" name="Rectangle 1051"/>
          <p:cNvSpPr>
            <a:spLocks noChangeArrowheads="1"/>
          </p:cNvSpPr>
          <p:nvPr/>
        </p:nvSpPr>
        <p:spPr bwMode="auto">
          <a:xfrm>
            <a:off x="55181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2</a:t>
            </a:r>
            <a:r>
              <a:rPr lang="en-US" sz="2000" baseline="30000">
                <a:latin typeface="Tahoma" charset="0"/>
                <a:cs typeface="Tahoma" charset="0"/>
              </a:rPr>
              <a:t>2</a:t>
            </a:r>
          </a:p>
        </p:txBody>
      </p:sp>
      <p:sp>
        <p:nvSpPr>
          <p:cNvPr id="50181" name="Rectangle 1052"/>
          <p:cNvSpPr>
            <a:spLocks noChangeArrowheads="1"/>
          </p:cNvSpPr>
          <p:nvPr/>
        </p:nvSpPr>
        <p:spPr bwMode="auto">
          <a:xfrm>
            <a:off x="49085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2</a:t>
            </a:r>
            <a:r>
              <a:rPr lang="en-US" sz="2000" baseline="30000">
                <a:latin typeface="Tahoma" charset="0"/>
                <a:cs typeface="Tahoma" charset="0"/>
              </a:rPr>
              <a:t>3</a:t>
            </a:r>
          </a:p>
        </p:txBody>
      </p:sp>
      <p:sp>
        <p:nvSpPr>
          <p:cNvPr id="50182" name="Rectangle 1053"/>
          <p:cNvSpPr>
            <a:spLocks noChangeArrowheads="1"/>
          </p:cNvSpPr>
          <p:nvPr/>
        </p:nvSpPr>
        <p:spPr bwMode="auto">
          <a:xfrm>
            <a:off x="36893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50183" name="Rectangle 1054"/>
          <p:cNvSpPr>
            <a:spLocks noChangeArrowheads="1"/>
          </p:cNvSpPr>
          <p:nvPr/>
        </p:nvSpPr>
        <p:spPr bwMode="auto">
          <a:xfrm>
            <a:off x="24701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2</a:t>
            </a:r>
            <a:r>
              <a:rPr lang="en-US" sz="2000" baseline="30000">
                <a:latin typeface="Tahoma" charset="0"/>
                <a:cs typeface="Tahoma" charset="0"/>
              </a:rPr>
              <a:t>N-2</a:t>
            </a:r>
          </a:p>
        </p:txBody>
      </p:sp>
      <p:sp>
        <p:nvSpPr>
          <p:cNvPr id="50184" name="Rectangle 1055"/>
          <p:cNvSpPr>
            <a:spLocks noChangeArrowheads="1"/>
          </p:cNvSpPr>
          <p:nvPr/>
        </p:nvSpPr>
        <p:spPr bwMode="auto">
          <a:xfrm>
            <a:off x="18605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Tahoma" charset="0"/>
                <a:cs typeface="Tahoma" charset="0"/>
              </a:rPr>
              <a:t>-2</a:t>
            </a:r>
            <a:r>
              <a:rPr lang="en-US" sz="2000" baseline="30000">
                <a:latin typeface="Tahoma" charset="0"/>
                <a:cs typeface="Tahoma" charset="0"/>
              </a:rPr>
              <a:t>N-1</a:t>
            </a:r>
          </a:p>
        </p:txBody>
      </p:sp>
      <p:sp>
        <p:nvSpPr>
          <p:cNvPr id="50185" name="Rectangle 1056"/>
          <p:cNvSpPr>
            <a:spLocks noChangeArrowheads="1"/>
          </p:cNvSpPr>
          <p:nvPr/>
        </p:nvSpPr>
        <p:spPr bwMode="auto">
          <a:xfrm>
            <a:off x="42989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50186" name="Rectangle 1057"/>
          <p:cNvSpPr>
            <a:spLocks noChangeArrowheads="1"/>
          </p:cNvSpPr>
          <p:nvPr/>
        </p:nvSpPr>
        <p:spPr bwMode="auto">
          <a:xfrm>
            <a:off x="3079750" y="1444625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4800" baseline="30000">
                <a:latin typeface="Comic Sans MS" charset="0"/>
                <a:cs typeface="Tahoma" charset="0"/>
              </a:rPr>
              <a:t>…</a:t>
            </a:r>
          </a:p>
        </p:txBody>
      </p:sp>
      <p:sp>
        <p:nvSpPr>
          <p:cNvPr id="50187" name="Line 1058"/>
          <p:cNvSpPr>
            <a:spLocks noChangeShapeType="1"/>
          </p:cNvSpPr>
          <p:nvPr/>
        </p:nvSpPr>
        <p:spPr bwMode="auto">
          <a:xfrm flipV="1">
            <a:off x="1860550" y="91122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Line 1059"/>
          <p:cNvSpPr>
            <a:spLocks noChangeShapeType="1"/>
          </p:cNvSpPr>
          <p:nvPr/>
        </p:nvSpPr>
        <p:spPr bwMode="auto">
          <a:xfrm flipV="1">
            <a:off x="7346950" y="911225"/>
            <a:ext cx="0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Line 1060"/>
          <p:cNvSpPr>
            <a:spLocks noChangeShapeType="1"/>
          </p:cNvSpPr>
          <p:nvPr/>
        </p:nvSpPr>
        <p:spPr bwMode="auto">
          <a:xfrm>
            <a:off x="5060950" y="1063625"/>
            <a:ext cx="22860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0" name="Line 1061"/>
          <p:cNvSpPr>
            <a:spLocks noChangeShapeType="1"/>
          </p:cNvSpPr>
          <p:nvPr/>
        </p:nvSpPr>
        <p:spPr bwMode="auto">
          <a:xfrm flipH="1">
            <a:off x="1860550" y="1063625"/>
            <a:ext cx="220980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062"/>
          <p:cNvSpPr txBox="1">
            <a:spLocks noChangeArrowheads="1"/>
          </p:cNvSpPr>
          <p:nvPr/>
        </p:nvSpPr>
        <p:spPr bwMode="auto">
          <a:xfrm>
            <a:off x="4097338" y="895350"/>
            <a:ext cx="936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CC0000"/>
                </a:solidFill>
                <a:latin typeface="Tahoma" charset="0"/>
                <a:cs typeface="Tahoma" charset="0"/>
              </a:rPr>
              <a:t>N bits</a:t>
            </a:r>
          </a:p>
        </p:txBody>
      </p:sp>
      <p:sp>
        <p:nvSpPr>
          <p:cNvPr id="50192" name="Rectangle 1063"/>
          <p:cNvSpPr>
            <a:spLocks noChangeArrowheads="1"/>
          </p:cNvSpPr>
          <p:nvPr/>
        </p:nvSpPr>
        <p:spPr bwMode="auto">
          <a:xfrm>
            <a:off x="381000" y="2895600"/>
            <a:ext cx="830580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The 2’</a:t>
            </a:r>
            <a:r>
              <a:rPr lang="en-US" altLang="ja-JP" b="0">
                <a:latin typeface="Tahoma" charset="0"/>
                <a:cs typeface="Tahoma" charset="0"/>
              </a:rPr>
              <a:t>s complement representation for signed integers is the most commonly used signed-integer representation. It is a simple modification of unsigned integers where the most significant bit is considered </a:t>
            </a:r>
            <a:r>
              <a:rPr lang="en-US" altLang="ja-JP" b="0">
                <a:solidFill>
                  <a:srgbClr val="CC0000"/>
                </a:solidFill>
                <a:latin typeface="Tahoma" charset="0"/>
                <a:cs typeface="Tahoma" charset="0"/>
              </a:rPr>
              <a:t>negative.</a:t>
            </a:r>
          </a:p>
          <a:p>
            <a:pPr>
              <a:lnSpc>
                <a:spcPct val="90000"/>
              </a:lnSpc>
            </a:pPr>
            <a:endParaRPr lang="en-US" sz="2800" b="0">
              <a:latin typeface="Tahoma" charset="0"/>
              <a:cs typeface="Tahoma" charset="0"/>
            </a:endParaRPr>
          </a:p>
          <a:p>
            <a:pPr>
              <a:lnSpc>
                <a:spcPct val="90000"/>
              </a:lnSpc>
            </a:pPr>
            <a:endParaRPr lang="en-US" b="0">
              <a:latin typeface="Tahoma" charset="0"/>
              <a:cs typeface="Tahoma" charset="0"/>
            </a:endParaRPr>
          </a:p>
        </p:txBody>
      </p:sp>
      <p:grpSp>
        <p:nvGrpSpPr>
          <p:cNvPr id="3" name="Group 1070"/>
          <p:cNvGrpSpPr>
            <a:grpSpLocks/>
          </p:cNvGrpSpPr>
          <p:nvPr/>
        </p:nvGrpSpPr>
        <p:grpSpPr bwMode="auto">
          <a:xfrm>
            <a:off x="1112838" y="2054225"/>
            <a:ext cx="1141412" cy="765175"/>
            <a:chOff x="701" y="1402"/>
            <a:chExt cx="719" cy="482"/>
          </a:xfrm>
        </p:grpSpPr>
        <p:sp>
          <p:nvSpPr>
            <p:cNvPr id="50204" name="Text Box 1064"/>
            <p:cNvSpPr txBox="1">
              <a:spLocks noChangeArrowheads="1"/>
            </p:cNvSpPr>
            <p:nvPr/>
          </p:nvSpPr>
          <p:spPr bwMode="auto">
            <a:xfrm>
              <a:off x="701" y="1632"/>
              <a:ext cx="7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ctr"/>
              <a:r>
                <a:rPr lang="en-US" altLang="ja-JP" sz="2000">
                  <a:solidFill>
                    <a:srgbClr val="CC0000"/>
                  </a:solidFill>
                  <a:latin typeface="Tahoma" charset="0"/>
                  <a:cs typeface="Tahoma" charset="0"/>
                </a:rPr>
                <a:t>sign bit</a:t>
              </a:r>
              <a:endParaRPr lang="en-US" sz="2000">
                <a:solidFill>
                  <a:srgbClr val="CC0000"/>
                </a:solidFill>
                <a:latin typeface="Tahoma" charset="0"/>
                <a:cs typeface="Tahoma" charset="0"/>
              </a:endParaRPr>
            </a:p>
          </p:txBody>
        </p:sp>
        <p:sp>
          <p:nvSpPr>
            <p:cNvPr id="50205" name="Line 1067"/>
            <p:cNvSpPr>
              <a:spLocks noChangeShapeType="1"/>
            </p:cNvSpPr>
            <p:nvPr/>
          </p:nvSpPr>
          <p:spPr bwMode="auto">
            <a:xfrm flipV="1">
              <a:off x="1268" y="1402"/>
              <a:ext cx="96" cy="2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4" name="Text Box 1068"/>
          <p:cNvSpPr txBox="1">
            <a:spLocks noChangeArrowheads="1"/>
          </p:cNvSpPr>
          <p:nvPr/>
        </p:nvSpPr>
        <p:spPr bwMode="auto">
          <a:xfrm>
            <a:off x="3030538" y="2190750"/>
            <a:ext cx="3090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 algn="ctr"/>
            <a:r>
              <a:rPr lang="en-US" sz="2000" b="0">
                <a:latin typeface="Tahoma" charset="0"/>
                <a:cs typeface="Tahoma" charset="0"/>
              </a:rPr>
              <a:t>Range: – 2</a:t>
            </a:r>
            <a:r>
              <a:rPr lang="en-US" sz="2000" b="0" baseline="30000">
                <a:latin typeface="Tahoma" charset="0"/>
                <a:cs typeface="Tahoma" charset="0"/>
              </a:rPr>
              <a:t>N-1</a:t>
            </a:r>
            <a:r>
              <a:rPr lang="en-US" sz="2000" b="0">
                <a:latin typeface="Tahoma" charset="0"/>
                <a:cs typeface="Tahoma" charset="0"/>
              </a:rPr>
              <a:t>  to  2</a:t>
            </a:r>
            <a:r>
              <a:rPr lang="en-US" sz="2000" b="0" baseline="30000">
                <a:latin typeface="Tahoma" charset="0"/>
                <a:cs typeface="Tahoma" charset="0"/>
              </a:rPr>
              <a:t>N-1</a:t>
            </a:r>
            <a:r>
              <a:rPr lang="en-US" sz="2000" b="0">
                <a:latin typeface="Tahoma" charset="0"/>
                <a:cs typeface="Tahoma" charset="0"/>
              </a:rPr>
              <a:t> – 1</a:t>
            </a:r>
          </a:p>
        </p:txBody>
      </p:sp>
      <p:graphicFrame>
        <p:nvGraphicFramePr>
          <p:cNvPr id="197677" name="Object 1069"/>
          <p:cNvGraphicFramePr>
            <a:graphicFrameLocks noChangeAspect="1"/>
          </p:cNvGraphicFramePr>
          <p:nvPr/>
        </p:nvGraphicFramePr>
        <p:xfrm>
          <a:off x="5105400" y="4191000"/>
          <a:ext cx="263525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9" name="Equation" r:id="rId4" imgW="1219200" imgH="444500" progId="Equation.3">
                  <p:embed/>
                </p:oleObj>
              </mc:Choice>
              <mc:Fallback>
                <p:oleObj name="Equation" r:id="rId4" imgW="1219200" imgH="44450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91000"/>
                        <a:ext cx="263525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7681" name="Text Box 1073"/>
          <p:cNvSpPr txBox="1">
            <a:spLocks noChangeArrowheads="1"/>
          </p:cNvSpPr>
          <p:nvPr/>
        </p:nvSpPr>
        <p:spPr bwMode="auto">
          <a:xfrm>
            <a:off x="381000" y="4935538"/>
            <a:ext cx="6808788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8-bit 2</a:t>
            </a:r>
            <a:r>
              <a:rPr lang="fr-FR" b="0">
                <a:latin typeface="Tahoma" charset="0"/>
                <a:cs typeface="Tahoma" charset="0"/>
              </a:rPr>
              <a:t>’</a:t>
            </a:r>
            <a:r>
              <a:rPr lang="en-US" altLang="ja-JP" b="0">
                <a:latin typeface="Tahoma" charset="0"/>
                <a:cs typeface="Tahoma" charset="0"/>
              </a:rPr>
              <a:t>s complement example:</a:t>
            </a:r>
          </a:p>
          <a:p>
            <a:pPr>
              <a:lnSpc>
                <a:spcPct val="90000"/>
              </a:lnSpc>
            </a:pPr>
            <a:endParaRPr lang="en-US" b="0">
              <a:latin typeface="Tahoma" charset="0"/>
              <a:cs typeface="Tahoma" charset="0"/>
            </a:endParaRPr>
          </a:p>
          <a:p>
            <a:pPr>
              <a:lnSpc>
                <a:spcPct val="90000"/>
              </a:lnSpc>
            </a:pPr>
            <a:r>
              <a:rPr lang="en-US" sz="2800" b="0">
                <a:latin typeface="Tahoma" charset="0"/>
                <a:cs typeface="Tahoma" charset="0"/>
              </a:rPr>
              <a:t>    </a:t>
            </a:r>
            <a:r>
              <a:rPr lang="en-US" b="0">
                <a:latin typeface="Tahoma" charset="0"/>
                <a:cs typeface="Tahoma" charset="0"/>
              </a:rPr>
              <a:t>11010110 = –2</a:t>
            </a:r>
            <a:r>
              <a:rPr lang="en-US" b="0" baseline="30000">
                <a:latin typeface="Tahoma" charset="0"/>
                <a:cs typeface="Tahoma" charset="0"/>
              </a:rPr>
              <a:t>7</a:t>
            </a:r>
            <a:r>
              <a:rPr lang="en-US" b="0">
                <a:latin typeface="Tahoma" charset="0"/>
                <a:cs typeface="Tahoma" charset="0"/>
              </a:rPr>
              <a:t> + 2</a:t>
            </a:r>
            <a:r>
              <a:rPr lang="en-US" b="0" baseline="30000">
                <a:latin typeface="Tahoma" charset="0"/>
                <a:cs typeface="Tahoma" charset="0"/>
              </a:rPr>
              <a:t>6</a:t>
            </a:r>
            <a:r>
              <a:rPr lang="en-US" b="0">
                <a:latin typeface="Tahoma" charset="0"/>
                <a:cs typeface="Tahoma" charset="0"/>
              </a:rPr>
              <a:t> + 2</a:t>
            </a:r>
            <a:r>
              <a:rPr lang="en-US" b="0" baseline="30000">
                <a:latin typeface="Tahoma" charset="0"/>
                <a:cs typeface="Tahoma" charset="0"/>
              </a:rPr>
              <a:t>4</a:t>
            </a:r>
            <a:r>
              <a:rPr lang="en-US" b="0">
                <a:latin typeface="Tahoma" charset="0"/>
                <a:cs typeface="Tahoma" charset="0"/>
              </a:rPr>
              <a:t> + 2</a:t>
            </a:r>
            <a:r>
              <a:rPr lang="en-US" b="0" baseline="30000">
                <a:latin typeface="Tahoma" charset="0"/>
                <a:cs typeface="Tahoma" charset="0"/>
              </a:rPr>
              <a:t>2</a:t>
            </a:r>
            <a:r>
              <a:rPr lang="en-US" b="0">
                <a:latin typeface="Tahoma" charset="0"/>
                <a:cs typeface="Tahoma" charset="0"/>
              </a:rPr>
              <a:t> + 2</a:t>
            </a:r>
            <a:r>
              <a:rPr lang="en-US" b="0" baseline="30000">
                <a:latin typeface="Tahoma" charset="0"/>
                <a:cs typeface="Tahoma" charset="0"/>
              </a:rPr>
              <a:t>1</a:t>
            </a:r>
            <a:r>
              <a:rPr lang="en-US" b="0">
                <a:latin typeface="Tahoma" charset="0"/>
                <a:cs typeface="Tahoma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b="0">
                <a:latin typeface="Tahoma" charset="0"/>
                <a:cs typeface="Tahoma" charset="0"/>
              </a:rPr>
              <a:t>		= – 128 + 64 + 16 + 4 + 2 = – 42</a:t>
            </a:r>
          </a:p>
          <a:p>
            <a:endParaRPr lang="en-US" b="0">
              <a:latin typeface="Tahoma" charset="0"/>
              <a:cs typeface="Tahoma" charset="0"/>
            </a:endParaRPr>
          </a:p>
        </p:txBody>
      </p:sp>
      <p:grpSp>
        <p:nvGrpSpPr>
          <p:cNvPr id="4" name="Group 1080"/>
          <p:cNvGrpSpPr>
            <a:grpSpLocks/>
          </p:cNvGrpSpPr>
          <p:nvPr/>
        </p:nvGrpSpPr>
        <p:grpSpPr bwMode="auto">
          <a:xfrm>
            <a:off x="7696200" y="4876800"/>
            <a:ext cx="1403350" cy="1143000"/>
            <a:chOff x="4848" y="3072"/>
            <a:chExt cx="884" cy="720"/>
          </a:xfrm>
        </p:grpSpPr>
        <p:sp>
          <p:nvSpPr>
            <p:cNvPr id="50202" name="AutoShape 1074"/>
            <p:cNvSpPr>
              <a:spLocks noChangeArrowheads="1"/>
            </p:cNvSpPr>
            <p:nvPr/>
          </p:nvSpPr>
          <p:spPr bwMode="auto">
            <a:xfrm>
              <a:off x="4992" y="3264"/>
              <a:ext cx="740" cy="528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charset="0"/>
                  <a:cs typeface="Tahoma" charset="0"/>
                </a:rPr>
                <a:t>ladders</a:t>
              </a:r>
            </a:p>
          </p:txBody>
        </p:sp>
        <p:sp>
          <p:nvSpPr>
            <p:cNvPr id="50203" name="Freeform 1078"/>
            <p:cNvSpPr>
              <a:spLocks/>
            </p:cNvSpPr>
            <p:nvPr/>
          </p:nvSpPr>
          <p:spPr bwMode="auto">
            <a:xfrm>
              <a:off x="4848" y="3072"/>
              <a:ext cx="240" cy="240"/>
            </a:xfrm>
            <a:custGeom>
              <a:avLst/>
              <a:gdLst>
                <a:gd name="T0" fmla="*/ 39713 w 144"/>
                <a:gd name="T1" fmla="*/ 2236 h 192"/>
                <a:gd name="T2" fmla="*/ 13217 w 144"/>
                <a:gd name="T3" fmla="*/ 564 h 192"/>
                <a:gd name="T4" fmla="*/ 0 w 144"/>
                <a:gd name="T5" fmla="*/ 0 h 192"/>
                <a:gd name="T6" fmla="*/ 0 60000 65536"/>
                <a:gd name="T7" fmla="*/ 0 60000 65536"/>
                <a:gd name="T8" fmla="*/ 0 60000 65536"/>
                <a:gd name="T9" fmla="*/ 0 w 144"/>
                <a:gd name="T10" fmla="*/ 0 h 192"/>
                <a:gd name="T11" fmla="*/ 144 w 14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192">
                  <a:moveTo>
                    <a:pt x="144" y="192"/>
                  </a:moveTo>
                  <a:cubicBezTo>
                    <a:pt x="108" y="136"/>
                    <a:pt x="72" y="80"/>
                    <a:pt x="48" y="48"/>
                  </a:cubicBezTo>
                  <a:cubicBezTo>
                    <a:pt x="24" y="16"/>
                    <a:pt x="12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081"/>
          <p:cNvGrpSpPr>
            <a:grpSpLocks/>
          </p:cNvGrpSpPr>
          <p:nvPr/>
        </p:nvGrpSpPr>
        <p:grpSpPr bwMode="auto">
          <a:xfrm>
            <a:off x="6400800" y="4953000"/>
            <a:ext cx="990600" cy="914400"/>
            <a:chOff x="4032" y="3120"/>
            <a:chExt cx="624" cy="576"/>
          </a:xfrm>
        </p:grpSpPr>
        <p:sp>
          <p:nvSpPr>
            <p:cNvPr id="50200" name="AutoShape 1075"/>
            <p:cNvSpPr>
              <a:spLocks noChangeArrowheads="1"/>
            </p:cNvSpPr>
            <p:nvPr/>
          </p:nvSpPr>
          <p:spPr bwMode="auto">
            <a:xfrm>
              <a:off x="4080" y="3264"/>
              <a:ext cx="576" cy="432"/>
            </a:xfrm>
            <a:prstGeom prst="irregularSeal1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>
                  <a:latin typeface="Tahoma" charset="0"/>
                  <a:cs typeface="Tahoma" charset="0"/>
                </a:rPr>
                <a:t>chute</a:t>
              </a:r>
            </a:p>
          </p:txBody>
        </p:sp>
        <p:sp>
          <p:nvSpPr>
            <p:cNvPr id="50201" name="Freeform 1079"/>
            <p:cNvSpPr>
              <a:spLocks/>
            </p:cNvSpPr>
            <p:nvPr/>
          </p:nvSpPr>
          <p:spPr bwMode="auto">
            <a:xfrm>
              <a:off x="4032" y="3120"/>
              <a:ext cx="192" cy="192"/>
            </a:xfrm>
            <a:custGeom>
              <a:avLst/>
              <a:gdLst>
                <a:gd name="T0" fmla="*/ 192 w 192"/>
                <a:gd name="T1" fmla="*/ 192 h 192"/>
                <a:gd name="T2" fmla="*/ 96 w 192"/>
                <a:gd name="T3" fmla="*/ 48 h 192"/>
                <a:gd name="T4" fmla="*/ 0 w 192"/>
                <a:gd name="T5" fmla="*/ 0 h 192"/>
                <a:gd name="T6" fmla="*/ 0 60000 65536"/>
                <a:gd name="T7" fmla="*/ 0 60000 65536"/>
                <a:gd name="T8" fmla="*/ 0 60000 65536"/>
                <a:gd name="T9" fmla="*/ 0 w 192"/>
                <a:gd name="T10" fmla="*/ 0 h 192"/>
                <a:gd name="T11" fmla="*/ 192 w 192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92">
                  <a:moveTo>
                    <a:pt x="192" y="192"/>
                  </a:moveTo>
                  <a:cubicBezTo>
                    <a:pt x="160" y="136"/>
                    <a:pt x="128" y="80"/>
                    <a:pt x="96" y="48"/>
                  </a:cubicBezTo>
                  <a:cubicBezTo>
                    <a:pt x="64" y="16"/>
                    <a:pt x="32" y="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9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B3BC3D3A-F48D-BB48-A6A6-13FE5F8C4290}" type="slidenum">
              <a:rPr lang="en-US" sz="1400">
                <a:latin typeface="Arial Narrow" charset="0"/>
                <a:cs typeface="Tahoma" charset="0"/>
              </a:rPr>
              <a:pPr/>
              <a:t>18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8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Why </a:t>
            </a:r>
            <a:r>
              <a:rPr lang="en-US" dirty="0" smtClean="0">
                <a:latin typeface="Tahoma" charset="0"/>
                <a:ea typeface="Tahoma"/>
              </a:rPr>
              <a:t>2</a:t>
            </a:r>
            <a:r>
              <a:rPr lang="fr-FR" dirty="0" smtClean="0">
                <a:latin typeface="Tahoma" charset="0"/>
                <a:ea typeface="Tahoma"/>
              </a:rPr>
              <a:t>’</a:t>
            </a:r>
            <a:r>
              <a:rPr lang="en-US" dirty="0" smtClean="0">
                <a:latin typeface="Tahoma" charset="0"/>
                <a:ea typeface="Tahoma"/>
              </a:rPr>
              <a:t>s </a:t>
            </a:r>
            <a:r>
              <a:rPr lang="en-US" dirty="0">
                <a:latin typeface="Tahoma" charset="0"/>
                <a:ea typeface="Tahoma"/>
              </a:rPr>
              <a:t>Complement?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Benefit: the same binary addition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(mod 2</a:t>
            </a:r>
            <a:r>
              <a:rPr lang="en-US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)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procedure will work for adding positive and negative numbers 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Don</a:t>
            </a:r>
            <a:r>
              <a:rPr lang="fr-FR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need separate subtraction rules!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The same procedure will also handle unsigned numbers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!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NOTE:  We typically ignore the leftmost carry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175000" y="3030538"/>
            <a:ext cx="4325938" cy="1774825"/>
            <a:chOff x="2000" y="1909"/>
            <a:chExt cx="2725" cy="1118"/>
          </a:xfrm>
        </p:grpSpPr>
        <p:sp>
          <p:nvSpPr>
            <p:cNvPr id="52236" name="Text Box 4"/>
            <p:cNvSpPr txBox="1">
              <a:spLocks noChangeArrowheads="1"/>
            </p:cNvSpPr>
            <p:nvPr/>
          </p:nvSpPr>
          <p:spPr bwMode="auto">
            <a:xfrm>
              <a:off x="2000" y="1909"/>
              <a:ext cx="2725" cy="1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Example:</a:t>
              </a:r>
            </a:p>
            <a:p>
              <a:r>
                <a:rPr lang="en-US" b="0">
                  <a:latin typeface="Tahoma" charset="0"/>
                  <a:cs typeface="Tahoma" charset="0"/>
                </a:rPr>
                <a:t>	    55</a:t>
              </a:r>
              <a:r>
                <a:rPr lang="en-US" b="0" baseline="-25000">
                  <a:latin typeface="Tahoma" charset="0"/>
                  <a:cs typeface="Tahoma" charset="0"/>
                </a:rPr>
                <a:t>10</a:t>
              </a:r>
              <a:r>
                <a:rPr lang="en-US" b="0">
                  <a:latin typeface="Tahoma" charset="0"/>
                  <a:cs typeface="Tahoma" charset="0"/>
                </a:rPr>
                <a:t>    =  00110111</a:t>
              </a:r>
              <a:r>
                <a:rPr lang="en-US" b="0" baseline="-25000">
                  <a:latin typeface="Tahoma" charset="0"/>
                  <a:cs typeface="Tahoma" charset="0"/>
                </a:rPr>
                <a:t>2</a:t>
              </a:r>
              <a:endParaRPr lang="en-US" b="0">
                <a:latin typeface="Tahoma" charset="0"/>
                <a:cs typeface="Tahoma" charset="0"/>
              </a:endParaRPr>
            </a:p>
            <a:p>
              <a:r>
                <a:rPr lang="en-US" b="0">
                  <a:latin typeface="Tahoma" charset="0"/>
                  <a:cs typeface="Tahoma" charset="0"/>
                </a:rPr>
                <a:t>	+  10</a:t>
              </a:r>
              <a:r>
                <a:rPr lang="en-US" b="0" baseline="-25000">
                  <a:latin typeface="Tahoma" charset="0"/>
                  <a:cs typeface="Tahoma" charset="0"/>
                </a:rPr>
                <a:t>10</a:t>
              </a:r>
              <a:r>
                <a:rPr lang="en-US" b="0">
                  <a:latin typeface="Tahoma" charset="0"/>
                  <a:cs typeface="Tahoma" charset="0"/>
                </a:rPr>
                <a:t>    =  00001010</a:t>
              </a:r>
              <a:r>
                <a:rPr lang="en-US" sz="2000" b="0" baseline="-25000">
                  <a:latin typeface="Tahoma" charset="0"/>
                  <a:cs typeface="Tahoma" charset="0"/>
                </a:rPr>
                <a:t>2</a:t>
              </a:r>
              <a:endParaRPr lang="en-US" sz="2000" b="0">
                <a:latin typeface="Tahoma" charset="0"/>
                <a:cs typeface="Tahoma" charset="0"/>
              </a:endParaRPr>
            </a:p>
            <a:p>
              <a:r>
                <a:rPr lang="en-US" sz="2000" b="0">
                  <a:latin typeface="Tahoma" charset="0"/>
                  <a:cs typeface="Tahoma" charset="0"/>
                </a:rPr>
                <a:t>	     </a:t>
              </a:r>
              <a:r>
                <a:rPr lang="en-US" b="0">
                  <a:latin typeface="Tahoma" charset="0"/>
                  <a:cs typeface="Tahoma" charset="0"/>
                </a:rPr>
                <a:t>65</a:t>
              </a:r>
              <a:r>
                <a:rPr lang="en-US" b="0" baseline="-25000">
                  <a:latin typeface="Tahoma" charset="0"/>
                  <a:cs typeface="Tahoma" charset="0"/>
                </a:rPr>
                <a:t>10</a:t>
              </a:r>
              <a:r>
                <a:rPr lang="en-US" b="0">
                  <a:latin typeface="Tahoma" charset="0"/>
                  <a:cs typeface="Tahoma" charset="0"/>
                </a:rPr>
                <a:t>    =  01000001</a:t>
              </a:r>
              <a:r>
                <a:rPr lang="en-US" b="0" baseline="-25000">
                  <a:latin typeface="Tahoma" charset="0"/>
                  <a:cs typeface="Tahoma" charset="0"/>
                </a:rPr>
                <a:t>2</a:t>
              </a:r>
              <a:endParaRPr lang="en-US" sz="2000" b="0" baseline="-25000">
                <a:latin typeface="Tahoma" charset="0"/>
                <a:cs typeface="Tahoma" charset="0"/>
              </a:endParaRPr>
            </a:p>
            <a:p>
              <a:r>
                <a:rPr lang="en-US" sz="2000" b="0" baseline="-25000">
                  <a:latin typeface="Tahoma" charset="0"/>
                  <a:cs typeface="Tahoma" charset="0"/>
                </a:rPr>
                <a:t>	 </a:t>
              </a:r>
            </a:p>
          </p:txBody>
        </p:sp>
        <p:sp>
          <p:nvSpPr>
            <p:cNvPr id="52237" name="Line 6"/>
            <p:cNvSpPr>
              <a:spLocks noChangeShapeType="1"/>
            </p:cNvSpPr>
            <p:nvPr/>
          </p:nvSpPr>
          <p:spPr bwMode="auto">
            <a:xfrm>
              <a:off x="2784" y="2640"/>
              <a:ext cx="17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4094163" y="4781550"/>
            <a:ext cx="3773487" cy="1200150"/>
            <a:chOff x="2579" y="3012"/>
            <a:chExt cx="2377" cy="756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579" y="3012"/>
              <a:ext cx="237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0" dirty="0" smtClean="0">
                  <a:latin typeface="Tahoma" charset="0"/>
                  <a:cs typeface="Tahoma" charset="0"/>
                </a:rPr>
                <a:t>    55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10</a:t>
              </a:r>
              <a:r>
                <a:rPr lang="en-US" b="0" dirty="0" smtClean="0">
                  <a:latin typeface="Tahoma" charset="0"/>
                  <a:cs typeface="Tahoma" charset="0"/>
                </a:rPr>
                <a:t>   =	  00110111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2</a:t>
              </a:r>
              <a:endParaRPr lang="en-US" b="0" dirty="0" smtClean="0">
                <a:latin typeface="Tahoma" charset="0"/>
                <a:cs typeface="Tahoma" charset="0"/>
              </a:endParaRPr>
            </a:p>
            <a:p>
              <a:pPr>
                <a:defRPr/>
              </a:pPr>
              <a:r>
                <a:rPr lang="en-US" b="0" dirty="0" smtClean="0">
                  <a:latin typeface="Tahoma" charset="0"/>
                  <a:cs typeface="Tahoma" charset="0"/>
                </a:rPr>
                <a:t>+ -10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10</a:t>
              </a:r>
              <a:r>
                <a:rPr lang="en-US" b="0" dirty="0" smtClean="0">
                  <a:latin typeface="Tahoma" charset="0"/>
                  <a:cs typeface="Tahoma" charset="0"/>
                </a:rPr>
                <a:t>   =	  11110110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2</a:t>
              </a:r>
              <a:endParaRPr lang="en-US" sz="2000" b="0" baseline="-25000" dirty="0" smtClean="0">
                <a:latin typeface="Tahoma" charset="0"/>
                <a:cs typeface="Tahoma" charset="0"/>
              </a:endParaRPr>
            </a:p>
            <a:p>
              <a:pPr>
                <a:defRPr/>
              </a:pPr>
              <a:r>
                <a:rPr lang="en-US" sz="2000" b="0" dirty="0" smtClean="0">
                  <a:latin typeface="Tahoma" charset="0"/>
                  <a:cs typeface="Tahoma" charset="0"/>
                </a:rPr>
                <a:t>     </a:t>
              </a:r>
              <a:r>
                <a:rPr lang="en-US" b="0" dirty="0" smtClean="0">
                  <a:latin typeface="Tahoma" charset="0"/>
                  <a:cs typeface="Tahoma" charset="0"/>
                </a:rPr>
                <a:t>45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10</a:t>
              </a:r>
              <a:r>
                <a:rPr lang="en-US" b="0" dirty="0" smtClean="0">
                  <a:latin typeface="Tahoma" charset="0"/>
                  <a:cs typeface="Tahoma" charset="0"/>
                </a:rPr>
                <a:t>   =	</a:t>
              </a:r>
              <a:r>
                <a:rPr lang="en-US" b="0" strike="sngStrike" dirty="0" smtClean="0">
                  <a:solidFill>
                    <a:srgbClr val="A50021"/>
                  </a:solidFill>
                  <a:latin typeface="Tahoma" charset="0"/>
                  <a:cs typeface="Tahoma" charset="0"/>
                </a:rPr>
                <a:t>1</a:t>
              </a:r>
              <a:r>
                <a:rPr lang="en-US" b="0" dirty="0" smtClean="0">
                  <a:latin typeface="Tahoma" charset="0"/>
                  <a:cs typeface="Tahoma" charset="0"/>
                </a:rPr>
                <a:t>00101101</a:t>
              </a:r>
              <a:r>
                <a:rPr lang="en-US" b="0" baseline="-25000" dirty="0" smtClean="0">
                  <a:latin typeface="Tahoma" charset="0"/>
                  <a:cs typeface="Tahoma" charset="0"/>
                </a:rPr>
                <a:t>2</a:t>
              </a:r>
            </a:p>
          </p:txBody>
        </p:sp>
        <p:sp>
          <p:nvSpPr>
            <p:cNvPr id="52235" name="Line 7"/>
            <p:cNvSpPr>
              <a:spLocks noChangeShapeType="1"/>
            </p:cNvSpPr>
            <p:nvPr/>
          </p:nvSpPr>
          <p:spPr bwMode="auto">
            <a:xfrm>
              <a:off x="2873" y="3511"/>
              <a:ext cx="192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381000" y="3375025"/>
            <a:ext cx="3760788" cy="3046413"/>
            <a:chOff x="240" y="2126"/>
            <a:chExt cx="2369" cy="1919"/>
          </a:xfrm>
        </p:grpSpPr>
        <p:pic>
          <p:nvPicPr>
            <p:cNvPr id="52231" name="Picture 8" descr="j00787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0" y="3283"/>
              <a:ext cx="609" cy="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Text Box 10"/>
            <p:cNvSpPr txBox="1">
              <a:spLocks noChangeArrowheads="1"/>
            </p:cNvSpPr>
            <p:nvPr/>
          </p:nvSpPr>
          <p:spPr bwMode="auto">
            <a:xfrm>
              <a:off x="240" y="2126"/>
              <a:ext cx="1616" cy="19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600" b="0">
                  <a:latin typeface="Tahoma" charset="0"/>
                  <a:cs typeface="Tahoma" charset="0"/>
                </a:rPr>
                <a:t>When using signed magnitude representations, adding a negative value really means to subtract a positive value. However, in 2’</a:t>
              </a:r>
              <a:r>
                <a:rPr lang="en-US" altLang="ja-JP" sz="1600" b="0">
                  <a:latin typeface="Tahoma" charset="0"/>
                  <a:cs typeface="Tahoma" charset="0"/>
                </a:rPr>
                <a:t>s complement, adding is adding regardless of sign. In fact, you NEVER need to subtract when you use a 2’s complement representation.</a:t>
              </a:r>
              <a:endParaRPr lang="en-US" sz="1600" b="0">
                <a:latin typeface="Tahoma" charset="0"/>
                <a:cs typeface="Tahoma" charset="0"/>
              </a:endParaRPr>
            </a:p>
          </p:txBody>
        </p:sp>
        <p:sp>
          <p:nvSpPr>
            <p:cNvPr id="52233" name="Line 11"/>
            <p:cNvSpPr>
              <a:spLocks noChangeShapeType="1"/>
            </p:cNvSpPr>
            <p:nvPr/>
          </p:nvSpPr>
          <p:spPr bwMode="auto">
            <a:xfrm>
              <a:off x="1776" y="3283"/>
              <a:ext cx="336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223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4E75450-133E-8C4B-AAD0-84CEE95604B2}" type="slidenum">
              <a:rPr lang="en-US" sz="1400">
                <a:latin typeface="Arial Narrow" charset="0"/>
                <a:cs typeface="Tahoma" charset="0"/>
              </a:rPr>
              <a:pPr/>
              <a:t>19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Representing Operands</a:t>
            </a:r>
            <a:endParaRPr lang="en-US" dirty="0"/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Characters</a:t>
            </a:r>
          </a:p>
          <a:p>
            <a:pPr>
              <a:defRPr/>
            </a:pPr>
            <a:r>
              <a:rPr lang="en-US" dirty="0" smtClean="0"/>
              <a:t>Integers</a:t>
            </a:r>
          </a:p>
          <a:p>
            <a:pPr lvl="1">
              <a:defRPr/>
            </a:pPr>
            <a:r>
              <a:rPr lang="en-US" dirty="0" smtClean="0"/>
              <a:t>Positive numbers</a:t>
            </a:r>
          </a:p>
          <a:p>
            <a:pPr lvl="1">
              <a:defRPr/>
            </a:pPr>
            <a:r>
              <a:rPr lang="en-US" dirty="0" smtClean="0"/>
              <a:t>Negative numbers</a:t>
            </a:r>
          </a:p>
          <a:p>
            <a:pPr>
              <a:defRPr/>
            </a:pPr>
            <a:r>
              <a:rPr lang="en-US" dirty="0" smtClean="0"/>
              <a:t>Non-Integers</a:t>
            </a:r>
          </a:p>
          <a:p>
            <a:pPr lvl="1">
              <a:defRPr/>
            </a:pPr>
            <a:r>
              <a:rPr lang="en-US" dirty="0" smtClean="0"/>
              <a:t>Fixed-Point Numbers</a:t>
            </a:r>
          </a:p>
          <a:p>
            <a:pPr lvl="1">
              <a:defRPr/>
            </a:pPr>
            <a:r>
              <a:rPr lang="en-US" dirty="0" smtClean="0"/>
              <a:t>Floating-Point Numbers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Reading:</a:t>
            </a:r>
          </a:p>
          <a:p>
            <a:pPr lvl="1">
              <a:defRPr/>
            </a:pPr>
            <a:r>
              <a:rPr lang="en-US" dirty="0" smtClean="0"/>
              <a:t>Chapter 2.3-2.4</a:t>
            </a:r>
          </a:p>
          <a:p>
            <a:pPr lvl="1">
              <a:defRPr/>
            </a:pPr>
            <a:r>
              <a:rPr lang="en-US" dirty="0" smtClean="0"/>
              <a:t>Chapter 3.5 (only through pg. 202)</a:t>
            </a:r>
            <a:endParaRPr lang="en-US" dirty="0"/>
          </a:p>
        </p:txBody>
      </p:sp>
      <p:sp>
        <p:nvSpPr>
          <p:cNvPr id="18435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E7016CF-4651-934C-93EB-791C7A49E59D}" type="slidenum">
              <a:rPr lang="en-US" sz="1400">
                <a:latin typeface="Arial Narrow" charset="0"/>
                <a:cs typeface="Tahoma" charset="0"/>
              </a:rPr>
              <a:pPr/>
              <a:t>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2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</a:t>
            </a:r>
            <a:r>
              <a:rPr lang="en-US" dirty="0" smtClean="0">
                <a:latin typeface="Tahoma" charset="0"/>
                <a:ea typeface="Tahoma"/>
              </a:rPr>
              <a:t>Complement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How to negate a number?</a:t>
            </a: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First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 every bit (i.e. 1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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0, 0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Symbol" charset="0"/>
              </a:rPr>
              <a:t>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1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), then add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4-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bit example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+5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0101 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5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	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1010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+ 1 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1011 = 1+2-8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marL="1371600" lvl="3" indent="0" eaLnBrk="1" hangingPunct="1"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5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1011 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5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	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0100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+ 1 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0101 = 1+4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8-bit example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+20	= 00010100 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	-20 = 	11101011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+ 1 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11101100</a:t>
            </a:r>
          </a:p>
          <a:p>
            <a:pPr marL="1371600" lvl="3" indent="0" eaLnBrk="1" hangingPunct="1">
              <a:buFontTx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-20 	= 11101100 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+20 = 	00010011 + 1 = 00010100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Why does this work?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Proof on board.  Hint: </a:t>
            </a: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aphicFrame>
        <p:nvGraphicFramePr>
          <p:cNvPr id="7" name="Object 1069"/>
          <p:cNvGraphicFramePr>
            <a:graphicFrameLocks noChangeAspect="1"/>
          </p:cNvGraphicFramePr>
          <p:nvPr/>
        </p:nvGraphicFramePr>
        <p:xfrm>
          <a:off x="4191000" y="5410200"/>
          <a:ext cx="32766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4" imgW="2120900" imgH="711200" progId="Equation.3">
                  <p:embed/>
                </p:oleObj>
              </mc:Choice>
              <mc:Fallback>
                <p:oleObj name="Equation" r:id="rId4" imgW="2120900" imgH="71120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10200"/>
                        <a:ext cx="32766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1A601720-0110-514E-BF64-829FE2CFBE81}" type="slidenum">
              <a:rPr lang="en-US" sz="1400">
                <a:latin typeface="Arial Narrow" charset="0"/>
                <a:cs typeface="Tahoma" charset="0"/>
              </a:rPr>
              <a:pPr/>
              <a:t>20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2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</a:t>
            </a:r>
            <a:r>
              <a:rPr lang="en-US" dirty="0" smtClean="0">
                <a:latin typeface="Tahoma" charset="0"/>
                <a:ea typeface="Tahoma"/>
              </a:rPr>
              <a:t>Complement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How to negate a number?</a:t>
            </a: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Method: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every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bit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Add 1 to LSB</a:t>
            </a:r>
          </a:p>
          <a:p>
            <a:pPr lvl="2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Shortcut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Keep the rightmost “1” and any following “0”s as they are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Complement all remaining bits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Example:  100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1000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 011</a:t>
            </a:r>
            <a:r>
              <a:rPr 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1000</a:t>
            </a:r>
            <a:endParaRPr 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5632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EBC68F8B-FA5F-A940-BDE6-152496194F22}" type="slidenum">
              <a:rPr lang="en-US" sz="1400">
                <a:latin typeface="Arial Narrow" charset="0"/>
                <a:cs typeface="Tahoma" charset="0"/>
              </a:rPr>
              <a:pPr/>
              <a:t>21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2</a:t>
            </a:r>
            <a:r>
              <a:rPr lang="ja-JP" altLang="en-US" dirty="0">
                <a:latin typeface="Tahoma" charset="0"/>
                <a:ea typeface="Tahoma"/>
              </a:rPr>
              <a:t>’</a:t>
            </a:r>
            <a:r>
              <a:rPr lang="en-US" dirty="0">
                <a:latin typeface="Tahoma" charset="0"/>
                <a:ea typeface="Tahoma"/>
              </a:rPr>
              <a:t>s </a:t>
            </a:r>
            <a:r>
              <a:rPr lang="en-US" dirty="0" smtClean="0">
                <a:latin typeface="Tahoma" charset="0"/>
                <a:ea typeface="Tahoma"/>
              </a:rPr>
              <a:t>Complement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Sign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-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Extension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suppose you have an 8-bit number that needs to be “extended” to 16 bits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Why?  Maybe because we are adding it to a 16-bit number…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Examples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16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-bit version of 42  = </a:t>
            </a:r>
            <a:r>
              <a:rPr lang="en-US" dirty="0">
                <a:solidFill>
                  <a:srgbClr val="A5002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0000 0000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0010 1010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8-bit version of -2  =                   1111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1110</a:t>
            </a:r>
          </a:p>
          <a:p>
            <a:pPr lvl="2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Why does this work?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Same hint: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Proof on board</a:t>
            </a: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44925" y="3721100"/>
            <a:ext cx="1412875" cy="822325"/>
            <a:chOff x="2422" y="2784"/>
            <a:chExt cx="890" cy="518"/>
          </a:xfrm>
        </p:grpSpPr>
        <p:sp>
          <p:nvSpPr>
            <p:cNvPr id="58374" name="Text Box 4"/>
            <p:cNvSpPr txBox="1">
              <a:spLocks noChangeArrowheads="1"/>
            </p:cNvSpPr>
            <p:nvPr/>
          </p:nvSpPr>
          <p:spPr bwMode="auto">
            <a:xfrm>
              <a:off x="2422" y="2784"/>
              <a:ext cx="87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solidFill>
                    <a:srgbClr val="CC0000"/>
                  </a:solidFill>
                  <a:latin typeface="Tahoma" charset="0"/>
                  <a:cs typeface="Tahoma" charset="0"/>
                </a:rPr>
                <a:t>1111 1111</a:t>
              </a:r>
            </a:p>
          </p:txBody>
        </p:sp>
        <p:sp>
          <p:nvSpPr>
            <p:cNvPr id="58375" name="Freeform 5"/>
            <p:cNvSpPr>
              <a:spLocks/>
            </p:cNvSpPr>
            <p:nvPr/>
          </p:nvSpPr>
          <p:spPr bwMode="auto">
            <a:xfrm>
              <a:off x="3109" y="3084"/>
              <a:ext cx="203" cy="218"/>
            </a:xfrm>
            <a:custGeom>
              <a:avLst/>
              <a:gdLst>
                <a:gd name="T0" fmla="*/ 203 w 203"/>
                <a:gd name="T1" fmla="*/ 0 h 218"/>
                <a:gd name="T2" fmla="*/ 113 w 203"/>
                <a:gd name="T3" fmla="*/ 217 h 218"/>
                <a:gd name="T4" fmla="*/ 0 w 203"/>
                <a:gd name="T5" fmla="*/ 8 h 218"/>
                <a:gd name="T6" fmla="*/ 0 60000 65536"/>
                <a:gd name="T7" fmla="*/ 0 60000 65536"/>
                <a:gd name="T8" fmla="*/ 0 60000 65536"/>
                <a:gd name="T9" fmla="*/ 0 w 203"/>
                <a:gd name="T10" fmla="*/ 0 h 218"/>
                <a:gd name="T11" fmla="*/ 203 w 203"/>
                <a:gd name="T12" fmla="*/ 218 h 2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3" h="218">
                  <a:moveTo>
                    <a:pt x="203" y="0"/>
                  </a:moveTo>
                  <a:cubicBezTo>
                    <a:pt x="189" y="36"/>
                    <a:pt x="147" y="216"/>
                    <a:pt x="113" y="217"/>
                  </a:cubicBezTo>
                  <a:cubicBezTo>
                    <a:pt x="79" y="218"/>
                    <a:pt x="24" y="52"/>
                    <a:pt x="0" y="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8" name="Object 1069"/>
          <p:cNvGraphicFramePr>
            <a:graphicFrameLocks noChangeAspect="1"/>
          </p:cNvGraphicFramePr>
          <p:nvPr/>
        </p:nvGraphicFramePr>
        <p:xfrm>
          <a:off x="3890963" y="4572000"/>
          <a:ext cx="197643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9" name="Equation" r:id="rId4" imgW="914400" imgH="457200" progId="Equation.3">
                  <p:embed/>
                </p:oleObj>
              </mc:Choice>
              <mc:Fallback>
                <p:oleObj name="Equation" r:id="rId4" imgW="914400" imgH="457200" progId="Equation.3">
                  <p:embed/>
                  <p:pic>
                    <p:nvPicPr>
                      <p:cNvPr id="0" name="Object 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0963" y="4572000"/>
                        <a:ext cx="197643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8DBE8226-A509-9749-AE52-B1A874E15FBA}" type="slidenum">
              <a:rPr lang="en-US" sz="1400">
                <a:latin typeface="Arial Narrow" charset="0"/>
                <a:cs typeface="Tahoma" charset="0"/>
              </a:rPr>
              <a:pPr/>
              <a:t>22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Tutorial on Base Conversion </a:t>
            </a:r>
            <a:r>
              <a:rPr lang="en-US" sz="3200" dirty="0" smtClean="0"/>
              <a:t>(+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ints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Binary to Decimal</a:t>
            </a:r>
          </a:p>
          <a:p>
            <a:pPr lvl="1">
              <a:defRPr/>
            </a:pPr>
            <a:r>
              <a:rPr lang="en-US" dirty="0"/>
              <a:t>m</a:t>
            </a:r>
            <a:r>
              <a:rPr lang="en-US" dirty="0" smtClean="0"/>
              <a:t>ultiply each bit by its positional power of 2</a:t>
            </a:r>
          </a:p>
          <a:p>
            <a:pPr lvl="1">
              <a:defRPr/>
            </a:pPr>
            <a:r>
              <a:rPr lang="en-US" dirty="0" smtClean="0"/>
              <a:t>add them together</a:t>
            </a:r>
            <a:endParaRPr lang="en-US" dirty="0"/>
          </a:p>
          <a:p>
            <a:pPr lvl="2"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Decimal to Binary</a:t>
            </a:r>
          </a:p>
          <a:p>
            <a:pPr lvl="1">
              <a:defRPr/>
            </a:pPr>
            <a:r>
              <a:rPr lang="en-US" dirty="0" smtClean="0"/>
              <a:t>Problem:  given 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v,</a:t>
            </a:r>
            <a:r>
              <a:rPr lang="en-US" dirty="0" smtClean="0"/>
              <a:t> find </a:t>
            </a:r>
            <a:r>
              <a:rPr lang="en-US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/>
              <a:t> (inverse problem)</a:t>
            </a:r>
          </a:p>
          <a:p>
            <a:pPr lvl="1">
              <a:defRPr/>
            </a:pPr>
            <a:r>
              <a:rPr lang="en-US" dirty="0" smtClean="0"/>
              <a:t>Hint:  expand series</a:t>
            </a:r>
            <a:endParaRPr lang="en-US" dirty="0"/>
          </a:p>
          <a:p>
            <a:pPr lvl="2">
              <a:defRPr/>
            </a:pPr>
            <a:endParaRPr lang="en-US" dirty="0" smtClean="0"/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 smtClean="0"/>
              <a:t>observe: every term is even except first</a:t>
            </a:r>
          </a:p>
          <a:p>
            <a:pPr lvl="3">
              <a:defRPr/>
            </a:pPr>
            <a:r>
              <a:rPr lang="en-US" dirty="0" smtClean="0"/>
              <a:t>this determines </a:t>
            </a:r>
            <a:r>
              <a:rPr lang="en-US" b="1" i="1" dirty="0" smtClean="0"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latin typeface="Times New Roman"/>
                <a:cs typeface="Times New Roman"/>
              </a:rPr>
              <a:t>0</a:t>
            </a:r>
            <a:endParaRPr lang="en-US" dirty="0" smtClean="0"/>
          </a:p>
          <a:p>
            <a:pPr lvl="3">
              <a:defRPr/>
            </a:pPr>
            <a:r>
              <a:rPr lang="en-US" dirty="0" smtClean="0"/>
              <a:t>divide both sides by 2</a:t>
            </a:r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/>
        </p:nvGraphicFramePr>
        <p:xfrm>
          <a:off x="7162800" y="1447800"/>
          <a:ext cx="1422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8" name="Equation" r:id="rId3" imgW="609600" imgH="444500" progId="Equation.3">
                  <p:embed/>
                </p:oleObj>
              </mc:Choice>
              <mc:Fallback>
                <p:oleObj name="Equation" r:id="rId3" imgW="609600" imgH="444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447800"/>
                        <a:ext cx="1422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7"/>
          <p:cNvGraphicFramePr>
            <a:graphicFrameLocks noChangeAspect="1"/>
          </p:cNvGraphicFramePr>
          <p:nvPr/>
        </p:nvGraphicFramePr>
        <p:xfrm>
          <a:off x="7112000" y="2819400"/>
          <a:ext cx="14224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59" name="Equation" r:id="rId5" imgW="609600" imgH="444500" progId="Equation.3">
                  <p:embed/>
                </p:oleObj>
              </mc:Choice>
              <mc:Fallback>
                <p:oleObj name="Equation" r:id="rId5" imgW="609600" imgH="444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2819400"/>
                        <a:ext cx="14224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7"/>
          <p:cNvGraphicFramePr>
            <a:graphicFrameLocks noChangeAspect="1"/>
          </p:cNvGraphicFramePr>
          <p:nvPr/>
        </p:nvGraphicFramePr>
        <p:xfrm>
          <a:off x="1981200" y="3810000"/>
          <a:ext cx="5041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0" name="Equation" r:id="rId6" imgW="2159000" imgH="241300" progId="Equation.3">
                  <p:embed/>
                </p:oleObj>
              </mc:Choice>
              <mc:Fallback>
                <p:oleObj name="Equation" r:id="rId6" imgW="2159000" imgH="24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10000"/>
                        <a:ext cx="50419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7"/>
          <p:cNvGraphicFramePr>
            <a:graphicFrameLocks noChangeAspect="1"/>
          </p:cNvGraphicFramePr>
          <p:nvPr/>
        </p:nvGraphicFramePr>
        <p:xfrm>
          <a:off x="1992313" y="5791200"/>
          <a:ext cx="60864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1" name="Equation" r:id="rId8" imgW="3009900" imgH="469900" progId="Equation.3">
                  <p:embed/>
                </p:oleObj>
              </mc:Choice>
              <mc:Fallback>
                <p:oleObj name="Equation" r:id="rId8" imgW="3009900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791200"/>
                        <a:ext cx="608647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DBB1F572-C40B-E94F-9D13-A88EEF15C3B3}" type="slidenum">
              <a:rPr lang="en-US" sz="1400">
                <a:latin typeface="Arial Narrow" charset="0"/>
                <a:cs typeface="Tahoma" charset="0"/>
              </a:rPr>
              <a:pPr/>
              <a:t>23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81000" y="2438400"/>
            <a:ext cx="5181600" cy="2514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Tutorial on Base Conversion </a:t>
            </a:r>
            <a:r>
              <a:rPr lang="en-US" sz="3200" dirty="0" smtClean="0"/>
              <a:t>(+</a:t>
            </a:r>
            <a:r>
              <a:rPr lang="en-US" sz="3200" dirty="0" err="1" smtClean="0"/>
              <a:t>ve</a:t>
            </a:r>
            <a:r>
              <a:rPr lang="en-US" sz="3200" dirty="0" smtClean="0"/>
              <a:t> </a:t>
            </a:r>
            <a:r>
              <a:rPr lang="en-US" sz="3200" dirty="0" err="1" smtClean="0"/>
              <a:t>ints</a:t>
            </a:r>
            <a:r>
              <a:rPr lang="en-US" sz="3200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Decimal to Binary</a:t>
            </a:r>
          </a:p>
          <a:p>
            <a:pPr lvl="1">
              <a:defRPr/>
            </a:pPr>
            <a:r>
              <a:rPr lang="en-US" dirty="0" smtClean="0"/>
              <a:t>Problem:  given 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v,</a:t>
            </a:r>
            <a:r>
              <a:rPr lang="en-US" dirty="0" smtClean="0"/>
              <a:t> find </a:t>
            </a:r>
            <a:r>
              <a:rPr lang="en-US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/>
              <a:t> (inverse problem)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Algorithm:</a:t>
            </a:r>
          </a:p>
          <a:p>
            <a:pPr lvl="2">
              <a:defRPr/>
            </a:pPr>
            <a:r>
              <a:rPr lang="en-US" dirty="0" smtClean="0"/>
              <a:t>Repeat</a:t>
            </a:r>
          </a:p>
          <a:p>
            <a:pPr lvl="3">
              <a:defRPr/>
            </a:pPr>
            <a:r>
              <a:rPr lang="en-US" dirty="0" smtClean="0"/>
              <a:t>divide 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 by 2</a:t>
            </a:r>
          </a:p>
          <a:p>
            <a:pPr lvl="3">
              <a:defRPr/>
            </a:pPr>
            <a:r>
              <a:rPr lang="en-US" dirty="0" smtClean="0"/>
              <a:t>remainder becomes the next bit, </a:t>
            </a:r>
            <a:r>
              <a:rPr lang="en-US" b="1" i="1" dirty="0" smtClean="0"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latin typeface="Times New Roman"/>
                <a:cs typeface="Times New Roman"/>
              </a:rPr>
              <a:t>i</a:t>
            </a:r>
          </a:p>
          <a:p>
            <a:pPr lvl="3">
              <a:defRPr/>
            </a:pPr>
            <a:r>
              <a:rPr lang="en-US" dirty="0" smtClean="0"/>
              <a:t>quotient becomes the next 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Until 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 equals 0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 smtClean="0"/>
              <a:t>Note:  Same algorithm applies to other number bases</a:t>
            </a:r>
          </a:p>
          <a:p>
            <a:pPr lvl="1">
              <a:defRPr/>
            </a:pPr>
            <a:r>
              <a:rPr lang="en-US" dirty="0" smtClean="0"/>
              <a:t>just replace divide-by-2 by divide-by-</a:t>
            </a:r>
            <a:r>
              <a:rPr lang="en-US" b="1" i="1" dirty="0" smtClean="0">
                <a:latin typeface="Times New Roman"/>
                <a:cs typeface="Times New Roman"/>
              </a:rPr>
              <a:t>n</a:t>
            </a:r>
            <a:r>
              <a:rPr lang="en-US" dirty="0" smtClean="0"/>
              <a:t> for base </a:t>
            </a:r>
            <a:r>
              <a:rPr lang="en-US" b="1" i="1" dirty="0" smtClean="0">
                <a:latin typeface="Times New Roman"/>
                <a:cs typeface="Times New Roman"/>
              </a:rPr>
              <a:t>n</a:t>
            </a:r>
          </a:p>
        </p:txBody>
      </p:sp>
      <p:graphicFrame>
        <p:nvGraphicFramePr>
          <p:cNvPr id="6" name="Object 1027"/>
          <p:cNvGraphicFramePr>
            <a:graphicFrameLocks noChangeAspect="1"/>
          </p:cNvGraphicFramePr>
          <p:nvPr/>
        </p:nvGraphicFramePr>
        <p:xfrm>
          <a:off x="1981200" y="1752600"/>
          <a:ext cx="50419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3" imgW="2159000" imgH="241300" progId="Equation.3">
                  <p:embed/>
                </p:oleObj>
              </mc:Choice>
              <mc:Fallback>
                <p:oleObj name="Equation" r:id="rId3" imgW="2159000" imgH="24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50419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5A63647E-CC1E-4E4A-93EA-DF1AF17017DE}" type="slidenum">
              <a:rPr lang="en-US" sz="1400">
                <a:latin typeface="Arial Narrow" charset="0"/>
                <a:cs typeface="Tahoma" charset="0"/>
              </a:rPr>
              <a:pPr/>
              <a:t>24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Non-Integral Numbers</a:t>
            </a:r>
            <a:endParaRPr lang="en-US" dirty="0">
              <a:ea typeface="Tahom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Tahoma"/>
              </a:rPr>
              <a:t>How about non-integers?</a:t>
            </a:r>
          </a:p>
          <a:p>
            <a:pPr lvl="1">
              <a:defRPr/>
            </a:pPr>
            <a:r>
              <a:rPr lang="en-US" dirty="0" smtClean="0"/>
              <a:t>examples</a:t>
            </a:r>
          </a:p>
          <a:p>
            <a:pPr lvl="2">
              <a:defRPr/>
            </a:pPr>
            <a:r>
              <a:rPr lang="en-US" dirty="0" smtClean="0"/>
              <a:t>1.234</a:t>
            </a:r>
          </a:p>
          <a:p>
            <a:pPr lvl="2">
              <a:defRPr/>
            </a:pPr>
            <a:r>
              <a:rPr lang="en-US" dirty="0" smtClean="0"/>
              <a:t>-567.34</a:t>
            </a:r>
          </a:p>
          <a:p>
            <a:pPr lvl="2">
              <a:defRPr/>
            </a:pPr>
            <a:r>
              <a:rPr lang="en-US" dirty="0" smtClean="0"/>
              <a:t>0.00001</a:t>
            </a:r>
          </a:p>
          <a:p>
            <a:pPr lvl="2">
              <a:defRPr/>
            </a:pPr>
            <a:r>
              <a:rPr lang="en-US" dirty="0" smtClean="0"/>
              <a:t>0.0000000000000012</a:t>
            </a:r>
          </a:p>
          <a:p>
            <a:pPr lvl="1">
              <a:defRPr/>
            </a:pPr>
            <a:r>
              <a:rPr lang="en-US" dirty="0" smtClean="0"/>
              <a:t>fixed-point representation</a:t>
            </a:r>
          </a:p>
          <a:p>
            <a:pPr lvl="1">
              <a:defRPr/>
            </a:pPr>
            <a:r>
              <a:rPr lang="en-US" dirty="0" smtClean="0"/>
              <a:t>floating-point representation</a:t>
            </a:r>
            <a:endParaRPr lang="en-US" dirty="0"/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E1C4882-207C-FE44-BF7E-865E0C3B178C}" type="slidenum">
              <a:rPr lang="en-US" sz="1400">
                <a:latin typeface="Arial Narrow" charset="0"/>
                <a:cs typeface="Tahoma" charset="0"/>
              </a:rPr>
              <a:pPr/>
              <a:t>25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Fixed-Point </a:t>
            </a:r>
            <a:r>
              <a:rPr lang="en-US" dirty="0" smtClean="0">
                <a:latin typeface="Tahoma" charset="0"/>
                <a:ea typeface="Tahoma"/>
              </a:rPr>
              <a:t>Representation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Set a definite position for the “binary” point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everything to its left is the integral part of the number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everything to its right is the fractional part of the number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1101.0110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=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+ 2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</a:t>
            </a:r>
            <a:r>
              <a:rPr lang="en-US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3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baseline="30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				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8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+ 4 + 1 + 0.25 + 0.125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			= 13.375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885825" y="4989513"/>
            <a:ext cx="64611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3200" b="0">
                <a:latin typeface="Tahoma" charset="0"/>
                <a:cs typeface="Tahoma" charset="0"/>
              </a:rPr>
              <a:t>	       Or</a:t>
            </a:r>
          </a:p>
          <a:p>
            <a:r>
              <a:rPr lang="en-US" b="0">
                <a:latin typeface="Tahoma" charset="0"/>
                <a:cs typeface="Tahoma" charset="0"/>
              </a:rPr>
              <a:t>1101.0110      = 214 * 2</a:t>
            </a:r>
            <a:r>
              <a:rPr lang="en-US" b="0" baseline="30000">
                <a:latin typeface="Tahoma" charset="0"/>
                <a:cs typeface="Tahoma" charset="0"/>
              </a:rPr>
              <a:t>-4</a:t>
            </a:r>
            <a:r>
              <a:rPr lang="en-US" b="0">
                <a:latin typeface="Tahoma" charset="0"/>
                <a:cs typeface="Tahoma" charset="0"/>
              </a:rPr>
              <a:t> = 214/16 = 13.375</a:t>
            </a:r>
          </a:p>
        </p:txBody>
      </p:sp>
      <p:sp>
        <p:nvSpPr>
          <p:cNvPr id="63492" name="Rectangle 7"/>
          <p:cNvSpPr>
            <a:spLocks noChangeArrowheads="1"/>
          </p:cNvSpPr>
          <p:nvPr/>
        </p:nvSpPr>
        <p:spPr bwMode="auto">
          <a:xfrm>
            <a:off x="23622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3</a:t>
            </a:r>
          </a:p>
        </p:txBody>
      </p:sp>
      <p:sp>
        <p:nvSpPr>
          <p:cNvPr id="63493" name="Rectangle 9"/>
          <p:cNvSpPr>
            <a:spLocks noChangeArrowheads="1"/>
          </p:cNvSpPr>
          <p:nvPr/>
        </p:nvSpPr>
        <p:spPr bwMode="auto">
          <a:xfrm>
            <a:off x="28956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2</a:t>
            </a:r>
          </a:p>
        </p:txBody>
      </p:sp>
      <p:sp>
        <p:nvSpPr>
          <p:cNvPr id="63494" name="Rectangle 11"/>
          <p:cNvSpPr>
            <a:spLocks noChangeArrowheads="1"/>
          </p:cNvSpPr>
          <p:nvPr/>
        </p:nvSpPr>
        <p:spPr bwMode="auto">
          <a:xfrm>
            <a:off x="34290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63495" name="Rectangle 12"/>
          <p:cNvSpPr>
            <a:spLocks noChangeArrowheads="1"/>
          </p:cNvSpPr>
          <p:nvPr/>
        </p:nvSpPr>
        <p:spPr bwMode="auto">
          <a:xfrm>
            <a:off x="39624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63496" name="Rectangle 13"/>
          <p:cNvSpPr>
            <a:spLocks noChangeArrowheads="1"/>
          </p:cNvSpPr>
          <p:nvPr/>
        </p:nvSpPr>
        <p:spPr bwMode="auto">
          <a:xfrm>
            <a:off x="44958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-1</a:t>
            </a:r>
          </a:p>
        </p:txBody>
      </p:sp>
      <p:sp>
        <p:nvSpPr>
          <p:cNvPr id="63497" name="Rectangle 14"/>
          <p:cNvSpPr>
            <a:spLocks noChangeArrowheads="1"/>
          </p:cNvSpPr>
          <p:nvPr/>
        </p:nvSpPr>
        <p:spPr bwMode="auto">
          <a:xfrm>
            <a:off x="50292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-2</a:t>
            </a:r>
          </a:p>
        </p:txBody>
      </p:sp>
      <p:sp>
        <p:nvSpPr>
          <p:cNvPr id="63498" name="Rectangle 15"/>
          <p:cNvSpPr>
            <a:spLocks noChangeArrowheads="1"/>
          </p:cNvSpPr>
          <p:nvPr/>
        </p:nvSpPr>
        <p:spPr bwMode="auto">
          <a:xfrm>
            <a:off x="55626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-3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6096000" y="2209800"/>
            <a:ext cx="5334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Tahoma" charset="0"/>
                <a:cs typeface="Tahoma" charset="0"/>
              </a:rPr>
              <a:t>2</a:t>
            </a:r>
            <a:r>
              <a:rPr lang="en-US" baseline="30000">
                <a:latin typeface="Tahoma" charset="0"/>
                <a:cs typeface="Tahoma" charset="0"/>
              </a:rPr>
              <a:t>-4</a:t>
            </a:r>
          </a:p>
        </p:txBody>
      </p:sp>
      <p:sp>
        <p:nvSpPr>
          <p:cNvPr id="63500" name="AutoShape 17"/>
          <p:cNvSpPr>
            <a:spLocks noChangeArrowheads="1"/>
          </p:cNvSpPr>
          <p:nvPr/>
        </p:nvSpPr>
        <p:spPr bwMode="auto">
          <a:xfrm>
            <a:off x="4419600" y="2743200"/>
            <a:ext cx="152400" cy="228600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35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66811A95-125E-5F44-9098-2B2FCE0A02AD}" type="slidenum">
              <a:rPr lang="en-US" sz="1400">
                <a:latin typeface="Arial Narrow" charset="0"/>
                <a:cs typeface="Tahoma" charset="0"/>
              </a:rPr>
              <a:pPr/>
              <a:t>26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Fixed-Point 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Binary to Decimal</a:t>
            </a:r>
          </a:p>
          <a:p>
            <a:pPr lvl="1">
              <a:defRPr/>
            </a:pPr>
            <a:r>
              <a:rPr lang="en-US" dirty="0" smtClean="0"/>
              <a:t>multiply each bit by its positional power of 2</a:t>
            </a:r>
          </a:p>
          <a:p>
            <a:pPr lvl="1">
              <a:defRPr/>
            </a:pPr>
            <a:r>
              <a:rPr lang="en-US" dirty="0" smtClean="0"/>
              <a:t>just that the powers of 2 are now negative</a:t>
            </a:r>
          </a:p>
          <a:p>
            <a:pPr lvl="1">
              <a:defRPr/>
            </a:pPr>
            <a:r>
              <a:rPr lang="en-US" dirty="0" smtClean="0"/>
              <a:t>for m fractional bits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Examples</a:t>
            </a:r>
          </a:p>
          <a:p>
            <a:pPr lvl="1">
              <a:defRPr/>
            </a:pPr>
            <a:r>
              <a:rPr lang="en-US" dirty="0" smtClean="0"/>
              <a:t>0.1</a:t>
            </a:r>
            <a:r>
              <a:rPr lang="en-US" baseline="-25000" dirty="0" smtClean="0"/>
              <a:t>2</a:t>
            </a:r>
            <a:r>
              <a:rPr lang="en-US" dirty="0" smtClean="0"/>
              <a:t> = ½ = 0.5</a:t>
            </a:r>
            <a:r>
              <a:rPr lang="en-US" baseline="-25000" dirty="0" smtClean="0"/>
              <a:t>ten</a:t>
            </a:r>
          </a:p>
          <a:p>
            <a:pPr lvl="1">
              <a:defRPr/>
            </a:pPr>
            <a:r>
              <a:rPr lang="en-US" dirty="0" smtClean="0"/>
              <a:t>0.0011</a:t>
            </a:r>
            <a:r>
              <a:rPr lang="en-US" baseline="-25000" dirty="0" smtClean="0"/>
              <a:t>2</a:t>
            </a:r>
            <a:r>
              <a:rPr lang="en-US" dirty="0" smtClean="0"/>
              <a:t> = 1/8 + 1/16 = 0.1875</a:t>
            </a:r>
            <a:r>
              <a:rPr lang="en-US" baseline="-25000" dirty="0" smtClean="0"/>
              <a:t>ten</a:t>
            </a:r>
            <a:endParaRPr lang="en-US" dirty="0"/>
          </a:p>
          <a:p>
            <a:pPr lvl="1">
              <a:defRPr/>
            </a:pPr>
            <a:r>
              <a:rPr lang="en-US" dirty="0" smtClean="0"/>
              <a:t>0.001100110011</a:t>
            </a:r>
            <a:r>
              <a:rPr lang="en-US" baseline="-25000" dirty="0" smtClean="0"/>
              <a:t>2</a:t>
            </a:r>
            <a:r>
              <a:rPr lang="en-US" dirty="0" smtClean="0"/>
              <a:t>= 1/8+1/16+1/128+1/256+1/2048+1/4096 = 0.19995117187</a:t>
            </a:r>
            <a:r>
              <a:rPr lang="en-US" baseline="-25000" dirty="0" smtClean="0"/>
              <a:t>ten</a:t>
            </a:r>
            <a:r>
              <a:rPr lang="en-US" dirty="0" smtClean="0"/>
              <a:t> (getting close to 0.2)</a:t>
            </a:r>
          </a:p>
          <a:p>
            <a:pPr lvl="1">
              <a:defRPr/>
            </a:pPr>
            <a:r>
              <a:rPr lang="en-US" dirty="0" smtClean="0"/>
              <a:t>0.0011</a:t>
            </a:r>
            <a:r>
              <a:rPr lang="en-US" baseline="-25000" dirty="0" smtClean="0"/>
              <a:t>2</a:t>
            </a:r>
            <a:r>
              <a:rPr lang="en-US" dirty="0" smtClean="0"/>
              <a:t> (repeats) = 0.2</a:t>
            </a:r>
            <a:r>
              <a:rPr lang="en-US" baseline="-25000" dirty="0" smtClean="0"/>
              <a:t>ten</a:t>
            </a:r>
            <a:r>
              <a:rPr lang="en-US" dirty="0" smtClean="0"/>
              <a:t> </a:t>
            </a:r>
          </a:p>
        </p:txBody>
      </p:sp>
      <p:graphicFrame>
        <p:nvGraphicFramePr>
          <p:cNvPr id="4" name="Object 1027"/>
          <p:cNvGraphicFramePr>
            <a:graphicFrameLocks noChangeAspect="1"/>
          </p:cNvGraphicFramePr>
          <p:nvPr/>
        </p:nvGraphicFramePr>
        <p:xfrm>
          <a:off x="7089775" y="1433513"/>
          <a:ext cx="1571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3" name="Equation" r:id="rId3" imgW="673100" imgH="457200" progId="Equation.3">
                  <p:embed/>
                </p:oleObj>
              </mc:Choice>
              <mc:Fallback>
                <p:oleObj name="Equation" r:id="rId3" imgW="673100" imgH="4572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9775" y="1433513"/>
                        <a:ext cx="1571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7"/>
          <p:cNvGraphicFramePr>
            <a:graphicFrameLocks noChangeAspect="1"/>
          </p:cNvGraphicFramePr>
          <p:nvPr/>
        </p:nvGraphicFramePr>
        <p:xfrm>
          <a:off x="1166813" y="2563813"/>
          <a:ext cx="6672262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Equation" r:id="rId5" imgW="2857500" imgH="635000" progId="Equation.3">
                  <p:embed/>
                </p:oleObj>
              </mc:Choice>
              <mc:Fallback>
                <p:oleObj name="Equation" r:id="rId5" imgW="2857500" imgH="6350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2563813"/>
                        <a:ext cx="6672262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5541" name="Straight Connector 6"/>
          <p:cNvCxnSpPr>
            <a:cxnSpLocks noChangeShapeType="1"/>
          </p:cNvCxnSpPr>
          <p:nvPr/>
        </p:nvCxnSpPr>
        <p:spPr bwMode="auto">
          <a:xfrm>
            <a:off x="1206500" y="6288088"/>
            <a:ext cx="585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55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7320E88D-54B4-0648-8023-F473BAF5E8E4}" type="slidenum">
              <a:rPr lang="en-US" sz="1400">
                <a:latin typeface="Arial Narrow" charset="0"/>
                <a:cs typeface="Tahoma" charset="0"/>
              </a:rPr>
              <a:pPr/>
              <a:t>27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81000" y="4572000"/>
            <a:ext cx="6934200" cy="2286000"/>
          </a:xfrm>
          <a:prstGeom prst="roundRect">
            <a:avLst/>
          </a:prstGeom>
          <a:solidFill>
            <a:srgbClr val="B8FFB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80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Fixed-Point Base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Decimal to Binary</a:t>
            </a:r>
          </a:p>
          <a:p>
            <a:pPr lvl="1">
              <a:defRPr/>
            </a:pPr>
            <a:r>
              <a:rPr lang="en-US" dirty="0" smtClean="0"/>
              <a:t>Problem:  given </a:t>
            </a:r>
            <a:r>
              <a:rPr lang="en-US" b="1" i="1" dirty="0" smtClean="0">
                <a:solidFill>
                  <a:schemeClr val="tx1"/>
                </a:solidFill>
                <a:latin typeface="Times New Roman"/>
                <a:cs typeface="Times New Roman"/>
              </a:rPr>
              <a:t>v,</a:t>
            </a:r>
            <a:r>
              <a:rPr lang="en-US" dirty="0" smtClean="0"/>
              <a:t> find </a:t>
            </a:r>
            <a:r>
              <a:rPr lang="en-US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dirty="0" smtClean="0"/>
              <a:t> (inverse problem)</a:t>
            </a:r>
          </a:p>
          <a:p>
            <a:pPr marL="457200" lvl="1" indent="0">
              <a:buFont typeface="Wingdings" charset="0"/>
              <a:buNone/>
              <a:defRPr/>
            </a:pPr>
            <a:endParaRPr lang="en-US" dirty="0" smtClean="0"/>
          </a:p>
          <a:p>
            <a:pPr marL="457200" lvl="1" indent="0">
              <a:buFont typeface="Wingdings" charset="0"/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Hint:  this time, try multiplying by 2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 smtClean="0"/>
          </a:p>
          <a:p>
            <a:pPr lvl="2">
              <a:defRPr/>
            </a:pPr>
            <a:r>
              <a:rPr lang="en-US" dirty="0" smtClean="0"/>
              <a:t>whole number part is </a:t>
            </a:r>
            <a:r>
              <a:rPr lang="en-US" b="1" i="1" dirty="0" smtClean="0"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latin typeface="Times New Roman"/>
                <a:cs typeface="Times New Roman"/>
              </a:rPr>
              <a:t>-1</a:t>
            </a:r>
          </a:p>
          <a:p>
            <a:pPr lvl="2">
              <a:defRPr/>
            </a:pPr>
            <a:r>
              <a:rPr lang="en-US" dirty="0" smtClean="0"/>
              <a:t>remaining fractional part is the rest</a:t>
            </a:r>
          </a:p>
          <a:p>
            <a:pPr lvl="1">
              <a:defRPr/>
            </a:pPr>
            <a:r>
              <a:rPr lang="en-US" dirty="0" smtClean="0"/>
              <a:t>Algorithm:</a:t>
            </a:r>
          </a:p>
          <a:p>
            <a:pPr lvl="2">
              <a:defRPr/>
            </a:pPr>
            <a:r>
              <a:rPr lang="en-US" dirty="0" smtClean="0"/>
              <a:t>Repeat</a:t>
            </a:r>
          </a:p>
          <a:p>
            <a:pPr lvl="3">
              <a:defRPr/>
            </a:pPr>
            <a:r>
              <a:rPr lang="en-US" dirty="0" smtClean="0"/>
              <a:t>multiply 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 by 2</a:t>
            </a:r>
          </a:p>
          <a:p>
            <a:pPr lvl="3">
              <a:defRPr/>
            </a:pPr>
            <a:r>
              <a:rPr lang="en-US" dirty="0" smtClean="0"/>
              <a:t>whole part becomes the next bit, </a:t>
            </a:r>
            <a:r>
              <a:rPr lang="en-US" b="1" i="1" dirty="0" smtClean="0">
                <a:latin typeface="Times New Roman"/>
                <a:cs typeface="Times New Roman"/>
              </a:rPr>
              <a:t>b</a:t>
            </a:r>
            <a:r>
              <a:rPr lang="en-US" b="1" i="1" baseline="-25000" dirty="0" smtClean="0">
                <a:latin typeface="Times New Roman"/>
                <a:cs typeface="Times New Roman"/>
              </a:rPr>
              <a:t>i</a:t>
            </a:r>
          </a:p>
          <a:p>
            <a:pPr lvl="3">
              <a:defRPr/>
            </a:pPr>
            <a:r>
              <a:rPr lang="en-US" dirty="0" smtClean="0"/>
              <a:t>remaining fractional part becomes the next 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Until (</a:t>
            </a:r>
            <a:r>
              <a:rPr lang="en-US" b="1" i="1" dirty="0" smtClean="0">
                <a:latin typeface="Times New Roman"/>
                <a:cs typeface="Times New Roman"/>
              </a:rPr>
              <a:t>v</a:t>
            </a:r>
            <a:r>
              <a:rPr lang="en-US" dirty="0" smtClean="0"/>
              <a:t> equals 0) or (desired accuracy is achieved)</a:t>
            </a:r>
          </a:p>
        </p:txBody>
      </p:sp>
      <p:graphicFrame>
        <p:nvGraphicFramePr>
          <p:cNvPr id="5" name="Object 1027"/>
          <p:cNvGraphicFramePr>
            <a:graphicFrameLocks noChangeAspect="1"/>
          </p:cNvGraphicFramePr>
          <p:nvPr/>
        </p:nvGraphicFramePr>
        <p:xfrm>
          <a:off x="1211263" y="3048000"/>
          <a:ext cx="65833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6" name="Equation" r:id="rId3" imgW="2819400" imgH="241300" progId="Equation.3">
                  <p:embed/>
                </p:oleObj>
              </mc:Choice>
              <mc:Fallback>
                <p:oleObj name="Equation" r:id="rId3" imgW="2819400" imgH="24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3048000"/>
                        <a:ext cx="65833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027"/>
          <p:cNvGraphicFramePr>
            <a:graphicFrameLocks noChangeAspect="1"/>
          </p:cNvGraphicFramePr>
          <p:nvPr/>
        </p:nvGraphicFramePr>
        <p:xfrm>
          <a:off x="1166813" y="1752600"/>
          <a:ext cx="66722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7" name="Equation" r:id="rId5" imgW="2857500" imgH="241300" progId="Equation.3">
                  <p:embed/>
                </p:oleObj>
              </mc:Choice>
              <mc:Fallback>
                <p:oleObj name="Equation" r:id="rId5" imgW="2857500" imgH="24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752600"/>
                        <a:ext cx="66722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DCA64E9-A940-AF46-B6E0-D4E597B7F67E}" type="slidenum">
              <a:rPr lang="en-US" sz="1400">
                <a:latin typeface="Arial Narrow" charset="0"/>
                <a:cs typeface="Tahoma" charset="0"/>
              </a:rPr>
              <a:pPr/>
              <a:t>28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Repeated Binary Fractions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Not all fractions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have a finite representation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e.g., in decimal, 1/3 = 0.3333333… (unending)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 binary, many of the fractions you are used to have an infinite representation!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Examples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/10 = 0.1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0.000110011…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0.0</a:t>
            </a:r>
            <a:r>
              <a:rPr lang="en-US" i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0011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/5 = 0.2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10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= 0.</a:t>
            </a:r>
            <a:r>
              <a:rPr lang="en-US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0011</a:t>
            </a:r>
            <a:r>
              <a:rPr lang="en-US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= 0.333…</a:t>
            </a:r>
            <a:r>
              <a:rPr lang="en-US" baseline="-25000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16</a:t>
            </a: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2" eaLnBrk="1" hangingPunct="1">
              <a:defRPr/>
            </a:pPr>
            <a:endParaRPr lang="en-US" baseline="-25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Question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Decimal:  When do fractions repeat?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when the denominator is mutually prime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w.r.t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 5 and 2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In Binary:  When do fractions repeat?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when the denominator is mutually prime </a:t>
            </a:r>
            <a:r>
              <a:rPr lang="en-US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w.r.t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 2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i.e., when denominator is anything other than a power of 2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endParaRPr lang="en-US" baseline="-25000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34819" name="Line 4"/>
          <p:cNvSpPr>
            <a:spLocks noChangeShapeType="1"/>
          </p:cNvSpPr>
          <p:nvPr/>
        </p:nvSpPr>
        <p:spPr bwMode="auto">
          <a:xfrm>
            <a:off x="5410200" y="3124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3200400" y="3505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60BDF695-1D6B-E94E-9781-DB54245A50FD}" type="slidenum">
              <a:rPr lang="en-US" sz="1400">
                <a:latin typeface="Arial Narrow" charset="0"/>
                <a:cs typeface="Tahoma" charset="0"/>
              </a:rPr>
              <a:pPr/>
              <a:t>29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bldLvl="3"/>
      <p:bldP spid="34819" grpId="0" animBg="1"/>
      <p:bldP spid="348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Motivation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use binary representation internally</a:t>
            </a:r>
          </a:p>
          <a:p>
            <a:pPr lvl="1" eaLnBrk="1" hangingPunct="1">
              <a:defRPr/>
            </a:pPr>
            <a:r>
              <a:rPr lang="en-US" altLang="ja-JP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</a:t>
            </a:r>
            <a:r>
              <a:rPr lang="en-US" altLang="ja-JP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wire is “hot” or “cold”</a:t>
            </a:r>
          </a:p>
          <a:p>
            <a:pPr lvl="1" eaLnBrk="1" hangingPunct="1">
              <a:defRPr/>
            </a:pPr>
            <a:r>
              <a:rPr lang="en-US" altLang="ja-JP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switch is “on” or “off”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How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do we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use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bits to represent </a:t>
            </a:r>
            <a:r>
              <a:rPr lang="en-US" u="sng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information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?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We need standards of representations for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Letters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Numbers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Colors/pixels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Music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Video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…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048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704FA95C-FED7-1341-B699-5346FA3DD520}" type="slidenum">
              <a:rPr lang="en-US" sz="1400">
                <a:latin typeface="Arial Narrow" charset="0"/>
                <a:cs typeface="Tahoma" charset="0"/>
              </a:rPr>
              <a:pPr/>
              <a:t>3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fixed-point </a:t>
            </a:r>
            <a:r>
              <a:rPr lang="en-US" dirty="0" smtClean="0"/>
              <a:t>numbers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do you incorporate a sign?</a:t>
            </a:r>
          </a:p>
          <a:p>
            <a:pPr lvl="1">
              <a:defRPr/>
            </a:pPr>
            <a:r>
              <a:rPr lang="en-US" dirty="0" smtClean="0"/>
              <a:t>use sign magnitude representation</a:t>
            </a:r>
          </a:p>
          <a:p>
            <a:pPr lvl="2">
              <a:defRPr/>
            </a:pPr>
            <a:r>
              <a:rPr lang="en-US" dirty="0" smtClean="0"/>
              <a:t>an extra bit (leftmost) stores the sign</a:t>
            </a:r>
          </a:p>
          <a:p>
            <a:pPr lvl="2">
              <a:defRPr/>
            </a:pPr>
            <a:r>
              <a:rPr lang="en-US" dirty="0" smtClean="0"/>
              <a:t>just as in negative integers</a:t>
            </a:r>
          </a:p>
          <a:p>
            <a:pPr lvl="1">
              <a:defRPr/>
            </a:pPr>
            <a:r>
              <a:rPr lang="en-US" dirty="0" smtClean="0"/>
              <a:t>2’s complement</a:t>
            </a:r>
          </a:p>
          <a:p>
            <a:pPr lvl="2">
              <a:defRPr/>
            </a:pPr>
            <a:r>
              <a:rPr lang="en-US" dirty="0" smtClean="0"/>
              <a:t>leftmost bit has a negative coefficient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endParaRPr lang="en-US" dirty="0" smtClean="0"/>
          </a:p>
          <a:p>
            <a:pPr marL="914400" lvl="2" indent="0">
              <a:buFont typeface="Wingdings" charset="0"/>
              <a:buNone/>
              <a:defRPr/>
            </a:pPr>
            <a:endParaRPr lang="en-US" dirty="0" smtClean="0"/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1101.0110 = -2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  <a:r>
              <a:rPr lang="en-US" dirty="0" smtClean="0"/>
              <a:t> + 2</a:t>
            </a:r>
            <a:r>
              <a:rPr lang="en-US" baseline="30000" dirty="0" smtClean="0"/>
              <a:t>-2</a:t>
            </a:r>
            <a:r>
              <a:rPr lang="en-US" dirty="0" smtClean="0"/>
              <a:t> + 2</a:t>
            </a:r>
            <a:r>
              <a:rPr lang="en-US" baseline="30000" dirty="0" smtClean="0"/>
              <a:t>-3</a:t>
            </a:r>
            <a:endParaRPr lang="en-US" dirty="0"/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	= -8 + 4 + 1 + 0.25 + 0.125 = -2.625</a:t>
            </a:r>
          </a:p>
          <a:p>
            <a:pPr lvl="2">
              <a:defRPr/>
            </a:pPr>
            <a:r>
              <a:rPr lang="en-US" dirty="0" smtClean="0"/>
              <a:t>OR:</a:t>
            </a:r>
          </a:p>
          <a:p>
            <a:pPr lvl="3">
              <a:defRPr/>
            </a:pPr>
            <a:r>
              <a:rPr lang="en-US" dirty="0" smtClean="0"/>
              <a:t>first ignore the binary point, use 2’s complement, put the point back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1101.0110  = (-128 + 64 + 16 + 4 + 2)* 2</a:t>
            </a:r>
            <a:r>
              <a:rPr lang="en-US" baseline="30000" dirty="0" smtClean="0"/>
              <a:t>-4</a:t>
            </a:r>
            <a:r>
              <a:rPr lang="en-US" dirty="0" smtClean="0"/>
              <a:t> 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= -42/16 = -2.625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2057400" y="3352800"/>
            <a:ext cx="4267200" cy="762000"/>
            <a:chOff x="2362200" y="2209800"/>
            <a:chExt cx="4267200" cy="762000"/>
          </a:xfrm>
        </p:grpSpPr>
        <p:sp>
          <p:nvSpPr>
            <p:cNvPr id="69637" name="Rectangle 7"/>
            <p:cNvSpPr>
              <a:spLocks noChangeArrowheads="1"/>
            </p:cNvSpPr>
            <p:nvPr/>
          </p:nvSpPr>
          <p:spPr bwMode="auto">
            <a:xfrm>
              <a:off x="23622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ahoma" charset="0"/>
                  <a:cs typeface="Tahoma" charset="0"/>
                </a:rPr>
                <a:t>-2</a:t>
              </a:r>
              <a:r>
                <a:rPr lang="en-US" baseline="30000">
                  <a:solidFill>
                    <a:schemeClr val="accent1"/>
                  </a:solidFill>
                  <a:latin typeface="Tahoma" charset="0"/>
                  <a:cs typeface="Tahoma" charset="0"/>
                </a:rPr>
                <a:t>3</a:t>
              </a:r>
            </a:p>
          </p:txBody>
        </p:sp>
        <p:sp>
          <p:nvSpPr>
            <p:cNvPr id="69638" name="Rectangle 9"/>
            <p:cNvSpPr>
              <a:spLocks noChangeArrowheads="1"/>
            </p:cNvSpPr>
            <p:nvPr/>
          </p:nvSpPr>
          <p:spPr bwMode="auto">
            <a:xfrm>
              <a:off x="28956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2</a:t>
              </a:r>
            </a:p>
          </p:txBody>
        </p:sp>
        <p:sp>
          <p:nvSpPr>
            <p:cNvPr id="69639" name="Rectangle 11"/>
            <p:cNvSpPr>
              <a:spLocks noChangeArrowheads="1"/>
            </p:cNvSpPr>
            <p:nvPr/>
          </p:nvSpPr>
          <p:spPr bwMode="auto">
            <a:xfrm>
              <a:off x="34290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1</a:t>
              </a:r>
            </a:p>
          </p:txBody>
        </p:sp>
        <p:sp>
          <p:nvSpPr>
            <p:cNvPr id="69640" name="Rectangle 12"/>
            <p:cNvSpPr>
              <a:spLocks noChangeArrowheads="1"/>
            </p:cNvSpPr>
            <p:nvPr/>
          </p:nvSpPr>
          <p:spPr bwMode="auto">
            <a:xfrm>
              <a:off x="39624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0</a:t>
              </a:r>
            </a:p>
          </p:txBody>
        </p:sp>
        <p:sp>
          <p:nvSpPr>
            <p:cNvPr id="69641" name="Rectangle 13"/>
            <p:cNvSpPr>
              <a:spLocks noChangeArrowheads="1"/>
            </p:cNvSpPr>
            <p:nvPr/>
          </p:nvSpPr>
          <p:spPr bwMode="auto">
            <a:xfrm>
              <a:off x="44958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-1</a:t>
              </a:r>
            </a:p>
          </p:txBody>
        </p:sp>
        <p:sp>
          <p:nvSpPr>
            <p:cNvPr id="69642" name="Rectangle 14"/>
            <p:cNvSpPr>
              <a:spLocks noChangeArrowheads="1"/>
            </p:cNvSpPr>
            <p:nvPr/>
          </p:nvSpPr>
          <p:spPr bwMode="auto">
            <a:xfrm>
              <a:off x="50292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-2</a:t>
              </a:r>
            </a:p>
          </p:txBody>
        </p:sp>
        <p:sp>
          <p:nvSpPr>
            <p:cNvPr id="69643" name="Rectangle 15"/>
            <p:cNvSpPr>
              <a:spLocks noChangeArrowheads="1"/>
            </p:cNvSpPr>
            <p:nvPr/>
          </p:nvSpPr>
          <p:spPr bwMode="auto">
            <a:xfrm>
              <a:off x="55626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-3</a:t>
              </a:r>
            </a:p>
          </p:txBody>
        </p:sp>
        <p:sp>
          <p:nvSpPr>
            <p:cNvPr id="69644" name="Rectangle 16"/>
            <p:cNvSpPr>
              <a:spLocks noChangeArrowheads="1"/>
            </p:cNvSpPr>
            <p:nvPr/>
          </p:nvSpPr>
          <p:spPr bwMode="auto">
            <a:xfrm>
              <a:off x="6096000" y="2209800"/>
              <a:ext cx="533400" cy="53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Tahoma" charset="0"/>
                  <a:cs typeface="Tahoma" charset="0"/>
                </a:rPr>
                <a:t>2</a:t>
              </a:r>
              <a:r>
                <a:rPr lang="en-US" baseline="30000">
                  <a:latin typeface="Tahoma" charset="0"/>
                  <a:cs typeface="Tahoma" charset="0"/>
                </a:rPr>
                <a:t>-4</a:t>
              </a:r>
            </a:p>
          </p:txBody>
        </p:sp>
        <p:sp>
          <p:nvSpPr>
            <p:cNvPr id="69645" name="AutoShape 17"/>
            <p:cNvSpPr>
              <a:spLocks noChangeArrowheads="1"/>
            </p:cNvSpPr>
            <p:nvPr/>
          </p:nvSpPr>
          <p:spPr bwMode="auto">
            <a:xfrm>
              <a:off x="4419600" y="2743200"/>
              <a:ext cx="152400" cy="228600"/>
            </a:xfrm>
            <a:prstGeom prst="triangle">
              <a:avLst>
                <a:gd name="adj" fmla="val 50000"/>
              </a:avLst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</p:grpSp>
      <p:sp>
        <p:nvSpPr>
          <p:cNvPr id="69636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20CDF5E5-6EC2-5343-8919-6AC2D8D2145A}" type="slidenum">
              <a:rPr lang="en-US" sz="1400">
                <a:latin typeface="Arial Narrow" charset="0"/>
                <a:cs typeface="Tahoma" charset="0"/>
              </a:rPr>
              <a:pPr/>
              <a:t>30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fixed-point </a:t>
            </a:r>
            <a:r>
              <a:rPr lang="en-US" dirty="0" smtClean="0"/>
              <a:t>numbers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How to negate in 2’s complement representation</a:t>
            </a:r>
          </a:p>
          <a:p>
            <a:pPr lvl="1">
              <a:defRPr/>
            </a:pPr>
            <a:r>
              <a:rPr lang="en-US" dirty="0" smtClean="0"/>
              <a:t>Same idea:  flip all the bits, and add “1” to the </a:t>
            </a:r>
            <a:r>
              <a:rPr lang="en-US" u="sng" dirty="0" smtClean="0"/>
              <a:t>rightmost</a:t>
            </a:r>
            <a:r>
              <a:rPr lang="en-US" dirty="0" smtClean="0"/>
              <a:t> bit</a:t>
            </a:r>
          </a:p>
          <a:p>
            <a:pPr lvl="2">
              <a:defRPr/>
            </a:pPr>
            <a:r>
              <a:rPr lang="en-US" u="sng" dirty="0" smtClean="0"/>
              <a:t>not</a:t>
            </a:r>
            <a:r>
              <a:rPr lang="en-US" dirty="0" smtClean="0"/>
              <a:t> the bit to the left of the binary point</a:t>
            </a:r>
          </a:p>
          <a:p>
            <a:pPr lvl="2">
              <a:defRPr/>
            </a:pPr>
            <a:endParaRPr lang="en-US" dirty="0"/>
          </a:p>
          <a:p>
            <a:pPr lvl="1">
              <a:defRPr/>
            </a:pPr>
            <a:r>
              <a:rPr lang="en-US" dirty="0" smtClean="0"/>
              <a:t>Example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1101.0110 = -2</a:t>
            </a:r>
            <a:r>
              <a:rPr lang="en-US" baseline="30000" dirty="0" smtClean="0"/>
              <a:t>3</a:t>
            </a:r>
            <a:r>
              <a:rPr lang="en-US" dirty="0" smtClean="0"/>
              <a:t> + 2</a:t>
            </a:r>
            <a:r>
              <a:rPr lang="en-US" baseline="30000" dirty="0" smtClean="0"/>
              <a:t>2</a:t>
            </a:r>
            <a:r>
              <a:rPr lang="en-US" dirty="0" smtClean="0"/>
              <a:t> + 2</a:t>
            </a:r>
            <a:r>
              <a:rPr lang="en-US" baseline="30000" dirty="0" smtClean="0"/>
              <a:t>0</a:t>
            </a:r>
            <a:r>
              <a:rPr lang="en-US" dirty="0" smtClean="0"/>
              <a:t> + 2</a:t>
            </a:r>
            <a:r>
              <a:rPr lang="en-US" baseline="30000" dirty="0" smtClean="0"/>
              <a:t>-2</a:t>
            </a:r>
            <a:r>
              <a:rPr lang="en-US" dirty="0" smtClean="0"/>
              <a:t> + 2</a:t>
            </a:r>
            <a:r>
              <a:rPr lang="en-US" baseline="30000" dirty="0" smtClean="0"/>
              <a:t>-3</a:t>
            </a:r>
            <a:endParaRPr lang="en-US" dirty="0"/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	= -8 + 4 + 1 + 0.25 + 0.125 = -2.625</a:t>
            </a:r>
          </a:p>
          <a:p>
            <a:pPr marL="914400" lvl="2" indent="0">
              <a:buFont typeface="Wingdings" charset="0"/>
              <a:buNone/>
              <a:defRPr/>
            </a:pPr>
            <a:endParaRPr lang="en-US" dirty="0"/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1101.0110 </a:t>
            </a:r>
            <a:r>
              <a:rPr lang="en-US" dirty="0" smtClean="0">
                <a:sym typeface="Wingdings"/>
              </a:rPr>
              <a:t> 0010.1001 + 0.0001 = 0010.1010</a:t>
            </a:r>
            <a:endParaRPr lang="en-US" dirty="0" smtClean="0"/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 smtClean="0"/>
              <a:t>	0010.1010  = 2</a:t>
            </a:r>
            <a:r>
              <a:rPr lang="en-US" baseline="30000" dirty="0" smtClean="0"/>
              <a:t>1</a:t>
            </a:r>
            <a:r>
              <a:rPr lang="en-US" dirty="0" smtClean="0"/>
              <a:t> + 2</a:t>
            </a:r>
            <a:r>
              <a:rPr lang="en-US" baseline="30000" dirty="0" smtClean="0"/>
              <a:t>-1</a:t>
            </a:r>
            <a:r>
              <a:rPr lang="en-US" dirty="0" smtClean="0"/>
              <a:t> + 2</a:t>
            </a:r>
            <a:r>
              <a:rPr lang="en-US" baseline="30000" dirty="0" smtClean="0"/>
              <a:t>-3</a:t>
            </a:r>
            <a:r>
              <a:rPr lang="en-US" dirty="0" smtClean="0"/>
              <a:t> </a:t>
            </a:r>
          </a:p>
          <a:p>
            <a:pPr marL="914400" lvl="2" indent="0">
              <a:buFont typeface="Wingdings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	= 2 + 0.5 + 0.125 = 2.625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71683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56485643-0645-EA4F-A169-55F54DD3BCE7}" type="slidenum">
              <a:rPr lang="en-US" sz="1400">
                <a:latin typeface="Arial Narrow" charset="0"/>
                <a:cs typeface="Tahoma" charset="0"/>
              </a:rPr>
              <a:pPr/>
              <a:t>31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Bias Notation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Idea:  add a large number to everything, to make everything look positive!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must subtract this “bias” from every representation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representation is called 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Bias Notation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.</a:t>
            </a:r>
          </a:p>
        </p:txBody>
      </p:sp>
      <p:graphicFrame>
        <p:nvGraphicFramePr>
          <p:cNvPr id="73731" name="Object 4"/>
          <p:cNvGraphicFramePr>
            <a:graphicFrameLocks noChangeAspect="1"/>
          </p:cNvGraphicFramePr>
          <p:nvPr/>
        </p:nvGraphicFramePr>
        <p:xfrm>
          <a:off x="1400175" y="3286125"/>
          <a:ext cx="22621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4" imgW="939800" imgH="444500" progId="Equation.3">
                  <p:embed/>
                </p:oleObj>
              </mc:Choice>
              <mc:Fallback>
                <p:oleObj name="Equation" r:id="rId4" imgW="939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86125"/>
                        <a:ext cx="2262188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39"/>
          <p:cNvSpPr>
            <a:spLocks noChangeArrowheads="1"/>
          </p:cNvSpPr>
          <p:nvPr/>
        </p:nvSpPr>
        <p:spPr bwMode="auto">
          <a:xfrm>
            <a:off x="4191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33" name="Rectangle 40"/>
          <p:cNvSpPr>
            <a:spLocks noChangeArrowheads="1"/>
          </p:cNvSpPr>
          <p:nvPr/>
        </p:nvSpPr>
        <p:spPr bwMode="auto">
          <a:xfrm>
            <a:off x="4572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34" name="Rectangle 41"/>
          <p:cNvSpPr>
            <a:spLocks noChangeArrowheads="1"/>
          </p:cNvSpPr>
          <p:nvPr/>
        </p:nvSpPr>
        <p:spPr bwMode="auto">
          <a:xfrm>
            <a:off x="4953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73735" name="Rectangle 42"/>
          <p:cNvSpPr>
            <a:spLocks noChangeArrowheads="1"/>
          </p:cNvSpPr>
          <p:nvPr/>
        </p:nvSpPr>
        <p:spPr bwMode="auto">
          <a:xfrm>
            <a:off x="5334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36" name="Rectangle 43"/>
          <p:cNvSpPr>
            <a:spLocks noChangeArrowheads="1"/>
          </p:cNvSpPr>
          <p:nvPr/>
        </p:nvSpPr>
        <p:spPr bwMode="auto">
          <a:xfrm>
            <a:off x="5715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73737" name="Rectangle 44"/>
          <p:cNvSpPr>
            <a:spLocks noChangeArrowheads="1"/>
          </p:cNvSpPr>
          <p:nvPr/>
        </p:nvSpPr>
        <p:spPr bwMode="auto">
          <a:xfrm>
            <a:off x="6096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38" name="Rectangle 45"/>
          <p:cNvSpPr>
            <a:spLocks noChangeArrowheads="1"/>
          </p:cNvSpPr>
          <p:nvPr/>
        </p:nvSpPr>
        <p:spPr bwMode="auto">
          <a:xfrm>
            <a:off x="6477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39" name="Rectangle 46"/>
          <p:cNvSpPr>
            <a:spLocks noChangeArrowheads="1"/>
          </p:cNvSpPr>
          <p:nvPr/>
        </p:nvSpPr>
        <p:spPr bwMode="auto">
          <a:xfrm>
            <a:off x="6858000" y="3667125"/>
            <a:ext cx="381000" cy="533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73740" name="Text Box 56"/>
          <p:cNvSpPr txBox="1">
            <a:spLocks noChangeArrowheads="1"/>
          </p:cNvSpPr>
          <p:nvPr/>
        </p:nvSpPr>
        <p:spPr bwMode="auto">
          <a:xfrm>
            <a:off x="6858000" y="3286125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0</a:t>
            </a:r>
          </a:p>
        </p:txBody>
      </p:sp>
      <p:sp>
        <p:nvSpPr>
          <p:cNvPr id="73741" name="Text Box 57"/>
          <p:cNvSpPr txBox="1">
            <a:spLocks noChangeArrowheads="1"/>
          </p:cNvSpPr>
          <p:nvPr/>
        </p:nvSpPr>
        <p:spPr bwMode="auto">
          <a:xfrm>
            <a:off x="4968875" y="3276600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5</a:t>
            </a:r>
          </a:p>
        </p:txBody>
      </p:sp>
      <p:sp>
        <p:nvSpPr>
          <p:cNvPr id="73742" name="Text Box 58"/>
          <p:cNvSpPr txBox="1">
            <a:spLocks noChangeArrowheads="1"/>
          </p:cNvSpPr>
          <p:nvPr/>
        </p:nvSpPr>
        <p:spPr bwMode="auto">
          <a:xfrm>
            <a:off x="5357813" y="3286125"/>
            <a:ext cx="465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4</a:t>
            </a:r>
          </a:p>
        </p:txBody>
      </p:sp>
      <p:sp>
        <p:nvSpPr>
          <p:cNvPr id="73743" name="Text Box 59"/>
          <p:cNvSpPr txBox="1">
            <a:spLocks noChangeArrowheads="1"/>
          </p:cNvSpPr>
          <p:nvPr/>
        </p:nvSpPr>
        <p:spPr bwMode="auto">
          <a:xfrm>
            <a:off x="5748338" y="3286125"/>
            <a:ext cx="465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3</a:t>
            </a:r>
          </a:p>
        </p:txBody>
      </p:sp>
      <p:sp>
        <p:nvSpPr>
          <p:cNvPr id="73744" name="Text Box 60"/>
          <p:cNvSpPr txBox="1">
            <a:spLocks noChangeArrowheads="1"/>
          </p:cNvSpPr>
          <p:nvPr/>
        </p:nvSpPr>
        <p:spPr bwMode="auto">
          <a:xfrm>
            <a:off x="6142038" y="3286125"/>
            <a:ext cx="465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2</a:t>
            </a:r>
          </a:p>
        </p:txBody>
      </p:sp>
      <p:sp>
        <p:nvSpPr>
          <p:cNvPr id="73745" name="Text Box 61"/>
          <p:cNvSpPr txBox="1">
            <a:spLocks noChangeArrowheads="1"/>
          </p:cNvSpPr>
          <p:nvPr/>
        </p:nvSpPr>
        <p:spPr bwMode="auto">
          <a:xfrm>
            <a:off x="6524625" y="3286125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3746" name="Text Box 62"/>
          <p:cNvSpPr txBox="1">
            <a:spLocks noChangeArrowheads="1"/>
          </p:cNvSpPr>
          <p:nvPr/>
        </p:nvSpPr>
        <p:spPr bwMode="auto">
          <a:xfrm>
            <a:off x="4564063" y="3276600"/>
            <a:ext cx="465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6</a:t>
            </a:r>
          </a:p>
        </p:txBody>
      </p:sp>
      <p:sp>
        <p:nvSpPr>
          <p:cNvPr id="73747" name="Text Box 63"/>
          <p:cNvSpPr txBox="1">
            <a:spLocks noChangeArrowheads="1"/>
          </p:cNvSpPr>
          <p:nvPr/>
        </p:nvSpPr>
        <p:spPr bwMode="auto">
          <a:xfrm>
            <a:off x="4191000" y="3276600"/>
            <a:ext cx="465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2</a:t>
            </a:r>
            <a:r>
              <a:rPr lang="en-US" b="0" baseline="30000">
                <a:latin typeface="Tahoma" charset="0"/>
                <a:cs typeface="Tahoma" charset="0"/>
              </a:rPr>
              <a:t>7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1400175" y="4645025"/>
            <a:ext cx="6180138" cy="1709738"/>
            <a:chOff x="882" y="2640"/>
            <a:chExt cx="3893" cy="1077"/>
          </a:xfrm>
        </p:grpSpPr>
        <p:sp>
          <p:nvSpPr>
            <p:cNvPr id="73751" name="Text Box 64"/>
            <p:cNvSpPr txBox="1">
              <a:spLocks noChangeArrowheads="1"/>
            </p:cNvSpPr>
            <p:nvPr/>
          </p:nvSpPr>
          <p:spPr bwMode="auto">
            <a:xfrm>
              <a:off x="882" y="2766"/>
              <a:ext cx="15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Ex: (Bias = 127)</a:t>
              </a:r>
            </a:p>
          </p:txBody>
        </p:sp>
        <p:sp>
          <p:nvSpPr>
            <p:cNvPr id="73752" name="Line 65"/>
            <p:cNvSpPr>
              <a:spLocks noChangeShapeType="1"/>
            </p:cNvSpPr>
            <p:nvPr/>
          </p:nvSpPr>
          <p:spPr bwMode="auto">
            <a:xfrm flipH="1">
              <a:off x="3253" y="3446"/>
              <a:ext cx="14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3" name="Text Box 67"/>
            <p:cNvSpPr txBox="1">
              <a:spLocks noChangeArrowheads="1"/>
            </p:cNvSpPr>
            <p:nvPr/>
          </p:nvSpPr>
          <p:spPr bwMode="auto">
            <a:xfrm>
              <a:off x="3338" y="2640"/>
              <a:ext cx="1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6 * 1   =       6</a:t>
              </a:r>
            </a:p>
          </p:txBody>
        </p:sp>
        <p:sp>
          <p:nvSpPr>
            <p:cNvPr id="73754" name="Text Box 69"/>
            <p:cNvSpPr txBox="1">
              <a:spLocks noChangeArrowheads="1"/>
            </p:cNvSpPr>
            <p:nvPr/>
          </p:nvSpPr>
          <p:spPr bwMode="auto">
            <a:xfrm>
              <a:off x="3186" y="2909"/>
              <a:ext cx="15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13 * 16   =   208</a:t>
              </a:r>
            </a:p>
          </p:txBody>
        </p:sp>
        <p:sp>
          <p:nvSpPr>
            <p:cNvPr id="73755" name="Text Box 70"/>
            <p:cNvSpPr txBox="1">
              <a:spLocks noChangeArrowheads="1"/>
            </p:cNvSpPr>
            <p:nvPr/>
          </p:nvSpPr>
          <p:spPr bwMode="auto">
            <a:xfrm>
              <a:off x="3213" y="3177"/>
              <a:ext cx="15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	      - 127</a:t>
              </a:r>
            </a:p>
          </p:txBody>
        </p:sp>
        <p:sp>
          <p:nvSpPr>
            <p:cNvPr id="73756" name="Text Box 71"/>
            <p:cNvSpPr txBox="1">
              <a:spLocks noChangeArrowheads="1"/>
            </p:cNvSpPr>
            <p:nvPr/>
          </p:nvSpPr>
          <p:spPr bwMode="auto">
            <a:xfrm>
              <a:off x="3271" y="3426"/>
              <a:ext cx="139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Tahoma" charset="0"/>
                  <a:cs typeface="Tahoma" charset="0"/>
                </a:rPr>
                <a:t>	        87</a:t>
              </a:r>
            </a:p>
          </p:txBody>
        </p:sp>
      </p:grpSp>
      <p:sp>
        <p:nvSpPr>
          <p:cNvPr id="271432" name="Text Box 72"/>
          <p:cNvSpPr txBox="1">
            <a:spLocks noChangeArrowheads="1"/>
          </p:cNvSpPr>
          <p:nvPr/>
        </p:nvSpPr>
        <p:spPr bwMode="auto">
          <a:xfrm>
            <a:off x="669925" y="5602288"/>
            <a:ext cx="2843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b="0">
                <a:latin typeface="Tahoma" charset="0"/>
                <a:cs typeface="Tahoma" charset="0"/>
              </a:rPr>
              <a:t>Why?  Monotonicity</a:t>
            </a:r>
          </a:p>
        </p:txBody>
      </p:sp>
      <p:sp>
        <p:nvSpPr>
          <p:cNvPr id="73750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986DCF6-BF5C-BD41-A825-E28D4CE8E1BD}" type="slidenum">
              <a:rPr lang="en-US" sz="1400">
                <a:latin typeface="Arial Narrow" charset="0"/>
                <a:cs typeface="Tahoma" charset="0"/>
              </a:rPr>
              <a:pPr/>
              <a:t>32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3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Floating-Point Representation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Another way to represent numbers is to use a notation similar to Scientific Notation.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format can be used to represent numbers with fractions (3.90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-4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), very small numbers (1.60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-19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), and large numbers (6.02 x 10</a:t>
            </a:r>
            <a:r>
              <a:rPr lang="en-US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23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).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notation uses two fields to represent each number. The first part represents a normalized fraction (called the </a:t>
            </a:r>
            <a:r>
              <a:rPr lang="en-US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significand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), and the second part represents the exponent (i.e. the position of the 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“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floating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”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 binary point). </a:t>
            </a:r>
          </a:p>
        </p:txBody>
      </p:sp>
      <p:graphicFrame>
        <p:nvGraphicFramePr>
          <p:cNvPr id="75779" name="Object 4"/>
          <p:cNvGraphicFramePr>
            <a:graphicFrameLocks noChangeAspect="1"/>
          </p:cNvGraphicFramePr>
          <p:nvPr/>
        </p:nvGraphicFramePr>
        <p:xfrm>
          <a:off x="2590800" y="4716463"/>
          <a:ext cx="4206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716463"/>
                        <a:ext cx="4206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3611563" y="5272088"/>
            <a:ext cx="3657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75781" name="Text Box 7"/>
          <p:cNvSpPr txBox="1">
            <a:spLocks noChangeArrowheads="1"/>
          </p:cNvSpPr>
          <p:nvPr/>
        </p:nvSpPr>
        <p:spPr bwMode="auto">
          <a:xfrm>
            <a:off x="4068763" y="5318125"/>
            <a:ext cx="2425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Normalized Fraction</a:t>
            </a:r>
          </a:p>
        </p:txBody>
      </p:sp>
      <p:sp>
        <p:nvSpPr>
          <p:cNvPr id="75782" name="Text Box 10"/>
          <p:cNvSpPr txBox="1">
            <a:spLocks noChangeArrowheads="1"/>
          </p:cNvSpPr>
          <p:nvPr/>
        </p:nvSpPr>
        <p:spPr bwMode="auto">
          <a:xfrm>
            <a:off x="1970088" y="5986463"/>
            <a:ext cx="1878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altLang="ja-JP" sz="1800" b="0">
                <a:latin typeface="Tahoma" charset="0"/>
                <a:cs typeface="Tahoma" charset="0"/>
              </a:rPr>
              <a:t>“dynamic range”</a:t>
            </a:r>
            <a:endParaRPr lang="en-US" sz="1800" b="0">
              <a:latin typeface="Tahoma" charset="0"/>
              <a:cs typeface="Tahoma" charset="0"/>
            </a:endParaRPr>
          </a:p>
        </p:txBody>
      </p:sp>
      <p:sp>
        <p:nvSpPr>
          <p:cNvPr id="75783" name="Text Box 9"/>
          <p:cNvSpPr txBox="1">
            <a:spLocks noChangeArrowheads="1"/>
          </p:cNvSpPr>
          <p:nvPr/>
        </p:nvSpPr>
        <p:spPr bwMode="auto">
          <a:xfrm>
            <a:off x="4221163" y="5986463"/>
            <a:ext cx="1971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altLang="ja-JP" sz="1800" b="0">
                <a:latin typeface="Tahoma" charset="0"/>
                <a:cs typeface="Tahoma" charset="0"/>
              </a:rPr>
              <a:t>“bits of accuracy”</a:t>
            </a:r>
            <a:endParaRPr lang="en-US" sz="1800" b="0">
              <a:latin typeface="Tahoma" charset="0"/>
              <a:cs typeface="Tahoma" charset="0"/>
            </a:endParaRPr>
          </a:p>
        </p:txBody>
      </p:sp>
      <p:sp>
        <p:nvSpPr>
          <p:cNvPr id="75784" name="AutoShape 12"/>
          <p:cNvSpPr>
            <a:spLocks/>
          </p:cNvSpPr>
          <p:nvPr/>
        </p:nvSpPr>
        <p:spPr bwMode="auto">
          <a:xfrm rot="5400000">
            <a:off x="5326063" y="4043363"/>
            <a:ext cx="228600" cy="3657600"/>
          </a:xfrm>
          <a:prstGeom prst="rightBrace">
            <a:avLst>
              <a:gd name="adj1" fmla="val 1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75785" name="Rectangle 16"/>
          <p:cNvSpPr>
            <a:spLocks noChangeArrowheads="1"/>
          </p:cNvSpPr>
          <p:nvPr/>
        </p:nvSpPr>
        <p:spPr bwMode="auto">
          <a:xfrm>
            <a:off x="2239963" y="5272088"/>
            <a:ext cx="13716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75786" name="Text Box 17"/>
          <p:cNvSpPr txBox="1">
            <a:spLocks noChangeArrowheads="1"/>
          </p:cNvSpPr>
          <p:nvPr/>
        </p:nvSpPr>
        <p:spPr bwMode="auto">
          <a:xfrm>
            <a:off x="2274888" y="5272088"/>
            <a:ext cx="1336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Exponent</a:t>
            </a:r>
          </a:p>
        </p:txBody>
      </p:sp>
      <p:sp>
        <p:nvSpPr>
          <p:cNvPr id="75787" name="AutoShape 18"/>
          <p:cNvSpPr>
            <a:spLocks/>
          </p:cNvSpPr>
          <p:nvPr/>
        </p:nvSpPr>
        <p:spPr bwMode="auto">
          <a:xfrm rot="5400000">
            <a:off x="2811463" y="51689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b="0">
              <a:latin typeface="Tahoma" charset="0"/>
              <a:cs typeface="Tahoma" charset="0"/>
            </a:endParaRPr>
          </a:p>
        </p:txBody>
      </p:sp>
      <p:sp>
        <p:nvSpPr>
          <p:cNvPr id="7578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4170E397-3D2C-5B4D-9A14-C60BBDBB5CEA}" type="slidenum">
              <a:rPr lang="en-US" sz="1400">
                <a:latin typeface="Arial Narrow" charset="0"/>
                <a:cs typeface="Tahoma" charset="0"/>
              </a:rPr>
              <a:pPr/>
              <a:t>33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4"/>
          <p:cNvSpPr>
            <a:spLocks noChangeArrowheads="1"/>
          </p:cNvSpPr>
          <p:nvPr/>
        </p:nvSpPr>
        <p:spPr bwMode="auto">
          <a:xfrm>
            <a:off x="0" y="3048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sz="3600">
                <a:solidFill>
                  <a:schemeClr val="tx2"/>
                </a:solidFill>
                <a:latin typeface="Comic Sans MS" charset="0"/>
                <a:cs typeface="Tahoma" charset="0"/>
              </a:rPr>
              <a:t>IEEE 754 Format</a:t>
            </a:r>
          </a:p>
        </p:txBody>
      </p:sp>
      <p:sp>
        <p:nvSpPr>
          <p:cNvPr id="77826" name="Rectangle 8"/>
          <p:cNvSpPr>
            <a:spLocks noChangeArrowheads="1"/>
          </p:cNvSpPr>
          <p:nvPr/>
        </p:nvSpPr>
        <p:spPr bwMode="auto">
          <a:xfrm>
            <a:off x="1981200" y="1905000"/>
            <a:ext cx="304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27" name="AutoShape 11"/>
          <p:cNvSpPr>
            <a:spLocks/>
          </p:cNvSpPr>
          <p:nvPr/>
        </p:nvSpPr>
        <p:spPr bwMode="auto">
          <a:xfrm rot="5400000">
            <a:off x="2019300" y="2324100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28" name="Text Box 12"/>
          <p:cNvSpPr txBox="1">
            <a:spLocks noChangeArrowheads="1"/>
          </p:cNvSpPr>
          <p:nvPr/>
        </p:nvSpPr>
        <p:spPr bwMode="auto">
          <a:xfrm>
            <a:off x="2003425" y="2525713"/>
            <a:ext cx="38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7829" name="Text Box 15"/>
          <p:cNvSpPr txBox="1">
            <a:spLocks noChangeArrowheads="1"/>
          </p:cNvSpPr>
          <p:nvPr/>
        </p:nvSpPr>
        <p:spPr bwMode="auto">
          <a:xfrm>
            <a:off x="1931988" y="19050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S</a:t>
            </a:r>
          </a:p>
        </p:txBody>
      </p:sp>
      <p:graphicFrame>
        <p:nvGraphicFramePr>
          <p:cNvPr id="77830" name="Object 18"/>
          <p:cNvGraphicFramePr>
            <a:graphicFrameLocks noChangeAspect="1"/>
          </p:cNvGraphicFramePr>
          <p:nvPr/>
        </p:nvGraphicFramePr>
        <p:xfrm>
          <a:off x="4006850" y="3244850"/>
          <a:ext cx="4878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8" name="Equation" r:id="rId4" imgW="2120900" imgH="228600" progId="Equation.3">
                  <p:embed/>
                </p:oleObj>
              </mc:Choice>
              <mc:Fallback>
                <p:oleObj name="Equation" r:id="rId4" imgW="21209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244850"/>
                        <a:ext cx="48783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21"/>
          <p:cNvSpPr>
            <a:spLocks noChangeArrowheads="1"/>
          </p:cNvSpPr>
          <p:nvPr/>
        </p:nvSpPr>
        <p:spPr bwMode="auto">
          <a:xfrm>
            <a:off x="201613" y="5170488"/>
            <a:ext cx="304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32" name="AutoShape 24"/>
          <p:cNvSpPr>
            <a:spLocks/>
          </p:cNvSpPr>
          <p:nvPr/>
        </p:nvSpPr>
        <p:spPr bwMode="auto">
          <a:xfrm rot="5400000">
            <a:off x="239713" y="5589588"/>
            <a:ext cx="228600" cy="304800"/>
          </a:xfrm>
          <a:prstGeom prst="rightBrace">
            <a:avLst>
              <a:gd name="adj1" fmla="val 11111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33" name="Text Box 25"/>
          <p:cNvSpPr txBox="1">
            <a:spLocks noChangeArrowheads="1"/>
          </p:cNvSpPr>
          <p:nvPr/>
        </p:nvSpPr>
        <p:spPr bwMode="auto">
          <a:xfrm>
            <a:off x="223838" y="5791200"/>
            <a:ext cx="38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1</a:t>
            </a:r>
          </a:p>
        </p:txBody>
      </p:sp>
      <p:sp>
        <p:nvSpPr>
          <p:cNvPr id="77834" name="Text Box 27"/>
          <p:cNvSpPr txBox="1">
            <a:spLocks noChangeArrowheads="1"/>
          </p:cNvSpPr>
          <p:nvPr/>
        </p:nvSpPr>
        <p:spPr bwMode="auto">
          <a:xfrm>
            <a:off x="1447800" y="5791200"/>
            <a:ext cx="576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11</a:t>
            </a:r>
          </a:p>
        </p:txBody>
      </p:sp>
      <p:sp>
        <p:nvSpPr>
          <p:cNvPr id="77835" name="Text Box 28"/>
          <p:cNvSpPr txBox="1">
            <a:spLocks noChangeArrowheads="1"/>
          </p:cNvSpPr>
          <p:nvPr/>
        </p:nvSpPr>
        <p:spPr bwMode="auto">
          <a:xfrm>
            <a:off x="152400" y="51704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S</a:t>
            </a:r>
          </a:p>
        </p:txBody>
      </p:sp>
      <p:grpSp>
        <p:nvGrpSpPr>
          <p:cNvPr id="77836" name="Group 65"/>
          <p:cNvGrpSpPr>
            <a:grpSpLocks/>
          </p:cNvGrpSpPr>
          <p:nvPr/>
        </p:nvGrpSpPr>
        <p:grpSpPr bwMode="auto">
          <a:xfrm>
            <a:off x="2640013" y="5170488"/>
            <a:ext cx="6359525" cy="1082675"/>
            <a:chOff x="314" y="2784"/>
            <a:chExt cx="4006" cy="682"/>
          </a:xfrm>
        </p:grpSpPr>
        <p:sp>
          <p:nvSpPr>
            <p:cNvPr id="77884" name="Rectangle 19"/>
            <p:cNvSpPr>
              <a:spLocks noChangeArrowheads="1"/>
            </p:cNvSpPr>
            <p:nvPr/>
          </p:nvSpPr>
          <p:spPr bwMode="auto">
            <a:xfrm>
              <a:off x="314" y="2784"/>
              <a:ext cx="4006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77885" name="AutoShape 23"/>
            <p:cNvSpPr>
              <a:spLocks/>
            </p:cNvSpPr>
            <p:nvPr/>
          </p:nvSpPr>
          <p:spPr bwMode="auto">
            <a:xfrm rot="5400000">
              <a:off x="2275" y="1130"/>
              <a:ext cx="103" cy="3987"/>
            </a:xfrm>
            <a:prstGeom prst="rightBrace">
              <a:avLst>
                <a:gd name="adj1" fmla="val 322573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77886" name="Text Box 26"/>
            <p:cNvSpPr txBox="1">
              <a:spLocks noChangeArrowheads="1"/>
            </p:cNvSpPr>
            <p:nvPr/>
          </p:nvSpPr>
          <p:spPr bwMode="auto">
            <a:xfrm>
              <a:off x="2225" y="3175"/>
              <a:ext cx="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>
                  <a:latin typeface="Tahoma" charset="0"/>
                  <a:cs typeface="Tahoma" charset="0"/>
                </a:rPr>
                <a:t>52</a:t>
              </a:r>
            </a:p>
          </p:txBody>
        </p:sp>
        <p:sp>
          <p:nvSpPr>
            <p:cNvPr id="77887" name="Text Box 29"/>
            <p:cNvSpPr txBox="1">
              <a:spLocks noChangeArrowheads="1"/>
            </p:cNvSpPr>
            <p:nvPr/>
          </p:nvSpPr>
          <p:spPr bwMode="auto">
            <a:xfrm>
              <a:off x="1889" y="2784"/>
              <a:ext cx="90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Significand</a:t>
              </a:r>
            </a:p>
          </p:txBody>
        </p:sp>
      </p:grpSp>
      <p:grpSp>
        <p:nvGrpSpPr>
          <p:cNvPr id="77837" name="Group 64"/>
          <p:cNvGrpSpPr>
            <a:grpSpLocks/>
          </p:cNvGrpSpPr>
          <p:nvPr/>
        </p:nvGrpSpPr>
        <p:grpSpPr bwMode="auto">
          <a:xfrm>
            <a:off x="528638" y="5170488"/>
            <a:ext cx="2133600" cy="685800"/>
            <a:chOff x="4320" y="2784"/>
            <a:chExt cx="1344" cy="432"/>
          </a:xfrm>
        </p:grpSpPr>
        <p:sp>
          <p:nvSpPr>
            <p:cNvPr id="77881" name="Rectangle 20"/>
            <p:cNvSpPr>
              <a:spLocks noChangeArrowheads="1"/>
            </p:cNvSpPr>
            <p:nvPr/>
          </p:nvSpPr>
          <p:spPr bwMode="auto">
            <a:xfrm>
              <a:off x="4320" y="2784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77882" name="AutoShape 22"/>
            <p:cNvSpPr>
              <a:spLocks/>
            </p:cNvSpPr>
            <p:nvPr/>
          </p:nvSpPr>
          <p:spPr bwMode="auto">
            <a:xfrm rot="5400000">
              <a:off x="4920" y="2472"/>
              <a:ext cx="144" cy="1344"/>
            </a:xfrm>
            <a:prstGeom prst="rightBrace">
              <a:avLst>
                <a:gd name="adj1" fmla="val 7777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Tahoma" charset="0"/>
                <a:cs typeface="Tahoma" charset="0"/>
              </a:endParaRPr>
            </a:p>
          </p:txBody>
        </p:sp>
        <p:sp>
          <p:nvSpPr>
            <p:cNvPr id="77883" name="Text Box 30"/>
            <p:cNvSpPr txBox="1">
              <a:spLocks noChangeArrowheads="1"/>
            </p:cNvSpPr>
            <p:nvPr/>
          </p:nvSpPr>
          <p:spPr bwMode="auto">
            <a:xfrm>
              <a:off x="4588" y="2784"/>
              <a:ext cx="79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Exponent</a:t>
              </a:r>
            </a:p>
          </p:txBody>
        </p:sp>
      </p:grpSp>
      <p:graphicFrame>
        <p:nvGraphicFramePr>
          <p:cNvPr id="77838" name="Object 31"/>
          <p:cNvGraphicFramePr>
            <a:graphicFrameLocks noChangeAspect="1"/>
          </p:cNvGraphicFramePr>
          <p:nvPr/>
        </p:nvGraphicFramePr>
        <p:xfrm>
          <a:off x="3206750" y="6154738"/>
          <a:ext cx="50847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09" name="Equation" r:id="rId6" imgW="2171700" imgH="228600" progId="Equation.3">
                  <p:embed/>
                </p:oleObj>
              </mc:Choice>
              <mc:Fallback>
                <p:oleObj name="Equation" r:id="rId6" imgW="2171700" imgH="228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6154738"/>
                        <a:ext cx="50847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9" name="Rectangle 6"/>
          <p:cNvSpPr>
            <a:spLocks noChangeArrowheads="1"/>
          </p:cNvSpPr>
          <p:nvPr/>
        </p:nvSpPr>
        <p:spPr bwMode="auto">
          <a:xfrm>
            <a:off x="3843338" y="1903413"/>
            <a:ext cx="33528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40" name="AutoShape 10"/>
          <p:cNvSpPr>
            <a:spLocks/>
          </p:cNvSpPr>
          <p:nvPr/>
        </p:nvSpPr>
        <p:spPr bwMode="auto">
          <a:xfrm rot="5400000">
            <a:off x="5405438" y="798513"/>
            <a:ext cx="228600" cy="3352800"/>
          </a:xfrm>
          <a:prstGeom prst="rightBrace">
            <a:avLst>
              <a:gd name="adj1" fmla="val 12222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41" name="Text Box 13"/>
          <p:cNvSpPr txBox="1">
            <a:spLocks noChangeArrowheads="1"/>
          </p:cNvSpPr>
          <p:nvPr/>
        </p:nvSpPr>
        <p:spPr bwMode="auto">
          <a:xfrm>
            <a:off x="5291138" y="2524125"/>
            <a:ext cx="576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23</a:t>
            </a:r>
          </a:p>
        </p:txBody>
      </p:sp>
      <p:sp>
        <p:nvSpPr>
          <p:cNvPr id="77842" name="Text Box 16"/>
          <p:cNvSpPr txBox="1">
            <a:spLocks noChangeArrowheads="1"/>
          </p:cNvSpPr>
          <p:nvPr/>
        </p:nvSpPr>
        <p:spPr bwMode="auto">
          <a:xfrm>
            <a:off x="4757738" y="1903413"/>
            <a:ext cx="1439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Significand</a:t>
            </a:r>
          </a:p>
        </p:txBody>
      </p:sp>
      <p:grpSp>
        <p:nvGrpSpPr>
          <p:cNvPr id="77843" name="Group 32"/>
          <p:cNvGrpSpPr>
            <a:grpSpLocks/>
          </p:cNvGrpSpPr>
          <p:nvPr/>
        </p:nvGrpSpPr>
        <p:grpSpPr bwMode="auto">
          <a:xfrm>
            <a:off x="4414838" y="911225"/>
            <a:ext cx="2590800" cy="968375"/>
            <a:chOff x="3120" y="590"/>
            <a:chExt cx="1632" cy="610"/>
          </a:xfrm>
        </p:grpSpPr>
        <p:grpSp>
          <p:nvGrpSpPr>
            <p:cNvPr id="77872" name="Group 33"/>
            <p:cNvGrpSpPr>
              <a:grpSpLocks/>
            </p:cNvGrpSpPr>
            <p:nvPr/>
          </p:nvGrpSpPr>
          <p:grpSpPr bwMode="auto">
            <a:xfrm flipH="1">
              <a:off x="3120" y="672"/>
              <a:ext cx="355" cy="528"/>
              <a:chOff x="3120" y="672"/>
              <a:chExt cx="355" cy="528"/>
            </a:xfrm>
          </p:grpSpPr>
          <p:sp>
            <p:nvSpPr>
              <p:cNvPr id="77875" name="Freeform 34"/>
              <p:cNvSpPr>
                <a:spLocks/>
              </p:cNvSpPr>
              <p:nvPr/>
            </p:nvSpPr>
            <p:spPr bwMode="auto">
              <a:xfrm>
                <a:off x="3234" y="672"/>
                <a:ext cx="104" cy="110"/>
              </a:xfrm>
              <a:custGeom>
                <a:avLst/>
                <a:gdLst>
                  <a:gd name="T0" fmla="*/ 0 w 523"/>
                  <a:gd name="T1" fmla="*/ 0 h 550"/>
                  <a:gd name="T2" fmla="*/ 0 w 523"/>
                  <a:gd name="T3" fmla="*/ 0 h 550"/>
                  <a:gd name="T4" fmla="*/ 0 w 523"/>
                  <a:gd name="T5" fmla="*/ 0 h 550"/>
                  <a:gd name="T6" fmla="*/ 0 w 523"/>
                  <a:gd name="T7" fmla="*/ 0 h 550"/>
                  <a:gd name="T8" fmla="*/ 0 w 523"/>
                  <a:gd name="T9" fmla="*/ 0 h 550"/>
                  <a:gd name="T10" fmla="*/ 0 w 523"/>
                  <a:gd name="T11" fmla="*/ 0 h 550"/>
                  <a:gd name="T12" fmla="*/ 0 w 523"/>
                  <a:gd name="T13" fmla="*/ 0 h 550"/>
                  <a:gd name="T14" fmla="*/ 0 w 523"/>
                  <a:gd name="T15" fmla="*/ 0 h 550"/>
                  <a:gd name="T16" fmla="*/ 0 w 523"/>
                  <a:gd name="T17" fmla="*/ 0 h 550"/>
                  <a:gd name="T18" fmla="*/ 0 w 523"/>
                  <a:gd name="T19" fmla="*/ 0 h 550"/>
                  <a:gd name="T20" fmla="*/ 0 w 523"/>
                  <a:gd name="T21" fmla="*/ 0 h 550"/>
                  <a:gd name="T22" fmla="*/ 0 w 523"/>
                  <a:gd name="T23" fmla="*/ 0 h 550"/>
                  <a:gd name="T24" fmla="*/ 0 w 523"/>
                  <a:gd name="T25" fmla="*/ 0 h 550"/>
                  <a:gd name="T26" fmla="*/ 0 w 523"/>
                  <a:gd name="T27" fmla="*/ 0 h 550"/>
                  <a:gd name="T28" fmla="*/ 0 w 523"/>
                  <a:gd name="T29" fmla="*/ 0 h 550"/>
                  <a:gd name="T30" fmla="*/ 0 w 523"/>
                  <a:gd name="T31" fmla="*/ 0 h 550"/>
                  <a:gd name="T32" fmla="*/ 0 w 523"/>
                  <a:gd name="T33" fmla="*/ 0 h 550"/>
                  <a:gd name="T34" fmla="*/ 0 w 523"/>
                  <a:gd name="T35" fmla="*/ 0 h 550"/>
                  <a:gd name="T36" fmla="*/ 0 w 523"/>
                  <a:gd name="T37" fmla="*/ 0 h 550"/>
                  <a:gd name="T38" fmla="*/ 0 w 523"/>
                  <a:gd name="T39" fmla="*/ 0 h 550"/>
                  <a:gd name="T40" fmla="*/ 0 w 523"/>
                  <a:gd name="T41" fmla="*/ 0 h 550"/>
                  <a:gd name="T42" fmla="*/ 0 w 523"/>
                  <a:gd name="T43" fmla="*/ 0 h 550"/>
                  <a:gd name="T44" fmla="*/ 0 w 523"/>
                  <a:gd name="T45" fmla="*/ 0 h 550"/>
                  <a:gd name="T46" fmla="*/ 0 w 523"/>
                  <a:gd name="T47" fmla="*/ 0 h 550"/>
                  <a:gd name="T48" fmla="*/ 0 w 523"/>
                  <a:gd name="T49" fmla="*/ 0 h 550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23"/>
                  <a:gd name="T76" fmla="*/ 0 h 550"/>
                  <a:gd name="T77" fmla="*/ 523 w 523"/>
                  <a:gd name="T78" fmla="*/ 550 h 550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23" h="550">
                    <a:moveTo>
                      <a:pt x="258" y="0"/>
                    </a:moveTo>
                    <a:lnTo>
                      <a:pt x="323" y="8"/>
                    </a:lnTo>
                    <a:lnTo>
                      <a:pt x="355" y="50"/>
                    </a:lnTo>
                    <a:lnTo>
                      <a:pt x="370" y="134"/>
                    </a:lnTo>
                    <a:lnTo>
                      <a:pt x="359" y="235"/>
                    </a:lnTo>
                    <a:lnTo>
                      <a:pt x="334" y="297"/>
                    </a:lnTo>
                    <a:lnTo>
                      <a:pt x="305" y="378"/>
                    </a:lnTo>
                    <a:lnTo>
                      <a:pt x="479" y="478"/>
                    </a:lnTo>
                    <a:lnTo>
                      <a:pt x="523" y="515"/>
                    </a:lnTo>
                    <a:lnTo>
                      <a:pt x="497" y="550"/>
                    </a:lnTo>
                    <a:lnTo>
                      <a:pt x="410" y="478"/>
                    </a:lnTo>
                    <a:lnTo>
                      <a:pt x="279" y="428"/>
                    </a:lnTo>
                    <a:lnTo>
                      <a:pt x="217" y="490"/>
                    </a:lnTo>
                    <a:lnTo>
                      <a:pt x="153" y="536"/>
                    </a:lnTo>
                    <a:lnTo>
                      <a:pt x="97" y="540"/>
                    </a:lnTo>
                    <a:lnTo>
                      <a:pt x="43" y="536"/>
                    </a:lnTo>
                    <a:lnTo>
                      <a:pt x="18" y="498"/>
                    </a:lnTo>
                    <a:lnTo>
                      <a:pt x="0" y="415"/>
                    </a:lnTo>
                    <a:lnTo>
                      <a:pt x="0" y="322"/>
                    </a:lnTo>
                    <a:lnTo>
                      <a:pt x="21" y="251"/>
                    </a:lnTo>
                    <a:lnTo>
                      <a:pt x="94" y="138"/>
                    </a:lnTo>
                    <a:lnTo>
                      <a:pt x="175" y="63"/>
                    </a:lnTo>
                    <a:lnTo>
                      <a:pt x="229" y="21"/>
                    </a:lnTo>
                    <a:lnTo>
                      <a:pt x="279" y="8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6" name="Freeform 35"/>
              <p:cNvSpPr>
                <a:spLocks/>
              </p:cNvSpPr>
              <p:nvPr/>
            </p:nvSpPr>
            <p:spPr bwMode="auto">
              <a:xfrm>
                <a:off x="3260" y="803"/>
                <a:ext cx="215" cy="96"/>
              </a:xfrm>
              <a:custGeom>
                <a:avLst/>
                <a:gdLst>
                  <a:gd name="T0" fmla="*/ 0 w 1077"/>
                  <a:gd name="T1" fmla="*/ 0 h 479"/>
                  <a:gd name="T2" fmla="*/ 0 w 1077"/>
                  <a:gd name="T3" fmla="*/ 0 h 479"/>
                  <a:gd name="T4" fmla="*/ 0 w 1077"/>
                  <a:gd name="T5" fmla="*/ 0 h 479"/>
                  <a:gd name="T6" fmla="*/ 0 w 1077"/>
                  <a:gd name="T7" fmla="*/ 0 h 479"/>
                  <a:gd name="T8" fmla="*/ 0 w 1077"/>
                  <a:gd name="T9" fmla="*/ 0 h 479"/>
                  <a:gd name="T10" fmla="*/ 0 w 1077"/>
                  <a:gd name="T11" fmla="*/ 0 h 479"/>
                  <a:gd name="T12" fmla="*/ 0 w 1077"/>
                  <a:gd name="T13" fmla="*/ 0 h 479"/>
                  <a:gd name="T14" fmla="*/ 0 w 1077"/>
                  <a:gd name="T15" fmla="*/ 0 h 479"/>
                  <a:gd name="T16" fmla="*/ 0 w 1077"/>
                  <a:gd name="T17" fmla="*/ 0 h 479"/>
                  <a:gd name="T18" fmla="*/ 0 w 1077"/>
                  <a:gd name="T19" fmla="*/ 0 h 479"/>
                  <a:gd name="T20" fmla="*/ 0 w 1077"/>
                  <a:gd name="T21" fmla="*/ 0 h 479"/>
                  <a:gd name="T22" fmla="*/ 0 w 1077"/>
                  <a:gd name="T23" fmla="*/ 0 h 479"/>
                  <a:gd name="T24" fmla="*/ 0 w 1077"/>
                  <a:gd name="T25" fmla="*/ 0 h 479"/>
                  <a:gd name="T26" fmla="*/ 0 w 1077"/>
                  <a:gd name="T27" fmla="*/ 0 h 479"/>
                  <a:gd name="T28" fmla="*/ 0 w 1077"/>
                  <a:gd name="T29" fmla="*/ 0 h 479"/>
                  <a:gd name="T30" fmla="*/ 0 w 1077"/>
                  <a:gd name="T31" fmla="*/ 0 h 479"/>
                  <a:gd name="T32" fmla="*/ 0 w 1077"/>
                  <a:gd name="T33" fmla="*/ 0 h 479"/>
                  <a:gd name="T34" fmla="*/ 0 w 1077"/>
                  <a:gd name="T35" fmla="*/ 0 h 479"/>
                  <a:gd name="T36" fmla="*/ 0 w 1077"/>
                  <a:gd name="T37" fmla="*/ 0 h 479"/>
                  <a:gd name="T38" fmla="*/ 0 w 1077"/>
                  <a:gd name="T39" fmla="*/ 0 h 479"/>
                  <a:gd name="T40" fmla="*/ 0 w 1077"/>
                  <a:gd name="T41" fmla="*/ 0 h 479"/>
                  <a:gd name="T42" fmla="*/ 0 w 1077"/>
                  <a:gd name="T43" fmla="*/ 0 h 479"/>
                  <a:gd name="T44" fmla="*/ 0 w 1077"/>
                  <a:gd name="T45" fmla="*/ 0 h 479"/>
                  <a:gd name="T46" fmla="*/ 0 w 1077"/>
                  <a:gd name="T47" fmla="*/ 0 h 479"/>
                  <a:gd name="T48" fmla="*/ 0 w 1077"/>
                  <a:gd name="T49" fmla="*/ 0 h 479"/>
                  <a:gd name="T50" fmla="*/ 0 w 1077"/>
                  <a:gd name="T51" fmla="*/ 0 h 479"/>
                  <a:gd name="T52" fmla="*/ 0 w 1077"/>
                  <a:gd name="T53" fmla="*/ 0 h 479"/>
                  <a:gd name="T54" fmla="*/ 0 w 1077"/>
                  <a:gd name="T55" fmla="*/ 0 h 479"/>
                  <a:gd name="T56" fmla="*/ 0 w 1077"/>
                  <a:gd name="T57" fmla="*/ 0 h 479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77"/>
                  <a:gd name="T88" fmla="*/ 0 h 479"/>
                  <a:gd name="T89" fmla="*/ 1077 w 1077"/>
                  <a:gd name="T90" fmla="*/ 479 h 479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77" h="479">
                    <a:moveTo>
                      <a:pt x="11" y="0"/>
                    </a:moveTo>
                    <a:lnTo>
                      <a:pt x="112" y="13"/>
                    </a:lnTo>
                    <a:lnTo>
                      <a:pt x="297" y="97"/>
                    </a:lnTo>
                    <a:lnTo>
                      <a:pt x="456" y="164"/>
                    </a:lnTo>
                    <a:lnTo>
                      <a:pt x="635" y="223"/>
                    </a:lnTo>
                    <a:lnTo>
                      <a:pt x="762" y="285"/>
                    </a:lnTo>
                    <a:lnTo>
                      <a:pt x="936" y="353"/>
                    </a:lnTo>
                    <a:lnTo>
                      <a:pt x="1077" y="416"/>
                    </a:lnTo>
                    <a:lnTo>
                      <a:pt x="1070" y="441"/>
                    </a:lnTo>
                    <a:lnTo>
                      <a:pt x="1027" y="453"/>
                    </a:lnTo>
                    <a:lnTo>
                      <a:pt x="903" y="387"/>
                    </a:lnTo>
                    <a:lnTo>
                      <a:pt x="896" y="428"/>
                    </a:lnTo>
                    <a:lnTo>
                      <a:pt x="863" y="466"/>
                    </a:lnTo>
                    <a:lnTo>
                      <a:pt x="816" y="479"/>
                    </a:lnTo>
                    <a:lnTo>
                      <a:pt x="765" y="449"/>
                    </a:lnTo>
                    <a:lnTo>
                      <a:pt x="729" y="412"/>
                    </a:lnTo>
                    <a:lnTo>
                      <a:pt x="733" y="353"/>
                    </a:lnTo>
                    <a:lnTo>
                      <a:pt x="743" y="324"/>
                    </a:lnTo>
                    <a:lnTo>
                      <a:pt x="623" y="265"/>
                    </a:lnTo>
                    <a:lnTo>
                      <a:pt x="566" y="252"/>
                    </a:lnTo>
                    <a:lnTo>
                      <a:pt x="456" y="227"/>
                    </a:lnTo>
                    <a:lnTo>
                      <a:pt x="308" y="173"/>
                    </a:lnTo>
                    <a:lnTo>
                      <a:pt x="188" y="113"/>
                    </a:lnTo>
                    <a:lnTo>
                      <a:pt x="102" y="88"/>
                    </a:lnTo>
                    <a:lnTo>
                      <a:pt x="11" y="97"/>
                    </a:lnTo>
                    <a:lnTo>
                      <a:pt x="0" y="34"/>
                    </a:lnTo>
                    <a:lnTo>
                      <a:pt x="36" y="0"/>
                    </a:lnTo>
                    <a:lnTo>
                      <a:pt x="58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7" name="Freeform 36"/>
              <p:cNvSpPr>
                <a:spLocks/>
              </p:cNvSpPr>
              <p:nvPr/>
            </p:nvSpPr>
            <p:spPr bwMode="auto">
              <a:xfrm>
                <a:off x="3201" y="801"/>
                <a:ext cx="71" cy="205"/>
              </a:xfrm>
              <a:custGeom>
                <a:avLst/>
                <a:gdLst>
                  <a:gd name="T0" fmla="*/ 0 w 354"/>
                  <a:gd name="T1" fmla="*/ 0 h 1028"/>
                  <a:gd name="T2" fmla="*/ 0 w 354"/>
                  <a:gd name="T3" fmla="*/ 0 h 1028"/>
                  <a:gd name="T4" fmla="*/ 0 w 354"/>
                  <a:gd name="T5" fmla="*/ 0 h 1028"/>
                  <a:gd name="T6" fmla="*/ 0 w 354"/>
                  <a:gd name="T7" fmla="*/ 0 h 1028"/>
                  <a:gd name="T8" fmla="*/ 0 w 354"/>
                  <a:gd name="T9" fmla="*/ 0 h 1028"/>
                  <a:gd name="T10" fmla="*/ 0 w 354"/>
                  <a:gd name="T11" fmla="*/ 0 h 1028"/>
                  <a:gd name="T12" fmla="*/ 0 w 354"/>
                  <a:gd name="T13" fmla="*/ 0 h 1028"/>
                  <a:gd name="T14" fmla="*/ 0 w 354"/>
                  <a:gd name="T15" fmla="*/ 0 h 1028"/>
                  <a:gd name="T16" fmla="*/ 0 w 354"/>
                  <a:gd name="T17" fmla="*/ 0 h 1028"/>
                  <a:gd name="T18" fmla="*/ 0 w 354"/>
                  <a:gd name="T19" fmla="*/ 0 h 1028"/>
                  <a:gd name="T20" fmla="*/ 0 w 354"/>
                  <a:gd name="T21" fmla="*/ 0 h 1028"/>
                  <a:gd name="T22" fmla="*/ 0 w 354"/>
                  <a:gd name="T23" fmla="*/ 0 h 1028"/>
                  <a:gd name="T24" fmla="*/ 0 w 354"/>
                  <a:gd name="T25" fmla="*/ 0 h 1028"/>
                  <a:gd name="T26" fmla="*/ 0 w 354"/>
                  <a:gd name="T27" fmla="*/ 0 h 1028"/>
                  <a:gd name="T28" fmla="*/ 0 w 354"/>
                  <a:gd name="T29" fmla="*/ 0 h 1028"/>
                  <a:gd name="T30" fmla="*/ 0 w 354"/>
                  <a:gd name="T31" fmla="*/ 0 h 1028"/>
                  <a:gd name="T32" fmla="*/ 0 w 354"/>
                  <a:gd name="T33" fmla="*/ 0 h 1028"/>
                  <a:gd name="T34" fmla="*/ 0 w 354"/>
                  <a:gd name="T35" fmla="*/ 0 h 1028"/>
                  <a:gd name="T36" fmla="*/ 0 w 354"/>
                  <a:gd name="T37" fmla="*/ 0 h 1028"/>
                  <a:gd name="T38" fmla="*/ 0 w 354"/>
                  <a:gd name="T39" fmla="*/ 0 h 1028"/>
                  <a:gd name="T40" fmla="*/ 0 w 354"/>
                  <a:gd name="T41" fmla="*/ 0 h 1028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54"/>
                  <a:gd name="T64" fmla="*/ 0 h 1028"/>
                  <a:gd name="T65" fmla="*/ 354 w 354"/>
                  <a:gd name="T66" fmla="*/ 1028 h 1028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54" h="1028">
                    <a:moveTo>
                      <a:pt x="202" y="0"/>
                    </a:moveTo>
                    <a:lnTo>
                      <a:pt x="249" y="0"/>
                    </a:lnTo>
                    <a:lnTo>
                      <a:pt x="290" y="21"/>
                    </a:lnTo>
                    <a:lnTo>
                      <a:pt x="332" y="85"/>
                    </a:lnTo>
                    <a:lnTo>
                      <a:pt x="347" y="164"/>
                    </a:lnTo>
                    <a:lnTo>
                      <a:pt x="354" y="361"/>
                    </a:lnTo>
                    <a:lnTo>
                      <a:pt x="344" y="529"/>
                    </a:lnTo>
                    <a:lnTo>
                      <a:pt x="311" y="701"/>
                    </a:lnTo>
                    <a:lnTo>
                      <a:pt x="268" y="877"/>
                    </a:lnTo>
                    <a:lnTo>
                      <a:pt x="217" y="983"/>
                    </a:lnTo>
                    <a:lnTo>
                      <a:pt x="152" y="1028"/>
                    </a:lnTo>
                    <a:lnTo>
                      <a:pt x="98" y="1028"/>
                    </a:lnTo>
                    <a:lnTo>
                      <a:pt x="32" y="983"/>
                    </a:lnTo>
                    <a:lnTo>
                      <a:pt x="7" y="915"/>
                    </a:lnTo>
                    <a:lnTo>
                      <a:pt x="0" y="794"/>
                    </a:lnTo>
                    <a:lnTo>
                      <a:pt x="7" y="643"/>
                    </a:lnTo>
                    <a:lnTo>
                      <a:pt x="39" y="454"/>
                    </a:lnTo>
                    <a:lnTo>
                      <a:pt x="83" y="222"/>
                    </a:lnTo>
                    <a:lnTo>
                      <a:pt x="137" y="46"/>
                    </a:lnTo>
                    <a:lnTo>
                      <a:pt x="170" y="21"/>
                    </a:lnTo>
                    <a:lnTo>
                      <a:pt x="20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8" name="Freeform 37"/>
              <p:cNvSpPr>
                <a:spLocks/>
              </p:cNvSpPr>
              <p:nvPr/>
            </p:nvSpPr>
            <p:spPr bwMode="auto">
              <a:xfrm>
                <a:off x="3127" y="790"/>
                <a:ext cx="100" cy="189"/>
              </a:xfrm>
              <a:custGeom>
                <a:avLst/>
                <a:gdLst>
                  <a:gd name="T0" fmla="*/ 0 w 502"/>
                  <a:gd name="T1" fmla="*/ 0 h 944"/>
                  <a:gd name="T2" fmla="*/ 0 w 502"/>
                  <a:gd name="T3" fmla="*/ 0 h 944"/>
                  <a:gd name="T4" fmla="*/ 0 w 502"/>
                  <a:gd name="T5" fmla="*/ 0 h 944"/>
                  <a:gd name="T6" fmla="*/ 0 w 502"/>
                  <a:gd name="T7" fmla="*/ 0 h 944"/>
                  <a:gd name="T8" fmla="*/ 0 w 502"/>
                  <a:gd name="T9" fmla="*/ 0 h 944"/>
                  <a:gd name="T10" fmla="*/ 0 w 502"/>
                  <a:gd name="T11" fmla="*/ 0 h 944"/>
                  <a:gd name="T12" fmla="*/ 0 w 502"/>
                  <a:gd name="T13" fmla="*/ 0 h 944"/>
                  <a:gd name="T14" fmla="*/ 0 w 502"/>
                  <a:gd name="T15" fmla="*/ 0 h 944"/>
                  <a:gd name="T16" fmla="*/ 0 w 502"/>
                  <a:gd name="T17" fmla="*/ 0 h 944"/>
                  <a:gd name="T18" fmla="*/ 0 w 502"/>
                  <a:gd name="T19" fmla="*/ 0 h 944"/>
                  <a:gd name="T20" fmla="*/ 0 w 502"/>
                  <a:gd name="T21" fmla="*/ 0 h 944"/>
                  <a:gd name="T22" fmla="*/ 0 w 502"/>
                  <a:gd name="T23" fmla="*/ 0 h 944"/>
                  <a:gd name="T24" fmla="*/ 0 w 502"/>
                  <a:gd name="T25" fmla="*/ 0 h 944"/>
                  <a:gd name="T26" fmla="*/ 0 w 502"/>
                  <a:gd name="T27" fmla="*/ 0 h 944"/>
                  <a:gd name="T28" fmla="*/ 0 w 502"/>
                  <a:gd name="T29" fmla="*/ 0 h 944"/>
                  <a:gd name="T30" fmla="*/ 0 w 502"/>
                  <a:gd name="T31" fmla="*/ 0 h 944"/>
                  <a:gd name="T32" fmla="*/ 0 w 502"/>
                  <a:gd name="T33" fmla="*/ 0 h 944"/>
                  <a:gd name="T34" fmla="*/ 0 w 502"/>
                  <a:gd name="T35" fmla="*/ 0 h 944"/>
                  <a:gd name="T36" fmla="*/ 0 w 502"/>
                  <a:gd name="T37" fmla="*/ 0 h 944"/>
                  <a:gd name="T38" fmla="*/ 0 w 502"/>
                  <a:gd name="T39" fmla="*/ 0 h 944"/>
                  <a:gd name="T40" fmla="*/ 0 w 502"/>
                  <a:gd name="T41" fmla="*/ 0 h 944"/>
                  <a:gd name="T42" fmla="*/ 0 w 502"/>
                  <a:gd name="T43" fmla="*/ 0 h 944"/>
                  <a:gd name="T44" fmla="*/ 0 w 502"/>
                  <a:gd name="T45" fmla="*/ 0 h 944"/>
                  <a:gd name="T46" fmla="*/ 0 w 502"/>
                  <a:gd name="T47" fmla="*/ 0 h 944"/>
                  <a:gd name="T48" fmla="*/ 0 w 502"/>
                  <a:gd name="T49" fmla="*/ 0 h 944"/>
                  <a:gd name="T50" fmla="*/ 0 w 502"/>
                  <a:gd name="T51" fmla="*/ 0 h 944"/>
                  <a:gd name="T52" fmla="*/ 0 w 502"/>
                  <a:gd name="T53" fmla="*/ 0 h 944"/>
                  <a:gd name="T54" fmla="*/ 0 w 502"/>
                  <a:gd name="T55" fmla="*/ 0 h 944"/>
                  <a:gd name="T56" fmla="*/ 0 w 502"/>
                  <a:gd name="T57" fmla="*/ 0 h 944"/>
                  <a:gd name="T58" fmla="*/ 0 w 502"/>
                  <a:gd name="T59" fmla="*/ 0 h 944"/>
                  <a:gd name="T60" fmla="*/ 0 w 502"/>
                  <a:gd name="T61" fmla="*/ 0 h 944"/>
                  <a:gd name="T62" fmla="*/ 0 w 502"/>
                  <a:gd name="T63" fmla="*/ 0 h 944"/>
                  <a:gd name="T64" fmla="*/ 0 w 502"/>
                  <a:gd name="T65" fmla="*/ 0 h 944"/>
                  <a:gd name="T66" fmla="*/ 0 w 502"/>
                  <a:gd name="T67" fmla="*/ 0 h 944"/>
                  <a:gd name="T68" fmla="*/ 0 w 502"/>
                  <a:gd name="T69" fmla="*/ 0 h 944"/>
                  <a:gd name="T70" fmla="*/ 0 w 502"/>
                  <a:gd name="T71" fmla="*/ 0 h 944"/>
                  <a:gd name="T72" fmla="*/ 0 w 502"/>
                  <a:gd name="T73" fmla="*/ 0 h 944"/>
                  <a:gd name="T74" fmla="*/ 0 w 502"/>
                  <a:gd name="T75" fmla="*/ 0 h 944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502"/>
                  <a:gd name="T115" fmla="*/ 0 h 944"/>
                  <a:gd name="T116" fmla="*/ 502 w 502"/>
                  <a:gd name="T117" fmla="*/ 944 h 944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502" h="944">
                    <a:moveTo>
                      <a:pt x="381" y="38"/>
                    </a:moveTo>
                    <a:lnTo>
                      <a:pt x="436" y="0"/>
                    </a:lnTo>
                    <a:lnTo>
                      <a:pt x="476" y="0"/>
                    </a:lnTo>
                    <a:lnTo>
                      <a:pt x="502" y="29"/>
                    </a:lnTo>
                    <a:lnTo>
                      <a:pt x="487" y="88"/>
                    </a:lnTo>
                    <a:lnTo>
                      <a:pt x="454" y="125"/>
                    </a:lnTo>
                    <a:lnTo>
                      <a:pt x="393" y="163"/>
                    </a:lnTo>
                    <a:lnTo>
                      <a:pt x="273" y="218"/>
                    </a:lnTo>
                    <a:lnTo>
                      <a:pt x="120" y="314"/>
                    </a:lnTo>
                    <a:lnTo>
                      <a:pt x="62" y="318"/>
                    </a:lnTo>
                    <a:lnTo>
                      <a:pt x="94" y="407"/>
                    </a:lnTo>
                    <a:lnTo>
                      <a:pt x="160" y="503"/>
                    </a:lnTo>
                    <a:lnTo>
                      <a:pt x="214" y="621"/>
                    </a:lnTo>
                    <a:lnTo>
                      <a:pt x="236" y="741"/>
                    </a:lnTo>
                    <a:lnTo>
                      <a:pt x="226" y="780"/>
                    </a:lnTo>
                    <a:lnTo>
                      <a:pt x="192" y="805"/>
                    </a:lnTo>
                    <a:lnTo>
                      <a:pt x="149" y="822"/>
                    </a:lnTo>
                    <a:lnTo>
                      <a:pt x="106" y="859"/>
                    </a:lnTo>
                    <a:lnTo>
                      <a:pt x="87" y="897"/>
                    </a:lnTo>
                    <a:lnTo>
                      <a:pt x="77" y="944"/>
                    </a:lnTo>
                    <a:lnTo>
                      <a:pt x="43" y="944"/>
                    </a:lnTo>
                    <a:lnTo>
                      <a:pt x="33" y="909"/>
                    </a:lnTo>
                    <a:lnTo>
                      <a:pt x="55" y="855"/>
                    </a:lnTo>
                    <a:lnTo>
                      <a:pt x="116" y="818"/>
                    </a:lnTo>
                    <a:lnTo>
                      <a:pt x="153" y="780"/>
                    </a:lnTo>
                    <a:lnTo>
                      <a:pt x="185" y="759"/>
                    </a:lnTo>
                    <a:lnTo>
                      <a:pt x="197" y="721"/>
                    </a:lnTo>
                    <a:lnTo>
                      <a:pt x="182" y="621"/>
                    </a:lnTo>
                    <a:lnTo>
                      <a:pt x="131" y="544"/>
                    </a:lnTo>
                    <a:lnTo>
                      <a:pt x="87" y="478"/>
                    </a:lnTo>
                    <a:lnTo>
                      <a:pt x="33" y="403"/>
                    </a:lnTo>
                    <a:lnTo>
                      <a:pt x="0" y="331"/>
                    </a:lnTo>
                    <a:lnTo>
                      <a:pt x="0" y="289"/>
                    </a:lnTo>
                    <a:lnTo>
                      <a:pt x="29" y="268"/>
                    </a:lnTo>
                    <a:lnTo>
                      <a:pt x="141" y="193"/>
                    </a:lnTo>
                    <a:lnTo>
                      <a:pt x="251" y="125"/>
                    </a:lnTo>
                    <a:lnTo>
                      <a:pt x="360" y="63"/>
                    </a:lnTo>
                    <a:lnTo>
                      <a:pt x="381" y="3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9" name="Freeform 38"/>
              <p:cNvSpPr>
                <a:spLocks/>
              </p:cNvSpPr>
              <p:nvPr/>
            </p:nvSpPr>
            <p:spPr bwMode="auto">
              <a:xfrm>
                <a:off x="3223" y="988"/>
                <a:ext cx="67" cy="205"/>
              </a:xfrm>
              <a:custGeom>
                <a:avLst/>
                <a:gdLst>
                  <a:gd name="T0" fmla="*/ 0 w 334"/>
                  <a:gd name="T1" fmla="*/ 0 h 1024"/>
                  <a:gd name="T2" fmla="*/ 0 w 334"/>
                  <a:gd name="T3" fmla="*/ 0 h 1024"/>
                  <a:gd name="T4" fmla="*/ 0 w 334"/>
                  <a:gd name="T5" fmla="*/ 0 h 1024"/>
                  <a:gd name="T6" fmla="*/ 0 w 334"/>
                  <a:gd name="T7" fmla="*/ 0 h 1024"/>
                  <a:gd name="T8" fmla="*/ 0 w 334"/>
                  <a:gd name="T9" fmla="*/ 0 h 1024"/>
                  <a:gd name="T10" fmla="*/ 0 w 334"/>
                  <a:gd name="T11" fmla="*/ 0 h 1024"/>
                  <a:gd name="T12" fmla="*/ 0 w 334"/>
                  <a:gd name="T13" fmla="*/ 0 h 1024"/>
                  <a:gd name="T14" fmla="*/ 0 w 334"/>
                  <a:gd name="T15" fmla="*/ 0 h 1024"/>
                  <a:gd name="T16" fmla="*/ 0 w 334"/>
                  <a:gd name="T17" fmla="*/ 0 h 1024"/>
                  <a:gd name="T18" fmla="*/ 0 w 334"/>
                  <a:gd name="T19" fmla="*/ 0 h 1024"/>
                  <a:gd name="T20" fmla="*/ 0 w 334"/>
                  <a:gd name="T21" fmla="*/ 0 h 1024"/>
                  <a:gd name="T22" fmla="*/ 0 w 334"/>
                  <a:gd name="T23" fmla="*/ 0 h 1024"/>
                  <a:gd name="T24" fmla="*/ 0 w 334"/>
                  <a:gd name="T25" fmla="*/ 0 h 1024"/>
                  <a:gd name="T26" fmla="*/ 0 w 334"/>
                  <a:gd name="T27" fmla="*/ 0 h 1024"/>
                  <a:gd name="T28" fmla="*/ 0 w 334"/>
                  <a:gd name="T29" fmla="*/ 0 h 1024"/>
                  <a:gd name="T30" fmla="*/ 0 w 334"/>
                  <a:gd name="T31" fmla="*/ 0 h 1024"/>
                  <a:gd name="T32" fmla="*/ 0 w 334"/>
                  <a:gd name="T33" fmla="*/ 0 h 1024"/>
                  <a:gd name="T34" fmla="*/ 0 w 334"/>
                  <a:gd name="T35" fmla="*/ 0 h 1024"/>
                  <a:gd name="T36" fmla="*/ 0 w 334"/>
                  <a:gd name="T37" fmla="*/ 0 h 1024"/>
                  <a:gd name="T38" fmla="*/ 0 w 334"/>
                  <a:gd name="T39" fmla="*/ 0 h 1024"/>
                  <a:gd name="T40" fmla="*/ 0 w 334"/>
                  <a:gd name="T41" fmla="*/ 0 h 1024"/>
                  <a:gd name="T42" fmla="*/ 0 w 334"/>
                  <a:gd name="T43" fmla="*/ 0 h 1024"/>
                  <a:gd name="T44" fmla="*/ 0 w 334"/>
                  <a:gd name="T45" fmla="*/ 0 h 1024"/>
                  <a:gd name="T46" fmla="*/ 0 w 334"/>
                  <a:gd name="T47" fmla="*/ 0 h 1024"/>
                  <a:gd name="T48" fmla="*/ 0 w 334"/>
                  <a:gd name="T49" fmla="*/ 0 h 1024"/>
                  <a:gd name="T50" fmla="*/ 0 w 334"/>
                  <a:gd name="T51" fmla="*/ 0 h 1024"/>
                  <a:gd name="T52" fmla="*/ 0 w 334"/>
                  <a:gd name="T53" fmla="*/ 0 h 1024"/>
                  <a:gd name="T54" fmla="*/ 0 w 334"/>
                  <a:gd name="T55" fmla="*/ 0 h 1024"/>
                  <a:gd name="T56" fmla="*/ 0 w 334"/>
                  <a:gd name="T57" fmla="*/ 0 h 1024"/>
                  <a:gd name="T58" fmla="*/ 0 w 334"/>
                  <a:gd name="T59" fmla="*/ 0 h 1024"/>
                  <a:gd name="T60" fmla="*/ 0 w 334"/>
                  <a:gd name="T61" fmla="*/ 0 h 1024"/>
                  <a:gd name="T62" fmla="*/ 0 w 334"/>
                  <a:gd name="T63" fmla="*/ 0 h 1024"/>
                  <a:gd name="T64" fmla="*/ 0 w 334"/>
                  <a:gd name="T65" fmla="*/ 0 h 1024"/>
                  <a:gd name="T66" fmla="*/ 0 w 334"/>
                  <a:gd name="T67" fmla="*/ 0 h 1024"/>
                  <a:gd name="T68" fmla="*/ 0 w 334"/>
                  <a:gd name="T69" fmla="*/ 0 h 1024"/>
                  <a:gd name="T70" fmla="*/ 0 w 334"/>
                  <a:gd name="T71" fmla="*/ 0 h 1024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34"/>
                  <a:gd name="T109" fmla="*/ 0 h 1024"/>
                  <a:gd name="T110" fmla="*/ 334 w 334"/>
                  <a:gd name="T111" fmla="*/ 1024 h 1024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34" h="1024">
                    <a:moveTo>
                      <a:pt x="62" y="118"/>
                    </a:moveTo>
                    <a:lnTo>
                      <a:pt x="18" y="50"/>
                    </a:lnTo>
                    <a:lnTo>
                      <a:pt x="33" y="0"/>
                    </a:lnTo>
                    <a:lnTo>
                      <a:pt x="76" y="0"/>
                    </a:lnTo>
                    <a:lnTo>
                      <a:pt x="127" y="54"/>
                    </a:lnTo>
                    <a:lnTo>
                      <a:pt x="192" y="168"/>
                    </a:lnTo>
                    <a:lnTo>
                      <a:pt x="229" y="277"/>
                    </a:lnTo>
                    <a:lnTo>
                      <a:pt x="261" y="381"/>
                    </a:lnTo>
                    <a:lnTo>
                      <a:pt x="272" y="478"/>
                    </a:lnTo>
                    <a:lnTo>
                      <a:pt x="268" y="528"/>
                    </a:lnTo>
                    <a:lnTo>
                      <a:pt x="236" y="591"/>
                    </a:lnTo>
                    <a:lnTo>
                      <a:pt x="182" y="759"/>
                    </a:lnTo>
                    <a:lnTo>
                      <a:pt x="120" y="856"/>
                    </a:lnTo>
                    <a:lnTo>
                      <a:pt x="106" y="897"/>
                    </a:lnTo>
                    <a:lnTo>
                      <a:pt x="164" y="906"/>
                    </a:lnTo>
                    <a:lnTo>
                      <a:pt x="240" y="906"/>
                    </a:lnTo>
                    <a:lnTo>
                      <a:pt x="334" y="944"/>
                    </a:lnTo>
                    <a:lnTo>
                      <a:pt x="327" y="974"/>
                    </a:lnTo>
                    <a:lnTo>
                      <a:pt x="312" y="1007"/>
                    </a:lnTo>
                    <a:lnTo>
                      <a:pt x="283" y="1024"/>
                    </a:lnTo>
                    <a:lnTo>
                      <a:pt x="225" y="999"/>
                    </a:lnTo>
                    <a:lnTo>
                      <a:pt x="164" y="961"/>
                    </a:lnTo>
                    <a:lnTo>
                      <a:pt x="76" y="957"/>
                    </a:lnTo>
                    <a:lnTo>
                      <a:pt x="22" y="969"/>
                    </a:lnTo>
                    <a:lnTo>
                      <a:pt x="0" y="949"/>
                    </a:lnTo>
                    <a:lnTo>
                      <a:pt x="0" y="918"/>
                    </a:lnTo>
                    <a:lnTo>
                      <a:pt x="29" y="885"/>
                    </a:lnTo>
                    <a:lnTo>
                      <a:pt x="76" y="831"/>
                    </a:lnTo>
                    <a:lnTo>
                      <a:pt x="160" y="692"/>
                    </a:lnTo>
                    <a:lnTo>
                      <a:pt x="196" y="570"/>
                    </a:lnTo>
                    <a:lnTo>
                      <a:pt x="207" y="453"/>
                    </a:lnTo>
                    <a:lnTo>
                      <a:pt x="204" y="390"/>
                    </a:lnTo>
                    <a:lnTo>
                      <a:pt x="174" y="277"/>
                    </a:lnTo>
                    <a:lnTo>
                      <a:pt x="98" y="155"/>
                    </a:lnTo>
                    <a:lnTo>
                      <a:pt x="44" y="93"/>
                    </a:lnTo>
                    <a:lnTo>
                      <a:pt x="62" y="11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80" name="Freeform 39"/>
              <p:cNvSpPr>
                <a:spLocks/>
              </p:cNvSpPr>
              <p:nvPr/>
            </p:nvSpPr>
            <p:spPr bwMode="auto">
              <a:xfrm>
                <a:off x="3120" y="975"/>
                <a:ext cx="98" cy="225"/>
              </a:xfrm>
              <a:custGeom>
                <a:avLst/>
                <a:gdLst>
                  <a:gd name="T0" fmla="*/ 0 w 490"/>
                  <a:gd name="T1" fmla="*/ 0 h 1128"/>
                  <a:gd name="T2" fmla="*/ 0 w 490"/>
                  <a:gd name="T3" fmla="*/ 0 h 1128"/>
                  <a:gd name="T4" fmla="*/ 0 w 490"/>
                  <a:gd name="T5" fmla="*/ 0 h 1128"/>
                  <a:gd name="T6" fmla="*/ 0 w 490"/>
                  <a:gd name="T7" fmla="*/ 0 h 1128"/>
                  <a:gd name="T8" fmla="*/ 0 w 490"/>
                  <a:gd name="T9" fmla="*/ 0 h 1128"/>
                  <a:gd name="T10" fmla="*/ 0 w 490"/>
                  <a:gd name="T11" fmla="*/ 0 h 1128"/>
                  <a:gd name="T12" fmla="*/ 0 w 490"/>
                  <a:gd name="T13" fmla="*/ 0 h 1128"/>
                  <a:gd name="T14" fmla="*/ 0 w 490"/>
                  <a:gd name="T15" fmla="*/ 0 h 1128"/>
                  <a:gd name="T16" fmla="*/ 0 w 490"/>
                  <a:gd name="T17" fmla="*/ 0 h 1128"/>
                  <a:gd name="T18" fmla="*/ 0 w 490"/>
                  <a:gd name="T19" fmla="*/ 0 h 1128"/>
                  <a:gd name="T20" fmla="*/ 0 w 490"/>
                  <a:gd name="T21" fmla="*/ 0 h 1128"/>
                  <a:gd name="T22" fmla="*/ 0 w 490"/>
                  <a:gd name="T23" fmla="*/ 0 h 1128"/>
                  <a:gd name="T24" fmla="*/ 0 w 490"/>
                  <a:gd name="T25" fmla="*/ 0 h 1128"/>
                  <a:gd name="T26" fmla="*/ 0 w 490"/>
                  <a:gd name="T27" fmla="*/ 0 h 1128"/>
                  <a:gd name="T28" fmla="*/ 0 w 490"/>
                  <a:gd name="T29" fmla="*/ 0 h 1128"/>
                  <a:gd name="T30" fmla="*/ 0 w 490"/>
                  <a:gd name="T31" fmla="*/ 0 h 1128"/>
                  <a:gd name="T32" fmla="*/ 0 w 490"/>
                  <a:gd name="T33" fmla="*/ 0 h 1128"/>
                  <a:gd name="T34" fmla="*/ 0 w 490"/>
                  <a:gd name="T35" fmla="*/ 0 h 1128"/>
                  <a:gd name="T36" fmla="*/ 0 w 490"/>
                  <a:gd name="T37" fmla="*/ 0 h 1128"/>
                  <a:gd name="T38" fmla="*/ 0 w 490"/>
                  <a:gd name="T39" fmla="*/ 0 h 1128"/>
                  <a:gd name="T40" fmla="*/ 0 w 490"/>
                  <a:gd name="T41" fmla="*/ 0 h 1128"/>
                  <a:gd name="T42" fmla="*/ 0 w 490"/>
                  <a:gd name="T43" fmla="*/ 0 h 1128"/>
                  <a:gd name="T44" fmla="*/ 0 w 490"/>
                  <a:gd name="T45" fmla="*/ 0 h 1128"/>
                  <a:gd name="T46" fmla="*/ 0 w 490"/>
                  <a:gd name="T47" fmla="*/ 0 h 1128"/>
                  <a:gd name="T48" fmla="*/ 0 w 490"/>
                  <a:gd name="T49" fmla="*/ 0 h 1128"/>
                  <a:gd name="T50" fmla="*/ 0 w 490"/>
                  <a:gd name="T51" fmla="*/ 0 h 1128"/>
                  <a:gd name="T52" fmla="*/ 0 w 490"/>
                  <a:gd name="T53" fmla="*/ 0 h 1128"/>
                  <a:gd name="T54" fmla="*/ 0 w 490"/>
                  <a:gd name="T55" fmla="*/ 0 h 1128"/>
                  <a:gd name="T56" fmla="*/ 0 w 490"/>
                  <a:gd name="T57" fmla="*/ 0 h 1128"/>
                  <a:gd name="T58" fmla="*/ 0 w 490"/>
                  <a:gd name="T59" fmla="*/ 0 h 1128"/>
                  <a:gd name="T60" fmla="*/ 0 w 490"/>
                  <a:gd name="T61" fmla="*/ 0 h 1128"/>
                  <a:gd name="T62" fmla="*/ 0 w 490"/>
                  <a:gd name="T63" fmla="*/ 0 h 1128"/>
                  <a:gd name="T64" fmla="*/ 0 w 490"/>
                  <a:gd name="T65" fmla="*/ 0 h 1128"/>
                  <a:gd name="T66" fmla="*/ 0 w 490"/>
                  <a:gd name="T67" fmla="*/ 0 h 1128"/>
                  <a:gd name="T68" fmla="*/ 0 w 490"/>
                  <a:gd name="T69" fmla="*/ 0 h 1128"/>
                  <a:gd name="T70" fmla="*/ 0 w 490"/>
                  <a:gd name="T71" fmla="*/ 0 h 1128"/>
                  <a:gd name="T72" fmla="*/ 0 w 490"/>
                  <a:gd name="T73" fmla="*/ 0 h 1128"/>
                  <a:gd name="T74" fmla="*/ 0 w 490"/>
                  <a:gd name="T75" fmla="*/ 0 h 1128"/>
                  <a:gd name="T76" fmla="*/ 0 w 490"/>
                  <a:gd name="T77" fmla="*/ 0 h 1128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90"/>
                  <a:gd name="T118" fmla="*/ 0 h 1128"/>
                  <a:gd name="T119" fmla="*/ 490 w 490"/>
                  <a:gd name="T120" fmla="*/ 1128 h 1128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90" h="1128">
                    <a:moveTo>
                      <a:pt x="287" y="197"/>
                    </a:moveTo>
                    <a:lnTo>
                      <a:pt x="359" y="87"/>
                    </a:lnTo>
                    <a:lnTo>
                      <a:pt x="425" y="0"/>
                    </a:lnTo>
                    <a:lnTo>
                      <a:pt x="468" y="8"/>
                    </a:lnTo>
                    <a:lnTo>
                      <a:pt x="490" y="46"/>
                    </a:lnTo>
                    <a:lnTo>
                      <a:pt x="490" y="114"/>
                    </a:lnTo>
                    <a:lnTo>
                      <a:pt x="450" y="151"/>
                    </a:lnTo>
                    <a:lnTo>
                      <a:pt x="381" y="201"/>
                    </a:lnTo>
                    <a:lnTo>
                      <a:pt x="327" y="264"/>
                    </a:lnTo>
                    <a:lnTo>
                      <a:pt x="265" y="348"/>
                    </a:lnTo>
                    <a:lnTo>
                      <a:pt x="240" y="411"/>
                    </a:lnTo>
                    <a:lnTo>
                      <a:pt x="211" y="487"/>
                    </a:lnTo>
                    <a:lnTo>
                      <a:pt x="196" y="587"/>
                    </a:lnTo>
                    <a:lnTo>
                      <a:pt x="196" y="680"/>
                    </a:lnTo>
                    <a:lnTo>
                      <a:pt x="211" y="792"/>
                    </a:lnTo>
                    <a:lnTo>
                      <a:pt x="250" y="902"/>
                    </a:lnTo>
                    <a:lnTo>
                      <a:pt x="283" y="964"/>
                    </a:lnTo>
                    <a:lnTo>
                      <a:pt x="305" y="1006"/>
                    </a:lnTo>
                    <a:lnTo>
                      <a:pt x="305" y="1040"/>
                    </a:lnTo>
                    <a:lnTo>
                      <a:pt x="283" y="1053"/>
                    </a:lnTo>
                    <a:lnTo>
                      <a:pt x="233" y="1053"/>
                    </a:lnTo>
                    <a:lnTo>
                      <a:pt x="152" y="1070"/>
                    </a:lnTo>
                    <a:lnTo>
                      <a:pt x="91" y="1095"/>
                    </a:lnTo>
                    <a:lnTo>
                      <a:pt x="54" y="1128"/>
                    </a:lnTo>
                    <a:lnTo>
                      <a:pt x="22" y="1116"/>
                    </a:lnTo>
                    <a:lnTo>
                      <a:pt x="0" y="1070"/>
                    </a:lnTo>
                    <a:lnTo>
                      <a:pt x="3" y="1031"/>
                    </a:lnTo>
                    <a:lnTo>
                      <a:pt x="65" y="1002"/>
                    </a:lnTo>
                    <a:lnTo>
                      <a:pt x="163" y="994"/>
                    </a:lnTo>
                    <a:lnTo>
                      <a:pt x="254" y="994"/>
                    </a:lnTo>
                    <a:lnTo>
                      <a:pt x="218" y="943"/>
                    </a:lnTo>
                    <a:lnTo>
                      <a:pt x="199" y="881"/>
                    </a:lnTo>
                    <a:lnTo>
                      <a:pt x="174" y="792"/>
                    </a:lnTo>
                    <a:lnTo>
                      <a:pt x="145" y="701"/>
                    </a:lnTo>
                    <a:lnTo>
                      <a:pt x="145" y="591"/>
                    </a:lnTo>
                    <a:lnTo>
                      <a:pt x="152" y="487"/>
                    </a:lnTo>
                    <a:lnTo>
                      <a:pt x="185" y="390"/>
                    </a:lnTo>
                    <a:lnTo>
                      <a:pt x="243" y="264"/>
                    </a:lnTo>
                    <a:lnTo>
                      <a:pt x="287" y="1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73" name="Text Box 40"/>
            <p:cNvSpPr txBox="1">
              <a:spLocks noChangeArrowheads="1"/>
            </p:cNvSpPr>
            <p:nvPr/>
          </p:nvSpPr>
          <p:spPr bwMode="auto">
            <a:xfrm>
              <a:off x="3494" y="590"/>
              <a:ext cx="1258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400">
                  <a:latin typeface="Tahoma" charset="0"/>
                  <a:cs typeface="Tahoma" charset="0"/>
                </a:rPr>
                <a:t>This is effectively a signed magnitude  fixed-point number with a </a:t>
              </a:r>
              <a:r>
                <a:rPr lang="ja-JP" altLang="en-US" sz="1400">
                  <a:latin typeface="Tahoma" charset="0"/>
                  <a:cs typeface="Tahoma" charset="0"/>
                </a:rPr>
                <a:t>“</a:t>
              </a:r>
              <a:r>
                <a:rPr lang="en-US" altLang="ja-JP" sz="1400">
                  <a:latin typeface="Tahoma" charset="0"/>
                  <a:cs typeface="Tahoma" charset="0"/>
                </a:rPr>
                <a:t>hidden</a:t>
              </a:r>
              <a:r>
                <a:rPr lang="ja-JP" altLang="en-US" sz="1400">
                  <a:latin typeface="Tahoma" charset="0"/>
                  <a:cs typeface="Tahoma" charset="0"/>
                </a:rPr>
                <a:t>”</a:t>
              </a:r>
              <a:r>
                <a:rPr lang="en-US" altLang="ja-JP" sz="1400">
                  <a:latin typeface="Tahoma" charset="0"/>
                  <a:cs typeface="Tahoma" charset="0"/>
                </a:rPr>
                <a:t> 1.</a:t>
              </a:r>
              <a:endParaRPr lang="en-US" sz="1400">
                <a:latin typeface="Tahoma" charset="0"/>
                <a:cs typeface="Tahoma" charset="0"/>
              </a:endParaRPr>
            </a:p>
          </p:txBody>
        </p:sp>
        <p:sp>
          <p:nvSpPr>
            <p:cNvPr id="77874" name="Line 41"/>
            <p:cNvSpPr>
              <a:spLocks noChangeShapeType="1"/>
            </p:cNvSpPr>
            <p:nvPr/>
          </p:nvSpPr>
          <p:spPr bwMode="auto">
            <a:xfrm flipH="1">
              <a:off x="3394" y="720"/>
              <a:ext cx="15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7467600" y="742950"/>
            <a:ext cx="1389063" cy="2393950"/>
            <a:chOff x="4704" y="228"/>
            <a:chExt cx="875" cy="1508"/>
          </a:xfrm>
        </p:grpSpPr>
        <p:grpSp>
          <p:nvGrpSpPr>
            <p:cNvPr id="77863" name="Group 43"/>
            <p:cNvGrpSpPr>
              <a:grpSpLocks/>
            </p:cNvGrpSpPr>
            <p:nvPr/>
          </p:nvGrpSpPr>
          <p:grpSpPr bwMode="auto">
            <a:xfrm>
              <a:off x="5009" y="977"/>
              <a:ext cx="266" cy="759"/>
              <a:chOff x="4896" y="1639"/>
              <a:chExt cx="266" cy="759"/>
            </a:xfrm>
          </p:grpSpPr>
          <p:sp>
            <p:nvSpPr>
              <p:cNvPr id="77866" name="Freeform 44"/>
              <p:cNvSpPr>
                <a:spLocks/>
              </p:cNvSpPr>
              <p:nvPr/>
            </p:nvSpPr>
            <p:spPr bwMode="auto">
              <a:xfrm>
                <a:off x="4944" y="1764"/>
                <a:ext cx="133" cy="132"/>
              </a:xfrm>
              <a:custGeom>
                <a:avLst/>
                <a:gdLst>
                  <a:gd name="T0" fmla="*/ 0 w 534"/>
                  <a:gd name="T1" fmla="*/ 0 h 528"/>
                  <a:gd name="T2" fmla="*/ 0 w 534"/>
                  <a:gd name="T3" fmla="*/ 0 h 528"/>
                  <a:gd name="T4" fmla="*/ 0 w 534"/>
                  <a:gd name="T5" fmla="*/ 0 h 528"/>
                  <a:gd name="T6" fmla="*/ 0 w 534"/>
                  <a:gd name="T7" fmla="*/ 0 h 528"/>
                  <a:gd name="T8" fmla="*/ 0 w 534"/>
                  <a:gd name="T9" fmla="*/ 0 h 528"/>
                  <a:gd name="T10" fmla="*/ 0 w 534"/>
                  <a:gd name="T11" fmla="*/ 0 h 528"/>
                  <a:gd name="T12" fmla="*/ 0 w 534"/>
                  <a:gd name="T13" fmla="*/ 0 h 528"/>
                  <a:gd name="T14" fmla="*/ 0 w 534"/>
                  <a:gd name="T15" fmla="*/ 0 h 528"/>
                  <a:gd name="T16" fmla="*/ 0 w 534"/>
                  <a:gd name="T17" fmla="*/ 0 h 528"/>
                  <a:gd name="T18" fmla="*/ 0 w 534"/>
                  <a:gd name="T19" fmla="*/ 0 h 528"/>
                  <a:gd name="T20" fmla="*/ 0 w 534"/>
                  <a:gd name="T21" fmla="*/ 0 h 528"/>
                  <a:gd name="T22" fmla="*/ 0 w 534"/>
                  <a:gd name="T23" fmla="*/ 0 h 528"/>
                  <a:gd name="T24" fmla="*/ 0 w 534"/>
                  <a:gd name="T25" fmla="*/ 0 h 528"/>
                  <a:gd name="T26" fmla="*/ 0 w 534"/>
                  <a:gd name="T27" fmla="*/ 0 h 528"/>
                  <a:gd name="T28" fmla="*/ 0 w 534"/>
                  <a:gd name="T29" fmla="*/ 0 h 528"/>
                  <a:gd name="T30" fmla="*/ 0 w 534"/>
                  <a:gd name="T31" fmla="*/ 0 h 528"/>
                  <a:gd name="T32" fmla="*/ 0 w 534"/>
                  <a:gd name="T33" fmla="*/ 0 h 528"/>
                  <a:gd name="T34" fmla="*/ 0 w 534"/>
                  <a:gd name="T35" fmla="*/ 0 h 528"/>
                  <a:gd name="T36" fmla="*/ 0 w 534"/>
                  <a:gd name="T37" fmla="*/ 0 h 528"/>
                  <a:gd name="T38" fmla="*/ 0 w 534"/>
                  <a:gd name="T39" fmla="*/ 0 h 528"/>
                  <a:gd name="T40" fmla="*/ 0 w 534"/>
                  <a:gd name="T41" fmla="*/ 0 h 528"/>
                  <a:gd name="T42" fmla="*/ 0 w 534"/>
                  <a:gd name="T43" fmla="*/ 0 h 52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534"/>
                  <a:gd name="T67" fmla="*/ 0 h 528"/>
                  <a:gd name="T68" fmla="*/ 534 w 534"/>
                  <a:gd name="T69" fmla="*/ 528 h 528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534" h="528">
                    <a:moveTo>
                      <a:pt x="348" y="152"/>
                    </a:moveTo>
                    <a:lnTo>
                      <a:pt x="283" y="53"/>
                    </a:lnTo>
                    <a:lnTo>
                      <a:pt x="217" y="0"/>
                    </a:lnTo>
                    <a:lnTo>
                      <a:pt x="138" y="0"/>
                    </a:lnTo>
                    <a:lnTo>
                      <a:pt x="52" y="33"/>
                    </a:lnTo>
                    <a:lnTo>
                      <a:pt x="13" y="92"/>
                    </a:lnTo>
                    <a:lnTo>
                      <a:pt x="0" y="172"/>
                    </a:lnTo>
                    <a:lnTo>
                      <a:pt x="13" y="277"/>
                    </a:lnTo>
                    <a:lnTo>
                      <a:pt x="65" y="396"/>
                    </a:lnTo>
                    <a:lnTo>
                      <a:pt x="158" y="476"/>
                    </a:lnTo>
                    <a:lnTo>
                      <a:pt x="230" y="515"/>
                    </a:lnTo>
                    <a:lnTo>
                      <a:pt x="303" y="528"/>
                    </a:lnTo>
                    <a:lnTo>
                      <a:pt x="362" y="508"/>
                    </a:lnTo>
                    <a:lnTo>
                      <a:pt x="394" y="476"/>
                    </a:lnTo>
                    <a:lnTo>
                      <a:pt x="415" y="396"/>
                    </a:lnTo>
                    <a:lnTo>
                      <a:pt x="409" y="304"/>
                    </a:lnTo>
                    <a:lnTo>
                      <a:pt x="388" y="225"/>
                    </a:lnTo>
                    <a:lnTo>
                      <a:pt x="520" y="152"/>
                    </a:lnTo>
                    <a:lnTo>
                      <a:pt x="534" y="120"/>
                    </a:lnTo>
                    <a:lnTo>
                      <a:pt x="520" y="105"/>
                    </a:lnTo>
                    <a:lnTo>
                      <a:pt x="375" y="191"/>
                    </a:lnTo>
                    <a:lnTo>
                      <a:pt x="348" y="1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7" name="Freeform 45"/>
              <p:cNvSpPr>
                <a:spLocks/>
              </p:cNvSpPr>
              <p:nvPr/>
            </p:nvSpPr>
            <p:spPr bwMode="auto">
              <a:xfrm>
                <a:off x="5040" y="1639"/>
                <a:ext cx="118" cy="295"/>
              </a:xfrm>
              <a:custGeom>
                <a:avLst/>
                <a:gdLst>
                  <a:gd name="T0" fmla="*/ 0 w 476"/>
                  <a:gd name="T1" fmla="*/ 0 h 1181"/>
                  <a:gd name="T2" fmla="*/ 0 w 476"/>
                  <a:gd name="T3" fmla="*/ 0 h 1181"/>
                  <a:gd name="T4" fmla="*/ 0 w 476"/>
                  <a:gd name="T5" fmla="*/ 0 h 1181"/>
                  <a:gd name="T6" fmla="*/ 0 w 476"/>
                  <a:gd name="T7" fmla="*/ 0 h 1181"/>
                  <a:gd name="T8" fmla="*/ 0 w 476"/>
                  <a:gd name="T9" fmla="*/ 0 h 1181"/>
                  <a:gd name="T10" fmla="*/ 0 w 476"/>
                  <a:gd name="T11" fmla="*/ 0 h 1181"/>
                  <a:gd name="T12" fmla="*/ 0 w 476"/>
                  <a:gd name="T13" fmla="*/ 0 h 1181"/>
                  <a:gd name="T14" fmla="*/ 0 w 476"/>
                  <a:gd name="T15" fmla="*/ 0 h 1181"/>
                  <a:gd name="T16" fmla="*/ 0 w 476"/>
                  <a:gd name="T17" fmla="*/ 0 h 1181"/>
                  <a:gd name="T18" fmla="*/ 0 w 476"/>
                  <a:gd name="T19" fmla="*/ 0 h 1181"/>
                  <a:gd name="T20" fmla="*/ 0 w 476"/>
                  <a:gd name="T21" fmla="*/ 0 h 1181"/>
                  <a:gd name="T22" fmla="*/ 0 w 476"/>
                  <a:gd name="T23" fmla="*/ 0 h 1181"/>
                  <a:gd name="T24" fmla="*/ 0 w 476"/>
                  <a:gd name="T25" fmla="*/ 0 h 1181"/>
                  <a:gd name="T26" fmla="*/ 0 w 476"/>
                  <a:gd name="T27" fmla="*/ 0 h 1181"/>
                  <a:gd name="T28" fmla="*/ 0 w 476"/>
                  <a:gd name="T29" fmla="*/ 0 h 1181"/>
                  <a:gd name="T30" fmla="*/ 0 w 476"/>
                  <a:gd name="T31" fmla="*/ 0 h 1181"/>
                  <a:gd name="T32" fmla="*/ 0 w 476"/>
                  <a:gd name="T33" fmla="*/ 0 h 1181"/>
                  <a:gd name="T34" fmla="*/ 0 w 476"/>
                  <a:gd name="T35" fmla="*/ 0 h 1181"/>
                  <a:gd name="T36" fmla="*/ 0 w 476"/>
                  <a:gd name="T37" fmla="*/ 0 h 1181"/>
                  <a:gd name="T38" fmla="*/ 0 w 476"/>
                  <a:gd name="T39" fmla="*/ 0 h 1181"/>
                  <a:gd name="T40" fmla="*/ 0 w 476"/>
                  <a:gd name="T41" fmla="*/ 0 h 1181"/>
                  <a:gd name="T42" fmla="*/ 0 w 476"/>
                  <a:gd name="T43" fmla="*/ 0 h 1181"/>
                  <a:gd name="T44" fmla="*/ 0 w 476"/>
                  <a:gd name="T45" fmla="*/ 0 h 1181"/>
                  <a:gd name="T46" fmla="*/ 0 w 476"/>
                  <a:gd name="T47" fmla="*/ 0 h 1181"/>
                  <a:gd name="T48" fmla="*/ 0 w 476"/>
                  <a:gd name="T49" fmla="*/ 0 h 1181"/>
                  <a:gd name="T50" fmla="*/ 0 w 476"/>
                  <a:gd name="T51" fmla="*/ 0 h 1181"/>
                  <a:gd name="T52" fmla="*/ 0 w 476"/>
                  <a:gd name="T53" fmla="*/ 0 h 1181"/>
                  <a:gd name="T54" fmla="*/ 0 w 476"/>
                  <a:gd name="T55" fmla="*/ 0 h 1181"/>
                  <a:gd name="T56" fmla="*/ 0 w 476"/>
                  <a:gd name="T57" fmla="*/ 0 h 1181"/>
                  <a:gd name="T58" fmla="*/ 0 w 476"/>
                  <a:gd name="T59" fmla="*/ 0 h 1181"/>
                  <a:gd name="T60" fmla="*/ 0 w 476"/>
                  <a:gd name="T61" fmla="*/ 0 h 1181"/>
                  <a:gd name="T62" fmla="*/ 0 w 476"/>
                  <a:gd name="T63" fmla="*/ 0 h 1181"/>
                  <a:gd name="T64" fmla="*/ 0 w 476"/>
                  <a:gd name="T65" fmla="*/ 0 h 1181"/>
                  <a:gd name="T66" fmla="*/ 0 w 476"/>
                  <a:gd name="T67" fmla="*/ 0 h 1181"/>
                  <a:gd name="T68" fmla="*/ 0 w 476"/>
                  <a:gd name="T69" fmla="*/ 0 h 1181"/>
                  <a:gd name="T70" fmla="*/ 0 w 476"/>
                  <a:gd name="T71" fmla="*/ 0 h 1181"/>
                  <a:gd name="T72" fmla="*/ 0 w 476"/>
                  <a:gd name="T73" fmla="*/ 0 h 1181"/>
                  <a:gd name="T74" fmla="*/ 0 w 476"/>
                  <a:gd name="T75" fmla="*/ 0 h 1181"/>
                  <a:gd name="T76" fmla="*/ 0 w 476"/>
                  <a:gd name="T77" fmla="*/ 0 h 1181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476"/>
                  <a:gd name="T118" fmla="*/ 0 h 1181"/>
                  <a:gd name="T119" fmla="*/ 476 w 476"/>
                  <a:gd name="T120" fmla="*/ 1181 h 1181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476" h="1181">
                    <a:moveTo>
                      <a:pt x="132" y="997"/>
                    </a:moveTo>
                    <a:lnTo>
                      <a:pt x="46" y="1063"/>
                    </a:lnTo>
                    <a:lnTo>
                      <a:pt x="20" y="1083"/>
                    </a:lnTo>
                    <a:lnTo>
                      <a:pt x="0" y="1129"/>
                    </a:lnTo>
                    <a:lnTo>
                      <a:pt x="27" y="1175"/>
                    </a:lnTo>
                    <a:lnTo>
                      <a:pt x="53" y="1181"/>
                    </a:lnTo>
                    <a:lnTo>
                      <a:pt x="132" y="1155"/>
                    </a:lnTo>
                    <a:lnTo>
                      <a:pt x="251" y="1063"/>
                    </a:lnTo>
                    <a:lnTo>
                      <a:pt x="357" y="952"/>
                    </a:lnTo>
                    <a:lnTo>
                      <a:pt x="469" y="825"/>
                    </a:lnTo>
                    <a:lnTo>
                      <a:pt x="476" y="773"/>
                    </a:lnTo>
                    <a:lnTo>
                      <a:pt x="476" y="628"/>
                    </a:lnTo>
                    <a:lnTo>
                      <a:pt x="443" y="404"/>
                    </a:lnTo>
                    <a:lnTo>
                      <a:pt x="463" y="272"/>
                    </a:lnTo>
                    <a:lnTo>
                      <a:pt x="476" y="218"/>
                    </a:lnTo>
                    <a:lnTo>
                      <a:pt x="456" y="192"/>
                    </a:lnTo>
                    <a:lnTo>
                      <a:pt x="409" y="166"/>
                    </a:lnTo>
                    <a:lnTo>
                      <a:pt x="376" y="147"/>
                    </a:lnTo>
                    <a:lnTo>
                      <a:pt x="396" y="28"/>
                    </a:lnTo>
                    <a:lnTo>
                      <a:pt x="383" y="0"/>
                    </a:lnTo>
                    <a:lnTo>
                      <a:pt x="357" y="8"/>
                    </a:lnTo>
                    <a:lnTo>
                      <a:pt x="344" y="160"/>
                    </a:lnTo>
                    <a:lnTo>
                      <a:pt x="331" y="199"/>
                    </a:lnTo>
                    <a:lnTo>
                      <a:pt x="324" y="225"/>
                    </a:lnTo>
                    <a:lnTo>
                      <a:pt x="271" y="205"/>
                    </a:lnTo>
                    <a:lnTo>
                      <a:pt x="232" y="205"/>
                    </a:lnTo>
                    <a:lnTo>
                      <a:pt x="232" y="231"/>
                    </a:lnTo>
                    <a:lnTo>
                      <a:pt x="258" y="252"/>
                    </a:lnTo>
                    <a:lnTo>
                      <a:pt x="305" y="252"/>
                    </a:lnTo>
                    <a:lnTo>
                      <a:pt x="337" y="278"/>
                    </a:lnTo>
                    <a:lnTo>
                      <a:pt x="363" y="324"/>
                    </a:lnTo>
                    <a:lnTo>
                      <a:pt x="389" y="397"/>
                    </a:lnTo>
                    <a:lnTo>
                      <a:pt x="409" y="542"/>
                    </a:lnTo>
                    <a:lnTo>
                      <a:pt x="409" y="674"/>
                    </a:lnTo>
                    <a:lnTo>
                      <a:pt x="396" y="779"/>
                    </a:lnTo>
                    <a:lnTo>
                      <a:pt x="370" y="825"/>
                    </a:lnTo>
                    <a:lnTo>
                      <a:pt x="277" y="892"/>
                    </a:lnTo>
                    <a:lnTo>
                      <a:pt x="178" y="952"/>
                    </a:lnTo>
                    <a:lnTo>
                      <a:pt x="132" y="9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8" name="Freeform 46"/>
              <p:cNvSpPr>
                <a:spLocks/>
              </p:cNvSpPr>
              <p:nvPr/>
            </p:nvSpPr>
            <p:spPr bwMode="auto">
              <a:xfrm>
                <a:off x="4896" y="1911"/>
                <a:ext cx="107" cy="178"/>
              </a:xfrm>
              <a:custGeom>
                <a:avLst/>
                <a:gdLst>
                  <a:gd name="T0" fmla="*/ 0 w 430"/>
                  <a:gd name="T1" fmla="*/ 0 h 712"/>
                  <a:gd name="T2" fmla="*/ 0 w 430"/>
                  <a:gd name="T3" fmla="*/ 0 h 712"/>
                  <a:gd name="T4" fmla="*/ 0 w 430"/>
                  <a:gd name="T5" fmla="*/ 0 h 712"/>
                  <a:gd name="T6" fmla="*/ 0 w 430"/>
                  <a:gd name="T7" fmla="*/ 0 h 712"/>
                  <a:gd name="T8" fmla="*/ 0 w 430"/>
                  <a:gd name="T9" fmla="*/ 0 h 712"/>
                  <a:gd name="T10" fmla="*/ 0 w 430"/>
                  <a:gd name="T11" fmla="*/ 0 h 712"/>
                  <a:gd name="T12" fmla="*/ 0 w 430"/>
                  <a:gd name="T13" fmla="*/ 0 h 712"/>
                  <a:gd name="T14" fmla="*/ 0 w 430"/>
                  <a:gd name="T15" fmla="*/ 0 h 712"/>
                  <a:gd name="T16" fmla="*/ 0 w 430"/>
                  <a:gd name="T17" fmla="*/ 0 h 712"/>
                  <a:gd name="T18" fmla="*/ 0 w 430"/>
                  <a:gd name="T19" fmla="*/ 0 h 712"/>
                  <a:gd name="T20" fmla="*/ 0 w 430"/>
                  <a:gd name="T21" fmla="*/ 0 h 712"/>
                  <a:gd name="T22" fmla="*/ 0 w 430"/>
                  <a:gd name="T23" fmla="*/ 0 h 712"/>
                  <a:gd name="T24" fmla="*/ 0 w 430"/>
                  <a:gd name="T25" fmla="*/ 0 h 712"/>
                  <a:gd name="T26" fmla="*/ 0 w 430"/>
                  <a:gd name="T27" fmla="*/ 0 h 712"/>
                  <a:gd name="T28" fmla="*/ 0 w 430"/>
                  <a:gd name="T29" fmla="*/ 0 h 712"/>
                  <a:gd name="T30" fmla="*/ 0 w 430"/>
                  <a:gd name="T31" fmla="*/ 0 h 712"/>
                  <a:gd name="T32" fmla="*/ 0 w 430"/>
                  <a:gd name="T33" fmla="*/ 0 h 712"/>
                  <a:gd name="T34" fmla="*/ 0 w 430"/>
                  <a:gd name="T35" fmla="*/ 0 h 712"/>
                  <a:gd name="T36" fmla="*/ 0 w 430"/>
                  <a:gd name="T37" fmla="*/ 0 h 712"/>
                  <a:gd name="T38" fmla="*/ 0 w 430"/>
                  <a:gd name="T39" fmla="*/ 0 h 712"/>
                  <a:gd name="T40" fmla="*/ 0 w 430"/>
                  <a:gd name="T41" fmla="*/ 0 h 712"/>
                  <a:gd name="T42" fmla="*/ 0 w 430"/>
                  <a:gd name="T43" fmla="*/ 0 h 712"/>
                  <a:gd name="T44" fmla="*/ 0 w 430"/>
                  <a:gd name="T45" fmla="*/ 0 h 712"/>
                  <a:gd name="T46" fmla="*/ 0 w 430"/>
                  <a:gd name="T47" fmla="*/ 0 h 712"/>
                  <a:gd name="T48" fmla="*/ 0 w 430"/>
                  <a:gd name="T49" fmla="*/ 0 h 712"/>
                  <a:gd name="T50" fmla="*/ 0 w 430"/>
                  <a:gd name="T51" fmla="*/ 0 h 712"/>
                  <a:gd name="T52" fmla="*/ 0 w 430"/>
                  <a:gd name="T53" fmla="*/ 0 h 712"/>
                  <a:gd name="T54" fmla="*/ 0 w 430"/>
                  <a:gd name="T55" fmla="*/ 0 h 712"/>
                  <a:gd name="T56" fmla="*/ 0 w 430"/>
                  <a:gd name="T57" fmla="*/ 0 h 712"/>
                  <a:gd name="T58" fmla="*/ 0 w 430"/>
                  <a:gd name="T59" fmla="*/ 0 h 712"/>
                  <a:gd name="T60" fmla="*/ 0 w 430"/>
                  <a:gd name="T61" fmla="*/ 0 h 712"/>
                  <a:gd name="T62" fmla="*/ 0 w 430"/>
                  <a:gd name="T63" fmla="*/ 0 h 712"/>
                  <a:gd name="T64" fmla="*/ 0 w 430"/>
                  <a:gd name="T65" fmla="*/ 0 h 712"/>
                  <a:gd name="T66" fmla="*/ 0 w 430"/>
                  <a:gd name="T67" fmla="*/ 0 h 712"/>
                  <a:gd name="T68" fmla="*/ 0 w 430"/>
                  <a:gd name="T69" fmla="*/ 0 h 712"/>
                  <a:gd name="T70" fmla="*/ 0 w 430"/>
                  <a:gd name="T71" fmla="*/ 0 h 71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430"/>
                  <a:gd name="T109" fmla="*/ 0 h 712"/>
                  <a:gd name="T110" fmla="*/ 430 w 430"/>
                  <a:gd name="T111" fmla="*/ 712 h 71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430" h="712">
                    <a:moveTo>
                      <a:pt x="430" y="20"/>
                    </a:moveTo>
                    <a:lnTo>
                      <a:pt x="383" y="0"/>
                    </a:lnTo>
                    <a:lnTo>
                      <a:pt x="283" y="7"/>
                    </a:lnTo>
                    <a:lnTo>
                      <a:pt x="197" y="73"/>
                    </a:lnTo>
                    <a:lnTo>
                      <a:pt x="72" y="211"/>
                    </a:lnTo>
                    <a:lnTo>
                      <a:pt x="7" y="324"/>
                    </a:lnTo>
                    <a:lnTo>
                      <a:pt x="0" y="363"/>
                    </a:lnTo>
                    <a:lnTo>
                      <a:pt x="33" y="436"/>
                    </a:lnTo>
                    <a:lnTo>
                      <a:pt x="104" y="468"/>
                    </a:lnTo>
                    <a:lnTo>
                      <a:pt x="197" y="508"/>
                    </a:lnTo>
                    <a:lnTo>
                      <a:pt x="270" y="527"/>
                    </a:lnTo>
                    <a:lnTo>
                      <a:pt x="303" y="561"/>
                    </a:lnTo>
                    <a:lnTo>
                      <a:pt x="283" y="607"/>
                    </a:lnTo>
                    <a:lnTo>
                      <a:pt x="231" y="660"/>
                    </a:lnTo>
                    <a:lnTo>
                      <a:pt x="164" y="667"/>
                    </a:lnTo>
                    <a:lnTo>
                      <a:pt x="119" y="646"/>
                    </a:lnTo>
                    <a:lnTo>
                      <a:pt x="91" y="667"/>
                    </a:lnTo>
                    <a:lnTo>
                      <a:pt x="98" y="693"/>
                    </a:lnTo>
                    <a:lnTo>
                      <a:pt x="151" y="712"/>
                    </a:lnTo>
                    <a:lnTo>
                      <a:pt x="231" y="712"/>
                    </a:lnTo>
                    <a:lnTo>
                      <a:pt x="303" y="693"/>
                    </a:lnTo>
                    <a:lnTo>
                      <a:pt x="343" y="667"/>
                    </a:lnTo>
                    <a:lnTo>
                      <a:pt x="369" y="620"/>
                    </a:lnTo>
                    <a:lnTo>
                      <a:pt x="383" y="568"/>
                    </a:lnTo>
                    <a:lnTo>
                      <a:pt x="350" y="521"/>
                    </a:lnTo>
                    <a:lnTo>
                      <a:pt x="270" y="488"/>
                    </a:lnTo>
                    <a:lnTo>
                      <a:pt x="178" y="462"/>
                    </a:lnTo>
                    <a:lnTo>
                      <a:pt x="98" y="416"/>
                    </a:lnTo>
                    <a:lnTo>
                      <a:pt x="78" y="376"/>
                    </a:lnTo>
                    <a:lnTo>
                      <a:pt x="91" y="304"/>
                    </a:lnTo>
                    <a:lnTo>
                      <a:pt x="151" y="211"/>
                    </a:lnTo>
                    <a:lnTo>
                      <a:pt x="225" y="158"/>
                    </a:lnTo>
                    <a:lnTo>
                      <a:pt x="337" y="119"/>
                    </a:lnTo>
                    <a:lnTo>
                      <a:pt x="430" y="99"/>
                    </a:lnTo>
                    <a:lnTo>
                      <a:pt x="430" y="46"/>
                    </a:lnTo>
                    <a:lnTo>
                      <a:pt x="430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9" name="Freeform 47"/>
              <p:cNvSpPr>
                <a:spLocks/>
              </p:cNvSpPr>
              <p:nvPr/>
            </p:nvSpPr>
            <p:spPr bwMode="auto">
              <a:xfrm>
                <a:off x="4983" y="1903"/>
                <a:ext cx="101" cy="219"/>
              </a:xfrm>
              <a:custGeom>
                <a:avLst/>
                <a:gdLst>
                  <a:gd name="T0" fmla="*/ 0 w 402"/>
                  <a:gd name="T1" fmla="*/ 0 h 877"/>
                  <a:gd name="T2" fmla="*/ 0 w 402"/>
                  <a:gd name="T3" fmla="*/ 0 h 877"/>
                  <a:gd name="T4" fmla="*/ 0 w 402"/>
                  <a:gd name="T5" fmla="*/ 0 h 877"/>
                  <a:gd name="T6" fmla="*/ 0 w 402"/>
                  <a:gd name="T7" fmla="*/ 0 h 877"/>
                  <a:gd name="T8" fmla="*/ 0 w 402"/>
                  <a:gd name="T9" fmla="*/ 0 h 877"/>
                  <a:gd name="T10" fmla="*/ 0 w 402"/>
                  <a:gd name="T11" fmla="*/ 0 h 877"/>
                  <a:gd name="T12" fmla="*/ 0 w 402"/>
                  <a:gd name="T13" fmla="*/ 0 h 877"/>
                  <a:gd name="T14" fmla="*/ 0 w 402"/>
                  <a:gd name="T15" fmla="*/ 0 h 877"/>
                  <a:gd name="T16" fmla="*/ 0 w 402"/>
                  <a:gd name="T17" fmla="*/ 0 h 877"/>
                  <a:gd name="T18" fmla="*/ 0 w 402"/>
                  <a:gd name="T19" fmla="*/ 0 h 877"/>
                  <a:gd name="T20" fmla="*/ 0 w 402"/>
                  <a:gd name="T21" fmla="*/ 0 h 877"/>
                  <a:gd name="T22" fmla="*/ 0 w 402"/>
                  <a:gd name="T23" fmla="*/ 0 h 877"/>
                  <a:gd name="T24" fmla="*/ 0 w 402"/>
                  <a:gd name="T25" fmla="*/ 0 h 877"/>
                  <a:gd name="T26" fmla="*/ 0 w 402"/>
                  <a:gd name="T27" fmla="*/ 0 h 877"/>
                  <a:gd name="T28" fmla="*/ 0 w 402"/>
                  <a:gd name="T29" fmla="*/ 0 h 877"/>
                  <a:gd name="T30" fmla="*/ 0 w 402"/>
                  <a:gd name="T31" fmla="*/ 0 h 877"/>
                  <a:gd name="T32" fmla="*/ 0 w 402"/>
                  <a:gd name="T33" fmla="*/ 0 h 877"/>
                  <a:gd name="T34" fmla="*/ 0 w 402"/>
                  <a:gd name="T35" fmla="*/ 0 h 877"/>
                  <a:gd name="T36" fmla="*/ 0 w 402"/>
                  <a:gd name="T37" fmla="*/ 0 h 877"/>
                  <a:gd name="T38" fmla="*/ 0 w 402"/>
                  <a:gd name="T39" fmla="*/ 0 h 877"/>
                  <a:gd name="T40" fmla="*/ 0 w 402"/>
                  <a:gd name="T41" fmla="*/ 0 h 877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402"/>
                  <a:gd name="T64" fmla="*/ 0 h 877"/>
                  <a:gd name="T65" fmla="*/ 402 w 402"/>
                  <a:gd name="T66" fmla="*/ 877 h 877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402" h="877">
                    <a:moveTo>
                      <a:pt x="350" y="277"/>
                    </a:moveTo>
                    <a:lnTo>
                      <a:pt x="309" y="113"/>
                    </a:lnTo>
                    <a:lnTo>
                      <a:pt x="264" y="33"/>
                    </a:lnTo>
                    <a:lnTo>
                      <a:pt x="164" y="0"/>
                    </a:lnTo>
                    <a:lnTo>
                      <a:pt x="65" y="13"/>
                    </a:lnTo>
                    <a:lnTo>
                      <a:pt x="19" y="100"/>
                    </a:lnTo>
                    <a:lnTo>
                      <a:pt x="26" y="205"/>
                    </a:lnTo>
                    <a:lnTo>
                      <a:pt x="52" y="376"/>
                    </a:lnTo>
                    <a:lnTo>
                      <a:pt x="52" y="527"/>
                    </a:lnTo>
                    <a:lnTo>
                      <a:pt x="19" y="659"/>
                    </a:lnTo>
                    <a:lnTo>
                      <a:pt x="0" y="732"/>
                    </a:lnTo>
                    <a:lnTo>
                      <a:pt x="13" y="798"/>
                    </a:lnTo>
                    <a:lnTo>
                      <a:pt x="59" y="831"/>
                    </a:lnTo>
                    <a:lnTo>
                      <a:pt x="119" y="864"/>
                    </a:lnTo>
                    <a:lnTo>
                      <a:pt x="177" y="877"/>
                    </a:lnTo>
                    <a:lnTo>
                      <a:pt x="251" y="877"/>
                    </a:lnTo>
                    <a:lnTo>
                      <a:pt x="337" y="811"/>
                    </a:lnTo>
                    <a:lnTo>
                      <a:pt x="402" y="672"/>
                    </a:lnTo>
                    <a:lnTo>
                      <a:pt x="395" y="547"/>
                    </a:lnTo>
                    <a:lnTo>
                      <a:pt x="356" y="402"/>
                    </a:lnTo>
                    <a:lnTo>
                      <a:pt x="350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0" name="Freeform 48"/>
              <p:cNvSpPr>
                <a:spLocks/>
              </p:cNvSpPr>
              <p:nvPr/>
            </p:nvSpPr>
            <p:spPr bwMode="auto">
              <a:xfrm>
                <a:off x="4953" y="2081"/>
                <a:ext cx="77" cy="317"/>
              </a:xfrm>
              <a:custGeom>
                <a:avLst/>
                <a:gdLst>
                  <a:gd name="T0" fmla="*/ 0 w 305"/>
                  <a:gd name="T1" fmla="*/ 0 h 1267"/>
                  <a:gd name="T2" fmla="*/ 0 w 305"/>
                  <a:gd name="T3" fmla="*/ 0 h 1267"/>
                  <a:gd name="T4" fmla="*/ 0 w 305"/>
                  <a:gd name="T5" fmla="*/ 0 h 1267"/>
                  <a:gd name="T6" fmla="*/ 0 w 305"/>
                  <a:gd name="T7" fmla="*/ 0 h 1267"/>
                  <a:gd name="T8" fmla="*/ 0 w 305"/>
                  <a:gd name="T9" fmla="*/ 0 h 1267"/>
                  <a:gd name="T10" fmla="*/ 0 w 305"/>
                  <a:gd name="T11" fmla="*/ 0 h 1267"/>
                  <a:gd name="T12" fmla="*/ 0 w 305"/>
                  <a:gd name="T13" fmla="*/ 0 h 1267"/>
                  <a:gd name="T14" fmla="*/ 0 w 305"/>
                  <a:gd name="T15" fmla="*/ 0 h 1267"/>
                  <a:gd name="T16" fmla="*/ 0 w 305"/>
                  <a:gd name="T17" fmla="*/ 0 h 1267"/>
                  <a:gd name="T18" fmla="*/ 0 w 305"/>
                  <a:gd name="T19" fmla="*/ 0 h 1267"/>
                  <a:gd name="T20" fmla="*/ 0 w 305"/>
                  <a:gd name="T21" fmla="*/ 0 h 1267"/>
                  <a:gd name="T22" fmla="*/ 0 w 305"/>
                  <a:gd name="T23" fmla="*/ 0 h 1267"/>
                  <a:gd name="T24" fmla="*/ 0 w 305"/>
                  <a:gd name="T25" fmla="*/ 0 h 1267"/>
                  <a:gd name="T26" fmla="*/ 0 w 305"/>
                  <a:gd name="T27" fmla="*/ 0 h 1267"/>
                  <a:gd name="T28" fmla="*/ 0 w 305"/>
                  <a:gd name="T29" fmla="*/ 0 h 1267"/>
                  <a:gd name="T30" fmla="*/ 0 w 305"/>
                  <a:gd name="T31" fmla="*/ 0 h 1267"/>
                  <a:gd name="T32" fmla="*/ 0 w 305"/>
                  <a:gd name="T33" fmla="*/ 0 h 1267"/>
                  <a:gd name="T34" fmla="*/ 0 w 305"/>
                  <a:gd name="T35" fmla="*/ 0 h 1267"/>
                  <a:gd name="T36" fmla="*/ 0 w 305"/>
                  <a:gd name="T37" fmla="*/ 0 h 1267"/>
                  <a:gd name="T38" fmla="*/ 0 w 305"/>
                  <a:gd name="T39" fmla="*/ 0 h 1267"/>
                  <a:gd name="T40" fmla="*/ 0 w 305"/>
                  <a:gd name="T41" fmla="*/ 0 h 1267"/>
                  <a:gd name="T42" fmla="*/ 0 w 305"/>
                  <a:gd name="T43" fmla="*/ 0 h 1267"/>
                  <a:gd name="T44" fmla="*/ 0 w 305"/>
                  <a:gd name="T45" fmla="*/ 0 h 1267"/>
                  <a:gd name="T46" fmla="*/ 0 w 305"/>
                  <a:gd name="T47" fmla="*/ 0 h 1267"/>
                  <a:gd name="T48" fmla="*/ 0 w 305"/>
                  <a:gd name="T49" fmla="*/ 0 h 1267"/>
                  <a:gd name="T50" fmla="*/ 0 w 305"/>
                  <a:gd name="T51" fmla="*/ 0 h 1267"/>
                  <a:gd name="T52" fmla="*/ 0 w 305"/>
                  <a:gd name="T53" fmla="*/ 0 h 1267"/>
                  <a:gd name="T54" fmla="*/ 0 w 305"/>
                  <a:gd name="T55" fmla="*/ 0 h 1267"/>
                  <a:gd name="T56" fmla="*/ 0 w 305"/>
                  <a:gd name="T57" fmla="*/ 0 h 1267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305"/>
                  <a:gd name="T88" fmla="*/ 0 h 1267"/>
                  <a:gd name="T89" fmla="*/ 305 w 305"/>
                  <a:gd name="T90" fmla="*/ 1267 h 1267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305" h="1267">
                    <a:moveTo>
                      <a:pt x="291" y="19"/>
                    </a:moveTo>
                    <a:lnTo>
                      <a:pt x="213" y="0"/>
                    </a:lnTo>
                    <a:lnTo>
                      <a:pt x="166" y="19"/>
                    </a:lnTo>
                    <a:lnTo>
                      <a:pt x="146" y="85"/>
                    </a:lnTo>
                    <a:lnTo>
                      <a:pt x="166" y="447"/>
                    </a:lnTo>
                    <a:lnTo>
                      <a:pt x="166" y="533"/>
                    </a:lnTo>
                    <a:lnTo>
                      <a:pt x="139" y="693"/>
                    </a:lnTo>
                    <a:lnTo>
                      <a:pt x="133" y="877"/>
                    </a:lnTo>
                    <a:lnTo>
                      <a:pt x="146" y="969"/>
                    </a:lnTo>
                    <a:lnTo>
                      <a:pt x="133" y="1021"/>
                    </a:lnTo>
                    <a:lnTo>
                      <a:pt x="40" y="1101"/>
                    </a:lnTo>
                    <a:lnTo>
                      <a:pt x="0" y="1200"/>
                    </a:lnTo>
                    <a:lnTo>
                      <a:pt x="8" y="1233"/>
                    </a:lnTo>
                    <a:lnTo>
                      <a:pt x="79" y="1267"/>
                    </a:lnTo>
                    <a:lnTo>
                      <a:pt x="99" y="1252"/>
                    </a:lnTo>
                    <a:lnTo>
                      <a:pt x="107" y="1194"/>
                    </a:lnTo>
                    <a:lnTo>
                      <a:pt x="126" y="1108"/>
                    </a:lnTo>
                    <a:lnTo>
                      <a:pt x="159" y="1068"/>
                    </a:lnTo>
                    <a:lnTo>
                      <a:pt x="198" y="1042"/>
                    </a:lnTo>
                    <a:lnTo>
                      <a:pt x="232" y="1008"/>
                    </a:lnTo>
                    <a:lnTo>
                      <a:pt x="239" y="982"/>
                    </a:lnTo>
                    <a:lnTo>
                      <a:pt x="219" y="950"/>
                    </a:lnTo>
                    <a:lnTo>
                      <a:pt x="198" y="930"/>
                    </a:lnTo>
                    <a:lnTo>
                      <a:pt x="185" y="850"/>
                    </a:lnTo>
                    <a:lnTo>
                      <a:pt x="198" y="685"/>
                    </a:lnTo>
                    <a:lnTo>
                      <a:pt x="245" y="494"/>
                    </a:lnTo>
                    <a:lnTo>
                      <a:pt x="291" y="342"/>
                    </a:lnTo>
                    <a:lnTo>
                      <a:pt x="305" y="158"/>
                    </a:lnTo>
                    <a:lnTo>
                      <a:pt x="291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71" name="Freeform 49"/>
              <p:cNvSpPr>
                <a:spLocks/>
              </p:cNvSpPr>
              <p:nvPr/>
            </p:nvSpPr>
            <p:spPr bwMode="auto">
              <a:xfrm>
                <a:off x="5036" y="2081"/>
                <a:ext cx="126" cy="267"/>
              </a:xfrm>
              <a:custGeom>
                <a:avLst/>
                <a:gdLst>
                  <a:gd name="T0" fmla="*/ 0 w 502"/>
                  <a:gd name="T1" fmla="*/ 0 h 1068"/>
                  <a:gd name="T2" fmla="*/ 0 w 502"/>
                  <a:gd name="T3" fmla="*/ 0 h 1068"/>
                  <a:gd name="T4" fmla="*/ 0 w 502"/>
                  <a:gd name="T5" fmla="*/ 0 h 1068"/>
                  <a:gd name="T6" fmla="*/ 0 w 502"/>
                  <a:gd name="T7" fmla="*/ 0 h 1068"/>
                  <a:gd name="T8" fmla="*/ 0 w 502"/>
                  <a:gd name="T9" fmla="*/ 0 h 1068"/>
                  <a:gd name="T10" fmla="*/ 0 w 502"/>
                  <a:gd name="T11" fmla="*/ 0 h 1068"/>
                  <a:gd name="T12" fmla="*/ 0 w 502"/>
                  <a:gd name="T13" fmla="*/ 0 h 1068"/>
                  <a:gd name="T14" fmla="*/ 0 w 502"/>
                  <a:gd name="T15" fmla="*/ 0 h 1068"/>
                  <a:gd name="T16" fmla="*/ 0 w 502"/>
                  <a:gd name="T17" fmla="*/ 0 h 1068"/>
                  <a:gd name="T18" fmla="*/ 0 w 502"/>
                  <a:gd name="T19" fmla="*/ 0 h 1068"/>
                  <a:gd name="T20" fmla="*/ 0 w 502"/>
                  <a:gd name="T21" fmla="*/ 0 h 1068"/>
                  <a:gd name="T22" fmla="*/ 0 w 502"/>
                  <a:gd name="T23" fmla="*/ 0 h 1068"/>
                  <a:gd name="T24" fmla="*/ 0 w 502"/>
                  <a:gd name="T25" fmla="*/ 0 h 1068"/>
                  <a:gd name="T26" fmla="*/ 0 w 502"/>
                  <a:gd name="T27" fmla="*/ 0 h 1068"/>
                  <a:gd name="T28" fmla="*/ 0 w 502"/>
                  <a:gd name="T29" fmla="*/ 0 h 1068"/>
                  <a:gd name="T30" fmla="*/ 0 w 502"/>
                  <a:gd name="T31" fmla="*/ 0 h 1068"/>
                  <a:gd name="T32" fmla="*/ 0 w 502"/>
                  <a:gd name="T33" fmla="*/ 0 h 1068"/>
                  <a:gd name="T34" fmla="*/ 0 w 502"/>
                  <a:gd name="T35" fmla="*/ 0 h 1068"/>
                  <a:gd name="T36" fmla="*/ 0 w 502"/>
                  <a:gd name="T37" fmla="*/ 0 h 1068"/>
                  <a:gd name="T38" fmla="*/ 0 w 502"/>
                  <a:gd name="T39" fmla="*/ 0 h 1068"/>
                  <a:gd name="T40" fmla="*/ 0 w 502"/>
                  <a:gd name="T41" fmla="*/ 0 h 1068"/>
                  <a:gd name="T42" fmla="*/ 0 w 502"/>
                  <a:gd name="T43" fmla="*/ 0 h 1068"/>
                  <a:gd name="T44" fmla="*/ 0 w 502"/>
                  <a:gd name="T45" fmla="*/ 0 h 1068"/>
                  <a:gd name="T46" fmla="*/ 0 w 502"/>
                  <a:gd name="T47" fmla="*/ 0 h 1068"/>
                  <a:gd name="T48" fmla="*/ 0 w 502"/>
                  <a:gd name="T49" fmla="*/ 0 h 1068"/>
                  <a:gd name="T50" fmla="*/ 0 w 502"/>
                  <a:gd name="T51" fmla="*/ 0 h 1068"/>
                  <a:gd name="T52" fmla="*/ 0 w 502"/>
                  <a:gd name="T53" fmla="*/ 0 h 1068"/>
                  <a:gd name="T54" fmla="*/ 0 w 502"/>
                  <a:gd name="T55" fmla="*/ 0 h 1068"/>
                  <a:gd name="T56" fmla="*/ 0 w 502"/>
                  <a:gd name="T57" fmla="*/ 0 h 1068"/>
                  <a:gd name="T58" fmla="*/ 0 w 502"/>
                  <a:gd name="T59" fmla="*/ 0 h 1068"/>
                  <a:gd name="T60" fmla="*/ 0 w 502"/>
                  <a:gd name="T61" fmla="*/ 0 h 1068"/>
                  <a:gd name="T62" fmla="*/ 0 w 502"/>
                  <a:gd name="T63" fmla="*/ 0 h 106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502"/>
                  <a:gd name="T97" fmla="*/ 0 h 1068"/>
                  <a:gd name="T98" fmla="*/ 502 w 502"/>
                  <a:gd name="T99" fmla="*/ 1068 h 106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502" h="1068">
                    <a:moveTo>
                      <a:pt x="165" y="158"/>
                    </a:moveTo>
                    <a:lnTo>
                      <a:pt x="152" y="52"/>
                    </a:lnTo>
                    <a:lnTo>
                      <a:pt x="93" y="0"/>
                    </a:lnTo>
                    <a:lnTo>
                      <a:pt x="7" y="6"/>
                    </a:lnTo>
                    <a:lnTo>
                      <a:pt x="0" y="52"/>
                    </a:lnTo>
                    <a:lnTo>
                      <a:pt x="7" y="151"/>
                    </a:lnTo>
                    <a:lnTo>
                      <a:pt x="53" y="302"/>
                    </a:lnTo>
                    <a:lnTo>
                      <a:pt x="87" y="415"/>
                    </a:lnTo>
                    <a:lnTo>
                      <a:pt x="126" y="566"/>
                    </a:lnTo>
                    <a:lnTo>
                      <a:pt x="139" y="698"/>
                    </a:lnTo>
                    <a:lnTo>
                      <a:pt x="139" y="804"/>
                    </a:lnTo>
                    <a:lnTo>
                      <a:pt x="119" y="883"/>
                    </a:lnTo>
                    <a:lnTo>
                      <a:pt x="100" y="909"/>
                    </a:lnTo>
                    <a:lnTo>
                      <a:pt x="100" y="935"/>
                    </a:lnTo>
                    <a:lnTo>
                      <a:pt x="126" y="976"/>
                    </a:lnTo>
                    <a:lnTo>
                      <a:pt x="171" y="989"/>
                    </a:lnTo>
                    <a:lnTo>
                      <a:pt x="245" y="989"/>
                    </a:lnTo>
                    <a:lnTo>
                      <a:pt x="376" y="1021"/>
                    </a:lnTo>
                    <a:lnTo>
                      <a:pt x="416" y="1068"/>
                    </a:lnTo>
                    <a:lnTo>
                      <a:pt x="476" y="1041"/>
                    </a:lnTo>
                    <a:lnTo>
                      <a:pt x="502" y="976"/>
                    </a:lnTo>
                    <a:lnTo>
                      <a:pt x="476" y="950"/>
                    </a:lnTo>
                    <a:lnTo>
                      <a:pt x="363" y="935"/>
                    </a:lnTo>
                    <a:lnTo>
                      <a:pt x="238" y="935"/>
                    </a:lnTo>
                    <a:lnTo>
                      <a:pt x="184" y="929"/>
                    </a:lnTo>
                    <a:lnTo>
                      <a:pt x="171" y="890"/>
                    </a:lnTo>
                    <a:lnTo>
                      <a:pt x="184" y="817"/>
                    </a:lnTo>
                    <a:lnTo>
                      <a:pt x="192" y="691"/>
                    </a:lnTo>
                    <a:lnTo>
                      <a:pt x="178" y="553"/>
                    </a:lnTo>
                    <a:lnTo>
                      <a:pt x="158" y="369"/>
                    </a:lnTo>
                    <a:lnTo>
                      <a:pt x="165" y="210"/>
                    </a:lnTo>
                    <a:lnTo>
                      <a:pt x="165" y="15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64" name="Text Box 50"/>
            <p:cNvSpPr txBox="1">
              <a:spLocks noChangeArrowheads="1"/>
            </p:cNvSpPr>
            <p:nvPr/>
          </p:nvSpPr>
          <p:spPr bwMode="auto">
            <a:xfrm>
              <a:off x="4704" y="228"/>
              <a:ext cx="875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000">
                  <a:latin typeface="Tahoma" charset="0"/>
                  <a:cs typeface="Tahoma" charset="0"/>
                </a:rPr>
                <a:t>The 1 is hidden because it provides no </a:t>
              </a:r>
              <a:r>
                <a:rPr lang="en-US" sz="1000">
                  <a:solidFill>
                    <a:srgbClr val="CC0000"/>
                  </a:solidFill>
                  <a:latin typeface="Tahoma" charset="0"/>
                  <a:cs typeface="Tahoma" charset="0"/>
                </a:rPr>
                <a:t>information</a:t>
              </a:r>
              <a:r>
                <a:rPr lang="en-US" sz="1000">
                  <a:latin typeface="Tahoma" charset="0"/>
                  <a:cs typeface="Tahoma" charset="0"/>
                </a:rPr>
                <a:t> after the number is </a:t>
              </a:r>
              <a:r>
                <a:rPr lang="ja-JP" altLang="en-US" sz="1000">
                  <a:latin typeface="Tahoma" charset="0"/>
                  <a:cs typeface="Tahoma" charset="0"/>
                </a:rPr>
                <a:t>“</a:t>
              </a:r>
              <a:r>
                <a:rPr lang="en-US" altLang="ja-JP" sz="1000">
                  <a:latin typeface="Tahoma" charset="0"/>
                  <a:cs typeface="Tahoma" charset="0"/>
                </a:rPr>
                <a:t>normalized</a:t>
              </a:r>
              <a:r>
                <a:rPr lang="ja-JP" altLang="en-US" sz="1000">
                  <a:latin typeface="Tahoma" charset="0"/>
                  <a:cs typeface="Tahoma" charset="0"/>
                </a:rPr>
                <a:t>”</a:t>
              </a:r>
              <a:endParaRPr lang="en-US" sz="1000">
                <a:latin typeface="Tahoma" charset="0"/>
                <a:cs typeface="Tahoma" charset="0"/>
              </a:endParaRPr>
            </a:p>
          </p:txBody>
        </p:sp>
        <p:sp>
          <p:nvSpPr>
            <p:cNvPr id="77865" name="Line 51"/>
            <p:cNvSpPr>
              <a:spLocks noChangeShapeType="1"/>
            </p:cNvSpPr>
            <p:nvPr/>
          </p:nvSpPr>
          <p:spPr bwMode="auto">
            <a:xfrm flipH="1">
              <a:off x="5116" y="893"/>
              <a:ext cx="37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45" name="Rectangle 7"/>
          <p:cNvSpPr>
            <a:spLocks noChangeArrowheads="1"/>
          </p:cNvSpPr>
          <p:nvPr/>
        </p:nvSpPr>
        <p:spPr bwMode="auto">
          <a:xfrm>
            <a:off x="2308225" y="1905000"/>
            <a:ext cx="1524000" cy="457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46" name="AutoShape 9"/>
          <p:cNvSpPr>
            <a:spLocks/>
          </p:cNvSpPr>
          <p:nvPr/>
        </p:nvSpPr>
        <p:spPr bwMode="auto">
          <a:xfrm rot="5400000">
            <a:off x="2955925" y="1714500"/>
            <a:ext cx="228600" cy="1524000"/>
          </a:xfrm>
          <a:prstGeom prst="rightBrace">
            <a:avLst>
              <a:gd name="adj1" fmla="val 555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77847" name="Text Box 14"/>
          <p:cNvSpPr txBox="1">
            <a:spLocks noChangeArrowheads="1"/>
          </p:cNvSpPr>
          <p:nvPr/>
        </p:nvSpPr>
        <p:spPr bwMode="auto">
          <a:xfrm>
            <a:off x="2900363" y="2525713"/>
            <a:ext cx="385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>
                <a:latin typeface="Tahoma" charset="0"/>
                <a:cs typeface="Tahoma" charset="0"/>
              </a:rPr>
              <a:t>8</a:t>
            </a:r>
          </a:p>
        </p:txBody>
      </p:sp>
      <p:sp>
        <p:nvSpPr>
          <p:cNvPr id="77848" name="Text Box 17"/>
          <p:cNvSpPr txBox="1">
            <a:spLocks noChangeArrowheads="1"/>
          </p:cNvSpPr>
          <p:nvPr/>
        </p:nvSpPr>
        <p:spPr bwMode="auto">
          <a:xfrm>
            <a:off x="2428875" y="1905000"/>
            <a:ext cx="126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r>
              <a:rPr lang="en-US" sz="2000" b="0">
                <a:latin typeface="Tahoma" charset="0"/>
                <a:cs typeface="Tahoma" charset="0"/>
              </a:rPr>
              <a:t>Exponent</a:t>
            </a:r>
          </a:p>
        </p:txBody>
      </p:sp>
      <p:grpSp>
        <p:nvGrpSpPr>
          <p:cNvPr id="77849" name="Group 52"/>
          <p:cNvGrpSpPr>
            <a:grpSpLocks/>
          </p:cNvGrpSpPr>
          <p:nvPr/>
        </p:nvGrpSpPr>
        <p:grpSpPr bwMode="auto">
          <a:xfrm>
            <a:off x="2570163" y="2525713"/>
            <a:ext cx="1536700" cy="1812925"/>
            <a:chOff x="4456" y="1591"/>
            <a:chExt cx="968" cy="1142"/>
          </a:xfrm>
        </p:grpSpPr>
        <p:sp>
          <p:nvSpPr>
            <p:cNvPr id="77854" name="Text Box 53"/>
            <p:cNvSpPr txBox="1">
              <a:spLocks noChangeArrowheads="1"/>
            </p:cNvSpPr>
            <p:nvPr/>
          </p:nvSpPr>
          <p:spPr bwMode="auto">
            <a:xfrm>
              <a:off x="4742" y="1977"/>
              <a:ext cx="682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1200" b="0">
                  <a:latin typeface="Tahoma" charset="0"/>
                  <a:cs typeface="Tahoma" charset="0"/>
                </a:rPr>
                <a:t>The exponent is represented in bias 127 notation. Why?</a:t>
              </a:r>
            </a:p>
          </p:txBody>
        </p:sp>
        <p:grpSp>
          <p:nvGrpSpPr>
            <p:cNvPr id="77855" name="Group 54"/>
            <p:cNvGrpSpPr>
              <a:grpSpLocks/>
            </p:cNvGrpSpPr>
            <p:nvPr/>
          </p:nvGrpSpPr>
          <p:grpSpPr bwMode="auto">
            <a:xfrm flipH="1">
              <a:off x="4456" y="1591"/>
              <a:ext cx="186" cy="525"/>
              <a:chOff x="4355" y="1591"/>
              <a:chExt cx="186" cy="525"/>
            </a:xfrm>
          </p:grpSpPr>
          <p:sp>
            <p:nvSpPr>
              <p:cNvPr id="77857" name="Freeform 55"/>
              <p:cNvSpPr>
                <a:spLocks/>
              </p:cNvSpPr>
              <p:nvPr/>
            </p:nvSpPr>
            <p:spPr bwMode="auto">
              <a:xfrm>
                <a:off x="4370" y="1683"/>
                <a:ext cx="77" cy="105"/>
              </a:xfrm>
              <a:custGeom>
                <a:avLst/>
                <a:gdLst>
                  <a:gd name="T0" fmla="*/ 0 w 384"/>
                  <a:gd name="T1" fmla="*/ 0 h 523"/>
                  <a:gd name="T2" fmla="*/ 0 w 384"/>
                  <a:gd name="T3" fmla="*/ 0 h 523"/>
                  <a:gd name="T4" fmla="*/ 0 w 384"/>
                  <a:gd name="T5" fmla="*/ 0 h 523"/>
                  <a:gd name="T6" fmla="*/ 0 w 384"/>
                  <a:gd name="T7" fmla="*/ 0 h 523"/>
                  <a:gd name="T8" fmla="*/ 0 w 384"/>
                  <a:gd name="T9" fmla="*/ 0 h 523"/>
                  <a:gd name="T10" fmla="*/ 0 w 384"/>
                  <a:gd name="T11" fmla="*/ 0 h 523"/>
                  <a:gd name="T12" fmla="*/ 0 w 384"/>
                  <a:gd name="T13" fmla="*/ 0 h 523"/>
                  <a:gd name="T14" fmla="*/ 0 w 384"/>
                  <a:gd name="T15" fmla="*/ 0 h 523"/>
                  <a:gd name="T16" fmla="*/ 0 w 384"/>
                  <a:gd name="T17" fmla="*/ 0 h 523"/>
                  <a:gd name="T18" fmla="*/ 0 w 384"/>
                  <a:gd name="T19" fmla="*/ 0 h 523"/>
                  <a:gd name="T20" fmla="*/ 0 w 384"/>
                  <a:gd name="T21" fmla="*/ 0 h 523"/>
                  <a:gd name="T22" fmla="*/ 0 w 384"/>
                  <a:gd name="T23" fmla="*/ 0 h 523"/>
                  <a:gd name="T24" fmla="*/ 0 w 384"/>
                  <a:gd name="T25" fmla="*/ 0 h 523"/>
                  <a:gd name="T26" fmla="*/ 0 w 384"/>
                  <a:gd name="T27" fmla="*/ 0 h 523"/>
                  <a:gd name="T28" fmla="*/ 0 w 384"/>
                  <a:gd name="T29" fmla="*/ 0 h 523"/>
                  <a:gd name="T30" fmla="*/ 0 w 384"/>
                  <a:gd name="T31" fmla="*/ 0 h 523"/>
                  <a:gd name="T32" fmla="*/ 0 w 384"/>
                  <a:gd name="T33" fmla="*/ 0 h 523"/>
                  <a:gd name="T34" fmla="*/ 0 w 384"/>
                  <a:gd name="T35" fmla="*/ 0 h 523"/>
                  <a:gd name="T36" fmla="*/ 0 w 384"/>
                  <a:gd name="T37" fmla="*/ 0 h 523"/>
                  <a:gd name="T38" fmla="*/ 0 w 384"/>
                  <a:gd name="T39" fmla="*/ 0 h 523"/>
                  <a:gd name="T40" fmla="*/ 0 w 384"/>
                  <a:gd name="T41" fmla="*/ 0 h 523"/>
                  <a:gd name="T42" fmla="*/ 0 w 384"/>
                  <a:gd name="T43" fmla="*/ 0 h 523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384"/>
                  <a:gd name="T67" fmla="*/ 0 h 523"/>
                  <a:gd name="T68" fmla="*/ 384 w 384"/>
                  <a:gd name="T69" fmla="*/ 523 h 523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384" h="523">
                    <a:moveTo>
                      <a:pt x="254" y="131"/>
                    </a:moveTo>
                    <a:lnTo>
                      <a:pt x="224" y="76"/>
                    </a:lnTo>
                    <a:lnTo>
                      <a:pt x="169" y="41"/>
                    </a:lnTo>
                    <a:lnTo>
                      <a:pt x="114" y="36"/>
                    </a:lnTo>
                    <a:lnTo>
                      <a:pt x="59" y="56"/>
                    </a:lnTo>
                    <a:lnTo>
                      <a:pt x="19" y="111"/>
                    </a:lnTo>
                    <a:lnTo>
                      <a:pt x="0" y="206"/>
                    </a:lnTo>
                    <a:lnTo>
                      <a:pt x="15" y="322"/>
                    </a:lnTo>
                    <a:lnTo>
                      <a:pt x="50" y="422"/>
                    </a:lnTo>
                    <a:lnTo>
                      <a:pt x="94" y="477"/>
                    </a:lnTo>
                    <a:lnTo>
                      <a:pt x="155" y="513"/>
                    </a:lnTo>
                    <a:lnTo>
                      <a:pt x="210" y="523"/>
                    </a:lnTo>
                    <a:lnTo>
                      <a:pt x="279" y="497"/>
                    </a:lnTo>
                    <a:lnTo>
                      <a:pt x="304" y="452"/>
                    </a:lnTo>
                    <a:lnTo>
                      <a:pt x="319" y="372"/>
                    </a:lnTo>
                    <a:lnTo>
                      <a:pt x="314" y="267"/>
                    </a:lnTo>
                    <a:lnTo>
                      <a:pt x="289" y="171"/>
                    </a:lnTo>
                    <a:lnTo>
                      <a:pt x="384" y="46"/>
                    </a:lnTo>
                    <a:lnTo>
                      <a:pt x="384" y="21"/>
                    </a:lnTo>
                    <a:lnTo>
                      <a:pt x="364" y="0"/>
                    </a:lnTo>
                    <a:lnTo>
                      <a:pt x="344" y="10"/>
                    </a:lnTo>
                    <a:lnTo>
                      <a:pt x="254" y="13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8" name="Freeform 56"/>
              <p:cNvSpPr>
                <a:spLocks/>
              </p:cNvSpPr>
              <p:nvPr/>
            </p:nvSpPr>
            <p:spPr bwMode="auto">
              <a:xfrm>
                <a:off x="4440" y="1591"/>
                <a:ext cx="101" cy="180"/>
              </a:xfrm>
              <a:custGeom>
                <a:avLst/>
                <a:gdLst>
                  <a:gd name="T0" fmla="*/ 0 w 504"/>
                  <a:gd name="T1" fmla="*/ 0 h 901"/>
                  <a:gd name="T2" fmla="*/ 0 w 504"/>
                  <a:gd name="T3" fmla="*/ 0 h 901"/>
                  <a:gd name="T4" fmla="*/ 0 w 504"/>
                  <a:gd name="T5" fmla="*/ 0 h 901"/>
                  <a:gd name="T6" fmla="*/ 0 w 504"/>
                  <a:gd name="T7" fmla="*/ 0 h 901"/>
                  <a:gd name="T8" fmla="*/ 0 w 504"/>
                  <a:gd name="T9" fmla="*/ 0 h 901"/>
                  <a:gd name="T10" fmla="*/ 0 w 504"/>
                  <a:gd name="T11" fmla="*/ 0 h 901"/>
                  <a:gd name="T12" fmla="*/ 0 w 504"/>
                  <a:gd name="T13" fmla="*/ 0 h 901"/>
                  <a:gd name="T14" fmla="*/ 0 w 504"/>
                  <a:gd name="T15" fmla="*/ 0 h 901"/>
                  <a:gd name="T16" fmla="*/ 0 w 504"/>
                  <a:gd name="T17" fmla="*/ 0 h 901"/>
                  <a:gd name="T18" fmla="*/ 0 w 504"/>
                  <a:gd name="T19" fmla="*/ 0 h 901"/>
                  <a:gd name="T20" fmla="*/ 0 w 504"/>
                  <a:gd name="T21" fmla="*/ 0 h 901"/>
                  <a:gd name="T22" fmla="*/ 0 w 504"/>
                  <a:gd name="T23" fmla="*/ 0 h 901"/>
                  <a:gd name="T24" fmla="*/ 0 w 504"/>
                  <a:gd name="T25" fmla="*/ 0 h 901"/>
                  <a:gd name="T26" fmla="*/ 0 w 504"/>
                  <a:gd name="T27" fmla="*/ 0 h 901"/>
                  <a:gd name="T28" fmla="*/ 0 w 504"/>
                  <a:gd name="T29" fmla="*/ 0 h 901"/>
                  <a:gd name="T30" fmla="*/ 0 w 504"/>
                  <a:gd name="T31" fmla="*/ 0 h 901"/>
                  <a:gd name="T32" fmla="*/ 0 w 504"/>
                  <a:gd name="T33" fmla="*/ 0 h 901"/>
                  <a:gd name="T34" fmla="*/ 0 w 504"/>
                  <a:gd name="T35" fmla="*/ 0 h 901"/>
                  <a:gd name="T36" fmla="*/ 0 w 504"/>
                  <a:gd name="T37" fmla="*/ 0 h 901"/>
                  <a:gd name="T38" fmla="*/ 0 w 504"/>
                  <a:gd name="T39" fmla="*/ 0 h 901"/>
                  <a:gd name="T40" fmla="*/ 0 w 504"/>
                  <a:gd name="T41" fmla="*/ 0 h 901"/>
                  <a:gd name="T42" fmla="*/ 0 w 504"/>
                  <a:gd name="T43" fmla="*/ 0 h 901"/>
                  <a:gd name="T44" fmla="*/ 0 w 504"/>
                  <a:gd name="T45" fmla="*/ 0 h 901"/>
                  <a:gd name="T46" fmla="*/ 0 w 504"/>
                  <a:gd name="T47" fmla="*/ 0 h 901"/>
                  <a:gd name="T48" fmla="*/ 0 w 504"/>
                  <a:gd name="T49" fmla="*/ 0 h 90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04"/>
                  <a:gd name="T76" fmla="*/ 0 h 901"/>
                  <a:gd name="T77" fmla="*/ 504 w 504"/>
                  <a:gd name="T78" fmla="*/ 901 h 90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04" h="901">
                    <a:moveTo>
                      <a:pt x="50" y="901"/>
                    </a:moveTo>
                    <a:lnTo>
                      <a:pt x="10" y="890"/>
                    </a:lnTo>
                    <a:lnTo>
                      <a:pt x="0" y="835"/>
                    </a:lnTo>
                    <a:lnTo>
                      <a:pt x="65" y="730"/>
                    </a:lnTo>
                    <a:lnTo>
                      <a:pt x="155" y="560"/>
                    </a:lnTo>
                    <a:lnTo>
                      <a:pt x="230" y="424"/>
                    </a:lnTo>
                    <a:lnTo>
                      <a:pt x="289" y="260"/>
                    </a:lnTo>
                    <a:lnTo>
                      <a:pt x="370" y="159"/>
                    </a:lnTo>
                    <a:lnTo>
                      <a:pt x="454" y="15"/>
                    </a:lnTo>
                    <a:lnTo>
                      <a:pt x="469" y="0"/>
                    </a:lnTo>
                    <a:lnTo>
                      <a:pt x="499" y="4"/>
                    </a:lnTo>
                    <a:lnTo>
                      <a:pt x="504" y="30"/>
                    </a:lnTo>
                    <a:lnTo>
                      <a:pt x="399" y="159"/>
                    </a:lnTo>
                    <a:lnTo>
                      <a:pt x="394" y="214"/>
                    </a:lnTo>
                    <a:lnTo>
                      <a:pt x="425" y="270"/>
                    </a:lnTo>
                    <a:lnTo>
                      <a:pt x="425" y="319"/>
                    </a:lnTo>
                    <a:lnTo>
                      <a:pt x="394" y="350"/>
                    </a:lnTo>
                    <a:lnTo>
                      <a:pt x="320" y="389"/>
                    </a:lnTo>
                    <a:lnTo>
                      <a:pt x="285" y="400"/>
                    </a:lnTo>
                    <a:lnTo>
                      <a:pt x="269" y="430"/>
                    </a:lnTo>
                    <a:lnTo>
                      <a:pt x="230" y="550"/>
                    </a:lnTo>
                    <a:lnTo>
                      <a:pt x="190" y="660"/>
                    </a:lnTo>
                    <a:lnTo>
                      <a:pt x="140" y="790"/>
                    </a:lnTo>
                    <a:lnTo>
                      <a:pt x="75" y="901"/>
                    </a:lnTo>
                    <a:lnTo>
                      <a:pt x="50" y="9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59" name="Freeform 57"/>
              <p:cNvSpPr>
                <a:spLocks/>
              </p:cNvSpPr>
              <p:nvPr/>
            </p:nvSpPr>
            <p:spPr bwMode="auto">
              <a:xfrm>
                <a:off x="4355" y="1803"/>
                <a:ext cx="59" cy="163"/>
              </a:xfrm>
              <a:custGeom>
                <a:avLst/>
                <a:gdLst>
                  <a:gd name="T0" fmla="*/ 0 w 296"/>
                  <a:gd name="T1" fmla="*/ 0 h 813"/>
                  <a:gd name="T2" fmla="*/ 0 w 296"/>
                  <a:gd name="T3" fmla="*/ 0 h 813"/>
                  <a:gd name="T4" fmla="*/ 0 w 296"/>
                  <a:gd name="T5" fmla="*/ 0 h 813"/>
                  <a:gd name="T6" fmla="*/ 0 w 296"/>
                  <a:gd name="T7" fmla="*/ 0 h 813"/>
                  <a:gd name="T8" fmla="*/ 0 w 296"/>
                  <a:gd name="T9" fmla="*/ 0 h 813"/>
                  <a:gd name="T10" fmla="*/ 0 w 296"/>
                  <a:gd name="T11" fmla="*/ 0 h 813"/>
                  <a:gd name="T12" fmla="*/ 0 w 296"/>
                  <a:gd name="T13" fmla="*/ 0 h 813"/>
                  <a:gd name="T14" fmla="*/ 0 w 296"/>
                  <a:gd name="T15" fmla="*/ 0 h 813"/>
                  <a:gd name="T16" fmla="*/ 0 w 296"/>
                  <a:gd name="T17" fmla="*/ 0 h 813"/>
                  <a:gd name="T18" fmla="*/ 0 w 296"/>
                  <a:gd name="T19" fmla="*/ 0 h 813"/>
                  <a:gd name="T20" fmla="*/ 0 w 296"/>
                  <a:gd name="T21" fmla="*/ 0 h 813"/>
                  <a:gd name="T22" fmla="*/ 0 w 296"/>
                  <a:gd name="T23" fmla="*/ 0 h 813"/>
                  <a:gd name="T24" fmla="*/ 0 w 296"/>
                  <a:gd name="T25" fmla="*/ 0 h 813"/>
                  <a:gd name="T26" fmla="*/ 0 w 296"/>
                  <a:gd name="T27" fmla="*/ 0 h 813"/>
                  <a:gd name="T28" fmla="*/ 0 w 296"/>
                  <a:gd name="T29" fmla="*/ 0 h 813"/>
                  <a:gd name="T30" fmla="*/ 0 w 296"/>
                  <a:gd name="T31" fmla="*/ 0 h 813"/>
                  <a:gd name="T32" fmla="*/ 0 w 296"/>
                  <a:gd name="T33" fmla="*/ 0 h 813"/>
                  <a:gd name="T34" fmla="*/ 0 w 296"/>
                  <a:gd name="T35" fmla="*/ 0 h 813"/>
                  <a:gd name="T36" fmla="*/ 0 w 296"/>
                  <a:gd name="T37" fmla="*/ 0 h 813"/>
                  <a:gd name="T38" fmla="*/ 0 w 296"/>
                  <a:gd name="T39" fmla="*/ 0 h 813"/>
                  <a:gd name="T40" fmla="*/ 0 w 296"/>
                  <a:gd name="T41" fmla="*/ 0 h 813"/>
                  <a:gd name="T42" fmla="*/ 0 w 296"/>
                  <a:gd name="T43" fmla="*/ 0 h 813"/>
                  <a:gd name="T44" fmla="*/ 0 w 296"/>
                  <a:gd name="T45" fmla="*/ 0 h 813"/>
                  <a:gd name="T46" fmla="*/ 0 w 296"/>
                  <a:gd name="T47" fmla="*/ 0 h 813"/>
                  <a:gd name="T48" fmla="*/ 0 w 296"/>
                  <a:gd name="T49" fmla="*/ 0 h 813"/>
                  <a:gd name="T50" fmla="*/ 0 w 296"/>
                  <a:gd name="T51" fmla="*/ 0 h 813"/>
                  <a:gd name="T52" fmla="*/ 0 w 296"/>
                  <a:gd name="T53" fmla="*/ 0 h 813"/>
                  <a:gd name="T54" fmla="*/ 0 w 296"/>
                  <a:gd name="T55" fmla="*/ 0 h 813"/>
                  <a:gd name="T56" fmla="*/ 0 w 296"/>
                  <a:gd name="T57" fmla="*/ 0 h 813"/>
                  <a:gd name="T58" fmla="*/ 0 w 296"/>
                  <a:gd name="T59" fmla="*/ 0 h 813"/>
                  <a:gd name="T60" fmla="*/ 0 w 296"/>
                  <a:gd name="T61" fmla="*/ 0 h 813"/>
                  <a:gd name="T62" fmla="*/ 0 w 296"/>
                  <a:gd name="T63" fmla="*/ 0 h 813"/>
                  <a:gd name="T64" fmla="*/ 0 w 296"/>
                  <a:gd name="T65" fmla="*/ 0 h 813"/>
                  <a:gd name="T66" fmla="*/ 0 w 296"/>
                  <a:gd name="T67" fmla="*/ 0 h 813"/>
                  <a:gd name="T68" fmla="*/ 0 w 296"/>
                  <a:gd name="T69" fmla="*/ 0 h 813"/>
                  <a:gd name="T70" fmla="*/ 0 w 296"/>
                  <a:gd name="T71" fmla="*/ 0 h 81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296"/>
                  <a:gd name="T109" fmla="*/ 0 h 813"/>
                  <a:gd name="T110" fmla="*/ 296 w 296"/>
                  <a:gd name="T111" fmla="*/ 813 h 813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296" h="813">
                    <a:moveTo>
                      <a:pt x="135" y="65"/>
                    </a:moveTo>
                    <a:lnTo>
                      <a:pt x="190" y="15"/>
                    </a:lnTo>
                    <a:lnTo>
                      <a:pt x="251" y="0"/>
                    </a:lnTo>
                    <a:lnTo>
                      <a:pt x="291" y="15"/>
                    </a:lnTo>
                    <a:lnTo>
                      <a:pt x="296" y="46"/>
                    </a:lnTo>
                    <a:lnTo>
                      <a:pt x="261" y="110"/>
                    </a:lnTo>
                    <a:lnTo>
                      <a:pt x="216" y="110"/>
                    </a:lnTo>
                    <a:lnTo>
                      <a:pt x="170" y="140"/>
                    </a:lnTo>
                    <a:lnTo>
                      <a:pt x="110" y="226"/>
                    </a:lnTo>
                    <a:lnTo>
                      <a:pt x="70" y="322"/>
                    </a:lnTo>
                    <a:lnTo>
                      <a:pt x="70" y="361"/>
                    </a:lnTo>
                    <a:lnTo>
                      <a:pt x="95" y="406"/>
                    </a:lnTo>
                    <a:lnTo>
                      <a:pt x="161" y="447"/>
                    </a:lnTo>
                    <a:lnTo>
                      <a:pt x="221" y="482"/>
                    </a:lnTo>
                    <a:lnTo>
                      <a:pt x="287" y="546"/>
                    </a:lnTo>
                    <a:lnTo>
                      <a:pt x="291" y="602"/>
                    </a:lnTo>
                    <a:lnTo>
                      <a:pt x="231" y="638"/>
                    </a:lnTo>
                    <a:lnTo>
                      <a:pt x="186" y="677"/>
                    </a:lnTo>
                    <a:lnTo>
                      <a:pt x="170" y="712"/>
                    </a:lnTo>
                    <a:lnTo>
                      <a:pt x="181" y="748"/>
                    </a:lnTo>
                    <a:lnTo>
                      <a:pt x="161" y="798"/>
                    </a:lnTo>
                    <a:lnTo>
                      <a:pt x="130" y="813"/>
                    </a:lnTo>
                    <a:lnTo>
                      <a:pt x="115" y="803"/>
                    </a:lnTo>
                    <a:lnTo>
                      <a:pt x="121" y="717"/>
                    </a:lnTo>
                    <a:lnTo>
                      <a:pt x="150" y="657"/>
                    </a:lnTo>
                    <a:lnTo>
                      <a:pt x="206" y="607"/>
                    </a:lnTo>
                    <a:lnTo>
                      <a:pt x="236" y="592"/>
                    </a:lnTo>
                    <a:lnTo>
                      <a:pt x="211" y="517"/>
                    </a:lnTo>
                    <a:lnTo>
                      <a:pt x="166" y="487"/>
                    </a:lnTo>
                    <a:lnTo>
                      <a:pt x="86" y="456"/>
                    </a:lnTo>
                    <a:lnTo>
                      <a:pt x="30" y="412"/>
                    </a:lnTo>
                    <a:lnTo>
                      <a:pt x="0" y="342"/>
                    </a:lnTo>
                    <a:lnTo>
                      <a:pt x="20" y="276"/>
                    </a:lnTo>
                    <a:lnTo>
                      <a:pt x="75" y="175"/>
                    </a:lnTo>
                    <a:lnTo>
                      <a:pt x="121" y="96"/>
                    </a:lnTo>
                    <a:lnTo>
                      <a:pt x="135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0" name="Freeform 58"/>
              <p:cNvSpPr>
                <a:spLocks/>
              </p:cNvSpPr>
              <p:nvPr/>
            </p:nvSpPr>
            <p:spPr bwMode="auto">
              <a:xfrm>
                <a:off x="4416" y="1790"/>
                <a:ext cx="62" cy="146"/>
              </a:xfrm>
              <a:custGeom>
                <a:avLst/>
                <a:gdLst>
                  <a:gd name="T0" fmla="*/ 0 w 310"/>
                  <a:gd name="T1" fmla="*/ 0 h 727"/>
                  <a:gd name="T2" fmla="*/ 0 w 310"/>
                  <a:gd name="T3" fmla="*/ 0 h 727"/>
                  <a:gd name="T4" fmla="*/ 0 w 310"/>
                  <a:gd name="T5" fmla="*/ 0 h 727"/>
                  <a:gd name="T6" fmla="*/ 0 w 310"/>
                  <a:gd name="T7" fmla="*/ 0 h 727"/>
                  <a:gd name="T8" fmla="*/ 0 w 310"/>
                  <a:gd name="T9" fmla="*/ 0 h 727"/>
                  <a:gd name="T10" fmla="*/ 0 w 310"/>
                  <a:gd name="T11" fmla="*/ 0 h 727"/>
                  <a:gd name="T12" fmla="*/ 0 w 310"/>
                  <a:gd name="T13" fmla="*/ 0 h 727"/>
                  <a:gd name="T14" fmla="*/ 0 w 310"/>
                  <a:gd name="T15" fmla="*/ 0 h 727"/>
                  <a:gd name="T16" fmla="*/ 0 w 310"/>
                  <a:gd name="T17" fmla="*/ 0 h 727"/>
                  <a:gd name="T18" fmla="*/ 0 w 310"/>
                  <a:gd name="T19" fmla="*/ 0 h 727"/>
                  <a:gd name="T20" fmla="*/ 0 w 310"/>
                  <a:gd name="T21" fmla="*/ 0 h 727"/>
                  <a:gd name="T22" fmla="*/ 0 w 310"/>
                  <a:gd name="T23" fmla="*/ 0 h 727"/>
                  <a:gd name="T24" fmla="*/ 0 w 310"/>
                  <a:gd name="T25" fmla="*/ 0 h 727"/>
                  <a:gd name="T26" fmla="*/ 0 w 310"/>
                  <a:gd name="T27" fmla="*/ 0 h 727"/>
                  <a:gd name="T28" fmla="*/ 0 w 310"/>
                  <a:gd name="T29" fmla="*/ 0 h 727"/>
                  <a:gd name="T30" fmla="*/ 0 w 310"/>
                  <a:gd name="T31" fmla="*/ 0 h 727"/>
                  <a:gd name="T32" fmla="*/ 0 w 310"/>
                  <a:gd name="T33" fmla="*/ 0 h 727"/>
                  <a:gd name="T34" fmla="*/ 0 w 310"/>
                  <a:gd name="T35" fmla="*/ 0 h 727"/>
                  <a:gd name="T36" fmla="*/ 0 w 310"/>
                  <a:gd name="T37" fmla="*/ 0 h 727"/>
                  <a:gd name="T38" fmla="*/ 0 w 310"/>
                  <a:gd name="T39" fmla="*/ 0 h 727"/>
                  <a:gd name="T40" fmla="*/ 0 w 310"/>
                  <a:gd name="T41" fmla="*/ 0 h 727"/>
                  <a:gd name="T42" fmla="*/ 0 w 310"/>
                  <a:gd name="T43" fmla="*/ 0 h 727"/>
                  <a:gd name="T44" fmla="*/ 0 w 310"/>
                  <a:gd name="T45" fmla="*/ 0 h 727"/>
                  <a:gd name="T46" fmla="*/ 0 w 310"/>
                  <a:gd name="T47" fmla="*/ 0 h 727"/>
                  <a:gd name="T48" fmla="*/ 0 w 310"/>
                  <a:gd name="T49" fmla="*/ 0 h 727"/>
                  <a:gd name="T50" fmla="*/ 0 w 310"/>
                  <a:gd name="T51" fmla="*/ 0 h 72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310"/>
                  <a:gd name="T79" fmla="*/ 0 h 727"/>
                  <a:gd name="T80" fmla="*/ 310 w 310"/>
                  <a:gd name="T81" fmla="*/ 727 h 72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310" h="727">
                    <a:moveTo>
                      <a:pt x="25" y="30"/>
                    </a:moveTo>
                    <a:lnTo>
                      <a:pt x="75" y="5"/>
                    </a:lnTo>
                    <a:lnTo>
                      <a:pt x="115" y="0"/>
                    </a:lnTo>
                    <a:lnTo>
                      <a:pt x="185" y="45"/>
                    </a:lnTo>
                    <a:lnTo>
                      <a:pt x="225" y="90"/>
                    </a:lnTo>
                    <a:lnTo>
                      <a:pt x="256" y="155"/>
                    </a:lnTo>
                    <a:lnTo>
                      <a:pt x="280" y="240"/>
                    </a:lnTo>
                    <a:lnTo>
                      <a:pt x="305" y="371"/>
                    </a:lnTo>
                    <a:lnTo>
                      <a:pt x="310" y="516"/>
                    </a:lnTo>
                    <a:lnTo>
                      <a:pt x="295" y="611"/>
                    </a:lnTo>
                    <a:lnTo>
                      <a:pt x="271" y="656"/>
                    </a:lnTo>
                    <a:lnTo>
                      <a:pt x="205" y="702"/>
                    </a:lnTo>
                    <a:lnTo>
                      <a:pt x="135" y="727"/>
                    </a:lnTo>
                    <a:lnTo>
                      <a:pt x="91" y="727"/>
                    </a:lnTo>
                    <a:lnTo>
                      <a:pt x="50" y="717"/>
                    </a:lnTo>
                    <a:lnTo>
                      <a:pt x="25" y="656"/>
                    </a:lnTo>
                    <a:lnTo>
                      <a:pt x="16" y="582"/>
                    </a:lnTo>
                    <a:lnTo>
                      <a:pt x="36" y="531"/>
                    </a:lnTo>
                    <a:lnTo>
                      <a:pt x="60" y="486"/>
                    </a:lnTo>
                    <a:lnTo>
                      <a:pt x="55" y="426"/>
                    </a:lnTo>
                    <a:lnTo>
                      <a:pt x="45" y="350"/>
                    </a:lnTo>
                    <a:lnTo>
                      <a:pt x="25" y="275"/>
                    </a:lnTo>
                    <a:lnTo>
                      <a:pt x="0" y="196"/>
                    </a:lnTo>
                    <a:lnTo>
                      <a:pt x="0" y="135"/>
                    </a:lnTo>
                    <a:lnTo>
                      <a:pt x="16" y="70"/>
                    </a:lnTo>
                    <a:lnTo>
                      <a:pt x="25" y="3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1" name="Freeform 59"/>
              <p:cNvSpPr>
                <a:spLocks/>
              </p:cNvSpPr>
              <p:nvPr/>
            </p:nvSpPr>
            <p:spPr bwMode="auto">
              <a:xfrm>
                <a:off x="4452" y="1906"/>
                <a:ext cx="81" cy="187"/>
              </a:xfrm>
              <a:custGeom>
                <a:avLst/>
                <a:gdLst>
                  <a:gd name="T0" fmla="*/ 0 w 404"/>
                  <a:gd name="T1" fmla="*/ 0 h 931"/>
                  <a:gd name="T2" fmla="*/ 0 w 404"/>
                  <a:gd name="T3" fmla="*/ 0 h 931"/>
                  <a:gd name="T4" fmla="*/ 0 w 404"/>
                  <a:gd name="T5" fmla="*/ 0 h 931"/>
                  <a:gd name="T6" fmla="*/ 0 w 404"/>
                  <a:gd name="T7" fmla="*/ 0 h 931"/>
                  <a:gd name="T8" fmla="*/ 0 w 404"/>
                  <a:gd name="T9" fmla="*/ 0 h 931"/>
                  <a:gd name="T10" fmla="*/ 0 w 404"/>
                  <a:gd name="T11" fmla="*/ 0 h 931"/>
                  <a:gd name="T12" fmla="*/ 0 w 404"/>
                  <a:gd name="T13" fmla="*/ 0 h 931"/>
                  <a:gd name="T14" fmla="*/ 0 w 404"/>
                  <a:gd name="T15" fmla="*/ 0 h 931"/>
                  <a:gd name="T16" fmla="*/ 0 w 404"/>
                  <a:gd name="T17" fmla="*/ 0 h 931"/>
                  <a:gd name="T18" fmla="*/ 0 w 404"/>
                  <a:gd name="T19" fmla="*/ 0 h 931"/>
                  <a:gd name="T20" fmla="*/ 0 w 404"/>
                  <a:gd name="T21" fmla="*/ 0 h 931"/>
                  <a:gd name="T22" fmla="*/ 0 w 404"/>
                  <a:gd name="T23" fmla="*/ 0 h 931"/>
                  <a:gd name="T24" fmla="*/ 0 w 404"/>
                  <a:gd name="T25" fmla="*/ 0 h 931"/>
                  <a:gd name="T26" fmla="*/ 0 w 404"/>
                  <a:gd name="T27" fmla="*/ 0 h 931"/>
                  <a:gd name="T28" fmla="*/ 0 w 404"/>
                  <a:gd name="T29" fmla="*/ 0 h 931"/>
                  <a:gd name="T30" fmla="*/ 0 w 404"/>
                  <a:gd name="T31" fmla="*/ 0 h 931"/>
                  <a:gd name="T32" fmla="*/ 0 w 404"/>
                  <a:gd name="T33" fmla="*/ 0 h 931"/>
                  <a:gd name="T34" fmla="*/ 0 w 404"/>
                  <a:gd name="T35" fmla="*/ 0 h 931"/>
                  <a:gd name="T36" fmla="*/ 0 w 404"/>
                  <a:gd name="T37" fmla="*/ 0 h 931"/>
                  <a:gd name="T38" fmla="*/ 0 w 404"/>
                  <a:gd name="T39" fmla="*/ 0 h 931"/>
                  <a:gd name="T40" fmla="*/ 0 w 404"/>
                  <a:gd name="T41" fmla="*/ 0 h 931"/>
                  <a:gd name="T42" fmla="*/ 0 w 404"/>
                  <a:gd name="T43" fmla="*/ 0 h 931"/>
                  <a:gd name="T44" fmla="*/ 0 w 404"/>
                  <a:gd name="T45" fmla="*/ 0 h 931"/>
                  <a:gd name="T46" fmla="*/ 0 w 404"/>
                  <a:gd name="T47" fmla="*/ 0 h 931"/>
                  <a:gd name="T48" fmla="*/ 0 w 404"/>
                  <a:gd name="T49" fmla="*/ 0 h 931"/>
                  <a:gd name="T50" fmla="*/ 0 w 404"/>
                  <a:gd name="T51" fmla="*/ 0 h 931"/>
                  <a:gd name="T52" fmla="*/ 0 w 404"/>
                  <a:gd name="T53" fmla="*/ 0 h 931"/>
                  <a:gd name="T54" fmla="*/ 0 w 404"/>
                  <a:gd name="T55" fmla="*/ 0 h 931"/>
                  <a:gd name="T56" fmla="*/ 0 w 404"/>
                  <a:gd name="T57" fmla="*/ 0 h 931"/>
                  <a:gd name="T58" fmla="*/ 0 w 404"/>
                  <a:gd name="T59" fmla="*/ 0 h 931"/>
                  <a:gd name="T60" fmla="*/ 0 w 404"/>
                  <a:gd name="T61" fmla="*/ 0 h 931"/>
                  <a:gd name="T62" fmla="*/ 0 w 404"/>
                  <a:gd name="T63" fmla="*/ 0 h 931"/>
                  <a:gd name="T64" fmla="*/ 0 w 404"/>
                  <a:gd name="T65" fmla="*/ 0 h 931"/>
                  <a:gd name="T66" fmla="*/ 0 w 404"/>
                  <a:gd name="T67" fmla="*/ 0 h 931"/>
                  <a:gd name="T68" fmla="*/ 0 w 404"/>
                  <a:gd name="T69" fmla="*/ 0 h 931"/>
                  <a:gd name="T70" fmla="*/ 0 w 404"/>
                  <a:gd name="T71" fmla="*/ 0 h 931"/>
                  <a:gd name="T72" fmla="*/ 0 w 404"/>
                  <a:gd name="T73" fmla="*/ 0 h 931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404"/>
                  <a:gd name="T112" fmla="*/ 0 h 931"/>
                  <a:gd name="T113" fmla="*/ 404 w 404"/>
                  <a:gd name="T114" fmla="*/ 931 h 931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404" h="931">
                    <a:moveTo>
                      <a:pt x="0" y="80"/>
                    </a:moveTo>
                    <a:lnTo>
                      <a:pt x="0" y="40"/>
                    </a:lnTo>
                    <a:lnTo>
                      <a:pt x="34" y="0"/>
                    </a:lnTo>
                    <a:lnTo>
                      <a:pt x="60" y="15"/>
                    </a:lnTo>
                    <a:lnTo>
                      <a:pt x="179" y="175"/>
                    </a:lnTo>
                    <a:lnTo>
                      <a:pt x="239" y="265"/>
                    </a:lnTo>
                    <a:lnTo>
                      <a:pt x="254" y="346"/>
                    </a:lnTo>
                    <a:lnTo>
                      <a:pt x="259" y="430"/>
                    </a:lnTo>
                    <a:lnTo>
                      <a:pt x="249" y="546"/>
                    </a:lnTo>
                    <a:lnTo>
                      <a:pt x="214" y="671"/>
                    </a:lnTo>
                    <a:lnTo>
                      <a:pt x="179" y="746"/>
                    </a:lnTo>
                    <a:lnTo>
                      <a:pt x="165" y="821"/>
                    </a:lnTo>
                    <a:lnTo>
                      <a:pt x="169" y="856"/>
                    </a:lnTo>
                    <a:lnTo>
                      <a:pt x="189" y="867"/>
                    </a:lnTo>
                    <a:lnTo>
                      <a:pt x="308" y="861"/>
                    </a:lnTo>
                    <a:lnTo>
                      <a:pt x="389" y="876"/>
                    </a:lnTo>
                    <a:lnTo>
                      <a:pt x="404" y="896"/>
                    </a:lnTo>
                    <a:lnTo>
                      <a:pt x="404" y="911"/>
                    </a:lnTo>
                    <a:lnTo>
                      <a:pt x="339" y="931"/>
                    </a:lnTo>
                    <a:lnTo>
                      <a:pt x="324" y="926"/>
                    </a:lnTo>
                    <a:lnTo>
                      <a:pt x="269" y="902"/>
                    </a:lnTo>
                    <a:lnTo>
                      <a:pt x="214" y="902"/>
                    </a:lnTo>
                    <a:lnTo>
                      <a:pt x="139" y="902"/>
                    </a:lnTo>
                    <a:lnTo>
                      <a:pt x="114" y="906"/>
                    </a:lnTo>
                    <a:lnTo>
                      <a:pt x="104" y="887"/>
                    </a:lnTo>
                    <a:lnTo>
                      <a:pt x="104" y="856"/>
                    </a:lnTo>
                    <a:lnTo>
                      <a:pt x="130" y="762"/>
                    </a:lnTo>
                    <a:lnTo>
                      <a:pt x="174" y="661"/>
                    </a:lnTo>
                    <a:lnTo>
                      <a:pt x="204" y="561"/>
                    </a:lnTo>
                    <a:lnTo>
                      <a:pt x="209" y="486"/>
                    </a:lnTo>
                    <a:lnTo>
                      <a:pt x="204" y="381"/>
                    </a:lnTo>
                    <a:lnTo>
                      <a:pt x="184" y="320"/>
                    </a:lnTo>
                    <a:lnTo>
                      <a:pt x="134" y="245"/>
                    </a:lnTo>
                    <a:lnTo>
                      <a:pt x="64" y="175"/>
                    </a:lnTo>
                    <a:lnTo>
                      <a:pt x="14" y="134"/>
                    </a:lnTo>
                    <a:lnTo>
                      <a:pt x="0" y="110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62" name="Freeform 60"/>
              <p:cNvSpPr>
                <a:spLocks/>
              </p:cNvSpPr>
              <p:nvPr/>
            </p:nvSpPr>
            <p:spPr bwMode="auto">
              <a:xfrm>
                <a:off x="4379" y="1917"/>
                <a:ext cx="68" cy="199"/>
              </a:xfrm>
              <a:custGeom>
                <a:avLst/>
                <a:gdLst>
                  <a:gd name="T0" fmla="*/ 0 w 340"/>
                  <a:gd name="T1" fmla="*/ 0 h 996"/>
                  <a:gd name="T2" fmla="*/ 0 w 340"/>
                  <a:gd name="T3" fmla="*/ 0 h 996"/>
                  <a:gd name="T4" fmla="*/ 0 w 340"/>
                  <a:gd name="T5" fmla="*/ 0 h 996"/>
                  <a:gd name="T6" fmla="*/ 0 w 340"/>
                  <a:gd name="T7" fmla="*/ 0 h 996"/>
                  <a:gd name="T8" fmla="*/ 0 w 340"/>
                  <a:gd name="T9" fmla="*/ 0 h 996"/>
                  <a:gd name="T10" fmla="*/ 0 w 340"/>
                  <a:gd name="T11" fmla="*/ 0 h 996"/>
                  <a:gd name="T12" fmla="*/ 0 w 340"/>
                  <a:gd name="T13" fmla="*/ 0 h 996"/>
                  <a:gd name="T14" fmla="*/ 0 w 340"/>
                  <a:gd name="T15" fmla="*/ 0 h 996"/>
                  <a:gd name="T16" fmla="*/ 0 w 340"/>
                  <a:gd name="T17" fmla="*/ 0 h 996"/>
                  <a:gd name="T18" fmla="*/ 0 w 340"/>
                  <a:gd name="T19" fmla="*/ 0 h 996"/>
                  <a:gd name="T20" fmla="*/ 0 w 340"/>
                  <a:gd name="T21" fmla="*/ 0 h 996"/>
                  <a:gd name="T22" fmla="*/ 0 w 340"/>
                  <a:gd name="T23" fmla="*/ 0 h 996"/>
                  <a:gd name="T24" fmla="*/ 0 w 340"/>
                  <a:gd name="T25" fmla="*/ 0 h 996"/>
                  <a:gd name="T26" fmla="*/ 0 w 340"/>
                  <a:gd name="T27" fmla="*/ 0 h 996"/>
                  <a:gd name="T28" fmla="*/ 0 w 340"/>
                  <a:gd name="T29" fmla="*/ 0 h 996"/>
                  <a:gd name="T30" fmla="*/ 0 w 340"/>
                  <a:gd name="T31" fmla="*/ 0 h 996"/>
                  <a:gd name="T32" fmla="*/ 0 w 340"/>
                  <a:gd name="T33" fmla="*/ 0 h 996"/>
                  <a:gd name="T34" fmla="*/ 0 w 340"/>
                  <a:gd name="T35" fmla="*/ 0 h 996"/>
                  <a:gd name="T36" fmla="*/ 0 w 340"/>
                  <a:gd name="T37" fmla="*/ 0 h 996"/>
                  <a:gd name="T38" fmla="*/ 0 w 340"/>
                  <a:gd name="T39" fmla="*/ 0 h 996"/>
                  <a:gd name="T40" fmla="*/ 0 w 340"/>
                  <a:gd name="T41" fmla="*/ 0 h 996"/>
                  <a:gd name="T42" fmla="*/ 0 w 340"/>
                  <a:gd name="T43" fmla="*/ 0 h 996"/>
                  <a:gd name="T44" fmla="*/ 0 w 340"/>
                  <a:gd name="T45" fmla="*/ 0 h 996"/>
                  <a:gd name="T46" fmla="*/ 0 w 340"/>
                  <a:gd name="T47" fmla="*/ 0 h 996"/>
                  <a:gd name="T48" fmla="*/ 0 w 340"/>
                  <a:gd name="T49" fmla="*/ 0 h 996"/>
                  <a:gd name="T50" fmla="*/ 0 w 340"/>
                  <a:gd name="T51" fmla="*/ 0 h 996"/>
                  <a:gd name="T52" fmla="*/ 0 w 340"/>
                  <a:gd name="T53" fmla="*/ 0 h 996"/>
                  <a:gd name="T54" fmla="*/ 0 w 340"/>
                  <a:gd name="T55" fmla="*/ 0 h 996"/>
                  <a:gd name="T56" fmla="*/ 0 w 340"/>
                  <a:gd name="T57" fmla="*/ 0 h 996"/>
                  <a:gd name="T58" fmla="*/ 0 w 340"/>
                  <a:gd name="T59" fmla="*/ 0 h 996"/>
                  <a:gd name="T60" fmla="*/ 0 w 340"/>
                  <a:gd name="T61" fmla="*/ 0 h 99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340"/>
                  <a:gd name="T94" fmla="*/ 0 h 996"/>
                  <a:gd name="T95" fmla="*/ 340 w 340"/>
                  <a:gd name="T96" fmla="*/ 996 h 99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340" h="996">
                    <a:moveTo>
                      <a:pt x="241" y="24"/>
                    </a:moveTo>
                    <a:lnTo>
                      <a:pt x="270" y="0"/>
                    </a:lnTo>
                    <a:lnTo>
                      <a:pt x="331" y="0"/>
                    </a:lnTo>
                    <a:lnTo>
                      <a:pt x="340" y="29"/>
                    </a:lnTo>
                    <a:lnTo>
                      <a:pt x="331" y="109"/>
                    </a:lnTo>
                    <a:lnTo>
                      <a:pt x="276" y="210"/>
                    </a:lnTo>
                    <a:lnTo>
                      <a:pt x="251" y="319"/>
                    </a:lnTo>
                    <a:lnTo>
                      <a:pt x="241" y="455"/>
                    </a:lnTo>
                    <a:lnTo>
                      <a:pt x="276" y="610"/>
                    </a:lnTo>
                    <a:lnTo>
                      <a:pt x="321" y="760"/>
                    </a:lnTo>
                    <a:lnTo>
                      <a:pt x="325" y="820"/>
                    </a:lnTo>
                    <a:lnTo>
                      <a:pt x="305" y="840"/>
                    </a:lnTo>
                    <a:lnTo>
                      <a:pt x="235" y="840"/>
                    </a:lnTo>
                    <a:lnTo>
                      <a:pt x="166" y="865"/>
                    </a:lnTo>
                    <a:lnTo>
                      <a:pt x="121" y="930"/>
                    </a:lnTo>
                    <a:lnTo>
                      <a:pt x="81" y="991"/>
                    </a:lnTo>
                    <a:lnTo>
                      <a:pt x="61" y="996"/>
                    </a:lnTo>
                    <a:lnTo>
                      <a:pt x="0" y="960"/>
                    </a:lnTo>
                    <a:lnTo>
                      <a:pt x="0" y="935"/>
                    </a:lnTo>
                    <a:lnTo>
                      <a:pt x="81" y="865"/>
                    </a:lnTo>
                    <a:lnTo>
                      <a:pt x="176" y="820"/>
                    </a:lnTo>
                    <a:lnTo>
                      <a:pt x="251" y="795"/>
                    </a:lnTo>
                    <a:lnTo>
                      <a:pt x="266" y="785"/>
                    </a:lnTo>
                    <a:lnTo>
                      <a:pt x="261" y="740"/>
                    </a:lnTo>
                    <a:lnTo>
                      <a:pt x="235" y="630"/>
                    </a:lnTo>
                    <a:lnTo>
                      <a:pt x="206" y="505"/>
                    </a:lnTo>
                    <a:lnTo>
                      <a:pt x="191" y="440"/>
                    </a:lnTo>
                    <a:lnTo>
                      <a:pt x="186" y="365"/>
                    </a:lnTo>
                    <a:lnTo>
                      <a:pt x="196" y="280"/>
                    </a:lnTo>
                    <a:lnTo>
                      <a:pt x="215" y="140"/>
                    </a:lnTo>
                    <a:lnTo>
                      <a:pt x="241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7856" name="Line 61"/>
            <p:cNvSpPr>
              <a:spLocks noChangeShapeType="1"/>
            </p:cNvSpPr>
            <p:nvPr/>
          </p:nvSpPr>
          <p:spPr bwMode="auto">
            <a:xfrm>
              <a:off x="4642" y="1771"/>
              <a:ext cx="206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50" name="Rectangle 68"/>
          <p:cNvSpPr>
            <a:spLocks noChangeArrowheads="1"/>
          </p:cNvSpPr>
          <p:nvPr/>
        </p:nvSpPr>
        <p:spPr bwMode="auto">
          <a:xfrm>
            <a:off x="206375" y="1352550"/>
            <a:ext cx="3206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charset="0"/>
                <a:cs typeface="Tahoma" charset="0"/>
              </a:rPr>
              <a:t>Single-precision format</a:t>
            </a:r>
          </a:p>
        </p:txBody>
      </p:sp>
      <p:sp>
        <p:nvSpPr>
          <p:cNvPr id="77851" name="Rectangle 69"/>
          <p:cNvSpPr>
            <a:spLocks noChangeArrowheads="1"/>
          </p:cNvSpPr>
          <p:nvPr/>
        </p:nvSpPr>
        <p:spPr bwMode="auto">
          <a:xfrm>
            <a:off x="166688" y="4637088"/>
            <a:ext cx="3321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>
                <a:latin typeface="Tahoma" charset="0"/>
                <a:cs typeface="Tahoma" charset="0"/>
              </a:rPr>
              <a:t>Double-precision format</a:t>
            </a:r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IEEE 754 Floating-Point Formats</a:t>
            </a:r>
          </a:p>
        </p:txBody>
      </p:sp>
      <p:sp>
        <p:nvSpPr>
          <p:cNvPr id="77853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A020778F-D5D2-E043-8B31-49AE84B8106D}" type="slidenum">
              <a:rPr lang="en-US" sz="1400">
                <a:latin typeface="Arial Narrow" charset="0"/>
                <a:cs typeface="Tahoma" charset="0"/>
              </a:rPr>
              <a:pPr/>
              <a:t>34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In Closing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Selecting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encoding scheme has imp. implications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this information can be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processed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much space it requires.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Computer arithmetic is constrained by finite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encoding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Advantage:  it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allows for complement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arithmetic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Disadvantage:  it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allows for overflows, numbers too big or small to be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represented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Bit patterns can be interpreted in an endless number of ways, however important standards do exist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Two</a:t>
            </a:r>
            <a:r>
              <a:rPr lang="ja-JP" alt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’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 complement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IEEE 754 floating point</a:t>
            </a:r>
          </a:p>
        </p:txBody>
      </p:sp>
      <p:sp>
        <p:nvSpPr>
          <p:cNvPr id="788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728892C-72F1-F94C-B6C5-38710F6EF5D3}" type="slidenum">
              <a:rPr lang="en-US" sz="1400">
                <a:latin typeface="Arial Narrow" charset="0"/>
                <a:cs typeface="Tahoma" charset="0"/>
              </a:rPr>
              <a:pPr/>
              <a:t>35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Information Encoding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Encoding = assign representation to information</a:t>
            </a:r>
          </a:p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Examples: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suppose you have two “things” (symbols) to encode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one is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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and other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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 charset="0"/>
            </a:endParaRP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what would you do?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now suppose you have 4 symbols to encode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h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d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,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b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 and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Wingdings"/>
                <a:ea typeface="Wingdings"/>
                <a:cs typeface="Wingdings"/>
                <a:sym typeface="Wingdings"/>
              </a:rPr>
              <a:t>z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 charset="0"/>
            </a:endParaRP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what would you do?</a:t>
            </a: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now suppose you have the following numbers to encode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1, 3, 5 and 7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what would you do?</a:t>
            </a:r>
          </a:p>
        </p:txBody>
      </p:sp>
      <p:sp>
        <p:nvSpPr>
          <p:cNvPr id="2253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C4363757-23F1-F649-83DA-AA5D3F7FA2DC}" type="slidenum">
              <a:rPr lang="en-US" sz="1400">
                <a:latin typeface="Arial Narrow" charset="0"/>
                <a:cs typeface="Tahoma" charset="0"/>
              </a:rPr>
              <a:pPr/>
              <a:t>4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" charset="0"/>
                <a:ea typeface="Tahoma"/>
              </a:rPr>
              <a:t>Encoding is an art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Choosing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an appropriate and efficient encoding is a real engineering challenge (and an art)</a:t>
            </a:r>
          </a:p>
          <a:p>
            <a:pPr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Impacts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design at many levels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Complexity (how hard to encode/decode)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Efficiency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(#bits used, transmit energy)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Reliability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(what happens with noise?)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Security (encryption)</a:t>
            </a: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sp>
        <p:nvSpPr>
          <p:cNvPr id="24579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E69E6C8B-56E3-7647-94D5-65F864B560B9}" type="slidenum">
              <a:rPr lang="en-US" sz="1400">
                <a:latin typeface="Arial Narrow" charset="0"/>
                <a:cs typeface="Tahoma" charset="0"/>
              </a:rPr>
              <a:pPr/>
              <a:t>5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Fixed-Length Encodings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What is fixed-length encoding?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 symbols are encoded using the same number of bits</a:t>
            </a: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When to use it?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if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all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symbols are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equally likely (or we have no reason to expect otherwise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)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endParaRPr lang="en-US" dirty="0" smtClean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When not to use it?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when some symbols are more likely, while some are rare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what to use then:  variable-length encoding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example: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suppose X is twice as likely as Y or Z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sym typeface="Wingdings"/>
              </a:rPr>
              <a:t>how would we encode them?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</p:txBody>
      </p:sp>
      <p:sp>
        <p:nvSpPr>
          <p:cNvPr id="26627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9B3316F4-2835-4A4E-84A3-C3264DDE69D0}" type="slidenum">
              <a:rPr lang="en-US" sz="1400">
                <a:latin typeface="Arial Narrow" charset="0"/>
                <a:cs typeface="Tahoma" charset="0"/>
              </a:rPr>
              <a:pPr/>
              <a:t>6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charset="0"/>
                <a:ea typeface="Tahoma"/>
              </a:rPr>
              <a:t>Fixed-Length Encodings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/>
              </a:rPr>
              <a:t>Length of a fixed-length code</a:t>
            </a:r>
          </a:p>
          <a:p>
            <a:pPr lvl="1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use as many bits as needed to unambiguously represent all symbols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1 bit suffices for 2 symbols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2 bits suffice for …?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n bits suffice for …?</a:t>
            </a:r>
          </a:p>
          <a:p>
            <a:pPr lvl="2"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how many bits needed for M symbols?</a:t>
            </a: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Decimal digits 10 = {0,1,2,3,4,5,6,7,8,9}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4-bit </a:t>
            </a:r>
            <a:r>
              <a:rPr lang="en-US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binary code:  </a:t>
            </a: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0000 to 1001</a:t>
            </a:r>
          </a:p>
          <a:p>
            <a:pPr marL="0" indent="0" eaLnBrk="1" hangingPunct="1">
              <a:buFont typeface="Wingdings 2" charset="0"/>
              <a:buNone/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  <a:p>
            <a:pPr lvl="1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ex. ~84 English characters = {A-Z (26), a-z (26), 0-9 (10), punctuation (8), math (9), financial (5)}</a:t>
            </a:r>
          </a:p>
          <a:p>
            <a:pPr lvl="2"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</a:rPr>
              <a:t>7-bit ASCII (American Standard Code for Information Interchange)</a:t>
            </a:r>
          </a:p>
          <a:p>
            <a:pPr eaLnBrk="1" hangingPunct="1"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/>
            </a:endParaRPr>
          </a:p>
        </p:txBody>
      </p:sp>
      <p:graphicFrame>
        <p:nvGraphicFramePr>
          <p:cNvPr id="28676" name="Object 5"/>
          <p:cNvGraphicFramePr>
            <a:graphicFrameLocks noChangeAspect="1"/>
          </p:cNvGraphicFramePr>
          <p:nvPr/>
        </p:nvGraphicFramePr>
        <p:xfrm>
          <a:off x="5413375" y="4175125"/>
          <a:ext cx="2921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4" imgW="1727200" imgH="241300" progId="Equation.3">
                  <p:embed/>
                </p:oleObj>
              </mc:Choice>
              <mc:Fallback>
                <p:oleObj name="Equation" r:id="rId4" imgW="17272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4175125"/>
                        <a:ext cx="2921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873875" y="3100388"/>
          <a:ext cx="13874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6" imgW="660400" imgH="241300" progId="Equation.3">
                  <p:embed/>
                </p:oleObj>
              </mc:Choice>
              <mc:Fallback>
                <p:oleObj name="Equation" r:id="rId6" imgW="6604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3100388"/>
                        <a:ext cx="13874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3733800" y="6172200"/>
          <a:ext cx="27320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8" imgW="1651000" imgH="241300" progId="Equation.3">
                  <p:embed/>
                </p:oleObj>
              </mc:Choice>
              <mc:Fallback>
                <p:oleObj name="Equation" r:id="rId8" imgW="1651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73208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03D53177-0E52-8647-AF2D-2A6C590BFD44}" type="slidenum">
              <a:rPr lang="en-US" sz="1400">
                <a:latin typeface="Arial Narrow" charset="0"/>
                <a:cs typeface="Tahoma" charset="0"/>
              </a:rPr>
              <a:pPr/>
              <a:t>7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Encoding Characters</a:t>
            </a:r>
            <a:endParaRPr lang="en-US" dirty="0"/>
          </a:p>
        </p:txBody>
      </p:sp>
      <p:pic>
        <p:nvPicPr>
          <p:cNvPr id="30722" name="Picture 5" descr="AsciiTabl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61" r="-10461"/>
          <a:stretch>
            <a:fillRect/>
          </a:stretch>
        </p:blipFill>
        <p:spPr>
          <a:xfrm>
            <a:off x="0" y="1514475"/>
            <a:ext cx="9144000" cy="5343525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63" y="701675"/>
            <a:ext cx="9126537" cy="21177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ASCII Code:  use 7 bits to encode 128 characters</a:t>
            </a:r>
            <a:endParaRPr lang="en-US" dirty="0"/>
          </a:p>
        </p:txBody>
      </p:sp>
      <p:sp>
        <p:nvSpPr>
          <p:cNvPr id="307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EB10FE75-8D6C-9949-A3AC-D0287FF82CAB}" type="slidenum">
              <a:rPr lang="en-US" sz="1400">
                <a:latin typeface="Arial Narrow" charset="0"/>
                <a:cs typeface="Tahoma" charset="0"/>
              </a:rPr>
              <a:pPr/>
              <a:t>8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Encoding </a:t>
            </a:r>
            <a:r>
              <a:rPr lang="en-US" dirty="0" smtClean="0"/>
              <a:t>More Characters</a:t>
            </a:r>
            <a:endParaRPr lang="en-US" dirty="0">
              <a:latin typeface="Tahoma" charset="0"/>
              <a:ea typeface="Tahoma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ASCII is biased towards western languages, esp. English</a:t>
            </a: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In fact, many more than 256 chars in common use:</a:t>
            </a:r>
            <a:b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</a:b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	â, m, ö, ñ, è, ¥,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揗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敇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횝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ja-JP" alt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カ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, ℵ, ℷ, </a:t>
            </a:r>
            <a:r>
              <a:rPr lang="ru-RU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ж</a:t>
            </a:r>
            <a:r>
              <a:rPr lang="en-US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, </a:t>
            </a:r>
            <a:r>
              <a:rPr lang="th-TH" altLang="ja-JP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ค</a:t>
            </a:r>
            <a:endParaRPr lang="en-US" altLang="ja-JP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cs typeface="Tahoma" charset="0"/>
            </a:endParaRPr>
          </a:p>
          <a:p>
            <a:pPr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cs typeface="Tahoma" charset="0"/>
              </a:rPr>
              <a:t>Unicode is a worldwide standard that supports all languages, special characters, classic, and arcane</a:t>
            </a:r>
          </a:p>
          <a:p>
            <a:pPr lvl="1" eaLnBrk="1" hangingPunct="1">
              <a:defRPr/>
            </a:pPr>
            <a:r>
              <a:rPr lang="en-US">
                <a:effectLst>
                  <a:outerShdw blurRad="38100" dist="38100" dir="2700000" algn="tl">
                    <a:srgbClr val="DDDDDD"/>
                  </a:outerShdw>
                </a:effectLst>
                <a:latin typeface="Tahoma" charset="0"/>
                <a:ea typeface="Tahoma" charset="0"/>
              </a:rPr>
              <a:t>Several encoding variants, e.g. 16-bit (UTF-8)</a:t>
            </a:r>
            <a:endParaRPr lang="th-TH">
              <a:effectLst>
                <a:outerShdw blurRad="38100" dist="38100" dir="2700000" algn="tl">
                  <a:srgbClr val="DDDDDD"/>
                </a:outerShdw>
              </a:effectLst>
              <a:latin typeface="Tahoma" charset="0"/>
              <a:ea typeface="Tahoma" charset="0"/>
            </a:endParaRPr>
          </a:p>
        </p:txBody>
      </p:sp>
      <p:grpSp>
        <p:nvGrpSpPr>
          <p:cNvPr id="7" name="Group 131"/>
          <p:cNvGrpSpPr>
            <a:grpSpLocks/>
          </p:cNvGrpSpPr>
          <p:nvPr/>
        </p:nvGrpSpPr>
        <p:grpSpPr bwMode="auto">
          <a:xfrm>
            <a:off x="4397375" y="4419600"/>
            <a:ext cx="4289425" cy="419100"/>
            <a:chOff x="2770" y="2784"/>
            <a:chExt cx="2702" cy="264"/>
          </a:xfrm>
        </p:grpSpPr>
        <p:grpSp>
          <p:nvGrpSpPr>
            <p:cNvPr id="31837" name="Group 17"/>
            <p:cNvGrpSpPr>
              <a:grpSpLocks/>
            </p:cNvGrpSpPr>
            <p:nvPr/>
          </p:nvGrpSpPr>
          <p:grpSpPr bwMode="auto">
            <a:xfrm>
              <a:off x="4320" y="2808"/>
              <a:ext cx="1152" cy="240"/>
              <a:chOff x="2160" y="2832"/>
              <a:chExt cx="1152" cy="240"/>
            </a:xfrm>
          </p:grpSpPr>
          <p:sp>
            <p:nvSpPr>
              <p:cNvPr id="31839" name="Rectangle 9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840" name="Rectangle 10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1" name="Rectangle 11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2" name="Rectangle 12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3" name="Rectangle 13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4" name="Rectangle 14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5" name="Rectangle 15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46" name="Rectangle 16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</p:grpSp>
        <p:sp>
          <p:nvSpPr>
            <p:cNvPr id="31838" name="Text Box 126"/>
            <p:cNvSpPr txBox="1">
              <a:spLocks noChangeArrowheads="1"/>
            </p:cNvSpPr>
            <p:nvPr/>
          </p:nvSpPr>
          <p:spPr bwMode="auto">
            <a:xfrm>
              <a:off x="2770" y="2784"/>
              <a:ext cx="14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r>
                <a:rPr lang="en-US" sz="2000" b="0">
                  <a:latin typeface="Tahoma" charset="0"/>
                  <a:cs typeface="Tahoma" charset="0"/>
                </a:rPr>
                <a:t>ASCII equiv range:</a:t>
              </a:r>
            </a:p>
          </p:txBody>
        </p:sp>
      </p:grpSp>
      <p:grpSp>
        <p:nvGrpSpPr>
          <p:cNvPr id="9" name="Group 130"/>
          <p:cNvGrpSpPr>
            <a:grpSpLocks/>
          </p:cNvGrpSpPr>
          <p:nvPr/>
        </p:nvGrpSpPr>
        <p:grpSpPr bwMode="auto">
          <a:xfrm>
            <a:off x="2895600" y="4978400"/>
            <a:ext cx="5791200" cy="419100"/>
            <a:chOff x="1824" y="3168"/>
            <a:chExt cx="3648" cy="264"/>
          </a:xfrm>
        </p:grpSpPr>
        <p:grpSp>
          <p:nvGrpSpPr>
            <p:cNvPr id="31818" name="Group 18"/>
            <p:cNvGrpSpPr>
              <a:grpSpLocks/>
            </p:cNvGrpSpPr>
            <p:nvPr/>
          </p:nvGrpSpPr>
          <p:grpSpPr bwMode="auto">
            <a:xfrm>
              <a:off x="4320" y="3192"/>
              <a:ext cx="1152" cy="240"/>
              <a:chOff x="2160" y="2832"/>
              <a:chExt cx="1152" cy="240"/>
            </a:xfrm>
          </p:grpSpPr>
          <p:sp>
            <p:nvSpPr>
              <p:cNvPr id="31829" name="Rectangle 19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30" name="Rectangle 20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831" name="Rectangle 21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32" name="Rectangle 22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33" name="Rectangle 23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34" name="Rectangle 24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35" name="Rectangle 25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36" name="Rectangle 26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</p:grpSp>
        <p:grpSp>
          <p:nvGrpSpPr>
            <p:cNvPr id="31819" name="Group 27"/>
            <p:cNvGrpSpPr>
              <a:grpSpLocks/>
            </p:cNvGrpSpPr>
            <p:nvPr/>
          </p:nvGrpSpPr>
          <p:grpSpPr bwMode="auto">
            <a:xfrm>
              <a:off x="3072" y="3192"/>
              <a:ext cx="1152" cy="240"/>
              <a:chOff x="2160" y="2832"/>
              <a:chExt cx="1152" cy="240"/>
            </a:xfrm>
          </p:grpSpPr>
          <p:sp>
            <p:nvSpPr>
              <p:cNvPr id="31821" name="Rectangle 28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22" name="Rectangle 29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solidFill>
                      <a:srgbClr val="CC0000"/>
                    </a:solidFill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23" name="Rectangle 30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824" name="Rectangle 31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25" name="Rectangle 32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26" name="Rectangle 33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27" name="Rectangle 34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28" name="Rectangle 35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</p:grpSp>
        <p:sp>
          <p:nvSpPr>
            <p:cNvPr id="31820" name="Text Box 127"/>
            <p:cNvSpPr txBox="1">
              <a:spLocks noChangeArrowheads="1"/>
            </p:cNvSpPr>
            <p:nvPr/>
          </p:nvSpPr>
          <p:spPr bwMode="auto">
            <a:xfrm>
              <a:off x="1824" y="3168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ekton" charset="0"/>
                  <a:ea typeface="ＭＳ Ｐゴシック" charset="0"/>
                </a:defRPr>
              </a:lvl9pPr>
            </a:lstStyle>
            <a:p>
              <a:pPr algn="r"/>
              <a:r>
                <a:rPr lang="en-US" sz="2000" b="0">
                  <a:latin typeface="Tahoma" charset="0"/>
                  <a:cs typeface="Tahoma" charset="0"/>
                </a:rPr>
                <a:t>16-bit Unicode</a:t>
              </a:r>
            </a:p>
          </p:txBody>
        </p:sp>
      </p:grpSp>
      <p:grpSp>
        <p:nvGrpSpPr>
          <p:cNvPr id="12" name="Group 129"/>
          <p:cNvGrpSpPr>
            <a:grpSpLocks/>
          </p:cNvGrpSpPr>
          <p:nvPr/>
        </p:nvGrpSpPr>
        <p:grpSpPr bwMode="auto">
          <a:xfrm>
            <a:off x="854075" y="5537200"/>
            <a:ext cx="7832725" cy="419100"/>
            <a:chOff x="538" y="3504"/>
            <a:chExt cx="4934" cy="264"/>
          </a:xfrm>
        </p:grpSpPr>
        <p:grpSp>
          <p:nvGrpSpPr>
            <p:cNvPr id="31790" name="Group 63"/>
            <p:cNvGrpSpPr>
              <a:grpSpLocks/>
            </p:cNvGrpSpPr>
            <p:nvPr/>
          </p:nvGrpSpPr>
          <p:grpSpPr bwMode="auto">
            <a:xfrm>
              <a:off x="4320" y="3528"/>
              <a:ext cx="1152" cy="240"/>
              <a:chOff x="2160" y="2832"/>
              <a:chExt cx="1152" cy="240"/>
            </a:xfrm>
          </p:grpSpPr>
          <p:sp>
            <p:nvSpPr>
              <p:cNvPr id="31810" name="Rectangle 64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11" name="Rectangle 65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812" name="Rectangle 66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13" name="Rectangle 67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14" name="Rectangle 68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15" name="Rectangle 69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16" name="Rectangle 70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  <p:sp>
            <p:nvSpPr>
              <p:cNvPr id="31817" name="Rectangle 71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</p:grpSp>
        <p:grpSp>
          <p:nvGrpSpPr>
            <p:cNvPr id="31791" name="Group 72"/>
            <p:cNvGrpSpPr>
              <a:grpSpLocks/>
            </p:cNvGrpSpPr>
            <p:nvPr/>
          </p:nvGrpSpPr>
          <p:grpSpPr bwMode="auto">
            <a:xfrm>
              <a:off x="3072" y="3528"/>
              <a:ext cx="1152" cy="240"/>
              <a:chOff x="2160" y="2832"/>
              <a:chExt cx="1152" cy="240"/>
            </a:xfrm>
          </p:grpSpPr>
          <p:sp>
            <p:nvSpPr>
              <p:cNvPr id="31802" name="Rectangle 73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803" name="Rectangle 74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804" name="Rectangle 75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z</a:t>
                </a:r>
              </a:p>
            </p:txBody>
          </p:sp>
          <p:sp>
            <p:nvSpPr>
              <p:cNvPr id="31805" name="Rectangle 76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06" name="Rectangle 77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07" name="Rectangle 78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08" name="Rectangle 79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y</a:t>
                </a:r>
              </a:p>
            </p:txBody>
          </p:sp>
          <p:sp>
            <p:nvSpPr>
              <p:cNvPr id="31809" name="Rectangle 80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x</a:t>
                </a:r>
              </a:p>
            </p:txBody>
          </p:sp>
        </p:grpSp>
        <p:grpSp>
          <p:nvGrpSpPr>
            <p:cNvPr id="31792" name="Group 81"/>
            <p:cNvGrpSpPr>
              <a:grpSpLocks/>
            </p:cNvGrpSpPr>
            <p:nvPr/>
          </p:nvGrpSpPr>
          <p:grpSpPr bwMode="auto">
            <a:xfrm>
              <a:off x="1824" y="3528"/>
              <a:ext cx="1152" cy="240"/>
              <a:chOff x="2160" y="2832"/>
              <a:chExt cx="1152" cy="240"/>
            </a:xfrm>
          </p:grpSpPr>
          <p:sp>
            <p:nvSpPr>
              <p:cNvPr id="31794" name="Rectangle 82"/>
              <p:cNvSpPr>
                <a:spLocks noChangeArrowheads="1"/>
              </p:cNvSpPr>
              <p:nvPr/>
            </p:nvSpPr>
            <p:spPr bwMode="auto">
              <a:xfrm>
                <a:off x="216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795" name="Rectangle 83"/>
              <p:cNvSpPr>
                <a:spLocks noChangeArrowheads="1"/>
              </p:cNvSpPr>
              <p:nvPr/>
            </p:nvSpPr>
            <p:spPr bwMode="auto">
              <a:xfrm>
                <a:off x="230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solidFill>
                      <a:srgbClr val="CC0000"/>
                    </a:solidFill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796" name="Rectangle 84"/>
              <p:cNvSpPr>
                <a:spLocks noChangeArrowheads="1"/>
              </p:cNvSpPr>
              <p:nvPr/>
            </p:nvSpPr>
            <p:spPr bwMode="auto">
              <a:xfrm>
                <a:off x="244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solidFill>
                      <a:srgbClr val="CC0000"/>
                    </a:solidFill>
                    <a:latin typeface="Comic Sans MS" charset="0"/>
                    <a:cs typeface="Tahoma" charset="0"/>
                  </a:rPr>
                  <a:t>1</a:t>
                </a:r>
              </a:p>
            </p:txBody>
          </p:sp>
          <p:sp>
            <p:nvSpPr>
              <p:cNvPr id="31797" name="Rectangle 85"/>
              <p:cNvSpPr>
                <a:spLocks noChangeArrowheads="1"/>
              </p:cNvSpPr>
              <p:nvPr/>
            </p:nvSpPr>
            <p:spPr bwMode="auto">
              <a:xfrm>
                <a:off x="2592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0</a:t>
                </a:r>
              </a:p>
            </p:txBody>
          </p:sp>
          <p:sp>
            <p:nvSpPr>
              <p:cNvPr id="31798" name="Rectangle 86"/>
              <p:cNvSpPr>
                <a:spLocks noChangeArrowheads="1"/>
              </p:cNvSpPr>
              <p:nvPr/>
            </p:nvSpPr>
            <p:spPr bwMode="auto">
              <a:xfrm>
                <a:off x="2736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z</a:t>
                </a:r>
              </a:p>
            </p:txBody>
          </p:sp>
          <p:sp>
            <p:nvSpPr>
              <p:cNvPr id="31799" name="Rectangle 87"/>
              <p:cNvSpPr>
                <a:spLocks noChangeArrowheads="1"/>
              </p:cNvSpPr>
              <p:nvPr/>
            </p:nvSpPr>
            <p:spPr bwMode="auto">
              <a:xfrm>
                <a:off x="2880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z</a:t>
                </a:r>
              </a:p>
            </p:txBody>
          </p:sp>
          <p:sp>
            <p:nvSpPr>
              <p:cNvPr id="31800" name="Rectangle 88"/>
              <p:cNvSpPr>
                <a:spLocks noChangeArrowheads="1"/>
              </p:cNvSpPr>
              <p:nvPr/>
            </p:nvSpPr>
            <p:spPr bwMode="auto">
              <a:xfrm>
                <a:off x="3024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z</a:t>
                </a:r>
              </a:p>
            </p:txBody>
          </p:sp>
          <p:sp>
            <p:nvSpPr>
              <p:cNvPr id="31801" name="Rectangle 89"/>
              <p:cNvSpPr>
                <a:spLocks noChangeArrowheads="1"/>
              </p:cNvSpPr>
              <p:nvPr/>
            </p:nvSpPr>
            <p:spPr bwMode="auto">
              <a:xfrm>
                <a:off x="3168" y="2832"/>
                <a:ext cx="144" cy="24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313" tIns="45655" rIns="91313" bIns="45655" anchor="ctr"/>
              <a:lstStyle/>
              <a:p>
                <a:pPr algn="ctr"/>
                <a:r>
                  <a:rPr lang="en-US" b="0">
                    <a:latin typeface="Comic Sans MS" charset="0"/>
                    <a:cs typeface="Tahoma" charset="0"/>
                  </a:rPr>
                  <a:t>z</a:t>
                </a:r>
              </a:p>
            </p:txBody>
          </p:sp>
        </p:grpSp>
        <p:sp>
          <p:nvSpPr>
            <p:cNvPr id="31793" name="Rectangle 128"/>
            <p:cNvSpPr>
              <a:spLocks noChangeArrowheads="1"/>
            </p:cNvSpPr>
            <p:nvPr/>
          </p:nvSpPr>
          <p:spPr bwMode="auto">
            <a:xfrm>
              <a:off x="538" y="3504"/>
              <a:ext cx="11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ahoma" charset="0"/>
                  <a:cs typeface="Tahoma" charset="0"/>
                </a:rPr>
                <a:t>24-bit Unicode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76200" y="6096000"/>
            <a:ext cx="8610600" cy="685800"/>
            <a:chOff x="76200" y="6096000"/>
            <a:chExt cx="8610600" cy="685800"/>
          </a:xfrm>
        </p:grpSpPr>
        <p:grpSp>
          <p:nvGrpSpPr>
            <p:cNvPr id="31752" name="Group 132"/>
            <p:cNvGrpSpPr>
              <a:grpSpLocks/>
            </p:cNvGrpSpPr>
            <p:nvPr/>
          </p:nvGrpSpPr>
          <p:grpSpPr bwMode="auto">
            <a:xfrm>
              <a:off x="914400" y="6096000"/>
              <a:ext cx="7772400" cy="381000"/>
              <a:chOff x="576" y="3840"/>
              <a:chExt cx="4896" cy="240"/>
            </a:xfrm>
          </p:grpSpPr>
          <p:grpSp>
            <p:nvGrpSpPr>
              <p:cNvPr id="31754" name="Group 90"/>
              <p:cNvGrpSpPr>
                <a:grpSpLocks/>
              </p:cNvGrpSpPr>
              <p:nvPr/>
            </p:nvGrpSpPr>
            <p:grpSpPr bwMode="auto">
              <a:xfrm>
                <a:off x="4320" y="3840"/>
                <a:ext cx="1152" cy="240"/>
                <a:chOff x="2160" y="2832"/>
                <a:chExt cx="1152" cy="240"/>
              </a:xfrm>
            </p:grpSpPr>
            <p:sp>
              <p:nvSpPr>
                <p:cNvPr id="31782" name="Rectangle 91"/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83" name="Rectangle 92"/>
                <p:cNvSpPr>
                  <a:spLocks noChangeArrowheads="1"/>
                </p:cNvSpPr>
                <p:nvPr/>
              </p:nvSpPr>
              <p:spPr bwMode="auto">
                <a:xfrm>
                  <a:off x="230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0</a:t>
                  </a:r>
                </a:p>
              </p:txBody>
            </p:sp>
            <p:sp>
              <p:nvSpPr>
                <p:cNvPr id="31784" name="Rectangle 93"/>
                <p:cNvSpPr>
                  <a:spLocks noChangeArrowheads="1"/>
                </p:cNvSpPr>
                <p:nvPr/>
              </p:nvSpPr>
              <p:spPr bwMode="auto">
                <a:xfrm>
                  <a:off x="244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  <p:sp>
              <p:nvSpPr>
                <p:cNvPr id="31785" name="Rectangle 94"/>
                <p:cNvSpPr>
                  <a:spLocks noChangeArrowheads="1"/>
                </p:cNvSpPr>
                <p:nvPr/>
              </p:nvSpPr>
              <p:spPr bwMode="auto">
                <a:xfrm>
                  <a:off x="2592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  <p:sp>
              <p:nvSpPr>
                <p:cNvPr id="31786" name="Rectangle 95"/>
                <p:cNvSpPr>
                  <a:spLocks noChangeArrowheads="1"/>
                </p:cNvSpPr>
                <p:nvPr/>
              </p:nvSpPr>
              <p:spPr bwMode="auto">
                <a:xfrm>
                  <a:off x="2736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  <p:sp>
              <p:nvSpPr>
                <p:cNvPr id="31787" name="Rectangle 96"/>
                <p:cNvSpPr>
                  <a:spLocks noChangeArrowheads="1"/>
                </p:cNvSpPr>
                <p:nvPr/>
              </p:nvSpPr>
              <p:spPr bwMode="auto">
                <a:xfrm>
                  <a:off x="288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  <p:sp>
              <p:nvSpPr>
                <p:cNvPr id="31788" name="Rectangle 97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  <p:sp>
              <p:nvSpPr>
                <p:cNvPr id="31789" name="Rectangle 98"/>
                <p:cNvSpPr>
                  <a:spLocks noChangeArrowheads="1"/>
                </p:cNvSpPr>
                <p:nvPr/>
              </p:nvSpPr>
              <p:spPr bwMode="auto">
                <a:xfrm>
                  <a:off x="316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</p:grpSp>
          <p:grpSp>
            <p:nvGrpSpPr>
              <p:cNvPr id="31755" name="Group 99"/>
              <p:cNvGrpSpPr>
                <a:grpSpLocks/>
              </p:cNvGrpSpPr>
              <p:nvPr/>
            </p:nvGrpSpPr>
            <p:grpSpPr bwMode="auto">
              <a:xfrm>
                <a:off x="3072" y="3840"/>
                <a:ext cx="1152" cy="240"/>
                <a:chOff x="2160" y="2832"/>
                <a:chExt cx="1152" cy="240"/>
              </a:xfrm>
            </p:grpSpPr>
            <p:sp>
              <p:nvSpPr>
                <p:cNvPr id="31774" name="Rectangle 100"/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75" name="Rectangle 101"/>
                <p:cNvSpPr>
                  <a:spLocks noChangeArrowheads="1"/>
                </p:cNvSpPr>
                <p:nvPr/>
              </p:nvSpPr>
              <p:spPr bwMode="auto">
                <a:xfrm>
                  <a:off x="230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0</a:t>
                  </a:r>
                </a:p>
              </p:txBody>
            </p:sp>
            <p:sp>
              <p:nvSpPr>
                <p:cNvPr id="31776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4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z</a:t>
                  </a:r>
                </a:p>
              </p:txBody>
            </p:sp>
            <p:sp>
              <p:nvSpPr>
                <p:cNvPr id="31777" name="Rectangle 103"/>
                <p:cNvSpPr>
                  <a:spLocks noChangeArrowheads="1"/>
                </p:cNvSpPr>
                <p:nvPr/>
              </p:nvSpPr>
              <p:spPr bwMode="auto">
                <a:xfrm>
                  <a:off x="2592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y</a:t>
                  </a:r>
                </a:p>
              </p:txBody>
            </p:sp>
            <p:sp>
              <p:nvSpPr>
                <p:cNvPr id="31778" name="Rectangle 104"/>
                <p:cNvSpPr>
                  <a:spLocks noChangeArrowheads="1"/>
                </p:cNvSpPr>
                <p:nvPr/>
              </p:nvSpPr>
              <p:spPr bwMode="auto">
                <a:xfrm>
                  <a:off x="2736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y</a:t>
                  </a:r>
                </a:p>
              </p:txBody>
            </p:sp>
            <p:sp>
              <p:nvSpPr>
                <p:cNvPr id="31779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8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y</a:t>
                  </a:r>
                </a:p>
              </p:txBody>
            </p:sp>
            <p:sp>
              <p:nvSpPr>
                <p:cNvPr id="31780" name="Rectangle 106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y</a:t>
                  </a:r>
                </a:p>
              </p:txBody>
            </p:sp>
            <p:sp>
              <p:nvSpPr>
                <p:cNvPr id="31781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6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x</a:t>
                  </a:r>
                </a:p>
              </p:txBody>
            </p:sp>
          </p:grpSp>
          <p:grpSp>
            <p:nvGrpSpPr>
              <p:cNvPr id="31756" name="Group 108"/>
              <p:cNvGrpSpPr>
                <a:grpSpLocks/>
              </p:cNvGrpSpPr>
              <p:nvPr/>
            </p:nvGrpSpPr>
            <p:grpSpPr bwMode="auto">
              <a:xfrm>
                <a:off x="576" y="3840"/>
                <a:ext cx="1152" cy="240"/>
                <a:chOff x="2160" y="2832"/>
                <a:chExt cx="1152" cy="240"/>
              </a:xfrm>
            </p:grpSpPr>
            <p:sp>
              <p:nvSpPr>
                <p:cNvPr id="31766" name="Rectangle 109"/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67" name="Rectangle 110"/>
                <p:cNvSpPr>
                  <a:spLocks noChangeArrowheads="1"/>
                </p:cNvSpPr>
                <p:nvPr/>
              </p:nvSpPr>
              <p:spPr bwMode="auto">
                <a:xfrm>
                  <a:off x="230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solidFill>
                        <a:srgbClr val="CC0000"/>
                      </a:solidFill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68" name="Rectangle 111"/>
                <p:cNvSpPr>
                  <a:spLocks noChangeArrowheads="1"/>
                </p:cNvSpPr>
                <p:nvPr/>
              </p:nvSpPr>
              <p:spPr bwMode="auto">
                <a:xfrm>
                  <a:off x="244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solidFill>
                        <a:srgbClr val="CC0000"/>
                      </a:solidFill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69" name="Rectangle 112"/>
                <p:cNvSpPr>
                  <a:spLocks noChangeArrowheads="1"/>
                </p:cNvSpPr>
                <p:nvPr/>
              </p:nvSpPr>
              <p:spPr bwMode="auto">
                <a:xfrm>
                  <a:off x="2592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solidFill>
                        <a:srgbClr val="CC0000"/>
                      </a:solidFill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70" name="Rectangle 113"/>
                <p:cNvSpPr>
                  <a:spLocks noChangeArrowheads="1"/>
                </p:cNvSpPr>
                <p:nvPr/>
              </p:nvSpPr>
              <p:spPr bwMode="auto">
                <a:xfrm>
                  <a:off x="2736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0</a:t>
                  </a:r>
                </a:p>
              </p:txBody>
            </p:sp>
            <p:sp>
              <p:nvSpPr>
                <p:cNvPr id="31771" name="Rectangle 114"/>
                <p:cNvSpPr>
                  <a:spLocks noChangeArrowheads="1"/>
                </p:cNvSpPr>
                <p:nvPr/>
              </p:nvSpPr>
              <p:spPr bwMode="auto">
                <a:xfrm>
                  <a:off x="288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w</a:t>
                  </a:r>
                </a:p>
              </p:txBody>
            </p:sp>
            <p:sp>
              <p:nvSpPr>
                <p:cNvPr id="31772" name="Rectangle 115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w</a:t>
                  </a:r>
                </a:p>
              </p:txBody>
            </p:sp>
            <p:sp>
              <p:nvSpPr>
                <p:cNvPr id="31773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6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w</a:t>
                  </a:r>
                </a:p>
              </p:txBody>
            </p:sp>
          </p:grpSp>
          <p:grpSp>
            <p:nvGrpSpPr>
              <p:cNvPr id="31757" name="Group 117"/>
              <p:cNvGrpSpPr>
                <a:grpSpLocks/>
              </p:cNvGrpSpPr>
              <p:nvPr/>
            </p:nvGrpSpPr>
            <p:grpSpPr bwMode="auto">
              <a:xfrm>
                <a:off x="1824" y="3840"/>
                <a:ext cx="1152" cy="240"/>
                <a:chOff x="2160" y="2832"/>
                <a:chExt cx="1152" cy="240"/>
              </a:xfrm>
            </p:grpSpPr>
            <p:sp>
              <p:nvSpPr>
                <p:cNvPr id="31758" name="Rectangle 118"/>
                <p:cNvSpPr>
                  <a:spLocks noChangeArrowheads="1"/>
                </p:cNvSpPr>
                <p:nvPr/>
              </p:nvSpPr>
              <p:spPr bwMode="auto">
                <a:xfrm>
                  <a:off x="216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1</a:t>
                  </a:r>
                </a:p>
              </p:txBody>
            </p:sp>
            <p:sp>
              <p:nvSpPr>
                <p:cNvPr id="317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0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0</a:t>
                  </a:r>
                </a:p>
              </p:txBody>
            </p:sp>
            <p:sp>
              <p:nvSpPr>
                <p:cNvPr id="31760" name="Rectangle 120"/>
                <p:cNvSpPr>
                  <a:spLocks noChangeArrowheads="1"/>
                </p:cNvSpPr>
                <p:nvPr/>
              </p:nvSpPr>
              <p:spPr bwMode="auto">
                <a:xfrm>
                  <a:off x="244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w</a:t>
                  </a:r>
                </a:p>
              </p:txBody>
            </p:sp>
            <p:sp>
              <p:nvSpPr>
                <p:cNvPr id="31761" name="Rectangle 121"/>
                <p:cNvSpPr>
                  <a:spLocks noChangeArrowheads="1"/>
                </p:cNvSpPr>
                <p:nvPr/>
              </p:nvSpPr>
              <p:spPr bwMode="auto">
                <a:xfrm>
                  <a:off x="2592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w</a:t>
                  </a:r>
                </a:p>
              </p:txBody>
            </p:sp>
            <p:sp>
              <p:nvSpPr>
                <p:cNvPr id="31762" name="Rectangle 122"/>
                <p:cNvSpPr>
                  <a:spLocks noChangeArrowheads="1"/>
                </p:cNvSpPr>
                <p:nvPr/>
              </p:nvSpPr>
              <p:spPr bwMode="auto">
                <a:xfrm>
                  <a:off x="2736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z</a:t>
                  </a:r>
                </a:p>
              </p:txBody>
            </p:sp>
            <p:sp>
              <p:nvSpPr>
                <p:cNvPr id="317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2880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z</a:t>
                  </a:r>
                </a:p>
              </p:txBody>
            </p:sp>
            <p:sp>
              <p:nvSpPr>
                <p:cNvPr id="31764" name="Rectangle 124"/>
                <p:cNvSpPr>
                  <a:spLocks noChangeArrowheads="1"/>
                </p:cNvSpPr>
                <p:nvPr/>
              </p:nvSpPr>
              <p:spPr bwMode="auto">
                <a:xfrm>
                  <a:off x="3024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z</a:t>
                  </a:r>
                </a:p>
              </p:txBody>
            </p:sp>
            <p:sp>
              <p:nvSpPr>
                <p:cNvPr id="3176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68" y="2832"/>
                  <a:ext cx="144" cy="240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1313" tIns="45655" rIns="91313" bIns="45655" anchor="ctr"/>
                <a:lstStyle/>
                <a:p>
                  <a:pPr algn="ctr"/>
                  <a:r>
                    <a:rPr lang="en-US" b="0">
                      <a:latin typeface="Comic Sans MS" charset="0"/>
                      <a:cs typeface="Tahoma" charset="0"/>
                    </a:rPr>
                    <a:t>z</a:t>
                  </a:r>
                </a:p>
              </p:txBody>
            </p:sp>
          </p:grpSp>
        </p:grpSp>
        <p:sp>
          <p:nvSpPr>
            <p:cNvPr id="31753" name="Rectangle 128"/>
            <p:cNvSpPr>
              <a:spLocks noChangeArrowheads="1"/>
            </p:cNvSpPr>
            <p:nvPr/>
          </p:nvSpPr>
          <p:spPr bwMode="auto">
            <a:xfrm>
              <a:off x="76200" y="6381750"/>
              <a:ext cx="18288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b="0">
                  <a:latin typeface="Tahoma" charset="0"/>
                  <a:cs typeface="Tahoma" charset="0"/>
                </a:rPr>
                <a:t>32-bit Unicode</a:t>
              </a:r>
            </a:p>
          </p:txBody>
        </p:sp>
      </p:grpSp>
      <p:sp>
        <p:nvSpPr>
          <p:cNvPr id="3175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" charset="0"/>
                <a:ea typeface="ＭＳ Ｐゴシック" charset="0"/>
              </a:defRPr>
            </a:lvl9pPr>
          </a:lstStyle>
          <a:p>
            <a:fld id="{8836C205-ADDF-DA4D-AD37-23DA75329153}" type="slidenum">
              <a:rPr lang="en-US" sz="1400">
                <a:latin typeface="Arial Narrow" charset="0"/>
                <a:cs typeface="Tahoma" charset="0"/>
              </a:rPr>
              <a:pPr/>
              <a:t>9</a:t>
            </a:fld>
            <a:endParaRPr lang="en-US" sz="1400">
              <a:latin typeface="Arial Narrow" charset="0"/>
              <a:cs typeface="Tahoma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posal">
  <a:themeElements>
    <a:clrScheme name="proposal 15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A50021"/>
      </a:accent1>
      <a:accent2>
        <a:srgbClr val="009900"/>
      </a:accent2>
      <a:accent3>
        <a:srgbClr val="FFFFFF"/>
      </a:accent3>
      <a:accent4>
        <a:srgbClr val="000000"/>
      </a:accent4>
      <a:accent5>
        <a:srgbClr val="CFAAAB"/>
      </a:accent5>
      <a:accent6>
        <a:srgbClr val="008A00"/>
      </a:accent6>
      <a:hlink>
        <a:srgbClr val="003399"/>
      </a:hlink>
      <a:folHlink>
        <a:srgbClr val="DDDDDD"/>
      </a:folHlink>
    </a:clrScheme>
    <a:fontScheme name="propos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b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D60093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C20085"/>
        </a:accent6>
        <a:hlink>
          <a:srgbClr val="9966FF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9">
        <a:dk1>
          <a:srgbClr val="001932"/>
        </a:dk1>
        <a:lt1>
          <a:srgbClr val="FFFFFF"/>
        </a:lt1>
        <a:dk2>
          <a:srgbClr val="1A6690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B8C6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0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CDC0"/>
        </a:hlink>
        <a:folHlink>
          <a:srgbClr val="16547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1">
        <a:dk1>
          <a:srgbClr val="000000"/>
        </a:dk1>
        <a:lt1>
          <a:srgbClr val="FFFFFF"/>
        </a:lt1>
        <a:dk2>
          <a:srgbClr val="114663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AB0B7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FFBFAD"/>
        </a:hlink>
        <a:folHlink>
          <a:srgbClr val="0E36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12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CC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0E36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1B0FF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19FE7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1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A50021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CFAAAB"/>
        </a:accent5>
        <a:accent6>
          <a:srgbClr val="008A00"/>
        </a:accent6>
        <a:hlink>
          <a:srgbClr val="00339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L01-Introduction.ppt</Template>
  <TotalTime>10230</TotalTime>
  <Words>2234</Words>
  <Application>Microsoft Macintosh PowerPoint</Application>
  <PresentationFormat>On-screen Show (4:3)</PresentationFormat>
  <Paragraphs>667</Paragraphs>
  <Slides>35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Narrow</vt:lpstr>
      <vt:lpstr>Comic Sans MS</vt:lpstr>
      <vt:lpstr>ＭＳ Ｐゴシック</vt:lpstr>
      <vt:lpstr>Symbol</vt:lpstr>
      <vt:lpstr>Tahoma</vt:lpstr>
      <vt:lpstr>Tekton</vt:lpstr>
      <vt:lpstr>Times New Roman</vt:lpstr>
      <vt:lpstr>Wingdings</vt:lpstr>
      <vt:lpstr>Wingdings 2</vt:lpstr>
      <vt:lpstr>proposal</vt:lpstr>
      <vt:lpstr>Equation</vt:lpstr>
      <vt:lpstr> Computer Organization and Design  Representing Operands </vt:lpstr>
      <vt:lpstr>Representing Operands</vt:lpstr>
      <vt:lpstr>Motivation</vt:lpstr>
      <vt:lpstr>Information Encoding</vt:lpstr>
      <vt:lpstr>Encoding is an art</vt:lpstr>
      <vt:lpstr>Fixed-Length Encodings</vt:lpstr>
      <vt:lpstr>Fixed-Length Encodings</vt:lpstr>
      <vt:lpstr>Encoding Characters</vt:lpstr>
      <vt:lpstr>Encoding More Characters</vt:lpstr>
      <vt:lpstr>Encoding Positive Integers</vt:lpstr>
      <vt:lpstr>Some Bit Tricks</vt:lpstr>
      <vt:lpstr>More Tricks with Bits</vt:lpstr>
      <vt:lpstr>Even More Tricks with Bits</vt:lpstr>
      <vt:lpstr>Other Helpful Clusterings</vt:lpstr>
      <vt:lpstr>One Last Clustering</vt:lpstr>
      <vt:lpstr>Signed-Number Representations</vt:lpstr>
      <vt:lpstr>Signed-Number Representations</vt:lpstr>
      <vt:lpstr>Alternative:  2’s Complement Rep.</vt:lpstr>
      <vt:lpstr>Why 2’s Complement?</vt:lpstr>
      <vt:lpstr>2’s Complement</vt:lpstr>
      <vt:lpstr>2’s Complement</vt:lpstr>
      <vt:lpstr>2’s Complement</vt:lpstr>
      <vt:lpstr>Tutorial on Base Conversion (+ve ints)</vt:lpstr>
      <vt:lpstr>Tutorial on Base Conversion (+ve ints)</vt:lpstr>
      <vt:lpstr>Non-Integral Numbers</vt:lpstr>
      <vt:lpstr>Fixed-Point Representation</vt:lpstr>
      <vt:lpstr>Fixed-Point Base Conversion</vt:lpstr>
      <vt:lpstr>Fixed-Point Base Conversion</vt:lpstr>
      <vt:lpstr>Repeated Binary Fractions</vt:lpstr>
      <vt:lpstr>Signed fixed-point numbers</vt:lpstr>
      <vt:lpstr>Signed fixed-point numbers</vt:lpstr>
      <vt:lpstr>Bias Notation</vt:lpstr>
      <vt:lpstr>Floating-Point Representation</vt:lpstr>
      <vt:lpstr>IEEE 754 Floating-Point Formats</vt:lpstr>
      <vt:lpstr>In Closing</vt:lpstr>
    </vt:vector>
  </TitlesOfParts>
  <Manager/>
  <Company>UNC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Encoding</dc:title>
  <dc:subject/>
  <dc:creator>Montek Singh</dc:creator>
  <cp:keywords/>
  <dc:description/>
  <cp:lastModifiedBy>hailey Huber</cp:lastModifiedBy>
  <cp:revision>316</cp:revision>
  <cp:lastPrinted>1999-09-10T12:56:53Z</cp:lastPrinted>
  <dcterms:created xsi:type="dcterms:W3CDTF">2011-01-24T15:47:31Z</dcterms:created>
  <dcterms:modified xsi:type="dcterms:W3CDTF">2016-03-02T05:19:21Z</dcterms:modified>
  <cp:category/>
</cp:coreProperties>
</file>