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3"/>
  </p:notesMasterIdLst>
  <p:handoutMasterIdLst>
    <p:handoutMasterId r:id="rId24"/>
  </p:handoutMasterIdLst>
  <p:sldIdLst>
    <p:sldId id="355" r:id="rId2"/>
    <p:sldId id="391" r:id="rId3"/>
    <p:sldId id="410" r:id="rId4"/>
    <p:sldId id="411" r:id="rId5"/>
    <p:sldId id="392" r:id="rId6"/>
    <p:sldId id="412" r:id="rId7"/>
    <p:sldId id="393" r:id="rId8"/>
    <p:sldId id="394" r:id="rId9"/>
    <p:sldId id="396" r:id="rId10"/>
    <p:sldId id="397" r:id="rId11"/>
    <p:sldId id="419" r:id="rId12"/>
    <p:sldId id="420" r:id="rId13"/>
    <p:sldId id="421" r:id="rId14"/>
    <p:sldId id="422" r:id="rId15"/>
    <p:sldId id="423" r:id="rId16"/>
    <p:sldId id="425" r:id="rId17"/>
    <p:sldId id="426" r:id="rId18"/>
    <p:sldId id="427" r:id="rId19"/>
    <p:sldId id="428" r:id="rId20"/>
    <p:sldId id="429" r:id="rId21"/>
    <p:sldId id="430" r:id="rId22"/>
  </p:sldIdLst>
  <p:sldSz cx="9144000" cy="6858000" type="screen4x3"/>
  <p:notesSz cx="9601200" cy="7315200"/>
  <p:defaultTextStyle>
    <a:defPPr>
      <a:defRPr lang="en-US"/>
    </a:defPPr>
    <a:lvl1pPr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ekto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ekto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ekto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ekto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2">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33CCFF"/>
    <a:srgbClr val="FF7C80"/>
    <a:srgbClr val="FFFF00"/>
    <a:srgbClr val="FF3300"/>
    <a:srgbClr val="99CCFF"/>
    <a:srgbClr val="FF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78022"/>
  </p:normalViewPr>
  <p:slideViewPr>
    <p:cSldViewPr snapToObjects="1">
      <p:cViewPr varScale="1">
        <p:scale>
          <a:sx n="97" d="100"/>
          <a:sy n="97" d="100"/>
        </p:scale>
        <p:origin x="140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2" d="100"/>
          <a:sy n="62" d="100"/>
        </p:scale>
        <p:origin x="-612" y="-84"/>
      </p:cViewPr>
      <p:guideLst>
        <p:guide orient="horz" pos="2302"/>
        <p:guide pos="302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6"/>
          <p:cNvSpPr>
            <a:spLocks noChangeArrowheads="1"/>
          </p:cNvSpPr>
          <p:nvPr/>
        </p:nvSpPr>
        <p:spPr bwMode="auto">
          <a:xfrm>
            <a:off x="539750" y="233363"/>
            <a:ext cx="3708400"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3" tIns="23501" rIns="60423" bIns="23501">
            <a:spAutoFit/>
          </a:bodyPr>
          <a:lstStyle/>
          <a:p>
            <a:pPr marL="214313" indent="-214313" defTabSz="857250">
              <a:lnSpc>
                <a:spcPct val="97000"/>
              </a:lnSpc>
              <a:spcBef>
                <a:spcPct val="49000"/>
              </a:spcBef>
            </a:pPr>
            <a:r>
              <a:rPr lang="en-US" sz="1700">
                <a:latin typeface="Comic Sans MS" charset="0"/>
                <a:cs typeface="Tahoma" charset="0"/>
              </a:rPr>
              <a:t>Comp 411, Fall 2006</a:t>
            </a:r>
          </a:p>
        </p:txBody>
      </p:sp>
      <p:sp>
        <p:nvSpPr>
          <p:cNvPr id="14339" name="Rectangle 7"/>
          <p:cNvSpPr>
            <a:spLocks noChangeArrowheads="1"/>
          </p:cNvSpPr>
          <p:nvPr/>
        </p:nvSpPr>
        <p:spPr bwMode="auto">
          <a:xfrm>
            <a:off x="5508625" y="233363"/>
            <a:ext cx="3429000"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3" tIns="23501" rIns="60423" bIns="23501">
            <a:spAutoFit/>
          </a:bodyPr>
          <a:lstStyle/>
          <a:p>
            <a:pPr marL="214313" indent="-214313" algn="r" defTabSz="857250">
              <a:lnSpc>
                <a:spcPct val="97000"/>
              </a:lnSpc>
              <a:spcBef>
                <a:spcPct val="49000"/>
              </a:spcBef>
            </a:pPr>
            <a:r>
              <a:rPr lang="en-US" sz="1700">
                <a:latin typeface="Comic Sans MS" charset="0"/>
                <a:cs typeface="Tahoma" charset="0"/>
              </a:rPr>
              <a:t> page </a:t>
            </a:r>
            <a:fld id="{BF11EBB1-CE9A-B948-AE88-B96CD879E687}" type="slidenum">
              <a:rPr lang="en-US" sz="1700">
                <a:latin typeface="Comic Sans MS" charset="0"/>
                <a:cs typeface="Tahoma" charset="0"/>
              </a:rPr>
              <a:pPr marL="214313" indent="-214313" algn="r" defTabSz="857250">
                <a:lnSpc>
                  <a:spcPct val="97000"/>
                </a:lnSpc>
                <a:spcBef>
                  <a:spcPct val="49000"/>
                </a:spcBef>
              </a:pPr>
              <a:t>‹#›</a:t>
            </a:fld>
            <a:endParaRPr lang="en-US" sz="1700">
              <a:latin typeface="Comic Sans MS" charset="0"/>
              <a:cs typeface="Tahoma" charset="0"/>
            </a:endParaRPr>
          </a:p>
        </p:txBody>
      </p:sp>
      <p:sp>
        <p:nvSpPr>
          <p:cNvPr id="14340" name="Rectangle 8"/>
          <p:cNvSpPr>
            <a:spLocks noChangeArrowheads="1"/>
          </p:cNvSpPr>
          <p:nvPr/>
        </p:nvSpPr>
        <p:spPr bwMode="auto">
          <a:xfrm>
            <a:off x="3786188" y="225425"/>
            <a:ext cx="2324100"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3" tIns="23501" rIns="60423" bIns="23501">
            <a:spAutoFit/>
          </a:bodyPr>
          <a:lstStyle/>
          <a:p>
            <a:pPr marL="214313" indent="-214313" defTabSz="857250">
              <a:lnSpc>
                <a:spcPct val="97000"/>
              </a:lnSpc>
            </a:pPr>
            <a:r>
              <a:rPr lang="en-US" sz="1700">
                <a:latin typeface="Comic Sans MS" charset="0"/>
                <a:cs typeface="Tahoma" charset="0"/>
              </a:rPr>
              <a:t>Lecture Notes</a:t>
            </a:r>
          </a:p>
        </p:txBody>
      </p:sp>
      <p:sp>
        <p:nvSpPr>
          <p:cNvPr id="14341" name="Rectangle 9"/>
          <p:cNvSpPr>
            <a:spLocks noChangeArrowheads="1"/>
          </p:cNvSpPr>
          <p:nvPr/>
        </p:nvSpPr>
        <p:spPr bwMode="auto">
          <a:xfrm>
            <a:off x="750888" y="7008813"/>
            <a:ext cx="4548187"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3" tIns="23501" rIns="60423" bIns="23501">
            <a:spAutoFit/>
          </a:bodyPr>
          <a:lstStyle/>
          <a:p>
            <a:pPr marL="214313" indent="-214313" defTabSz="857250">
              <a:lnSpc>
                <a:spcPct val="118000"/>
              </a:lnSpc>
            </a:pPr>
            <a:r>
              <a:rPr lang="en-US" sz="1200">
                <a:latin typeface="Comic Sans MS" charset="0"/>
                <a:cs typeface="Tahoma" charset="0"/>
              </a:rPr>
              <a:t>Leonard McMillan  </a:t>
            </a:r>
            <a:fld id="{AB0E9CAD-F3E8-FD41-B286-D58614C48D72}" type="datetime1">
              <a:rPr lang="en-US" sz="1200">
                <a:latin typeface="Comic Sans MS" charset="0"/>
                <a:cs typeface="Tahoma" charset="0"/>
              </a:rPr>
              <a:pPr marL="214313" indent="-214313" defTabSz="857250">
                <a:lnSpc>
                  <a:spcPct val="118000"/>
                </a:lnSpc>
              </a:pPr>
              <a:t>2/11/16</a:t>
            </a:fld>
            <a:r>
              <a:rPr lang="en-US" sz="1200">
                <a:latin typeface="Comic Sans MS" charset="0"/>
                <a:cs typeface="Tahoma" charset="0"/>
              </a:rPr>
              <a:t>  </a:t>
            </a:r>
            <a:fld id="{D55DE8C5-0090-3247-967B-FED409469A60}" type="datetime10">
              <a:rPr lang="en-US" sz="1200">
                <a:latin typeface="Comic Sans MS" charset="0"/>
                <a:cs typeface="Tahoma" charset="0"/>
              </a:rPr>
              <a:pPr marL="214313" indent="-214313" defTabSz="857250">
                <a:lnSpc>
                  <a:spcPct val="118000"/>
                </a:lnSpc>
              </a:pPr>
              <a:t>13:23</a:t>
            </a:fld>
            <a:endParaRPr lang="en-US" sz="1200">
              <a:latin typeface="Comic Sans MS" charset="0"/>
              <a:cs typeface="Tahoma" charset="0"/>
            </a:endParaRPr>
          </a:p>
        </p:txBody>
      </p:sp>
    </p:spTree>
    <p:extLst>
      <p:ext uri="{BB962C8B-B14F-4D97-AF65-F5344CB8AC3E}">
        <p14:creationId xmlns:p14="http://schemas.microsoft.com/office/powerpoint/2010/main" val="4018325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2971800" y="914400"/>
            <a:ext cx="3662363" cy="2746375"/>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5363" name="Rectangle 8"/>
          <p:cNvSpPr>
            <a:spLocks noChangeArrowheads="1"/>
          </p:cNvSpPr>
          <p:nvPr/>
        </p:nvSpPr>
        <p:spPr bwMode="auto">
          <a:xfrm>
            <a:off x="539750" y="525463"/>
            <a:ext cx="3954463"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3" tIns="23501" rIns="60423" bIns="23501">
            <a:spAutoFit/>
          </a:bodyPr>
          <a:lstStyle/>
          <a:p>
            <a:pPr marL="214313" indent="-214313" defTabSz="857250">
              <a:lnSpc>
                <a:spcPct val="97000"/>
              </a:lnSpc>
              <a:spcBef>
                <a:spcPct val="49000"/>
              </a:spcBef>
            </a:pPr>
            <a:r>
              <a:rPr lang="en-US" sz="1700" b="0">
                <a:latin typeface="Comic Sans MS" charset="0"/>
                <a:cs typeface="Tahoma" charset="0"/>
              </a:rPr>
              <a:t>Comp 411 Lectures, Fall ‘06</a:t>
            </a:r>
          </a:p>
        </p:txBody>
      </p:sp>
      <p:sp>
        <p:nvSpPr>
          <p:cNvPr id="15364" name="Rectangle 9"/>
          <p:cNvSpPr>
            <a:spLocks noChangeArrowheads="1"/>
          </p:cNvSpPr>
          <p:nvPr/>
        </p:nvSpPr>
        <p:spPr bwMode="auto">
          <a:xfrm>
            <a:off x="4494213" y="525463"/>
            <a:ext cx="3427412"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3" tIns="23501" rIns="60423" bIns="23501">
            <a:spAutoFit/>
          </a:bodyPr>
          <a:lstStyle/>
          <a:p>
            <a:pPr marL="214313" indent="-214313" algn="r" defTabSz="857250">
              <a:lnSpc>
                <a:spcPct val="97000"/>
              </a:lnSpc>
              <a:spcBef>
                <a:spcPct val="49000"/>
              </a:spcBef>
            </a:pPr>
            <a:r>
              <a:rPr lang="en-US" sz="1700" b="0">
                <a:latin typeface="Comic Sans MS" charset="0"/>
                <a:cs typeface="Tahoma" charset="0"/>
              </a:rPr>
              <a:t>Notes for slide </a:t>
            </a:r>
            <a:fld id="{452E68DB-C169-4241-9DDA-19D0046318D7}" type="slidenum">
              <a:rPr lang="en-US" sz="1700" b="0">
                <a:latin typeface="Comic Sans MS" charset="0"/>
                <a:cs typeface="Tahoma" charset="0"/>
              </a:rPr>
              <a:pPr marL="214313" indent="-214313" algn="r" defTabSz="857250">
                <a:lnSpc>
                  <a:spcPct val="97000"/>
                </a:lnSpc>
                <a:spcBef>
                  <a:spcPct val="49000"/>
                </a:spcBef>
              </a:pPr>
              <a:t>‹#›</a:t>
            </a:fld>
            <a:endParaRPr lang="en-US" sz="1700" b="0">
              <a:latin typeface="Comic Sans MS" charset="0"/>
              <a:cs typeface="Tahoma" charset="0"/>
            </a:endParaRPr>
          </a:p>
        </p:txBody>
      </p:sp>
      <p:sp>
        <p:nvSpPr>
          <p:cNvPr id="15365" name="Rectangle 11"/>
          <p:cNvSpPr>
            <a:spLocks noChangeArrowheads="1"/>
          </p:cNvSpPr>
          <p:nvPr/>
        </p:nvSpPr>
        <p:spPr bwMode="auto">
          <a:xfrm>
            <a:off x="533400" y="6889750"/>
            <a:ext cx="4554538"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3" tIns="23501" rIns="60423" bIns="23501">
            <a:spAutoFit/>
          </a:bodyPr>
          <a:lstStyle/>
          <a:p>
            <a:pPr marL="214313" indent="-214313" defTabSz="857250">
              <a:lnSpc>
                <a:spcPct val="118000"/>
              </a:lnSpc>
            </a:pPr>
            <a:r>
              <a:rPr lang="en-US" sz="1200" b="0">
                <a:latin typeface="Comic Sans MS" charset="0"/>
                <a:cs typeface="Tahoma" charset="0"/>
              </a:rPr>
              <a:t>Leonard McMillan  </a:t>
            </a:r>
            <a:fld id="{CCD8F8F1-BB3F-2141-AE78-CC415B8E2E86}" type="datetime1">
              <a:rPr lang="en-US" sz="1200" b="0">
                <a:latin typeface="Comic Sans MS" charset="0"/>
                <a:cs typeface="Tahoma" charset="0"/>
              </a:rPr>
              <a:pPr marL="214313" indent="-214313" defTabSz="857250">
                <a:lnSpc>
                  <a:spcPct val="118000"/>
                </a:lnSpc>
              </a:pPr>
              <a:t>2/11/16</a:t>
            </a:fld>
            <a:r>
              <a:rPr lang="en-US" sz="1200" b="0">
                <a:latin typeface="Comic Sans MS" charset="0"/>
                <a:cs typeface="Tahoma" charset="0"/>
              </a:rPr>
              <a:t>  </a:t>
            </a:r>
            <a:fld id="{18A17972-85D5-284F-8A73-DF2ECE993C25}" type="datetime10">
              <a:rPr lang="en-US" sz="1200" b="0">
                <a:latin typeface="Comic Sans MS" charset="0"/>
                <a:cs typeface="Tahoma" charset="0"/>
              </a:rPr>
              <a:pPr marL="214313" indent="-214313" defTabSz="857250">
                <a:lnSpc>
                  <a:spcPct val="118000"/>
                </a:lnSpc>
              </a:pPr>
              <a:t>13:23</a:t>
            </a:fld>
            <a:endParaRPr lang="en-US" sz="1200" b="0">
              <a:latin typeface="Comic Sans MS" charset="0"/>
              <a:cs typeface="Tahoma" charset="0"/>
            </a:endParaRPr>
          </a:p>
        </p:txBody>
      </p:sp>
    </p:spTree>
    <p:extLst>
      <p:ext uri="{BB962C8B-B14F-4D97-AF65-F5344CB8AC3E}">
        <p14:creationId xmlns:p14="http://schemas.microsoft.com/office/powerpoint/2010/main" val="1152293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Rot="1" noChangeAspect="1" noChangeArrowheads="1" noTextEdit="1"/>
          </p:cNvSpPr>
          <p:nvPr>
            <p:ph type="sldImg"/>
          </p:nvPr>
        </p:nvSpPr>
        <p:spPr/>
      </p:sp>
      <p:sp>
        <p:nvSpPr>
          <p:cNvPr id="17410" name="Rectangle 1027"/>
          <p:cNvSpPr>
            <a:spLocks noGrp="1" noChangeArrowheads="1"/>
          </p:cNvSpPr>
          <p:nvPr>
            <p:ph type="body" idx="1"/>
          </p:nvPr>
        </p:nvSpPr>
        <p:spPr bwMode="auto">
          <a:xfrm>
            <a:off x="1281113" y="3475038"/>
            <a:ext cx="7038975" cy="3289300"/>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711" tIns="48355" rIns="96711" bIns="4835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44282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60438" y="3521075"/>
            <a:ext cx="7680325" cy="2879725"/>
          </a:xfrm>
          <a:prstGeom prst="rect">
            <a:avLst/>
          </a:prstGeom>
        </p:spPr>
        <p:txBody>
          <a:bodyPr/>
          <a:lstStyle/>
          <a:p>
            <a:r>
              <a:rPr lang="en-US" dirty="0" smtClean="0"/>
              <a:t>All function in C are global, they are not attached to any classes.</a:t>
            </a:r>
          </a:p>
          <a:p>
            <a:endParaRPr lang="en-US" dirty="0" smtClean="0"/>
          </a:p>
          <a:p>
            <a:r>
              <a:rPr lang="en-US" dirty="0" smtClean="0"/>
              <a:t>C has pointers, java has references</a:t>
            </a:r>
            <a:r>
              <a:rPr lang="en-US" baseline="0" dirty="0" smtClean="0"/>
              <a:t> which are cleaner and easier than pointers (hides details).</a:t>
            </a:r>
            <a:endParaRPr lang="en-US" dirty="0"/>
          </a:p>
        </p:txBody>
      </p:sp>
    </p:spTree>
    <p:extLst>
      <p:ext uri="{BB962C8B-B14F-4D97-AF65-F5344CB8AC3E}">
        <p14:creationId xmlns:p14="http://schemas.microsoft.com/office/powerpoint/2010/main" val="118242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60438" y="3521075"/>
            <a:ext cx="7680325" cy="2879725"/>
          </a:xfrm>
          <a:prstGeom prst="rect">
            <a:avLst/>
          </a:prstGeom>
        </p:spPr>
        <p:txBody>
          <a:bodyPr/>
          <a:lstStyle/>
          <a:p>
            <a:r>
              <a:rPr lang="en-US" dirty="0" smtClean="0"/>
              <a:t>All the numbering is based on bytes in C.</a:t>
            </a:r>
          </a:p>
          <a:p>
            <a:endParaRPr lang="en-US" dirty="0" smtClean="0"/>
          </a:p>
          <a:p>
            <a:r>
              <a:rPr lang="en-US" dirty="0" smtClean="0"/>
              <a:t>p</a:t>
            </a:r>
            <a:r>
              <a:rPr lang="en-US" baseline="0" dirty="0" smtClean="0"/>
              <a:t> is a pointer to an integer which refers to an address, p also lives in memory in this case p lives in 2004</a:t>
            </a:r>
          </a:p>
          <a:p>
            <a:endParaRPr lang="en-US" baseline="0" dirty="0" smtClean="0"/>
          </a:p>
          <a:p>
            <a:r>
              <a:rPr lang="en-US" baseline="0" dirty="0" smtClean="0"/>
              <a:t>p gets the address of I and now stores the value of 1056. p is storing the address, p is the pointer and its value is the address of </a:t>
            </a:r>
            <a:r>
              <a:rPr lang="en-US" baseline="0" dirty="0" err="1" smtClean="0"/>
              <a:t>i</a:t>
            </a:r>
            <a:endParaRPr lang="en-US" dirty="0" smtClean="0"/>
          </a:p>
        </p:txBody>
      </p:sp>
    </p:spTree>
    <p:extLst>
      <p:ext uri="{BB962C8B-B14F-4D97-AF65-F5344CB8AC3E}">
        <p14:creationId xmlns:p14="http://schemas.microsoft.com/office/powerpoint/2010/main" val="6515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60438" y="3521075"/>
            <a:ext cx="7680325" cy="2879725"/>
          </a:xfrm>
          <a:prstGeom prst="rect">
            <a:avLst/>
          </a:prstGeom>
        </p:spPr>
        <p:txBody>
          <a:bodyPr/>
          <a:lstStyle/>
          <a:p>
            <a:r>
              <a:rPr lang="en-US" dirty="0" smtClean="0"/>
              <a:t>Putting a star before</a:t>
            </a:r>
            <a:r>
              <a:rPr lang="en-US" baseline="0" dirty="0" smtClean="0"/>
              <a:t> p is a dereference, it assigns I to p. It means, go to p and look at it’s value and that is going to give you its address, at that location put the number 5. Since p’s address is 1056, it tells the compiler to put the number 5 in address 1056. </a:t>
            </a:r>
          </a:p>
          <a:p>
            <a:endParaRPr lang="en-US" baseline="0" dirty="0" smtClean="0"/>
          </a:p>
          <a:p>
            <a:r>
              <a:rPr lang="en-US" baseline="0" dirty="0" smtClean="0"/>
              <a:t>Print p will give you the number 1056, since it is an address</a:t>
            </a:r>
          </a:p>
          <a:p>
            <a:r>
              <a:rPr lang="en-US" baseline="0" dirty="0" smtClean="0"/>
              <a:t>Print *p will give you the integer 5</a:t>
            </a:r>
            <a:endParaRPr lang="en-US" dirty="0"/>
          </a:p>
        </p:txBody>
      </p:sp>
    </p:spTree>
    <p:extLst>
      <p:ext uri="{BB962C8B-B14F-4D97-AF65-F5344CB8AC3E}">
        <p14:creationId xmlns:p14="http://schemas.microsoft.com/office/powerpoint/2010/main" val="141386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60438" y="3521075"/>
            <a:ext cx="7680325" cy="2879725"/>
          </a:xfrm>
          <a:prstGeom prst="rect">
            <a:avLst/>
          </a:prstGeom>
        </p:spPr>
        <p:txBody>
          <a:bodyPr/>
          <a:lstStyle/>
          <a:p>
            <a:endParaRPr lang="en-US" dirty="0"/>
          </a:p>
        </p:txBody>
      </p:sp>
    </p:spTree>
    <p:extLst>
      <p:ext uri="{BB962C8B-B14F-4D97-AF65-F5344CB8AC3E}">
        <p14:creationId xmlns:p14="http://schemas.microsoft.com/office/powerpoint/2010/main" val="118300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grpSp>
      <p:sp>
        <p:nvSpPr>
          <p:cNvPr id="7" name="AutoShape 10"/>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dirty="0">
              <a:latin typeface="Tahoma"/>
              <a:ea typeface="Tahoma"/>
              <a:cs typeface="Tahoma"/>
            </a:endParaRPr>
          </a:p>
        </p:txBody>
      </p:sp>
      <p:sp>
        <p:nvSpPr>
          <p:cNvPr id="708613"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smtClean="0"/>
              <a:t>Click to edit Master title style</a:t>
            </a:r>
            <a:endParaRPr lang="en-US" altLang="en-US"/>
          </a:p>
        </p:txBody>
      </p:sp>
      <p:sp>
        <p:nvSpPr>
          <p:cNvPr id="708614"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smtClean="0"/>
              <a:t>Click to edit Master subtitle style</a:t>
            </a:r>
            <a:endParaRPr lang="en-US" altLang="en-US"/>
          </a:p>
        </p:txBody>
      </p:sp>
      <p:sp>
        <p:nvSpPr>
          <p:cNvPr id="8" name="Date Placeholder 7"/>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9" name="Footer Placeholder 8"/>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10" name="Rectangle 9"/>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pPr>
              <a:defRPr/>
            </a:pPr>
            <a:fld id="{CB100BED-B2AC-5941-9932-CE38837461D3}" type="slidenum">
              <a:rPr lang="en-US"/>
              <a:pPr>
                <a:defRPr/>
              </a:pPr>
              <a:t>‹#›</a:t>
            </a:fld>
            <a:endParaRPr lang="en-US"/>
          </a:p>
        </p:txBody>
      </p:sp>
    </p:spTree>
    <p:extLst>
      <p:ext uri="{BB962C8B-B14F-4D97-AF65-F5344CB8AC3E}">
        <p14:creationId xmlns:p14="http://schemas.microsoft.com/office/powerpoint/2010/main" val="319143876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E771499-C637-7C4E-B5D4-30BD043160C1}" type="slidenum">
              <a:rPr lang="en-US"/>
              <a:pPr>
                <a:defRPr/>
              </a:pPr>
              <a:t>‹#›</a:t>
            </a:fld>
            <a:endParaRPr lang="en-US"/>
          </a:p>
        </p:txBody>
      </p:sp>
    </p:spTree>
    <p:extLst>
      <p:ext uri="{BB962C8B-B14F-4D97-AF65-F5344CB8AC3E}">
        <p14:creationId xmlns:p14="http://schemas.microsoft.com/office/powerpoint/2010/main" val="58495463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D435BB2-904B-E54D-AEA4-FF2C2AF032DC}" type="slidenum">
              <a:rPr lang="en-US"/>
              <a:pPr>
                <a:defRPr/>
              </a:pPr>
              <a:t>‹#›</a:t>
            </a:fld>
            <a:endParaRPr lang="en-US"/>
          </a:p>
        </p:txBody>
      </p:sp>
    </p:spTree>
    <p:extLst>
      <p:ext uri="{BB962C8B-B14F-4D97-AF65-F5344CB8AC3E}">
        <p14:creationId xmlns:p14="http://schemas.microsoft.com/office/powerpoint/2010/main" val="2945420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25C5F693-13E5-214C-A5FC-5CD776B69F82}" type="slidenum">
              <a:rPr lang="en-US"/>
              <a:pPr>
                <a:defRPr/>
              </a:pPr>
              <a:t>‹#›</a:t>
            </a:fld>
            <a:endParaRPr lang="en-US"/>
          </a:p>
        </p:txBody>
      </p:sp>
    </p:spTree>
    <p:extLst>
      <p:ext uri="{BB962C8B-B14F-4D97-AF65-F5344CB8AC3E}">
        <p14:creationId xmlns:p14="http://schemas.microsoft.com/office/powerpoint/2010/main" val="419405196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304800"/>
            <a:ext cx="91440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6751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09600" y="1143000"/>
            <a:ext cx="3848100" cy="5105400"/>
          </a:xfrm>
        </p:spPr>
        <p:txBody>
          <a:bodyPr/>
          <a:lstStyle/>
          <a:p>
            <a:pPr lvl="0"/>
            <a:endParaRPr lang="en-US" noProof="0" smtClean="0"/>
          </a:p>
        </p:txBody>
      </p:sp>
      <p:sp>
        <p:nvSpPr>
          <p:cNvPr id="4" name="Text Placeholder 3"/>
          <p:cNvSpPr>
            <a:spLocks noGrp="1"/>
          </p:cNvSpPr>
          <p:nvPr>
            <p:ph type="body" sz="half" idx="2"/>
          </p:nvPr>
        </p:nvSpPr>
        <p:spPr>
          <a:xfrm>
            <a:off x="4610100" y="1143000"/>
            <a:ext cx="38481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078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3630E2D1-3B22-A64E-AD13-DF3EAF0E479B}" type="slidenum">
              <a:rPr lang="en-US"/>
              <a:pPr>
                <a:defRPr/>
              </a:pPr>
              <a:t>‹#›</a:t>
            </a:fld>
            <a:endParaRPr lang="en-US"/>
          </a:p>
        </p:txBody>
      </p:sp>
    </p:spTree>
    <p:extLst>
      <p:ext uri="{BB962C8B-B14F-4D97-AF65-F5344CB8AC3E}">
        <p14:creationId xmlns:p14="http://schemas.microsoft.com/office/powerpoint/2010/main" val="327214524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330667AA-2969-A849-A7F0-7366C169A52A}" type="slidenum">
              <a:rPr lang="en-US"/>
              <a:pPr>
                <a:defRPr/>
              </a:pPr>
              <a:t>‹#›</a:t>
            </a:fld>
            <a:endParaRPr lang="en-US"/>
          </a:p>
        </p:txBody>
      </p:sp>
    </p:spTree>
    <p:extLst>
      <p:ext uri="{BB962C8B-B14F-4D97-AF65-F5344CB8AC3E}">
        <p14:creationId xmlns:p14="http://schemas.microsoft.com/office/powerpoint/2010/main" val="13773770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B63A70B6-CFAE-BF43-9CD8-833454BBB061}" type="slidenum">
              <a:rPr lang="en-US"/>
              <a:pPr>
                <a:defRPr/>
              </a:pPr>
              <a:t>‹#›</a:t>
            </a:fld>
            <a:endParaRPr lang="en-US"/>
          </a:p>
        </p:txBody>
      </p:sp>
    </p:spTree>
    <p:extLst>
      <p:ext uri="{BB962C8B-B14F-4D97-AF65-F5344CB8AC3E}">
        <p14:creationId xmlns:p14="http://schemas.microsoft.com/office/powerpoint/2010/main" val="384708089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6CD74758-FA77-3B45-89EA-59450F6FF3EC}" type="slidenum">
              <a:rPr lang="en-US"/>
              <a:pPr>
                <a:defRPr/>
              </a:pPr>
              <a:t>‹#›</a:t>
            </a:fld>
            <a:endParaRPr lang="en-US"/>
          </a:p>
        </p:txBody>
      </p:sp>
    </p:spTree>
    <p:extLst>
      <p:ext uri="{BB962C8B-B14F-4D97-AF65-F5344CB8AC3E}">
        <p14:creationId xmlns:p14="http://schemas.microsoft.com/office/powerpoint/2010/main" val="9448878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CEFEB72D-B1A0-F249-B8AC-713573CD32E4}" type="slidenum">
              <a:rPr lang="en-US"/>
              <a:pPr>
                <a:defRPr/>
              </a:pPr>
              <a:t>‹#›</a:t>
            </a:fld>
            <a:endParaRPr lang="en-US"/>
          </a:p>
        </p:txBody>
      </p:sp>
    </p:spTree>
    <p:extLst>
      <p:ext uri="{BB962C8B-B14F-4D97-AF65-F5344CB8AC3E}">
        <p14:creationId xmlns:p14="http://schemas.microsoft.com/office/powerpoint/2010/main" val="278992573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EEB96455-24AC-F74D-9295-E39EA1F99AA1}" type="slidenum">
              <a:rPr lang="en-US"/>
              <a:pPr>
                <a:defRPr/>
              </a:pPr>
              <a:t>‹#›</a:t>
            </a:fld>
            <a:endParaRPr lang="en-US"/>
          </a:p>
        </p:txBody>
      </p:sp>
    </p:spTree>
    <p:extLst>
      <p:ext uri="{BB962C8B-B14F-4D97-AF65-F5344CB8AC3E}">
        <p14:creationId xmlns:p14="http://schemas.microsoft.com/office/powerpoint/2010/main" val="378733407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00A1294-1E2E-DB48-A04C-BF235A2F9676}" type="slidenum">
              <a:rPr lang="en-US"/>
              <a:pPr>
                <a:defRPr/>
              </a:pPr>
              <a:t>‹#›</a:t>
            </a:fld>
            <a:endParaRPr lang="en-US"/>
          </a:p>
        </p:txBody>
      </p:sp>
    </p:spTree>
    <p:extLst>
      <p:ext uri="{BB962C8B-B14F-4D97-AF65-F5344CB8AC3E}">
        <p14:creationId xmlns:p14="http://schemas.microsoft.com/office/powerpoint/2010/main" val="22401834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BCC470A8-2957-794D-9CAC-A87CD6709EA1}" type="slidenum">
              <a:rPr lang="en-US"/>
              <a:pPr>
                <a:defRPr/>
              </a:pPr>
              <a:t>‹#›</a:t>
            </a:fld>
            <a:endParaRPr lang="en-US"/>
          </a:p>
        </p:txBody>
      </p:sp>
    </p:spTree>
    <p:extLst>
      <p:ext uri="{BB962C8B-B14F-4D97-AF65-F5344CB8AC3E}">
        <p14:creationId xmlns:p14="http://schemas.microsoft.com/office/powerpoint/2010/main" val="1437840075"/>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dirty="0" smtClean="0"/>
              <a:t>Click to edit Master title style</a:t>
            </a:r>
          </a:p>
        </p:txBody>
      </p:sp>
      <p:sp>
        <p:nvSpPr>
          <p:cNvPr id="707587" name="Rectangle 3"/>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07588" name="Rectangle 4"/>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a:spcBef>
                <a:spcPct val="50000"/>
              </a:spcBef>
              <a:defRPr sz="1400">
                <a:latin typeface="Arial Narrow" charset="0"/>
                <a:cs typeface="Tahoma" charset="0"/>
              </a:defRPr>
            </a:lvl1pPr>
          </a:lstStyle>
          <a:p>
            <a:pPr>
              <a:defRPr/>
            </a:pPr>
            <a:fld id="{0373F2D0-10C9-AC46-BD84-908D963362D9}" type="slidenum">
              <a:rPr lang="en-US"/>
              <a:pPr>
                <a:defRPr/>
              </a:pPr>
              <a:t>‹#›</a:t>
            </a:fld>
            <a:endParaRPr lang="en-US"/>
          </a:p>
        </p:txBody>
      </p:sp>
      <p:sp>
        <p:nvSpPr>
          <p:cNvPr id="1029" name="Rectangle 5"/>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spTree>
  </p:cSld>
  <p:clrMap bg1="lt1" tx1="dk1" bg2="lt2" tx2="dk2" accent1="accent1" accent2="accent2" accent3="accent3" accent4="accent4" accent5="accent5" accent6="accent6" hlink="hlink" folHlink="folHlink"/>
  <p:sldLayoutIdLst>
    <p:sldLayoutId id="2147483928"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9" r:id="rId13"/>
    <p:sldLayoutId id="2147483930" r:id="rId14"/>
  </p:sldLayoutIdLst>
  <p:transition spd="med"/>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ＭＳ Ｐゴシック" charset="0"/>
          <a:cs typeface="Tahoma"/>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charset="0"/>
        <a:buChar char="ã"/>
        <a:defRPr kumimoji="1" sz="2800">
          <a:solidFill>
            <a:schemeClr val="accent1"/>
          </a:solidFill>
          <a:effectLst>
            <a:outerShdw blurRad="38100" dist="38100" dir="2700000" algn="tl">
              <a:srgbClr val="C0C0C0"/>
            </a:outerShdw>
          </a:effectLst>
          <a:latin typeface="+mn-lt"/>
          <a:ea typeface="ＭＳ Ｐゴシック" charset="0"/>
          <a:cs typeface="Tahoma"/>
        </a:defRPr>
      </a:lvl1pPr>
      <a:lvl2pPr marL="742950" indent="-285750" algn="l" rtl="0" eaLnBrk="0" fontAlgn="base" hangingPunct="0">
        <a:spcBef>
          <a:spcPct val="20000"/>
        </a:spcBef>
        <a:spcAft>
          <a:spcPct val="0"/>
        </a:spcAft>
        <a:buClr>
          <a:schemeClr val="hlink"/>
        </a:buClr>
        <a:buSzPct val="85000"/>
        <a:buFont typeface="Wingdings" charset="0"/>
        <a:buChar char="l"/>
        <a:defRPr kumimoji="1" sz="2300">
          <a:solidFill>
            <a:schemeClr val="hlink"/>
          </a:solidFill>
          <a:effectLst>
            <a:outerShdw blurRad="38100" dist="38100" dir="2700000" algn="tl">
              <a:srgbClr val="C0C0C0"/>
            </a:outerShdw>
          </a:effectLst>
          <a:latin typeface="+mn-lt"/>
          <a:ea typeface="Tahoma"/>
          <a:cs typeface="Tahoma" charset="0"/>
        </a:defRPr>
      </a:lvl2pPr>
      <a:lvl3pPr marL="1143000" indent="-228600" algn="l" rtl="0" eaLnBrk="0" fontAlgn="base" hangingPunct="0">
        <a:spcBef>
          <a:spcPct val="20000"/>
        </a:spcBef>
        <a:spcAft>
          <a:spcPct val="0"/>
        </a:spcAft>
        <a:buClr>
          <a:schemeClr val="tx1"/>
        </a:buClr>
        <a:buFont typeface="Wingdings" charset="0"/>
        <a:buChar char="Ø"/>
        <a:defRPr kumimoji="1" sz="2000">
          <a:solidFill>
            <a:schemeClr val="tx1"/>
          </a:solidFill>
          <a:effectLst>
            <a:outerShdw blurRad="38100" dist="38100" dir="2700000" algn="tl">
              <a:srgbClr val="C0C0C0"/>
            </a:outerShdw>
          </a:effectLst>
          <a:latin typeface="+mn-lt"/>
          <a:ea typeface="Tahoma"/>
          <a:cs typeface="Tahoma" charset="0"/>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354013"/>
            <a:ext cx="8534400" cy="2370137"/>
          </a:xfrm>
        </p:spPr>
        <p:txBody>
          <a:bodyPr/>
          <a:lstStyle/>
          <a:p>
            <a:pPr algn="ctr" eaLnBrk="1" hangingPunct="1">
              <a:defRPr/>
            </a:pPr>
            <a:r>
              <a:rPr lang="en-US" dirty="0">
                <a:effectLst>
                  <a:outerShdw blurRad="38100" dist="38100" dir="2700000" algn="tl">
                    <a:srgbClr val="DDDDDD"/>
                  </a:outerShdw>
                </a:effectLst>
                <a:latin typeface="Tahoma" charset="0"/>
                <a:ea typeface="Tahoma"/>
              </a:rPr>
              <a:t/>
            </a:r>
            <a:br>
              <a:rPr lang="en-US"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Computer Organization and Design</a:t>
            </a:r>
            <a:br>
              <a:rPr lang="en-US" sz="3600" b="1"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
            </a:r>
            <a:br>
              <a:rPr lang="en-US" sz="3600" b="1" dirty="0">
                <a:effectLst>
                  <a:outerShdw blurRad="38100" dist="38100" dir="2700000" algn="tl">
                    <a:srgbClr val="DDDDDD"/>
                  </a:outerShdw>
                </a:effectLst>
                <a:latin typeface="Tahoma" charset="0"/>
                <a:ea typeface="Tahoma"/>
              </a:rPr>
            </a:br>
            <a:r>
              <a:rPr lang="en-US" sz="3600" dirty="0" smtClean="0">
                <a:effectLst>
                  <a:outerShdw blurRad="38100" dist="38100" dir="2700000" algn="tl">
                    <a:srgbClr val="DDDDDD"/>
                  </a:outerShdw>
                </a:effectLst>
                <a:latin typeface="Tahoma" charset="0"/>
                <a:ea typeface="Tahoma"/>
              </a:rPr>
              <a:t>Pointers, Arrays and Strings in C</a:t>
            </a:r>
            <a:endParaRPr lang="en-US" sz="3600" b="1" dirty="0">
              <a:effectLst>
                <a:outerShdw blurRad="38100" dist="38100" dir="2700000" algn="tl">
                  <a:srgbClr val="DDDDDD"/>
                </a:outerShdw>
              </a:effectLst>
              <a:latin typeface="Tahoma" charset="0"/>
              <a:ea typeface="Tahoma"/>
            </a:endParaRPr>
          </a:p>
        </p:txBody>
      </p:sp>
      <p:sp>
        <p:nvSpPr>
          <p:cNvPr id="20" name="Subtitle 19"/>
          <p:cNvSpPr>
            <a:spLocks noGrp="1"/>
          </p:cNvSpPr>
          <p:nvPr>
            <p:ph type="subTitle" idx="1"/>
          </p:nvPr>
        </p:nvSpPr>
        <p:spPr/>
        <p:txBody>
          <a:bodyPr/>
          <a:lstStyle/>
          <a:p>
            <a:pPr eaLnBrk="1" hangingPunct="1">
              <a:buFont typeface="Wingdings 2" charset="0"/>
              <a:buNone/>
              <a:defRPr/>
            </a:pPr>
            <a:r>
              <a:rPr lang="en-US" sz="3200" dirty="0">
                <a:effectLst>
                  <a:outerShdw blurRad="38100" dist="38100" dir="2700000" algn="tl">
                    <a:srgbClr val="DDDDDD"/>
                  </a:outerShdw>
                </a:effectLst>
                <a:latin typeface="Tahoma" charset="0"/>
                <a:ea typeface="Tahoma"/>
              </a:rPr>
              <a:t>Montek Singh</a:t>
            </a:r>
          </a:p>
          <a:p>
            <a:pPr eaLnBrk="1" hangingPunct="1">
              <a:lnSpc>
                <a:spcPct val="120000"/>
              </a:lnSpc>
              <a:buFont typeface="Wingdings 2" charset="0"/>
              <a:buNone/>
              <a:defRPr/>
            </a:pPr>
            <a:r>
              <a:rPr lang="en-US" dirty="0" smtClean="0">
                <a:solidFill>
                  <a:schemeClr val="tx1"/>
                </a:solidFill>
                <a:effectLst>
                  <a:outerShdw blurRad="38100" dist="38100" dir="2700000" algn="tl">
                    <a:srgbClr val="DDDDDD"/>
                  </a:outerShdw>
                </a:effectLst>
                <a:latin typeface="Tahoma" charset="0"/>
                <a:ea typeface="Tahoma"/>
              </a:rPr>
              <a:t>Feb 5, 2016</a:t>
            </a:r>
            <a:endParaRPr lang="en-US" dirty="0">
              <a:solidFill>
                <a:schemeClr val="tx1"/>
              </a:solidFill>
              <a:effectLst>
                <a:outerShdw blurRad="38100" dist="38100" dir="2700000" algn="tl">
                  <a:srgbClr val="DDDDDD"/>
                </a:outerShdw>
              </a:effectLst>
              <a:latin typeface="Tahoma" charset="0"/>
              <a:ea typeface="Tahoma"/>
            </a:endParaRPr>
          </a:p>
          <a:p>
            <a:pPr eaLnBrk="1" hangingPunct="1">
              <a:lnSpc>
                <a:spcPct val="120000"/>
              </a:lnSpc>
              <a:buFont typeface="Wingdings 2" charset="0"/>
              <a:buNone/>
              <a:defRPr/>
            </a:pPr>
            <a:endParaRPr lang="en-US" dirty="0">
              <a:solidFill>
                <a:schemeClr val="tx1"/>
              </a:solidFill>
              <a:effectLst>
                <a:outerShdw blurRad="38100" dist="38100" dir="2700000" algn="tl">
                  <a:srgbClr val="DDDDDD"/>
                </a:outerShdw>
              </a:effectLst>
              <a:latin typeface="Tahoma" charset="0"/>
              <a:ea typeface="Tahoma"/>
            </a:endParaRPr>
          </a:p>
          <a:p>
            <a:pPr eaLnBrk="1" hangingPunct="1">
              <a:lnSpc>
                <a:spcPct val="120000"/>
              </a:lnSpc>
              <a:buFont typeface="Wingdings 2" charset="0"/>
              <a:buNone/>
              <a:defRPr/>
            </a:pPr>
            <a:r>
              <a:rPr lang="en-US" dirty="0" smtClean="0">
                <a:solidFill>
                  <a:schemeClr val="tx1"/>
                </a:solidFill>
                <a:effectLst>
                  <a:outerShdw blurRad="38100" dist="38100" dir="2700000" algn="tl">
                    <a:srgbClr val="DDDDDD"/>
                  </a:outerShdw>
                </a:effectLst>
                <a:latin typeface="Tahoma" charset="0"/>
                <a:ea typeface="Tahoma"/>
              </a:rPr>
              <a:t>Lab 4 supplement</a:t>
            </a:r>
            <a:endParaRPr lang="en-US" dirty="0">
              <a:solidFill>
                <a:schemeClr val="tx1"/>
              </a:solidFill>
              <a:effectLst>
                <a:outerShdw blurRad="38100" dist="38100" dir="2700000" algn="tl">
                  <a:srgbClr val="DDDDDD"/>
                </a:outerShdw>
              </a:effectLst>
              <a:latin typeface="Tahoma" charset="0"/>
              <a:ea typeface="Tahom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latin typeface="Tahoma" charset="0"/>
                <a:ea typeface="Tahoma"/>
              </a:rPr>
              <a:t>Pointer summary</a:t>
            </a:r>
          </a:p>
        </p:txBody>
      </p:sp>
      <p:sp>
        <p:nvSpPr>
          <p:cNvPr id="9219"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In the </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C</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 world and in the </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machine</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 world:</a:t>
            </a:r>
          </a:p>
          <a:p>
            <a:pPr lvl="1">
              <a:defRPr/>
            </a:pPr>
            <a:r>
              <a:rPr lang="en-US" dirty="0">
                <a:effectLst>
                  <a:outerShdw blurRad="38100" dist="38100" dir="2700000" algn="tl">
                    <a:srgbClr val="DDDDDD"/>
                  </a:outerShdw>
                </a:effectLst>
                <a:latin typeface="Tahoma" charset="0"/>
              </a:rPr>
              <a:t>a pointer is just the address of an object in memory</a:t>
            </a:r>
          </a:p>
          <a:p>
            <a:pPr lvl="1">
              <a:defRPr/>
            </a:pPr>
            <a:r>
              <a:rPr lang="en-US" dirty="0">
                <a:effectLst>
                  <a:outerShdw blurRad="38100" dist="38100" dir="2700000" algn="tl">
                    <a:srgbClr val="DDDDDD"/>
                  </a:outerShdw>
                </a:effectLst>
                <a:latin typeface="Tahoma" charset="0"/>
              </a:rPr>
              <a:t>size of </a:t>
            </a:r>
            <a:r>
              <a:rPr lang="en-US" dirty="0" smtClean="0">
                <a:effectLst>
                  <a:outerShdw blurRad="38100" dist="38100" dir="2700000" algn="tl">
                    <a:srgbClr val="DDDDDD"/>
                  </a:outerShdw>
                </a:effectLst>
                <a:latin typeface="Tahoma" charset="0"/>
              </a:rPr>
              <a:t>pointer itself </a:t>
            </a:r>
            <a:r>
              <a:rPr lang="en-US" dirty="0">
                <a:effectLst>
                  <a:outerShdw blurRad="38100" dist="38100" dir="2700000" algn="tl">
                    <a:srgbClr val="DDDDDD"/>
                  </a:outerShdw>
                </a:effectLst>
                <a:latin typeface="Tahoma" charset="0"/>
              </a:rPr>
              <a:t>is fixed regardless of size of object</a:t>
            </a:r>
          </a:p>
          <a:p>
            <a:pPr lvl="1">
              <a:defRPr/>
            </a:pPr>
            <a:r>
              <a:rPr lang="en-US" dirty="0">
                <a:effectLst>
                  <a:outerShdw blurRad="38100" dist="38100" dir="2700000" algn="tl">
                    <a:srgbClr val="DDDDDD"/>
                  </a:outerShdw>
                </a:effectLst>
                <a:latin typeface="Tahoma" charset="0"/>
              </a:rPr>
              <a:t>to get to the next object:</a:t>
            </a:r>
          </a:p>
          <a:p>
            <a:pPr lvl="2">
              <a:defRPr/>
            </a:pPr>
            <a:r>
              <a:rPr lang="en-US" dirty="0">
                <a:effectLst>
                  <a:outerShdw blurRad="38100" dist="38100" dir="2700000" algn="tl">
                    <a:srgbClr val="DDDDDD"/>
                  </a:outerShdw>
                </a:effectLst>
                <a:latin typeface="Tahoma" charset="0"/>
              </a:rPr>
              <a:t>in machine code:  increment pointer by the object</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 size in bytes</a:t>
            </a:r>
          </a:p>
          <a:p>
            <a:pPr lvl="2">
              <a:defRPr/>
            </a:pPr>
            <a:r>
              <a:rPr lang="en-US" dirty="0">
                <a:effectLst>
                  <a:outerShdw blurRad="38100" dist="38100" dir="2700000" algn="tl">
                    <a:srgbClr val="DDDDDD"/>
                  </a:outerShdw>
                </a:effectLst>
                <a:latin typeface="Tahoma" charset="0"/>
              </a:rPr>
              <a:t>in C:  increment pointer by 1</a:t>
            </a:r>
          </a:p>
          <a:p>
            <a:pPr lvl="1">
              <a:defRPr/>
            </a:pPr>
            <a:r>
              <a:rPr lang="en-US" dirty="0">
                <a:effectLst>
                  <a:outerShdw blurRad="38100" dist="38100" dir="2700000" algn="tl">
                    <a:srgbClr val="DDDDDD"/>
                  </a:outerShdw>
                </a:effectLst>
                <a:latin typeface="Tahoma" charset="0"/>
              </a:rPr>
              <a:t>to get the </a:t>
            </a:r>
            <a:r>
              <a:rPr lang="en-US" dirty="0" err="1">
                <a:effectLst>
                  <a:outerShdw blurRad="38100" dist="38100" dir="2700000" algn="tl">
                    <a:srgbClr val="DDDDDD"/>
                  </a:outerShdw>
                </a:effectLst>
                <a:latin typeface="Tahoma" charset="0"/>
              </a:rPr>
              <a:t>ith</a:t>
            </a:r>
            <a:r>
              <a:rPr lang="en-US" dirty="0">
                <a:effectLst>
                  <a:outerShdw blurRad="38100" dist="38100" dir="2700000" algn="tl">
                    <a:srgbClr val="DDDDDD"/>
                  </a:outerShdw>
                </a:effectLst>
                <a:latin typeface="Tahoma" charset="0"/>
              </a:rPr>
              <a:t> object:</a:t>
            </a:r>
          </a:p>
          <a:p>
            <a:pPr lvl="2">
              <a:defRPr/>
            </a:pPr>
            <a:r>
              <a:rPr lang="en-US" dirty="0">
                <a:effectLst>
                  <a:outerShdw blurRad="38100" dist="38100" dir="2700000" algn="tl">
                    <a:srgbClr val="DDDDDD"/>
                  </a:outerShdw>
                </a:effectLst>
                <a:latin typeface="Tahoma" charset="0"/>
              </a:rPr>
              <a:t>in machine code:  add </a:t>
            </a:r>
            <a:r>
              <a:rPr lang="en-US" b="1" dirty="0" err="1">
                <a:effectLst>
                  <a:outerShdw blurRad="38100" dist="38100" dir="2700000" algn="tl">
                    <a:srgbClr val="DDDDDD"/>
                  </a:outerShdw>
                </a:effectLst>
                <a:latin typeface="Courier New"/>
                <a:cs typeface="Courier New"/>
              </a:rPr>
              <a:t>i</a:t>
            </a:r>
            <a:r>
              <a:rPr lang="en-US" b="1" dirty="0">
                <a:effectLst>
                  <a:outerShdw blurRad="38100" dist="38100" dir="2700000" algn="tl">
                    <a:srgbClr val="DDDDDD"/>
                  </a:outerShdw>
                </a:effectLst>
                <a:latin typeface="Courier New"/>
                <a:cs typeface="Courier New"/>
              </a:rPr>
              <a:t>*</a:t>
            </a:r>
            <a:r>
              <a:rPr lang="en-US" b="1" dirty="0" err="1">
                <a:effectLst>
                  <a:outerShdw blurRad="38100" dist="38100" dir="2700000" algn="tl">
                    <a:srgbClr val="DDDDDD"/>
                  </a:outerShdw>
                </a:effectLst>
                <a:latin typeface="Courier New"/>
                <a:cs typeface="Courier New"/>
              </a:rPr>
              <a:t>sizeof</a:t>
            </a:r>
            <a:r>
              <a:rPr lang="en-US" b="1" dirty="0">
                <a:effectLst>
                  <a:outerShdw blurRad="38100" dist="38100" dir="2700000" algn="tl">
                    <a:srgbClr val="DDDDDD"/>
                  </a:outerShdw>
                </a:effectLst>
                <a:latin typeface="Courier New"/>
                <a:cs typeface="Courier New"/>
              </a:rPr>
              <a:t>(object)</a:t>
            </a:r>
            <a:r>
              <a:rPr lang="en-US" dirty="0">
                <a:effectLst>
                  <a:outerShdw blurRad="38100" dist="38100" dir="2700000" algn="tl">
                    <a:srgbClr val="DDDDDD"/>
                  </a:outerShdw>
                </a:effectLst>
                <a:latin typeface="Tahoma" charset="0"/>
              </a:rPr>
              <a:t> to pointer</a:t>
            </a:r>
          </a:p>
          <a:p>
            <a:pPr lvl="2">
              <a:defRPr/>
            </a:pPr>
            <a:r>
              <a:rPr lang="en-US" dirty="0">
                <a:effectLst>
                  <a:outerShdw blurRad="38100" dist="38100" dir="2700000" algn="tl">
                    <a:srgbClr val="DDDDDD"/>
                  </a:outerShdw>
                </a:effectLst>
                <a:latin typeface="Tahoma" charset="0"/>
              </a:rPr>
              <a:t>in C:  add </a:t>
            </a:r>
            <a:r>
              <a:rPr lang="en-US" b="1" dirty="0" err="1">
                <a:effectLst>
                  <a:outerShdw blurRad="38100" dist="38100" dir="2700000" algn="tl">
                    <a:srgbClr val="DDDDDD"/>
                  </a:outerShdw>
                </a:effectLst>
                <a:latin typeface="Courier New"/>
                <a:cs typeface="Courier New"/>
              </a:rPr>
              <a:t>i</a:t>
            </a:r>
            <a:r>
              <a:rPr lang="en-US" dirty="0">
                <a:effectLst>
                  <a:outerShdw blurRad="38100" dist="38100" dir="2700000" algn="tl">
                    <a:srgbClr val="DDDDDD"/>
                  </a:outerShdw>
                </a:effectLst>
                <a:latin typeface="Tahoma" charset="0"/>
              </a:rPr>
              <a:t> to pointer</a:t>
            </a:r>
          </a:p>
          <a:p>
            <a:pPr>
              <a:defRPr/>
            </a:pPr>
            <a:r>
              <a:rPr lang="en-US" dirty="0">
                <a:effectLst>
                  <a:outerShdw blurRad="38100" dist="38100" dir="2700000" algn="tl">
                    <a:srgbClr val="DDDDDD"/>
                  </a:outerShdw>
                </a:effectLst>
                <a:latin typeface="Tahoma" charset="0"/>
                <a:ea typeface="Tahoma"/>
              </a:rPr>
              <a:t>Examples:</a:t>
            </a:r>
          </a:p>
          <a:p>
            <a:pPr lvl="1">
              <a:defRPr/>
            </a:pPr>
            <a:r>
              <a:rPr lang="en-US" dirty="0" err="1">
                <a:effectLst>
                  <a:outerShdw blurRad="38100" dist="38100" dir="2700000" algn="tl">
                    <a:srgbClr val="DDDDDD"/>
                  </a:outerShdw>
                </a:effectLst>
                <a:latin typeface="Courier New"/>
                <a:cs typeface="Courier New"/>
              </a:rPr>
              <a:t>int</a:t>
            </a:r>
            <a:r>
              <a:rPr lang="en-US" dirty="0">
                <a:effectLst>
                  <a:outerShdw blurRad="38100" dist="38100" dir="2700000" algn="tl">
                    <a:srgbClr val="DDDDDD"/>
                  </a:outerShdw>
                </a:effectLst>
                <a:latin typeface="Courier New"/>
                <a:cs typeface="Courier New"/>
              </a:rPr>
              <a:t> R[5</a:t>
            </a:r>
            <a:r>
              <a:rPr lang="en-US" dirty="0" smtClean="0">
                <a:effectLst>
                  <a:outerShdw blurRad="38100" dist="38100" dir="2700000" algn="tl">
                    <a:srgbClr val="DDDDDD"/>
                  </a:outerShdw>
                </a:effectLst>
                <a:latin typeface="Courier New"/>
                <a:cs typeface="Courier New"/>
              </a:rPr>
              <a:t>]; // </a:t>
            </a:r>
            <a:r>
              <a:rPr lang="en-US" dirty="0" smtClean="0">
                <a:effectLst>
                  <a:outerShdw blurRad="38100" dist="38100" dir="2700000" algn="tl">
                    <a:srgbClr val="DDDDDD"/>
                  </a:outerShdw>
                </a:effectLst>
                <a:latin typeface="Courier New"/>
                <a:cs typeface="Courier New"/>
                <a:sym typeface="Wingdings" charset="0"/>
              </a:rPr>
              <a:t>20 </a:t>
            </a:r>
            <a:r>
              <a:rPr lang="en-US" dirty="0">
                <a:effectLst>
                  <a:outerShdw blurRad="38100" dist="38100" dir="2700000" algn="tl">
                    <a:srgbClr val="DDDDDD"/>
                  </a:outerShdw>
                </a:effectLst>
                <a:latin typeface="Courier New"/>
                <a:cs typeface="Courier New"/>
                <a:sym typeface="Wingdings" charset="0"/>
              </a:rPr>
              <a:t>bytes storage</a:t>
            </a:r>
          </a:p>
          <a:p>
            <a:pPr lvl="1">
              <a:defRPr/>
            </a:pPr>
            <a:r>
              <a:rPr lang="en-US" dirty="0">
                <a:effectLst>
                  <a:outerShdw blurRad="38100" dist="38100" dir="2700000" algn="tl">
                    <a:srgbClr val="DDDDDD"/>
                  </a:outerShdw>
                </a:effectLst>
                <a:latin typeface="Courier New"/>
                <a:cs typeface="Courier New"/>
                <a:sym typeface="Wingdings" charset="0"/>
              </a:rPr>
              <a:t>R[</a:t>
            </a:r>
            <a:r>
              <a:rPr lang="en-US" dirty="0" err="1">
                <a:effectLst>
                  <a:outerShdw blurRad="38100" dist="38100" dir="2700000" algn="tl">
                    <a:srgbClr val="DDDDDD"/>
                  </a:outerShdw>
                </a:effectLst>
                <a:latin typeface="Courier New"/>
                <a:cs typeface="Courier New"/>
                <a:sym typeface="Wingdings" charset="0"/>
              </a:rPr>
              <a:t>i</a:t>
            </a:r>
            <a:r>
              <a:rPr lang="en-US" dirty="0">
                <a:effectLst>
                  <a:outerShdw blurRad="38100" dist="38100" dir="2700000" algn="tl">
                    <a:srgbClr val="DDDDDD"/>
                  </a:outerShdw>
                </a:effectLst>
                <a:latin typeface="Courier New"/>
                <a:cs typeface="Courier New"/>
                <a:sym typeface="Wingdings" charset="0"/>
              </a:rPr>
              <a:t>]</a:t>
            </a:r>
            <a:r>
              <a:rPr lang="en-US" dirty="0">
                <a:effectLst>
                  <a:outerShdw blurRad="38100" dist="38100" dir="2700000" algn="tl">
                    <a:srgbClr val="DDDDDD"/>
                  </a:outerShdw>
                </a:effectLst>
                <a:latin typeface="Tahoma" charset="0"/>
                <a:sym typeface="Wingdings" charset="0"/>
              </a:rPr>
              <a:t> </a:t>
            </a:r>
            <a:r>
              <a:rPr lang="en-US" dirty="0" smtClean="0">
                <a:effectLst>
                  <a:outerShdw blurRad="38100" dist="38100" dir="2700000" algn="tl">
                    <a:srgbClr val="DDDDDD"/>
                  </a:outerShdw>
                </a:effectLst>
                <a:latin typeface="Tahoma" charset="0"/>
                <a:sym typeface="Wingdings" charset="0"/>
              </a:rPr>
              <a:t>is same as </a:t>
            </a:r>
            <a:r>
              <a:rPr lang="en-US" dirty="0">
                <a:effectLst>
                  <a:outerShdw blurRad="38100" dist="38100" dir="2700000" algn="tl">
                    <a:srgbClr val="DDDDDD"/>
                  </a:outerShdw>
                </a:effectLst>
                <a:latin typeface="Courier New"/>
                <a:cs typeface="Courier New"/>
                <a:sym typeface="Wingdings" charset="0"/>
              </a:rPr>
              <a:t>*(</a:t>
            </a:r>
            <a:r>
              <a:rPr lang="en-US" dirty="0" err="1">
                <a:effectLst>
                  <a:outerShdw blurRad="38100" dist="38100" dir="2700000" algn="tl">
                    <a:srgbClr val="DDDDDD"/>
                  </a:outerShdw>
                </a:effectLst>
                <a:latin typeface="Courier New"/>
                <a:cs typeface="Courier New"/>
                <a:sym typeface="Wingdings" charset="0"/>
              </a:rPr>
              <a:t>R+i</a:t>
            </a:r>
            <a:r>
              <a:rPr lang="en-US" dirty="0">
                <a:effectLst>
                  <a:outerShdw blurRad="38100" dist="38100" dir="2700000" algn="tl">
                    <a:srgbClr val="DDDDDD"/>
                  </a:outerShdw>
                </a:effectLst>
                <a:latin typeface="Courier New"/>
                <a:cs typeface="Courier New"/>
                <a:sym typeface="Wingdings" charset="0"/>
              </a:rPr>
              <a:t>)</a:t>
            </a:r>
          </a:p>
          <a:p>
            <a:pPr lvl="1">
              <a:defRPr/>
            </a:pPr>
            <a:r>
              <a:rPr lang="en-US" dirty="0" err="1">
                <a:effectLst>
                  <a:outerShdw blurRad="38100" dist="38100" dir="2700000" algn="tl">
                    <a:srgbClr val="DDDDDD"/>
                  </a:outerShdw>
                </a:effectLst>
                <a:latin typeface="Courier New"/>
                <a:cs typeface="Courier New"/>
                <a:sym typeface="Wingdings" charset="0"/>
              </a:rPr>
              <a:t>int</a:t>
            </a:r>
            <a:r>
              <a:rPr lang="en-US" dirty="0">
                <a:effectLst>
                  <a:outerShdw blurRad="38100" dist="38100" dir="2700000" algn="tl">
                    <a:srgbClr val="DDDDDD"/>
                  </a:outerShdw>
                </a:effectLst>
                <a:latin typeface="Courier New"/>
                <a:cs typeface="Courier New"/>
                <a:sym typeface="Wingdings" charset="0"/>
              </a:rPr>
              <a:t> *p = &amp;R[3]</a:t>
            </a:r>
            <a:r>
              <a:rPr lang="en-US" dirty="0">
                <a:effectLst>
                  <a:outerShdw blurRad="38100" dist="38100" dir="2700000" algn="tl">
                    <a:srgbClr val="DDDDDD"/>
                  </a:outerShdw>
                </a:effectLst>
                <a:latin typeface="Tahoma" charset="0"/>
                <a:sym typeface="Wingdings" charset="0"/>
              </a:rPr>
              <a:t> </a:t>
            </a:r>
            <a:r>
              <a:rPr lang="en-US" dirty="0" smtClean="0">
                <a:effectLst>
                  <a:outerShdw blurRad="38100" dist="38100" dir="2700000" algn="tl">
                    <a:srgbClr val="DDDDDD"/>
                  </a:outerShdw>
                </a:effectLst>
                <a:latin typeface="Tahoma" charset="0"/>
                <a:sym typeface="Wingdings" charset="0"/>
              </a:rPr>
              <a:t>is same as </a:t>
            </a:r>
            <a:r>
              <a:rPr lang="en-US" dirty="0">
                <a:effectLst>
                  <a:outerShdw blurRad="38100" dist="38100" dir="2700000" algn="tl">
                    <a:srgbClr val="DDDDDD"/>
                  </a:outerShdw>
                </a:effectLst>
                <a:latin typeface="Courier New"/>
                <a:cs typeface="Courier New"/>
                <a:sym typeface="Wingdings" charset="0"/>
              </a:rPr>
              <a:t>p = (R+3)</a:t>
            </a:r>
            <a:r>
              <a:rPr lang="en-US" dirty="0">
                <a:effectLst>
                  <a:outerShdw blurRad="38100" dist="38100" dir="2700000" algn="tl">
                    <a:srgbClr val="DDDDDD"/>
                  </a:outerShdw>
                </a:effectLst>
                <a:latin typeface="Tahoma" charset="0"/>
                <a:sym typeface="Wingdings" charset="0"/>
              </a:rPr>
              <a:t> </a:t>
            </a:r>
            <a:br>
              <a:rPr lang="en-US" dirty="0">
                <a:effectLst>
                  <a:outerShdw blurRad="38100" dist="38100" dir="2700000" algn="tl">
                    <a:srgbClr val="DDDDDD"/>
                  </a:outerShdw>
                </a:effectLst>
                <a:latin typeface="Tahoma" charset="0"/>
                <a:sym typeface="Wingdings" charset="0"/>
              </a:rPr>
            </a:br>
            <a:r>
              <a:rPr lang="en-US" dirty="0">
                <a:effectLst>
                  <a:outerShdw blurRad="38100" dist="38100" dir="2700000" algn="tl">
                    <a:srgbClr val="DDDDDD"/>
                  </a:outerShdw>
                </a:effectLst>
                <a:latin typeface="Tahoma" charset="0"/>
                <a:sym typeface="Wingdings" charset="0"/>
              </a:rPr>
              <a:t>(</a:t>
            </a:r>
            <a:r>
              <a:rPr lang="en-US" dirty="0">
                <a:effectLst>
                  <a:outerShdw blurRad="38100" dist="38100" dir="2700000" algn="tl">
                    <a:srgbClr val="DDDDDD"/>
                  </a:outerShdw>
                </a:effectLst>
                <a:latin typeface="Courier New"/>
                <a:cs typeface="Courier New"/>
                <a:sym typeface="Wingdings" charset="0"/>
              </a:rPr>
              <a:t>p</a:t>
            </a:r>
            <a:r>
              <a:rPr lang="en-US" dirty="0">
                <a:effectLst>
                  <a:outerShdw blurRad="38100" dist="38100" dir="2700000" algn="tl">
                    <a:srgbClr val="DDDDDD"/>
                  </a:outerShdw>
                </a:effectLst>
                <a:latin typeface="Tahoma" charset="0"/>
                <a:sym typeface="Wingdings" charset="0"/>
              </a:rPr>
              <a:t> points 12 bytes after start of </a:t>
            </a:r>
            <a:r>
              <a:rPr lang="en-US" dirty="0">
                <a:effectLst>
                  <a:outerShdw blurRad="38100" dist="38100" dir="2700000" algn="tl">
                    <a:srgbClr val="DDDDDD"/>
                  </a:outerShdw>
                </a:effectLst>
                <a:latin typeface="Courier New"/>
                <a:cs typeface="Courier New"/>
                <a:sym typeface="Wingdings" charset="0"/>
              </a:rPr>
              <a:t>R</a:t>
            </a:r>
            <a:r>
              <a:rPr lang="en-US" dirty="0">
                <a:effectLst>
                  <a:outerShdw blurRad="38100" dist="38100" dir="2700000" algn="tl">
                    <a:srgbClr val="DDDDDD"/>
                  </a:outerShdw>
                </a:effectLst>
                <a:latin typeface="Tahoma" charset="0"/>
                <a:sym typeface="Wingdings" charset="0"/>
              </a:rPr>
              <a:t>)</a:t>
            </a:r>
            <a:endParaRPr lang="en-US" dirty="0">
              <a:effectLst>
                <a:outerShdw blurRad="38100" dist="38100" dir="2700000" algn="tl">
                  <a:srgbClr val="DDDDDD"/>
                </a:outerShdw>
              </a:effectLst>
              <a:latin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in C</a:t>
            </a:r>
            <a:endParaRPr lang="en-US" dirty="0"/>
          </a:p>
        </p:txBody>
      </p:sp>
      <p:sp>
        <p:nvSpPr>
          <p:cNvPr id="3" name="Content Placeholder 2"/>
          <p:cNvSpPr>
            <a:spLocks noGrp="1"/>
          </p:cNvSpPr>
          <p:nvPr>
            <p:ph idx="1"/>
          </p:nvPr>
        </p:nvSpPr>
        <p:spPr/>
        <p:txBody>
          <a:bodyPr/>
          <a:lstStyle/>
          <a:p>
            <a:r>
              <a:rPr lang="en-US" dirty="0" smtClean="0"/>
              <a:t>There is no string type in C 😞  What?!</a:t>
            </a:r>
          </a:p>
          <a:p>
            <a:pPr lvl="1"/>
            <a:r>
              <a:rPr lang="en-US" dirty="0" smtClean="0"/>
              <a:t>Only low-level support for strings as character arrays</a:t>
            </a:r>
          </a:p>
          <a:p>
            <a:pPr lvl="2"/>
            <a:r>
              <a:rPr lang="en-US" dirty="0" smtClean="0"/>
              <a:t>char s[]		// array of characters</a:t>
            </a:r>
          </a:p>
          <a:p>
            <a:pPr lvl="2"/>
            <a:r>
              <a:rPr lang="en-US" dirty="0" smtClean="0"/>
              <a:t>char *s		// pointer to the beginning of a string</a:t>
            </a:r>
          </a:p>
          <a:p>
            <a:pPr lvl="1"/>
            <a:endParaRPr lang="en-US" dirty="0" smtClean="0"/>
          </a:p>
          <a:p>
            <a:pPr lvl="1"/>
            <a:r>
              <a:rPr lang="en-US" dirty="0" smtClean="0"/>
              <a:t>But a rich library of string processing functions </a:t>
            </a:r>
            <a:r>
              <a:rPr lang="en-US" dirty="0" smtClean="0">
                <a:latin typeface="Courier New"/>
                <a:cs typeface="Courier New"/>
              </a:rPr>
              <a:t>(</a:t>
            </a:r>
            <a:r>
              <a:rPr lang="en-US" dirty="0" err="1" smtClean="0">
                <a:latin typeface="Courier New"/>
                <a:cs typeface="Courier New"/>
              </a:rPr>
              <a:t>string.h</a:t>
            </a:r>
            <a:r>
              <a:rPr lang="en-US" dirty="0" smtClean="0">
                <a:latin typeface="Courier New"/>
                <a:cs typeface="Courier New"/>
              </a:rPr>
              <a:t>)</a:t>
            </a:r>
          </a:p>
          <a:p>
            <a:pPr lvl="2"/>
            <a:r>
              <a:rPr lang="en-US" dirty="0" smtClean="0"/>
              <a:t>reading:  </a:t>
            </a:r>
            <a:r>
              <a:rPr lang="en-US" dirty="0" err="1" smtClean="0"/>
              <a:t>scanf</a:t>
            </a:r>
            <a:r>
              <a:rPr lang="en-US" dirty="0" smtClean="0"/>
              <a:t>(), </a:t>
            </a:r>
            <a:r>
              <a:rPr lang="en-US" dirty="0" err="1" smtClean="0"/>
              <a:t>fgets</a:t>
            </a:r>
            <a:r>
              <a:rPr lang="en-US" dirty="0" smtClean="0"/>
              <a:t>(), etc.</a:t>
            </a:r>
          </a:p>
          <a:p>
            <a:pPr lvl="2"/>
            <a:r>
              <a:rPr lang="en-US" dirty="0" smtClean="0"/>
              <a:t>printing:  </a:t>
            </a:r>
            <a:r>
              <a:rPr lang="en-US" dirty="0" err="1" smtClean="0"/>
              <a:t>printf</a:t>
            </a:r>
            <a:r>
              <a:rPr lang="en-US" dirty="0" smtClean="0"/>
              <a:t>(), puts(), etc.</a:t>
            </a:r>
          </a:p>
          <a:p>
            <a:pPr lvl="2"/>
            <a:r>
              <a:rPr lang="en-US" dirty="0" smtClean="0"/>
              <a:t>processing:  </a:t>
            </a:r>
            <a:r>
              <a:rPr lang="en-US" dirty="0" err="1" smtClean="0"/>
              <a:t>strcpy</a:t>
            </a:r>
            <a:r>
              <a:rPr lang="en-US" dirty="0" smtClean="0"/>
              <a:t>(), </a:t>
            </a:r>
            <a:r>
              <a:rPr lang="en-US" dirty="0" err="1" smtClean="0"/>
              <a:t>strlen</a:t>
            </a:r>
            <a:r>
              <a:rPr lang="en-US" dirty="0" smtClean="0"/>
              <a:t>(), </a:t>
            </a:r>
            <a:r>
              <a:rPr lang="en-US" dirty="0" err="1" smtClean="0"/>
              <a:t>strcat</a:t>
            </a:r>
            <a:r>
              <a:rPr lang="en-US" dirty="0" smtClean="0"/>
              <a:t>(), </a:t>
            </a:r>
            <a:r>
              <a:rPr lang="en-US" dirty="0" err="1" smtClean="0"/>
              <a:t>strcmp</a:t>
            </a:r>
            <a:r>
              <a:rPr lang="en-US" dirty="0" smtClean="0"/>
              <a:t>()</a:t>
            </a:r>
          </a:p>
        </p:txBody>
      </p:sp>
    </p:spTree>
    <p:extLst>
      <p:ext uri="{BB962C8B-B14F-4D97-AF65-F5344CB8AC3E}">
        <p14:creationId xmlns:p14="http://schemas.microsoft.com/office/powerpoint/2010/main" val="11078318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in C:  NULL termination</a:t>
            </a:r>
            <a:endParaRPr lang="en-US" dirty="0"/>
          </a:p>
        </p:txBody>
      </p:sp>
      <p:sp>
        <p:nvSpPr>
          <p:cNvPr id="3" name="Content Placeholder 2"/>
          <p:cNvSpPr>
            <a:spLocks noGrp="1"/>
          </p:cNvSpPr>
          <p:nvPr>
            <p:ph idx="1"/>
          </p:nvPr>
        </p:nvSpPr>
        <p:spPr/>
        <p:txBody>
          <a:bodyPr/>
          <a:lstStyle/>
          <a:p>
            <a:r>
              <a:rPr lang="en-US" dirty="0" smtClean="0"/>
              <a:t>All C functions assume string terminates with a NULL</a:t>
            </a:r>
          </a:p>
          <a:p>
            <a:pPr lvl="1"/>
            <a:r>
              <a:rPr lang="en-US" dirty="0" smtClean="0"/>
              <a:t>NULL = ASCII 0 character</a:t>
            </a:r>
          </a:p>
          <a:p>
            <a:pPr lvl="2"/>
            <a:r>
              <a:rPr lang="en-US" dirty="0" smtClean="0"/>
              <a:t>also written as ‘\0’</a:t>
            </a:r>
          </a:p>
          <a:p>
            <a:pPr lvl="2"/>
            <a:endParaRPr lang="en-US" dirty="0"/>
          </a:p>
          <a:p>
            <a:r>
              <a:rPr lang="en-US" dirty="0" smtClean="0"/>
              <a:t>Example:</a:t>
            </a:r>
          </a:p>
          <a:p>
            <a:pPr lvl="1"/>
            <a:r>
              <a:rPr lang="en-US" dirty="0" smtClean="0"/>
              <a:t>“hello” is actually </a:t>
            </a:r>
            <a:r>
              <a:rPr lang="en-US" dirty="0" smtClean="0">
                <a:latin typeface="Courier New"/>
                <a:cs typeface="Courier New"/>
              </a:rPr>
              <a:t>{ ‘h’ ‘e’ ‘l’ ‘l’ ‘o’ ‘\0’ }</a:t>
            </a:r>
            <a:endParaRPr lang="en-US" dirty="0" smtClean="0"/>
          </a:p>
          <a:p>
            <a:pPr lvl="1"/>
            <a:r>
              <a:rPr lang="en-US" dirty="0" smtClean="0"/>
              <a:t>uses 6 characters, not 5</a:t>
            </a:r>
          </a:p>
          <a:p>
            <a:pPr lvl="2"/>
            <a:r>
              <a:rPr lang="en-US" dirty="0" smtClean="0"/>
              <a:t>so, for a string with N real characters, declare it as </a:t>
            </a:r>
            <a:r>
              <a:rPr lang="en-US" dirty="0" smtClean="0">
                <a:latin typeface="Courier New"/>
                <a:cs typeface="Courier New"/>
              </a:rPr>
              <a:t>char S[N+1]</a:t>
            </a:r>
          </a:p>
          <a:p>
            <a:pPr lvl="1"/>
            <a:r>
              <a:rPr lang="en-US" dirty="0" smtClean="0"/>
              <a:t>but C functions define its length as 5</a:t>
            </a:r>
          </a:p>
          <a:p>
            <a:pPr lvl="2"/>
            <a:r>
              <a:rPr lang="en-US" dirty="0" err="1" smtClean="0">
                <a:latin typeface="Courier New"/>
                <a:cs typeface="Courier New"/>
              </a:rPr>
              <a:t>strlen</a:t>
            </a:r>
            <a:r>
              <a:rPr lang="en-US" dirty="0" smtClean="0">
                <a:latin typeface="Courier New"/>
                <a:cs typeface="Courier New"/>
              </a:rPr>
              <a:t>(“hello”)</a:t>
            </a:r>
            <a:r>
              <a:rPr lang="en-US" dirty="0" smtClean="0"/>
              <a:t> returns 5</a:t>
            </a:r>
          </a:p>
          <a:p>
            <a:pPr lvl="1"/>
            <a:r>
              <a:rPr lang="en-US" dirty="0" err="1" smtClean="0"/>
              <a:t>fputs</a:t>
            </a:r>
            <a:r>
              <a:rPr lang="en-US" dirty="0" smtClean="0"/>
              <a:t>(), </a:t>
            </a:r>
            <a:r>
              <a:rPr lang="en-US" dirty="0" err="1" smtClean="0"/>
              <a:t>printf</a:t>
            </a:r>
            <a:r>
              <a:rPr lang="en-US" dirty="0" smtClean="0"/>
              <a:t>(), etc. will print the string until they see a ‘\0’</a:t>
            </a:r>
          </a:p>
          <a:p>
            <a:pPr lvl="1"/>
            <a:endParaRPr lang="en-US" dirty="0"/>
          </a:p>
          <a:p>
            <a:r>
              <a:rPr lang="en-US" dirty="0" smtClean="0"/>
              <a:t>Be mindful of the terminating character!</a:t>
            </a:r>
          </a:p>
        </p:txBody>
      </p:sp>
    </p:spTree>
    <p:extLst>
      <p:ext uri="{BB962C8B-B14F-4D97-AF65-F5344CB8AC3E}">
        <p14:creationId xmlns:p14="http://schemas.microsoft.com/office/powerpoint/2010/main" val="263895764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strings statically</a:t>
            </a:r>
            <a:endParaRPr lang="en-US" dirty="0"/>
          </a:p>
        </p:txBody>
      </p:sp>
      <p:sp>
        <p:nvSpPr>
          <p:cNvPr id="3" name="Content Placeholder 2"/>
          <p:cNvSpPr>
            <a:spLocks noGrp="1"/>
          </p:cNvSpPr>
          <p:nvPr>
            <p:ph idx="1"/>
          </p:nvPr>
        </p:nvSpPr>
        <p:spPr/>
        <p:txBody>
          <a:bodyPr/>
          <a:lstStyle/>
          <a:p>
            <a:r>
              <a:rPr lang="en-US" dirty="0" smtClean="0"/>
              <a:t>Statically (if size is known at compile time)</a:t>
            </a:r>
          </a:p>
          <a:p>
            <a:pPr lvl="1"/>
            <a:r>
              <a:rPr lang="en-US" dirty="0" smtClean="0">
                <a:latin typeface="Courier New"/>
                <a:cs typeface="Courier New"/>
              </a:rPr>
              <a:t>char S[6] = “hello”;</a:t>
            </a:r>
          </a:p>
          <a:p>
            <a:pPr lvl="1"/>
            <a:r>
              <a:rPr lang="en-US" dirty="0" smtClean="0">
                <a:latin typeface="Courier New"/>
                <a:cs typeface="Courier New"/>
              </a:rPr>
              <a:t>char S[] = “hello”;	</a:t>
            </a:r>
            <a:r>
              <a:rPr lang="en-US" dirty="0" smtClean="0">
                <a:cs typeface="Courier New"/>
              </a:rPr>
              <a:t>// compiler puts in the size</a:t>
            </a:r>
          </a:p>
          <a:p>
            <a:pPr lvl="1"/>
            <a:r>
              <a:rPr lang="en-US" dirty="0" smtClean="0">
                <a:latin typeface="Courier New"/>
                <a:cs typeface="Courier New"/>
              </a:rPr>
              <a:t>char </a:t>
            </a:r>
            <a:r>
              <a:rPr lang="en-US" dirty="0" err="1" smtClean="0">
                <a:latin typeface="Courier New"/>
                <a:cs typeface="Courier New"/>
              </a:rPr>
              <a:t>string_array</a:t>
            </a:r>
            <a:r>
              <a:rPr lang="en-US" dirty="0" smtClean="0">
                <a:latin typeface="Courier New"/>
                <a:cs typeface="Courier New"/>
              </a:rPr>
              <a:t>[5][10];</a:t>
            </a:r>
          </a:p>
          <a:p>
            <a:pPr lvl="2"/>
            <a:r>
              <a:rPr lang="en-US" dirty="0" smtClean="0"/>
              <a:t>an array of 5 strings, each up to 9 characters long (plus NULL)</a:t>
            </a:r>
          </a:p>
          <a:p>
            <a:pPr lvl="2"/>
            <a:r>
              <a:rPr lang="en-US" dirty="0" err="1" smtClean="0"/>
              <a:t>string_array</a:t>
            </a:r>
            <a:r>
              <a:rPr lang="en-US" dirty="0" smtClean="0"/>
              <a:t>[0] is the 0-th (very first) string</a:t>
            </a:r>
          </a:p>
          <a:p>
            <a:pPr lvl="2"/>
            <a:r>
              <a:rPr lang="en-US" dirty="0" err="1" smtClean="0"/>
              <a:t>string_array</a:t>
            </a:r>
            <a:r>
              <a:rPr lang="en-US" dirty="0" smtClean="0"/>
              <a:t>[4] is the 4</a:t>
            </a:r>
            <a:r>
              <a:rPr lang="en-US" baseline="30000" dirty="0" smtClean="0"/>
              <a:t>th</a:t>
            </a:r>
            <a:r>
              <a:rPr lang="en-US" dirty="0" smtClean="0"/>
              <a:t> (last) string</a:t>
            </a:r>
          </a:p>
          <a:p>
            <a:pPr lvl="2"/>
            <a:r>
              <a:rPr lang="en-US" dirty="0" err="1" smtClean="0"/>
              <a:t>string_array</a:t>
            </a:r>
            <a:r>
              <a:rPr lang="en-US" dirty="0" smtClean="0"/>
              <a:t>[0][4] is the 4</a:t>
            </a:r>
            <a:r>
              <a:rPr lang="en-US" baseline="30000" dirty="0" smtClean="0"/>
              <a:t>th</a:t>
            </a:r>
            <a:r>
              <a:rPr lang="en-US" dirty="0" smtClean="0"/>
              <a:t> character of the first string</a:t>
            </a:r>
          </a:p>
          <a:p>
            <a:pPr lvl="2"/>
            <a:r>
              <a:rPr lang="en-US" dirty="0" smtClean="0"/>
              <a:t>etc.</a:t>
            </a:r>
            <a:endParaRPr lang="en-US" dirty="0"/>
          </a:p>
        </p:txBody>
      </p:sp>
    </p:spTree>
    <p:extLst>
      <p:ext uri="{BB962C8B-B14F-4D97-AF65-F5344CB8AC3E}">
        <p14:creationId xmlns:p14="http://schemas.microsoft.com/office/powerpoint/2010/main" val="12852072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strings dynamically</a:t>
            </a:r>
            <a:endParaRPr lang="en-US" dirty="0"/>
          </a:p>
        </p:txBody>
      </p:sp>
      <p:sp>
        <p:nvSpPr>
          <p:cNvPr id="3" name="Content Placeholder 2"/>
          <p:cNvSpPr>
            <a:spLocks noGrp="1"/>
          </p:cNvSpPr>
          <p:nvPr>
            <p:ph idx="1"/>
          </p:nvPr>
        </p:nvSpPr>
        <p:spPr/>
        <p:txBody>
          <a:bodyPr/>
          <a:lstStyle/>
          <a:p>
            <a:r>
              <a:rPr lang="en-US" sz="2400" dirty="0" smtClean="0"/>
              <a:t>Dynamically (if size is known only at run time)</a:t>
            </a:r>
          </a:p>
          <a:p>
            <a:pPr marL="914400" lvl="1" indent="-457200">
              <a:buFont typeface="+mj-lt"/>
              <a:buAutoNum type="arabicPeriod"/>
            </a:pPr>
            <a:r>
              <a:rPr lang="en-US" sz="2000" dirty="0" smtClean="0"/>
              <a:t>declare a pointer</a:t>
            </a:r>
          </a:p>
          <a:p>
            <a:pPr marL="1314450" lvl="2" indent="-457200"/>
            <a:r>
              <a:rPr lang="en-US" sz="1800" dirty="0" smtClean="0">
                <a:latin typeface="Courier New"/>
                <a:cs typeface="Courier New"/>
              </a:rPr>
              <a:t>char *s;</a:t>
            </a:r>
          </a:p>
          <a:p>
            <a:pPr marL="914400" lvl="1" indent="-457200">
              <a:buFont typeface="+mj-lt"/>
              <a:buAutoNum type="arabicPeriod"/>
            </a:pPr>
            <a:r>
              <a:rPr lang="en-US" sz="2000" dirty="0" smtClean="0"/>
              <a:t>determine size (at run time), e.g., 99 real characters + NULL</a:t>
            </a:r>
          </a:p>
          <a:p>
            <a:pPr marL="1314450" lvl="2" indent="-457200"/>
            <a:r>
              <a:rPr lang="en-US" sz="1800" dirty="0" smtClean="0"/>
              <a:t>size is 100</a:t>
            </a:r>
          </a:p>
          <a:p>
            <a:pPr marL="914400" lvl="1" indent="-457200">
              <a:buFont typeface="+mj-lt"/>
              <a:buAutoNum type="arabicPeriod"/>
            </a:pPr>
            <a:r>
              <a:rPr lang="en-US" sz="2000" dirty="0" smtClean="0"/>
              <a:t>allocate space in memory</a:t>
            </a:r>
          </a:p>
          <a:p>
            <a:pPr marL="1314450" lvl="2" indent="-457200"/>
            <a:r>
              <a:rPr lang="en-US" sz="1800" dirty="0" smtClean="0">
                <a:latin typeface="Courier New"/>
                <a:cs typeface="Courier New"/>
              </a:rPr>
              <a:t>s = </a:t>
            </a:r>
            <a:r>
              <a:rPr lang="en-US" sz="1800" dirty="0" err="1" smtClean="0">
                <a:latin typeface="Courier New"/>
                <a:cs typeface="Courier New"/>
              </a:rPr>
              <a:t>malloc</a:t>
            </a:r>
            <a:r>
              <a:rPr lang="en-US" sz="1800" dirty="0" smtClean="0">
                <a:latin typeface="Courier New"/>
                <a:cs typeface="Courier New"/>
              </a:rPr>
              <a:t>(100);</a:t>
            </a:r>
          </a:p>
          <a:p>
            <a:pPr marL="1314450" lvl="2" indent="-457200"/>
            <a:r>
              <a:rPr lang="en-US" sz="1800" dirty="0" smtClean="0"/>
              <a:t>BUT remember:  there is no bounds checking, so do not put a string with more than 99 real characters in </a:t>
            </a:r>
            <a:r>
              <a:rPr lang="en-US" sz="1800" dirty="0" smtClean="0">
                <a:latin typeface="Courier New"/>
                <a:cs typeface="Courier New"/>
              </a:rPr>
              <a:t>s</a:t>
            </a:r>
            <a:r>
              <a:rPr lang="en-US" sz="1800" dirty="0" smtClean="0"/>
              <a:t>…</a:t>
            </a:r>
          </a:p>
          <a:p>
            <a:pPr marL="1314450" lvl="2" indent="-457200"/>
            <a:endParaRPr lang="en-US" sz="2000" dirty="0" smtClean="0"/>
          </a:p>
          <a:p>
            <a:r>
              <a:rPr lang="en-US" sz="2400" dirty="0" smtClean="0"/>
              <a:t>Comparison to Java</a:t>
            </a:r>
          </a:p>
          <a:p>
            <a:pPr lvl="1"/>
            <a:r>
              <a:rPr lang="en-US" sz="2000" dirty="0" smtClean="0">
                <a:latin typeface="Courier New"/>
                <a:cs typeface="Courier New"/>
              </a:rPr>
              <a:t>char *s = </a:t>
            </a:r>
            <a:r>
              <a:rPr lang="en-US" sz="2000" dirty="0" err="1" smtClean="0">
                <a:latin typeface="Courier New"/>
                <a:cs typeface="Courier New"/>
              </a:rPr>
              <a:t>malloc</a:t>
            </a:r>
            <a:r>
              <a:rPr lang="en-US" sz="2000" dirty="0" smtClean="0">
                <a:latin typeface="Courier New"/>
                <a:cs typeface="Courier New"/>
              </a:rPr>
              <a:t>(100);</a:t>
            </a:r>
            <a:r>
              <a:rPr lang="en-US" sz="2000" dirty="0" smtClean="0"/>
              <a:t>		// in C</a:t>
            </a:r>
          </a:p>
          <a:p>
            <a:pPr lvl="1"/>
            <a:r>
              <a:rPr lang="en-US" sz="2000" dirty="0" smtClean="0">
                <a:latin typeface="Courier New"/>
                <a:cs typeface="Courier New"/>
              </a:rPr>
              <a:t>char[] s = new char[100];</a:t>
            </a:r>
            <a:r>
              <a:rPr lang="en-US" sz="2000" dirty="0" smtClean="0"/>
              <a:t>		// in Java</a:t>
            </a:r>
            <a:endParaRPr lang="en-US" sz="2000" dirty="0"/>
          </a:p>
          <a:p>
            <a:r>
              <a:rPr lang="en-US" sz="2400" dirty="0" smtClean="0"/>
              <a:t>When finished with string</a:t>
            </a:r>
          </a:p>
          <a:p>
            <a:pPr lvl="1"/>
            <a:r>
              <a:rPr lang="en-US" sz="2000" dirty="0" smtClean="0">
                <a:latin typeface="Courier New"/>
                <a:cs typeface="Courier New"/>
              </a:rPr>
              <a:t>free(s);</a:t>
            </a:r>
            <a:r>
              <a:rPr lang="en-US" sz="2000" dirty="0" smtClean="0"/>
              <a:t>				// free up the 100 bytes</a:t>
            </a:r>
          </a:p>
          <a:p>
            <a:pPr lvl="1"/>
            <a:r>
              <a:rPr lang="en-US" sz="2000" dirty="0" smtClean="0"/>
              <a:t>Java:  no need to free; JVM does garbage collection</a:t>
            </a:r>
          </a:p>
        </p:txBody>
      </p:sp>
    </p:spTree>
    <p:extLst>
      <p:ext uri="{BB962C8B-B14F-4D97-AF65-F5344CB8AC3E}">
        <p14:creationId xmlns:p14="http://schemas.microsoft.com/office/powerpoint/2010/main" val="92915627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strings dynamically</a:t>
            </a:r>
            <a:endParaRPr lang="en-US" dirty="0"/>
          </a:p>
        </p:txBody>
      </p:sp>
      <p:sp>
        <p:nvSpPr>
          <p:cNvPr id="3" name="Content Placeholder 2"/>
          <p:cNvSpPr>
            <a:spLocks noGrp="1"/>
          </p:cNvSpPr>
          <p:nvPr>
            <p:ph idx="1"/>
          </p:nvPr>
        </p:nvSpPr>
        <p:spPr/>
        <p:txBody>
          <a:bodyPr/>
          <a:lstStyle/>
          <a:p>
            <a:r>
              <a:rPr lang="en-US" sz="2400" dirty="0" smtClean="0"/>
              <a:t>Examples</a:t>
            </a:r>
          </a:p>
          <a:p>
            <a:pPr lvl="1"/>
            <a:r>
              <a:rPr lang="en-US" sz="1900" dirty="0" smtClean="0"/>
              <a:t>Declare an array of NUM strings, each at most LEN long (incl. the terminating NULL), where NUM and LEN are known at compile time</a:t>
            </a:r>
          </a:p>
          <a:p>
            <a:pPr lvl="2"/>
            <a:r>
              <a:rPr lang="en-US" sz="1600" dirty="0" smtClean="0">
                <a:latin typeface="Courier New"/>
                <a:cs typeface="Courier New"/>
              </a:rPr>
              <a:t>char </a:t>
            </a:r>
            <a:r>
              <a:rPr lang="en-US" sz="1600" dirty="0" err="1" smtClean="0">
                <a:latin typeface="Courier New"/>
                <a:cs typeface="Courier New"/>
              </a:rPr>
              <a:t>string_array</a:t>
            </a:r>
            <a:r>
              <a:rPr lang="en-US" sz="1600" dirty="0" smtClean="0">
                <a:latin typeface="Courier New"/>
                <a:cs typeface="Courier New"/>
              </a:rPr>
              <a:t>[NUM][LEN];</a:t>
            </a:r>
          </a:p>
          <a:p>
            <a:pPr lvl="2"/>
            <a:endParaRPr lang="en-US" sz="1600" dirty="0" smtClean="0">
              <a:latin typeface="Courier New"/>
              <a:cs typeface="Courier New"/>
            </a:endParaRPr>
          </a:p>
          <a:p>
            <a:pPr lvl="1"/>
            <a:r>
              <a:rPr lang="en-US" sz="1900" dirty="0"/>
              <a:t>Declare an array of NUM strings, </a:t>
            </a:r>
            <a:r>
              <a:rPr lang="en-US" sz="1900" dirty="0" smtClean="0"/>
              <a:t>where only NUM is known </a:t>
            </a:r>
            <a:r>
              <a:rPr lang="en-US" sz="1900" dirty="0"/>
              <a:t>at compile </a:t>
            </a:r>
            <a:r>
              <a:rPr lang="en-US" sz="1900" dirty="0" smtClean="0"/>
              <a:t>time</a:t>
            </a:r>
          </a:p>
          <a:p>
            <a:pPr lvl="2"/>
            <a:r>
              <a:rPr lang="en-US" sz="1600" dirty="0" smtClean="0">
                <a:latin typeface="Courier New"/>
                <a:cs typeface="Courier New"/>
              </a:rPr>
              <a:t>char *</a:t>
            </a:r>
            <a:r>
              <a:rPr lang="en-US" sz="1600" dirty="0" err="1" smtClean="0">
                <a:latin typeface="Courier New"/>
                <a:cs typeface="Courier New"/>
              </a:rPr>
              <a:t>string_array</a:t>
            </a:r>
            <a:r>
              <a:rPr lang="en-US" sz="1600" dirty="0" smtClean="0">
                <a:latin typeface="Courier New"/>
                <a:cs typeface="Courier New"/>
              </a:rPr>
              <a:t>[NUM];</a:t>
            </a:r>
          </a:p>
          <a:p>
            <a:pPr lvl="2"/>
            <a:r>
              <a:rPr lang="en-US" sz="1600" dirty="0" err="1" smtClean="0">
                <a:latin typeface="Courier New"/>
                <a:cs typeface="Courier New"/>
              </a:rPr>
              <a:t>string_array</a:t>
            </a:r>
            <a:r>
              <a:rPr lang="en-US" sz="1600" dirty="0" smtClean="0">
                <a:latin typeface="Courier New"/>
                <a:cs typeface="Courier New"/>
              </a:rPr>
              <a:t>[0] = </a:t>
            </a:r>
            <a:r>
              <a:rPr lang="en-US" sz="1600" dirty="0" err="1" smtClean="0">
                <a:latin typeface="Courier New"/>
                <a:cs typeface="Courier New"/>
              </a:rPr>
              <a:t>malloc</a:t>
            </a:r>
            <a:r>
              <a:rPr lang="en-US" sz="1600" dirty="0" smtClean="0"/>
              <a:t>(length of string 0…);</a:t>
            </a:r>
          </a:p>
          <a:p>
            <a:pPr lvl="2"/>
            <a:r>
              <a:rPr lang="en-US" sz="1600" dirty="0" err="1">
                <a:latin typeface="Courier New"/>
                <a:cs typeface="Courier New"/>
              </a:rPr>
              <a:t>string_array</a:t>
            </a:r>
            <a:r>
              <a:rPr lang="en-US" sz="1600" dirty="0" smtClean="0">
                <a:latin typeface="Courier New"/>
                <a:cs typeface="Courier New"/>
              </a:rPr>
              <a:t>[1] </a:t>
            </a:r>
            <a:r>
              <a:rPr lang="en-US" sz="1600" dirty="0">
                <a:latin typeface="Courier New"/>
                <a:cs typeface="Courier New"/>
              </a:rPr>
              <a:t>= </a:t>
            </a:r>
            <a:r>
              <a:rPr lang="en-US" sz="1600" dirty="0" err="1">
                <a:latin typeface="Courier New"/>
                <a:cs typeface="Courier New"/>
              </a:rPr>
              <a:t>malloc</a:t>
            </a:r>
            <a:r>
              <a:rPr lang="en-US" sz="1600" dirty="0"/>
              <a:t>(length of string </a:t>
            </a:r>
            <a:r>
              <a:rPr lang="en-US" sz="1600" dirty="0" smtClean="0"/>
              <a:t>1…</a:t>
            </a:r>
            <a:r>
              <a:rPr lang="en-US" sz="1600" dirty="0"/>
              <a:t>)</a:t>
            </a:r>
            <a:r>
              <a:rPr lang="en-US" sz="1600" dirty="0" smtClean="0"/>
              <a:t>;</a:t>
            </a:r>
          </a:p>
          <a:p>
            <a:pPr lvl="2"/>
            <a:r>
              <a:rPr lang="en-US" sz="1600" dirty="0" smtClean="0"/>
              <a:t>etc.</a:t>
            </a:r>
          </a:p>
          <a:p>
            <a:pPr lvl="2"/>
            <a:endParaRPr lang="en-US" sz="1600" dirty="0" smtClean="0"/>
          </a:p>
          <a:p>
            <a:pPr lvl="1"/>
            <a:r>
              <a:rPr lang="en-US" sz="1900" dirty="0"/>
              <a:t>Declare an array of </a:t>
            </a:r>
            <a:r>
              <a:rPr lang="en-US" sz="1900" dirty="0" smtClean="0"/>
              <a:t>strings</a:t>
            </a:r>
            <a:r>
              <a:rPr lang="en-US" sz="1900" dirty="0"/>
              <a:t>, where </a:t>
            </a:r>
            <a:r>
              <a:rPr lang="en-US" sz="1900" dirty="0" smtClean="0"/>
              <a:t>we don’t know how many strings there will be, and how long each will be, at </a:t>
            </a:r>
            <a:r>
              <a:rPr lang="en-US" sz="1900" dirty="0"/>
              <a:t>compile time</a:t>
            </a:r>
          </a:p>
          <a:p>
            <a:pPr lvl="2"/>
            <a:r>
              <a:rPr lang="en-US" sz="1600" dirty="0">
                <a:latin typeface="Courier New"/>
                <a:cs typeface="Courier New"/>
              </a:rPr>
              <a:t>char </a:t>
            </a:r>
            <a:r>
              <a:rPr lang="en-US" sz="1600" dirty="0" smtClean="0">
                <a:latin typeface="Courier New"/>
                <a:cs typeface="Courier New"/>
              </a:rPr>
              <a:t>**</a:t>
            </a:r>
            <a:r>
              <a:rPr lang="en-US" sz="1600" dirty="0" err="1" smtClean="0">
                <a:latin typeface="Courier New"/>
                <a:cs typeface="Courier New"/>
              </a:rPr>
              <a:t>string_array</a:t>
            </a:r>
            <a:r>
              <a:rPr lang="en-US" sz="1600" dirty="0">
                <a:latin typeface="Courier New"/>
                <a:cs typeface="Courier New"/>
              </a:rPr>
              <a:t>;</a:t>
            </a:r>
          </a:p>
          <a:p>
            <a:pPr lvl="2"/>
            <a:r>
              <a:rPr lang="en-US" sz="1600" dirty="0" err="1" smtClean="0">
                <a:latin typeface="Courier New"/>
                <a:cs typeface="Courier New"/>
              </a:rPr>
              <a:t>string_array</a:t>
            </a:r>
            <a:r>
              <a:rPr lang="en-US" sz="1600" dirty="0" smtClean="0">
                <a:latin typeface="Courier New"/>
                <a:cs typeface="Courier New"/>
              </a:rPr>
              <a:t> = </a:t>
            </a:r>
            <a:r>
              <a:rPr lang="en-US" sz="1600" dirty="0" err="1" smtClean="0">
                <a:latin typeface="Courier New"/>
                <a:cs typeface="Courier New"/>
              </a:rPr>
              <a:t>malloc</a:t>
            </a:r>
            <a:r>
              <a:rPr lang="en-US" sz="1600" dirty="0" smtClean="0"/>
              <a:t>(how many strings … </a:t>
            </a:r>
            <a:r>
              <a:rPr lang="en-US" sz="1600" dirty="0" smtClean="0">
                <a:latin typeface="Courier New"/>
                <a:cs typeface="Courier New"/>
              </a:rPr>
              <a:t>* </a:t>
            </a:r>
            <a:r>
              <a:rPr lang="en-US" sz="1600" dirty="0" err="1" smtClean="0">
                <a:latin typeface="Courier New"/>
                <a:cs typeface="Courier New"/>
              </a:rPr>
              <a:t>sizeof</a:t>
            </a:r>
            <a:r>
              <a:rPr lang="en-US" sz="1600" dirty="0" smtClean="0">
                <a:latin typeface="Courier New"/>
                <a:cs typeface="Courier New"/>
              </a:rPr>
              <a:t>(char *)</a:t>
            </a:r>
            <a:r>
              <a:rPr lang="en-US" sz="1600" dirty="0" smtClean="0"/>
              <a:t>);</a:t>
            </a:r>
          </a:p>
          <a:p>
            <a:pPr lvl="2"/>
            <a:r>
              <a:rPr lang="en-US" sz="1600" dirty="0" err="1" smtClean="0">
                <a:latin typeface="Courier New"/>
                <a:cs typeface="Courier New"/>
              </a:rPr>
              <a:t>string_array</a:t>
            </a:r>
            <a:r>
              <a:rPr lang="en-US" sz="1600" dirty="0">
                <a:latin typeface="Courier New"/>
                <a:cs typeface="Courier New"/>
              </a:rPr>
              <a:t>[0] = </a:t>
            </a:r>
            <a:r>
              <a:rPr lang="en-US" sz="1600" dirty="0" err="1">
                <a:latin typeface="Courier New"/>
                <a:cs typeface="Courier New"/>
              </a:rPr>
              <a:t>malloc</a:t>
            </a:r>
            <a:r>
              <a:rPr lang="en-US" sz="1600" dirty="0"/>
              <a:t>(length of string 0…);</a:t>
            </a:r>
          </a:p>
          <a:p>
            <a:pPr lvl="2"/>
            <a:r>
              <a:rPr lang="en-US" sz="1600" dirty="0" err="1">
                <a:latin typeface="Courier New"/>
                <a:cs typeface="Courier New"/>
              </a:rPr>
              <a:t>string_array</a:t>
            </a:r>
            <a:r>
              <a:rPr lang="en-US" sz="1600" dirty="0">
                <a:latin typeface="Courier New"/>
                <a:cs typeface="Courier New"/>
              </a:rPr>
              <a:t>[1] = </a:t>
            </a:r>
            <a:r>
              <a:rPr lang="en-US" sz="1600" dirty="0" err="1">
                <a:latin typeface="Courier New"/>
                <a:cs typeface="Courier New"/>
              </a:rPr>
              <a:t>malloc</a:t>
            </a:r>
            <a:r>
              <a:rPr lang="en-US" sz="1600" dirty="0"/>
              <a:t>(length of string 1…);</a:t>
            </a:r>
          </a:p>
          <a:p>
            <a:pPr lvl="2"/>
            <a:r>
              <a:rPr lang="en-US" sz="1600" dirty="0"/>
              <a:t>etc.</a:t>
            </a:r>
          </a:p>
          <a:p>
            <a:pPr lvl="1"/>
            <a:endParaRPr lang="en-US" sz="1900" dirty="0"/>
          </a:p>
          <a:p>
            <a:pPr lvl="2"/>
            <a:endParaRPr lang="en-US" sz="1600" dirty="0"/>
          </a:p>
          <a:p>
            <a:pPr lvl="1"/>
            <a:endParaRPr lang="en-US" sz="1900" dirty="0" smtClean="0"/>
          </a:p>
        </p:txBody>
      </p:sp>
    </p:spTree>
    <p:extLst>
      <p:ext uri="{BB962C8B-B14F-4D97-AF65-F5344CB8AC3E}">
        <p14:creationId xmlns:p14="http://schemas.microsoft.com/office/powerpoint/2010/main" val="295309102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array of strings</a:t>
            </a:r>
          </a:p>
        </p:txBody>
      </p:sp>
      <p:sp>
        <p:nvSpPr>
          <p:cNvPr id="3" name="Content Placeholder 2"/>
          <p:cNvSpPr>
            <a:spLocks noGrp="1"/>
          </p:cNvSpPr>
          <p:nvPr>
            <p:ph idx="1"/>
          </p:nvPr>
        </p:nvSpPr>
        <p:spPr/>
        <p:txBody>
          <a:bodyPr/>
          <a:lstStyle/>
          <a:p>
            <a:r>
              <a:rPr lang="en-US" sz="2400" dirty="0" smtClean="0"/>
              <a:t>Declare </a:t>
            </a:r>
            <a:r>
              <a:rPr lang="en-US" sz="2400" dirty="0"/>
              <a:t>an array of NUM strings, </a:t>
            </a:r>
            <a:r>
              <a:rPr lang="en-US" sz="2400" dirty="0" smtClean="0"/>
              <a:t>where only NUM is known </a:t>
            </a:r>
            <a:r>
              <a:rPr lang="en-US" sz="2400" dirty="0"/>
              <a:t>at compile </a:t>
            </a:r>
            <a:r>
              <a:rPr lang="en-US" sz="2400" dirty="0" smtClean="0"/>
              <a:t>time</a:t>
            </a:r>
          </a:p>
          <a:p>
            <a:pPr lvl="1"/>
            <a:r>
              <a:rPr lang="en-US" sz="1900" dirty="0" smtClean="0">
                <a:latin typeface="Courier New"/>
                <a:cs typeface="Courier New"/>
              </a:rPr>
              <a:t>char *</a:t>
            </a:r>
            <a:r>
              <a:rPr lang="en-US" sz="1900" dirty="0" err="1" smtClean="0">
                <a:latin typeface="Courier New"/>
                <a:cs typeface="Courier New"/>
              </a:rPr>
              <a:t>string_array</a:t>
            </a:r>
            <a:r>
              <a:rPr lang="en-US" sz="1900" dirty="0" smtClean="0">
                <a:latin typeface="Courier New"/>
                <a:cs typeface="Courier New"/>
              </a:rPr>
              <a:t>[NUM];</a:t>
            </a:r>
          </a:p>
          <a:p>
            <a:pPr lvl="1"/>
            <a:r>
              <a:rPr lang="en-US" sz="1900" dirty="0" err="1" smtClean="0">
                <a:latin typeface="Courier New"/>
                <a:cs typeface="Courier New"/>
              </a:rPr>
              <a:t>string_array</a:t>
            </a:r>
            <a:r>
              <a:rPr lang="en-US" sz="1900" dirty="0" smtClean="0">
                <a:latin typeface="Courier New"/>
                <a:cs typeface="Courier New"/>
              </a:rPr>
              <a:t>[0] = </a:t>
            </a:r>
            <a:r>
              <a:rPr lang="en-US" sz="1900" dirty="0" err="1" smtClean="0">
                <a:latin typeface="Courier New"/>
                <a:cs typeface="Courier New"/>
              </a:rPr>
              <a:t>malloc</a:t>
            </a:r>
            <a:r>
              <a:rPr lang="en-US" sz="1900" dirty="0" smtClean="0"/>
              <a:t>(length of string 0…);</a:t>
            </a:r>
          </a:p>
          <a:p>
            <a:pPr lvl="1"/>
            <a:r>
              <a:rPr lang="en-US" sz="1900" dirty="0" err="1">
                <a:latin typeface="Courier New"/>
                <a:cs typeface="Courier New"/>
              </a:rPr>
              <a:t>string_array</a:t>
            </a:r>
            <a:r>
              <a:rPr lang="en-US" sz="1900" dirty="0" smtClean="0">
                <a:latin typeface="Courier New"/>
                <a:cs typeface="Courier New"/>
              </a:rPr>
              <a:t>[1] </a:t>
            </a:r>
            <a:r>
              <a:rPr lang="en-US" sz="1900" dirty="0">
                <a:latin typeface="Courier New"/>
                <a:cs typeface="Courier New"/>
              </a:rPr>
              <a:t>= </a:t>
            </a:r>
            <a:r>
              <a:rPr lang="en-US" sz="1900" dirty="0" err="1">
                <a:latin typeface="Courier New"/>
                <a:cs typeface="Courier New"/>
              </a:rPr>
              <a:t>malloc</a:t>
            </a:r>
            <a:r>
              <a:rPr lang="en-US" sz="1900" dirty="0"/>
              <a:t>(length of string </a:t>
            </a:r>
            <a:r>
              <a:rPr lang="en-US" sz="1900" dirty="0" smtClean="0"/>
              <a:t>1…</a:t>
            </a:r>
            <a:r>
              <a:rPr lang="en-US" sz="1900" dirty="0"/>
              <a:t>)</a:t>
            </a:r>
            <a:r>
              <a:rPr lang="en-US" sz="1900" dirty="0" smtClean="0"/>
              <a:t>;</a:t>
            </a:r>
          </a:p>
          <a:p>
            <a:pPr lvl="1"/>
            <a:r>
              <a:rPr lang="en-US" sz="1900" dirty="0" smtClean="0"/>
              <a:t>etc.</a:t>
            </a:r>
          </a:p>
          <a:p>
            <a:pPr lvl="1"/>
            <a:endParaRPr lang="en-US" sz="1900" dirty="0"/>
          </a:p>
          <a:p>
            <a:r>
              <a:rPr lang="en-US" sz="2400" dirty="0" smtClean="0"/>
              <a:t>For sorting:  Swap strings by swapping pointers, not by copying contents!</a:t>
            </a:r>
          </a:p>
          <a:p>
            <a:pPr lvl="1"/>
            <a:r>
              <a:rPr lang="en-US" sz="1900" dirty="0" smtClean="0">
                <a:latin typeface="Courier New"/>
                <a:cs typeface="Courier New"/>
              </a:rPr>
              <a:t>char *temp;					</a:t>
            </a:r>
            <a:r>
              <a:rPr lang="en-US" sz="1600" dirty="0" smtClean="0">
                <a:solidFill>
                  <a:schemeClr val="accent2"/>
                </a:solidFill>
                <a:latin typeface="Courier New"/>
                <a:cs typeface="Courier New"/>
              </a:rPr>
              <a:t>// pointer to char</a:t>
            </a:r>
          </a:p>
          <a:p>
            <a:pPr lvl="1"/>
            <a:r>
              <a:rPr lang="en-US" sz="1900" dirty="0" smtClean="0">
                <a:latin typeface="Courier New"/>
                <a:cs typeface="Courier New"/>
              </a:rPr>
              <a:t>temp = </a:t>
            </a:r>
            <a:r>
              <a:rPr lang="en-US" sz="1900" dirty="0" err="1" smtClean="0">
                <a:latin typeface="Courier New"/>
                <a:cs typeface="Courier New"/>
              </a:rPr>
              <a:t>string_array</a:t>
            </a:r>
            <a:r>
              <a:rPr lang="en-US" sz="1900" dirty="0" smtClean="0">
                <a:latin typeface="Courier New"/>
                <a:cs typeface="Courier New"/>
              </a:rPr>
              <a:t>[</a:t>
            </a:r>
            <a:r>
              <a:rPr lang="en-US" sz="1900" dirty="0" err="1" smtClean="0">
                <a:latin typeface="Courier New"/>
                <a:cs typeface="Courier New"/>
              </a:rPr>
              <a:t>i</a:t>
            </a:r>
            <a:r>
              <a:rPr lang="en-US" sz="1900" dirty="0" smtClean="0">
                <a:latin typeface="Courier New"/>
                <a:cs typeface="Courier New"/>
              </a:rPr>
              <a:t>];			</a:t>
            </a:r>
            <a:r>
              <a:rPr lang="en-US" sz="1600" dirty="0" smtClean="0">
                <a:solidFill>
                  <a:srgbClr val="009900"/>
                </a:solidFill>
                <a:latin typeface="Courier New"/>
                <a:cs typeface="Courier New"/>
              </a:rPr>
              <a:t>// swap pointers!</a:t>
            </a:r>
          </a:p>
          <a:p>
            <a:pPr lvl="1">
              <a:buClr>
                <a:srgbClr val="003399"/>
              </a:buClr>
            </a:pPr>
            <a:r>
              <a:rPr lang="en-US" sz="1900" dirty="0" err="1" smtClean="0">
                <a:latin typeface="Courier New"/>
                <a:cs typeface="Courier New"/>
              </a:rPr>
              <a:t>string_array</a:t>
            </a:r>
            <a:r>
              <a:rPr lang="en-US" sz="1900" dirty="0">
                <a:latin typeface="Courier New"/>
                <a:cs typeface="Courier New"/>
              </a:rPr>
              <a:t>[</a:t>
            </a:r>
            <a:r>
              <a:rPr lang="en-US" sz="1900" dirty="0" err="1">
                <a:latin typeface="Courier New"/>
                <a:cs typeface="Courier New"/>
              </a:rPr>
              <a:t>i</a:t>
            </a:r>
            <a:r>
              <a:rPr lang="en-US" sz="1900" dirty="0" smtClean="0">
                <a:latin typeface="Courier New"/>
                <a:cs typeface="Courier New"/>
              </a:rPr>
              <a:t>] = </a:t>
            </a:r>
            <a:r>
              <a:rPr lang="en-US" sz="1900" dirty="0" err="1" smtClean="0">
                <a:latin typeface="Courier New"/>
                <a:cs typeface="Courier New"/>
              </a:rPr>
              <a:t>string_array</a:t>
            </a:r>
            <a:r>
              <a:rPr lang="en-US" sz="1900" dirty="0" smtClean="0">
                <a:latin typeface="Courier New"/>
                <a:cs typeface="Courier New"/>
              </a:rPr>
              <a:t>[</a:t>
            </a:r>
            <a:r>
              <a:rPr lang="en-US" sz="1900" dirty="0">
                <a:latin typeface="Courier New"/>
                <a:cs typeface="Courier New"/>
              </a:rPr>
              <a:t>j</a:t>
            </a:r>
            <a:r>
              <a:rPr lang="en-US" sz="1900" dirty="0" smtClean="0">
                <a:latin typeface="Courier New"/>
                <a:cs typeface="Courier New"/>
              </a:rPr>
              <a:t>];	</a:t>
            </a:r>
            <a:r>
              <a:rPr lang="en-US" sz="1600" dirty="0">
                <a:solidFill>
                  <a:srgbClr val="009900"/>
                </a:solidFill>
                <a:latin typeface="Courier New"/>
                <a:cs typeface="Courier New"/>
              </a:rPr>
              <a:t>// </a:t>
            </a:r>
            <a:r>
              <a:rPr lang="en-US" sz="1600" dirty="0" smtClean="0">
                <a:solidFill>
                  <a:srgbClr val="009900"/>
                </a:solidFill>
                <a:latin typeface="Courier New"/>
                <a:cs typeface="Courier New"/>
              </a:rPr>
              <a:t>no copying chars</a:t>
            </a:r>
            <a:endParaRPr lang="en-US" sz="1900" dirty="0">
              <a:latin typeface="Courier New"/>
              <a:cs typeface="Courier New"/>
            </a:endParaRPr>
          </a:p>
          <a:p>
            <a:pPr lvl="1"/>
            <a:r>
              <a:rPr lang="en-US" sz="1900" dirty="0" err="1" smtClean="0">
                <a:latin typeface="Courier New"/>
                <a:cs typeface="Courier New"/>
              </a:rPr>
              <a:t>string_array</a:t>
            </a:r>
            <a:r>
              <a:rPr lang="en-US" sz="1900" dirty="0" smtClean="0">
                <a:latin typeface="Courier New"/>
                <a:cs typeface="Courier New"/>
              </a:rPr>
              <a:t>[j] = temp;</a:t>
            </a:r>
          </a:p>
          <a:p>
            <a:pPr lvl="1"/>
            <a:endParaRPr lang="en-US" sz="1900" dirty="0"/>
          </a:p>
          <a:p>
            <a:pPr lvl="2"/>
            <a:endParaRPr lang="en-US" sz="1600" dirty="0"/>
          </a:p>
          <a:p>
            <a:pPr lvl="1"/>
            <a:endParaRPr lang="en-US" sz="1900" dirty="0" smtClean="0"/>
          </a:p>
        </p:txBody>
      </p:sp>
    </p:spTree>
    <p:extLst>
      <p:ext uri="{BB962C8B-B14F-4D97-AF65-F5344CB8AC3E}">
        <p14:creationId xmlns:p14="http://schemas.microsoft.com/office/powerpoint/2010/main" val="30985565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2016272"/>
            <a:ext cx="8534400" cy="707878"/>
          </a:xfrm>
        </p:spPr>
        <p:txBody>
          <a:bodyPr/>
          <a:lstStyle/>
          <a:p>
            <a:r>
              <a:rPr lang="en-US" dirty="0" smtClean="0"/>
              <a:t>One more thing…</a:t>
            </a:r>
            <a:endParaRPr lang="en-US" dirty="0"/>
          </a:p>
        </p:txBody>
      </p:sp>
      <p:sp>
        <p:nvSpPr>
          <p:cNvPr id="5" name="Subtitle 4"/>
          <p:cNvSpPr>
            <a:spLocks noGrp="1"/>
          </p:cNvSpPr>
          <p:nvPr>
            <p:ph type="subTitle" idx="1"/>
          </p:nvPr>
        </p:nvSpPr>
        <p:spPr/>
        <p:txBody>
          <a:bodyPr/>
          <a:lstStyle/>
          <a:p>
            <a:r>
              <a:rPr lang="en-US" dirty="0" smtClean="0"/>
              <a:t>Passing pointers as arguments to functions</a:t>
            </a:r>
            <a:endParaRPr lang="en-US" dirty="0"/>
          </a:p>
        </p:txBody>
      </p:sp>
    </p:spTree>
    <p:extLst>
      <p:ext uri="{BB962C8B-B14F-4D97-AF65-F5344CB8AC3E}">
        <p14:creationId xmlns:p14="http://schemas.microsoft.com/office/powerpoint/2010/main" val="387807723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by reference</a:t>
            </a:r>
            <a:endParaRPr lang="en-US" dirty="0"/>
          </a:p>
        </p:txBody>
      </p:sp>
      <p:sp>
        <p:nvSpPr>
          <p:cNvPr id="3" name="Content Placeholder 2"/>
          <p:cNvSpPr>
            <a:spLocks noGrp="1"/>
          </p:cNvSpPr>
          <p:nvPr>
            <p:ph idx="1"/>
          </p:nvPr>
        </p:nvSpPr>
        <p:spPr/>
        <p:txBody>
          <a:bodyPr/>
          <a:lstStyle/>
          <a:p>
            <a:r>
              <a:rPr lang="en-US" dirty="0" smtClean="0"/>
              <a:t>Example 1:</a:t>
            </a:r>
          </a:p>
          <a:p>
            <a:pPr lvl="1"/>
            <a:r>
              <a:rPr lang="en-US" dirty="0" smtClean="0"/>
              <a:t>reading values into variables</a:t>
            </a:r>
          </a:p>
          <a:p>
            <a:pPr marL="914400" lvl="2" indent="0">
              <a:buNone/>
            </a:pPr>
            <a:r>
              <a:rPr lang="en-US" dirty="0" err="1" smtClean="0">
                <a:latin typeface="Courier New"/>
                <a:cs typeface="Courier New"/>
              </a:rPr>
              <a:t>int</a:t>
            </a:r>
            <a:r>
              <a:rPr lang="en-US" dirty="0" smtClean="0">
                <a:latin typeface="Courier New"/>
                <a:cs typeface="Courier New"/>
              </a:rPr>
              <a:t> x, y, z;</a:t>
            </a:r>
          </a:p>
          <a:p>
            <a:pPr marL="914400" lvl="2" indent="0">
              <a:buNone/>
            </a:pPr>
            <a:r>
              <a:rPr lang="en-US" dirty="0" err="1" smtClean="0">
                <a:latin typeface="Courier New"/>
                <a:cs typeface="Courier New"/>
              </a:rPr>
              <a:t>scanf</a:t>
            </a:r>
            <a:r>
              <a:rPr lang="en-US" dirty="0" smtClean="0">
                <a:latin typeface="Courier New"/>
                <a:cs typeface="Courier New"/>
              </a:rPr>
              <a:t>(“%</a:t>
            </a:r>
            <a:r>
              <a:rPr lang="en-US" dirty="0" err="1" smtClean="0">
                <a:latin typeface="Courier New"/>
                <a:cs typeface="Courier New"/>
              </a:rPr>
              <a:t>d%d%d</a:t>
            </a:r>
            <a:r>
              <a:rPr lang="en-US" dirty="0" smtClean="0">
                <a:latin typeface="Courier New"/>
                <a:cs typeface="Courier New"/>
              </a:rPr>
              <a:t>”, &amp;x, &amp;y, &amp;z);</a:t>
            </a:r>
          </a:p>
          <a:p>
            <a:pPr lvl="1"/>
            <a:r>
              <a:rPr lang="en-US" dirty="0" err="1" smtClean="0"/>
              <a:t>scanf</a:t>
            </a:r>
            <a:r>
              <a:rPr lang="en-US" dirty="0" smtClean="0"/>
              <a:t>() changes the values of </a:t>
            </a:r>
            <a:r>
              <a:rPr lang="en-US" dirty="0" smtClean="0">
                <a:latin typeface="Courier New"/>
                <a:cs typeface="Courier New"/>
              </a:rPr>
              <a:t>x</a:t>
            </a:r>
            <a:r>
              <a:rPr lang="en-US" dirty="0" smtClean="0"/>
              <a:t>, </a:t>
            </a:r>
            <a:r>
              <a:rPr lang="en-US" dirty="0" smtClean="0">
                <a:latin typeface="Courier New"/>
                <a:cs typeface="Courier New"/>
              </a:rPr>
              <a:t>y</a:t>
            </a:r>
            <a:r>
              <a:rPr lang="en-US" dirty="0" smtClean="0"/>
              <a:t> and </a:t>
            </a:r>
            <a:r>
              <a:rPr lang="en-US" dirty="0" smtClean="0">
                <a:latin typeface="Courier New"/>
                <a:cs typeface="Courier New"/>
              </a:rPr>
              <a:t>z</a:t>
            </a:r>
            <a:r>
              <a:rPr lang="en-US" dirty="0" smtClean="0"/>
              <a:t>!  How?</a:t>
            </a:r>
          </a:p>
          <a:p>
            <a:pPr lvl="2"/>
            <a:r>
              <a:rPr lang="en-US" dirty="0" smtClean="0"/>
              <a:t>we provide it the addresses where </a:t>
            </a:r>
            <a:r>
              <a:rPr lang="en-US" dirty="0" smtClean="0">
                <a:latin typeface="Courier New"/>
                <a:cs typeface="Courier New"/>
              </a:rPr>
              <a:t>x</a:t>
            </a:r>
            <a:r>
              <a:rPr lang="en-US" dirty="0" smtClean="0"/>
              <a:t>, </a:t>
            </a:r>
            <a:r>
              <a:rPr lang="en-US" dirty="0" smtClean="0">
                <a:latin typeface="Courier New"/>
                <a:cs typeface="Courier New"/>
              </a:rPr>
              <a:t>y</a:t>
            </a:r>
            <a:r>
              <a:rPr lang="en-US" dirty="0" smtClean="0"/>
              <a:t> and </a:t>
            </a:r>
            <a:r>
              <a:rPr lang="en-US" dirty="0" smtClean="0">
                <a:latin typeface="Courier New"/>
                <a:cs typeface="Courier New"/>
              </a:rPr>
              <a:t>z</a:t>
            </a:r>
            <a:r>
              <a:rPr lang="en-US" dirty="0" smtClean="0"/>
              <a:t> are located</a:t>
            </a:r>
          </a:p>
          <a:p>
            <a:pPr lvl="2"/>
            <a:endParaRPr lang="en-US" dirty="0"/>
          </a:p>
          <a:p>
            <a:r>
              <a:rPr lang="en-US" dirty="0" smtClean="0"/>
              <a:t>Example 2:</a:t>
            </a:r>
          </a:p>
          <a:p>
            <a:pPr lvl="1"/>
            <a:r>
              <a:rPr lang="en-US" dirty="0" smtClean="0"/>
              <a:t>a function to double the value given to it</a:t>
            </a:r>
          </a:p>
          <a:p>
            <a:pPr marL="914400" lvl="2" indent="0">
              <a:buNone/>
            </a:pPr>
            <a:r>
              <a:rPr lang="en-US" dirty="0" smtClean="0">
                <a:latin typeface="Courier New"/>
                <a:cs typeface="Courier New"/>
              </a:rPr>
              <a:t>void </a:t>
            </a:r>
            <a:r>
              <a:rPr lang="en-US" dirty="0" err="1" smtClean="0">
                <a:latin typeface="Courier New"/>
                <a:cs typeface="Courier New"/>
              </a:rPr>
              <a:t>double_it</a:t>
            </a:r>
            <a:r>
              <a:rPr lang="en-US" dirty="0" smtClean="0">
                <a:latin typeface="Courier New"/>
                <a:cs typeface="Courier New"/>
              </a:rPr>
              <a:t>(</a:t>
            </a:r>
            <a:r>
              <a:rPr lang="en-US" dirty="0" err="1" smtClean="0">
                <a:latin typeface="Courier New"/>
                <a:cs typeface="Courier New"/>
              </a:rPr>
              <a:t>int</a:t>
            </a:r>
            <a:r>
              <a:rPr lang="en-US" dirty="0" smtClean="0">
                <a:latin typeface="Courier New"/>
                <a:cs typeface="Courier New"/>
              </a:rPr>
              <a:t> x) {</a:t>
            </a:r>
          </a:p>
          <a:p>
            <a:pPr marL="914400" lvl="2" indent="0">
              <a:buNone/>
            </a:pPr>
            <a:r>
              <a:rPr lang="en-US" dirty="0">
                <a:latin typeface="Courier New"/>
                <a:cs typeface="Courier New"/>
              </a:rPr>
              <a:t> </a:t>
            </a:r>
            <a:r>
              <a:rPr lang="en-US" dirty="0" smtClean="0">
                <a:latin typeface="Courier New"/>
                <a:cs typeface="Courier New"/>
              </a:rPr>
              <a:t>   x = x*2;</a:t>
            </a:r>
          </a:p>
          <a:p>
            <a:pPr marL="914400" lvl="2" indent="0">
              <a:buNone/>
            </a:pPr>
            <a:r>
              <a:rPr lang="en-US" dirty="0" smtClean="0">
                <a:latin typeface="Courier New"/>
                <a:cs typeface="Courier New"/>
              </a:rPr>
              <a:t>}</a:t>
            </a:r>
          </a:p>
          <a:p>
            <a:pPr lvl="1"/>
            <a:r>
              <a:rPr lang="en-US" dirty="0" smtClean="0"/>
              <a:t>doesn’t work…  because </a:t>
            </a:r>
            <a:r>
              <a:rPr lang="en-US" dirty="0" smtClean="0">
                <a:latin typeface="Courier New"/>
                <a:cs typeface="Courier New"/>
              </a:rPr>
              <a:t>x</a:t>
            </a:r>
            <a:r>
              <a:rPr lang="en-US" dirty="0" smtClean="0"/>
              <a:t> is “passed by value”</a:t>
            </a:r>
          </a:p>
          <a:p>
            <a:pPr lvl="2"/>
            <a:r>
              <a:rPr lang="en-US" dirty="0" smtClean="0"/>
              <a:t>a copy of </a:t>
            </a:r>
            <a:r>
              <a:rPr lang="en-US" dirty="0" smtClean="0">
                <a:latin typeface="Courier New"/>
                <a:cs typeface="Courier New"/>
              </a:rPr>
              <a:t>x</a:t>
            </a:r>
            <a:r>
              <a:rPr lang="en-US" dirty="0" smtClean="0"/>
              <a:t> is modified inside the function, not the original</a:t>
            </a:r>
            <a:endParaRPr lang="en-US" dirty="0"/>
          </a:p>
        </p:txBody>
      </p:sp>
    </p:spTree>
    <p:extLst>
      <p:ext uri="{BB962C8B-B14F-4D97-AF65-F5344CB8AC3E}">
        <p14:creationId xmlns:p14="http://schemas.microsoft.com/office/powerpoint/2010/main" val="171219732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by reference</a:t>
            </a:r>
            <a:endParaRPr lang="en-US" dirty="0"/>
          </a:p>
        </p:txBody>
      </p:sp>
      <p:sp>
        <p:nvSpPr>
          <p:cNvPr id="3" name="Content Placeholder 2"/>
          <p:cNvSpPr>
            <a:spLocks noGrp="1"/>
          </p:cNvSpPr>
          <p:nvPr>
            <p:ph idx="1"/>
          </p:nvPr>
        </p:nvSpPr>
        <p:spPr/>
        <p:txBody>
          <a:bodyPr/>
          <a:lstStyle/>
          <a:p>
            <a:r>
              <a:rPr lang="en-US" dirty="0" smtClean="0"/>
              <a:t>Example 2 take 2:</a:t>
            </a:r>
          </a:p>
          <a:p>
            <a:pPr lvl="1"/>
            <a:r>
              <a:rPr lang="en-US" dirty="0" smtClean="0"/>
              <a:t>a function to double the value given to it</a:t>
            </a:r>
          </a:p>
          <a:p>
            <a:pPr marL="914400" lvl="2" indent="0">
              <a:buNone/>
            </a:pPr>
            <a:r>
              <a:rPr lang="en-US" dirty="0" smtClean="0">
                <a:latin typeface="Courier New"/>
                <a:cs typeface="Courier New"/>
              </a:rPr>
              <a:t>void </a:t>
            </a:r>
            <a:r>
              <a:rPr lang="en-US" dirty="0" err="1" smtClean="0">
                <a:latin typeface="Courier New"/>
                <a:cs typeface="Courier New"/>
              </a:rPr>
              <a:t>double_it</a:t>
            </a:r>
            <a:r>
              <a:rPr lang="en-US" dirty="0" smtClean="0">
                <a:latin typeface="Courier New"/>
                <a:cs typeface="Courier New"/>
              </a:rPr>
              <a:t>(</a:t>
            </a:r>
            <a:r>
              <a:rPr lang="en-US" dirty="0" err="1" smtClean="0">
                <a:latin typeface="Courier New"/>
                <a:cs typeface="Courier New"/>
              </a:rPr>
              <a:t>int</a:t>
            </a:r>
            <a:r>
              <a:rPr lang="en-US" dirty="0" smtClean="0">
                <a:latin typeface="Courier New"/>
                <a:cs typeface="Courier New"/>
              </a:rPr>
              <a:t> *x) {</a:t>
            </a:r>
          </a:p>
          <a:p>
            <a:pPr marL="914400" lvl="2" indent="0">
              <a:buNone/>
            </a:pPr>
            <a:r>
              <a:rPr lang="en-US" dirty="0">
                <a:latin typeface="Courier New"/>
                <a:cs typeface="Courier New"/>
              </a:rPr>
              <a:t> </a:t>
            </a:r>
            <a:r>
              <a:rPr lang="en-US" dirty="0" smtClean="0">
                <a:latin typeface="Courier New"/>
                <a:cs typeface="Courier New"/>
              </a:rPr>
              <a:t>   *x = (*x) * 2;</a:t>
            </a:r>
          </a:p>
          <a:p>
            <a:pPr marL="914400" lvl="2" indent="0">
              <a:buNone/>
            </a:pPr>
            <a:r>
              <a:rPr lang="en-US" dirty="0" smtClean="0">
                <a:latin typeface="Courier New"/>
                <a:cs typeface="Courier New"/>
              </a:rPr>
              <a:t>}</a:t>
            </a:r>
          </a:p>
          <a:p>
            <a:pPr marL="914400" lvl="2" indent="0">
              <a:buNone/>
            </a:pPr>
            <a:r>
              <a:rPr lang="en-US" dirty="0" err="1" smtClean="0">
                <a:latin typeface="Courier New"/>
                <a:cs typeface="Courier New"/>
              </a:rPr>
              <a:t>int</a:t>
            </a:r>
            <a:r>
              <a:rPr lang="en-US" dirty="0" smtClean="0">
                <a:latin typeface="Courier New"/>
                <a:cs typeface="Courier New"/>
              </a:rPr>
              <a:t> main() {</a:t>
            </a:r>
          </a:p>
          <a:p>
            <a:pPr marL="914400" lvl="2" indent="0">
              <a:buNone/>
            </a:pPr>
            <a:r>
              <a:rPr lang="en-US" dirty="0" smtClean="0">
                <a:latin typeface="Courier New"/>
                <a:cs typeface="Courier New"/>
              </a:rPr>
              <a:t>    </a:t>
            </a:r>
            <a:r>
              <a:rPr lang="en-US" dirty="0" err="1" smtClean="0">
                <a:latin typeface="Courier New"/>
                <a:cs typeface="Courier New"/>
              </a:rPr>
              <a:t>int</a:t>
            </a:r>
            <a:r>
              <a:rPr lang="en-US" dirty="0" smtClean="0">
                <a:latin typeface="Courier New"/>
                <a:cs typeface="Courier New"/>
              </a:rPr>
              <a:t> y = 10;</a:t>
            </a:r>
          </a:p>
          <a:p>
            <a:pPr marL="914400" lvl="2"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double_it</a:t>
            </a:r>
            <a:r>
              <a:rPr lang="en-US" dirty="0" smtClean="0">
                <a:latin typeface="Courier New"/>
                <a:cs typeface="Courier New"/>
              </a:rPr>
              <a:t>(&amp;y);  	</a:t>
            </a:r>
            <a:r>
              <a:rPr lang="en-US" sz="1600" dirty="0" smtClean="0">
                <a:solidFill>
                  <a:srgbClr val="009900"/>
                </a:solidFill>
                <a:latin typeface="Courier New"/>
                <a:cs typeface="Courier New"/>
              </a:rPr>
              <a:t>// y is now 20</a:t>
            </a:r>
          </a:p>
          <a:p>
            <a:pPr marL="914400" lvl="2" indent="0">
              <a:buNone/>
            </a:pPr>
            <a:r>
              <a:rPr lang="en-US" dirty="0">
                <a:latin typeface="Courier New"/>
                <a:cs typeface="Courier New"/>
              </a:rPr>
              <a:t>}</a:t>
            </a:r>
            <a:endParaRPr lang="en-US" dirty="0" smtClean="0">
              <a:latin typeface="Courier New"/>
              <a:cs typeface="Courier New"/>
            </a:endParaRPr>
          </a:p>
          <a:p>
            <a:pPr lvl="1"/>
            <a:r>
              <a:rPr lang="en-US" dirty="0" smtClean="0"/>
              <a:t>works!  Because </a:t>
            </a:r>
            <a:r>
              <a:rPr lang="en-US" dirty="0"/>
              <a:t>y</a:t>
            </a:r>
            <a:r>
              <a:rPr lang="en-US" dirty="0" smtClean="0"/>
              <a:t> is “passed by reference”</a:t>
            </a:r>
          </a:p>
          <a:p>
            <a:pPr lvl="2"/>
            <a:r>
              <a:rPr lang="en-US" dirty="0" smtClean="0"/>
              <a:t>the address in memory where </a:t>
            </a:r>
            <a:r>
              <a:rPr lang="en-US" dirty="0" smtClean="0">
                <a:latin typeface="Courier New"/>
                <a:cs typeface="Courier New"/>
              </a:rPr>
              <a:t>y</a:t>
            </a:r>
            <a:r>
              <a:rPr lang="en-US" dirty="0" smtClean="0"/>
              <a:t> is stored is sent to the function, which modifies it correctly at that location</a:t>
            </a:r>
            <a:endParaRPr lang="en-US" dirty="0"/>
          </a:p>
        </p:txBody>
      </p:sp>
    </p:spTree>
    <p:extLst>
      <p:ext uri="{BB962C8B-B14F-4D97-AF65-F5344CB8AC3E}">
        <p14:creationId xmlns:p14="http://schemas.microsoft.com/office/powerpoint/2010/main" val="196387929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defRPr/>
            </a:pPr>
            <a:r>
              <a:rPr lang="en-US" dirty="0" smtClean="0">
                <a:latin typeface="Tahoma" charset="0"/>
                <a:ea typeface="Tahoma"/>
              </a:rPr>
              <a:t>C vs. Java</a:t>
            </a:r>
            <a:endParaRPr lang="en-US" dirty="0">
              <a:latin typeface="Tahoma" charset="0"/>
              <a:ea typeface="Tahoma"/>
            </a:endParaRPr>
          </a:p>
        </p:txBody>
      </p:sp>
      <p:sp>
        <p:nvSpPr>
          <p:cNvPr id="3075"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For our purposes C is almost identical to </a:t>
            </a:r>
            <a:r>
              <a:rPr lang="en-US" dirty="0" smtClean="0">
                <a:effectLst>
                  <a:outerShdw blurRad="38100" dist="38100" dir="2700000" algn="tl">
                    <a:srgbClr val="DDDDDD"/>
                  </a:outerShdw>
                </a:effectLst>
                <a:latin typeface="Tahoma" charset="0"/>
                <a:ea typeface="Tahoma"/>
              </a:rPr>
              <a:t>Java </a:t>
            </a:r>
            <a:r>
              <a:rPr lang="en-US" dirty="0">
                <a:effectLst>
                  <a:outerShdw blurRad="38100" dist="38100" dir="2700000" algn="tl">
                    <a:srgbClr val="DDDDDD"/>
                  </a:outerShdw>
                </a:effectLst>
                <a:latin typeface="Tahoma" charset="0"/>
                <a:ea typeface="Tahoma"/>
              </a:rPr>
              <a:t>except:</a:t>
            </a:r>
          </a:p>
          <a:p>
            <a:pPr lvl="1">
              <a:defRPr/>
            </a:pPr>
            <a:r>
              <a:rPr lang="en-US" dirty="0">
                <a:effectLst>
                  <a:outerShdw blurRad="38100" dist="38100" dir="2700000" algn="tl">
                    <a:srgbClr val="DDDDDD"/>
                  </a:outerShdw>
                </a:effectLst>
                <a:latin typeface="Tahoma" charset="0"/>
              </a:rPr>
              <a:t>C has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functions</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JAVA has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methods</a:t>
            </a:r>
            <a:r>
              <a:rPr lang="ja-JP" altLang="en-US" dirty="0" smtClean="0">
                <a:effectLst>
                  <a:outerShdw blurRad="38100" dist="38100" dir="2700000" algn="tl">
                    <a:srgbClr val="DDDDDD"/>
                  </a:outerShdw>
                </a:effectLst>
                <a:latin typeface="Tahoma" charset="0"/>
              </a:rPr>
              <a:t>”</a:t>
            </a:r>
            <a:endParaRPr lang="en-US" dirty="0">
              <a:effectLst>
                <a:outerShdw blurRad="38100" dist="38100" dir="2700000" algn="tl">
                  <a:srgbClr val="DDDDDD"/>
                </a:outerShdw>
              </a:effectLst>
              <a:latin typeface="Tahoma" charset="0"/>
            </a:endParaRPr>
          </a:p>
          <a:p>
            <a:pPr lvl="2">
              <a:defRPr/>
            </a:pPr>
            <a:r>
              <a:rPr lang="en-US" dirty="0">
                <a:effectLst>
                  <a:outerShdw blurRad="38100" dist="38100" dir="2700000" algn="tl">
                    <a:srgbClr val="DDDDDD"/>
                  </a:outerShdw>
                </a:effectLst>
                <a:latin typeface="Tahoma" charset="0"/>
              </a:rPr>
              <a:t>function == method without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class</a:t>
            </a:r>
            <a:r>
              <a:rPr lang="ja-JP" altLang="en-US" dirty="0">
                <a:effectLst>
                  <a:outerShdw blurRad="38100" dist="38100" dir="2700000" algn="tl">
                    <a:srgbClr val="DDDDDD"/>
                  </a:outerShdw>
                </a:effectLst>
                <a:latin typeface="Tahoma" charset="0"/>
              </a:rPr>
              <a:t>”</a:t>
            </a:r>
            <a:endParaRPr lang="en-US" dirty="0">
              <a:effectLst>
                <a:outerShdw blurRad="38100" dist="38100" dir="2700000" algn="tl">
                  <a:srgbClr val="DDDDDD"/>
                </a:outerShdw>
              </a:effectLst>
              <a:latin typeface="Tahoma" charset="0"/>
            </a:endParaRPr>
          </a:p>
          <a:p>
            <a:pPr lvl="2">
              <a:defRPr/>
            </a:pPr>
            <a:r>
              <a:rPr lang="en-US" dirty="0">
                <a:effectLst>
                  <a:outerShdw blurRad="38100" dist="38100" dir="2700000" algn="tl">
                    <a:srgbClr val="DDDDDD"/>
                  </a:outerShdw>
                </a:effectLst>
                <a:latin typeface="Tahoma" charset="0"/>
              </a:rPr>
              <a:t>i.e., a global method</a:t>
            </a:r>
          </a:p>
          <a:p>
            <a:pPr lvl="1">
              <a:defRPr/>
            </a:pPr>
            <a:r>
              <a:rPr lang="en-US" dirty="0">
                <a:effectLst>
                  <a:outerShdw blurRad="38100" dist="38100" dir="2700000" algn="tl">
                    <a:srgbClr val="DDDDDD"/>
                  </a:outerShdw>
                </a:effectLst>
                <a:latin typeface="Tahoma" charset="0"/>
              </a:rPr>
              <a:t>C has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pointers</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explicitly</a:t>
            </a:r>
          </a:p>
          <a:p>
            <a:pPr lvl="2">
              <a:defRPr/>
            </a:pPr>
            <a:r>
              <a:rPr lang="en-US" dirty="0" smtClean="0">
                <a:effectLst>
                  <a:outerShdw blurRad="38100" dist="38100" dir="2700000" algn="tl">
                    <a:srgbClr val="DDDDDD"/>
                  </a:outerShdw>
                </a:effectLst>
                <a:latin typeface="Tahoma" charset="0"/>
              </a:rPr>
              <a:t>Java </a:t>
            </a:r>
            <a:r>
              <a:rPr lang="en-US" dirty="0">
                <a:effectLst>
                  <a:outerShdw blurRad="38100" dist="38100" dir="2700000" algn="tl">
                    <a:srgbClr val="DDDDDD"/>
                  </a:outerShdw>
                </a:effectLst>
                <a:latin typeface="Tahoma" charset="0"/>
              </a:rPr>
              <a:t>has them </a:t>
            </a:r>
            <a:r>
              <a:rPr lang="en-US" dirty="0" smtClean="0">
                <a:effectLst>
                  <a:outerShdw blurRad="38100" dist="38100" dir="2700000" algn="tl">
                    <a:srgbClr val="DDDDDD"/>
                  </a:outerShdw>
                </a:effectLst>
                <a:latin typeface="Tahoma" charset="0"/>
              </a:rPr>
              <a:t>(called “references”) but </a:t>
            </a:r>
            <a:r>
              <a:rPr lang="en-US" dirty="0">
                <a:effectLst>
                  <a:outerShdw blurRad="38100" dist="38100" dir="2700000" algn="tl">
                    <a:srgbClr val="DDDDDD"/>
                  </a:outerShdw>
                </a:effectLst>
                <a:latin typeface="Tahoma" charset="0"/>
              </a:rPr>
              <a:t>hides them under the </a:t>
            </a:r>
            <a:r>
              <a:rPr lang="en-US" dirty="0" smtClean="0">
                <a:effectLst>
                  <a:outerShdw blurRad="38100" dist="38100" dir="2700000" algn="tl">
                    <a:srgbClr val="DDDDDD"/>
                  </a:outerShdw>
                </a:effectLst>
                <a:latin typeface="Tahoma" charset="0"/>
              </a:rPr>
              <a:t>covers</a:t>
            </a:r>
          </a:p>
          <a:p>
            <a:pPr lvl="2">
              <a:defRPr/>
            </a:pPr>
            <a:r>
              <a:rPr lang="en-US" dirty="0" smtClean="0">
                <a:effectLst>
                  <a:outerShdw blurRad="38100" dist="38100" dir="2700000" algn="tl">
                    <a:srgbClr val="DDDDDD"/>
                  </a:outerShdw>
                </a:effectLst>
                <a:latin typeface="Tahoma" charset="0"/>
              </a:rPr>
              <a:t>JVM takes care of handling pointers, so the programmer doesn’t have to</a:t>
            </a:r>
          </a:p>
          <a:p>
            <a:pPr>
              <a:defRPr/>
            </a:pPr>
            <a:r>
              <a:rPr lang="en-US" dirty="0" smtClean="0">
                <a:effectLst>
                  <a:outerShdw blurRad="38100" dist="38100" dir="2700000" algn="tl">
                    <a:srgbClr val="DDDDDD"/>
                  </a:outerShdw>
                </a:effectLst>
                <a:latin typeface="Tahoma" charset="0"/>
                <a:ea typeface="Tahoma"/>
              </a:rPr>
              <a:t>C++ is sort of in-between C and Java</a:t>
            </a:r>
          </a:p>
          <a:p>
            <a:pPr marL="0" indent="0">
              <a:buFont typeface="Wingdings 2" charset="0"/>
              <a:buNone/>
              <a:defRPr/>
            </a:pPr>
            <a:endParaRPr lang="en-US" dirty="0" smtClean="0">
              <a:effectLst>
                <a:outerShdw blurRad="38100" dist="38100" dir="2700000" algn="tl">
                  <a:srgbClr val="DDDDDD"/>
                </a:outerShdw>
              </a:effectLst>
              <a:latin typeface="Tahoma" charset="0"/>
              <a:ea typeface="Tahoma"/>
              <a:sym typeface="Wingdings"/>
            </a:endParaRPr>
          </a:p>
          <a:p>
            <a:pPr marL="0" indent="0">
              <a:buFont typeface="Wingdings 2" charset="0"/>
              <a:buNone/>
              <a:defRPr/>
            </a:pPr>
            <a:r>
              <a:rPr lang="en-US" dirty="0" smtClean="0">
                <a:effectLst>
                  <a:outerShdw blurRad="38100" dist="38100" dir="2700000" algn="tl">
                    <a:srgbClr val="DDDDDD"/>
                  </a:outerShdw>
                </a:effectLst>
                <a:latin typeface="Tahoma" charset="0"/>
                <a:ea typeface="Tahoma"/>
                <a:sym typeface="Wingdings"/>
              </a:rPr>
              <a:t></a:t>
            </a:r>
            <a:r>
              <a:rPr lang="en-US" dirty="0" smtClean="0">
                <a:effectLst>
                  <a:outerShdw blurRad="38100" dist="38100" dir="2700000" algn="tl">
                    <a:srgbClr val="DDDDDD"/>
                  </a:outerShdw>
                </a:effectLst>
                <a:latin typeface="Tahoma" charset="0"/>
                <a:ea typeface="Tahoma"/>
              </a:rPr>
              <a:t>In this class, we will see how pointers/references are implemented in C</a:t>
            </a: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7878"/>
          </a:xfrm>
        </p:spPr>
        <p:txBody>
          <a:bodyPr/>
          <a:lstStyle/>
          <a:p>
            <a:r>
              <a:rPr lang="en-US" dirty="0" smtClean="0"/>
              <a:t>Passing arguments:  C vs. Java</a:t>
            </a:r>
            <a:endParaRPr lang="en-US" dirty="0"/>
          </a:p>
        </p:txBody>
      </p:sp>
      <p:sp>
        <p:nvSpPr>
          <p:cNvPr id="3" name="Content Placeholder 2"/>
          <p:cNvSpPr>
            <a:spLocks noGrp="1"/>
          </p:cNvSpPr>
          <p:nvPr>
            <p:ph idx="1"/>
          </p:nvPr>
        </p:nvSpPr>
        <p:spPr/>
        <p:txBody>
          <a:bodyPr/>
          <a:lstStyle/>
          <a:p>
            <a:r>
              <a:rPr lang="en-US" dirty="0" smtClean="0"/>
              <a:t>Which of these will work in Java?  WHY?</a:t>
            </a:r>
          </a:p>
          <a:p>
            <a:pPr marL="914400" lvl="1" indent="-514350">
              <a:buFont typeface="+mj-lt"/>
              <a:buAutoNum type="arabicPeriod"/>
            </a:pPr>
            <a:r>
              <a:rPr lang="en-US" dirty="0" smtClean="0"/>
              <a:t>Modify an integer</a:t>
            </a:r>
          </a:p>
          <a:p>
            <a:pPr marL="1371600" lvl="3" indent="0">
              <a:buNone/>
            </a:pPr>
            <a:r>
              <a:rPr lang="en-US" dirty="0" err="1" smtClean="0">
                <a:latin typeface="Courier New"/>
                <a:cs typeface="Courier New"/>
              </a:rPr>
              <a:t>double_it</a:t>
            </a:r>
            <a:r>
              <a:rPr lang="en-US" dirty="0" smtClean="0">
                <a:latin typeface="Courier New"/>
                <a:cs typeface="Courier New"/>
              </a:rPr>
              <a:t>(</a:t>
            </a:r>
            <a:r>
              <a:rPr lang="en-US" dirty="0" err="1" smtClean="0">
                <a:latin typeface="Courier New"/>
                <a:cs typeface="Courier New"/>
              </a:rPr>
              <a:t>int</a:t>
            </a:r>
            <a:r>
              <a:rPr lang="en-US" dirty="0" smtClean="0">
                <a:latin typeface="Courier New"/>
                <a:cs typeface="Courier New"/>
              </a:rPr>
              <a:t> x) { x = x*2; }</a:t>
            </a:r>
          </a:p>
          <a:p>
            <a:pPr marL="1371600" lvl="3" indent="0">
              <a:buNone/>
            </a:pPr>
            <a:endParaRPr lang="en-US" dirty="0">
              <a:latin typeface="Courier New"/>
              <a:cs typeface="Courier New"/>
            </a:endParaRPr>
          </a:p>
          <a:p>
            <a:pPr marL="1371600" lvl="3" indent="0">
              <a:buNone/>
            </a:pPr>
            <a:endParaRPr lang="en-US" dirty="0" smtClean="0">
              <a:latin typeface="Courier New"/>
              <a:cs typeface="Courier New"/>
            </a:endParaRPr>
          </a:p>
          <a:p>
            <a:pPr marL="914400" lvl="1" indent="-457200">
              <a:buFont typeface="+mj-lt"/>
              <a:buAutoNum type="arabicPeriod"/>
            </a:pPr>
            <a:r>
              <a:rPr lang="en-US" dirty="0" smtClean="0"/>
              <a:t>Modify an object</a:t>
            </a:r>
          </a:p>
          <a:p>
            <a:pPr marL="1371600" lvl="3" indent="0">
              <a:buNone/>
            </a:pPr>
            <a:r>
              <a:rPr lang="en-US" dirty="0" err="1" smtClean="0">
                <a:latin typeface="Courier New"/>
                <a:cs typeface="Courier New"/>
              </a:rPr>
              <a:t>double_it</a:t>
            </a:r>
            <a:r>
              <a:rPr lang="en-US" dirty="0" smtClean="0">
                <a:latin typeface="Courier New"/>
                <a:cs typeface="Courier New"/>
              </a:rPr>
              <a:t>(Point p) { </a:t>
            </a:r>
            <a:r>
              <a:rPr lang="en-US" dirty="0" err="1" smtClean="0">
                <a:latin typeface="Courier New"/>
                <a:cs typeface="Courier New"/>
              </a:rPr>
              <a:t>p.x</a:t>
            </a:r>
            <a:r>
              <a:rPr lang="en-US" dirty="0" smtClean="0">
                <a:latin typeface="Courier New"/>
                <a:cs typeface="Courier New"/>
              </a:rPr>
              <a:t> = </a:t>
            </a:r>
            <a:r>
              <a:rPr lang="en-US" dirty="0" err="1" smtClean="0">
                <a:latin typeface="Courier New"/>
                <a:cs typeface="Courier New"/>
              </a:rPr>
              <a:t>p.x</a:t>
            </a:r>
            <a:r>
              <a:rPr lang="en-US" dirty="0" smtClean="0">
                <a:latin typeface="Courier New"/>
                <a:cs typeface="Courier New"/>
              </a:rPr>
              <a:t>*2; }</a:t>
            </a:r>
          </a:p>
          <a:p>
            <a:pPr marL="1371600" lvl="3" indent="0">
              <a:buNone/>
            </a:pPr>
            <a:endParaRPr lang="en-US" dirty="0">
              <a:latin typeface="Courier New"/>
              <a:cs typeface="Courier New"/>
            </a:endParaRPr>
          </a:p>
          <a:p>
            <a:pPr marL="1371600" lvl="3" indent="0">
              <a:buNone/>
            </a:pPr>
            <a:endParaRPr lang="en-US" dirty="0" smtClean="0">
              <a:latin typeface="Courier New"/>
              <a:cs typeface="Courier New"/>
            </a:endParaRPr>
          </a:p>
          <a:p>
            <a:pPr marL="914400" lvl="1" indent="-457200">
              <a:buFont typeface="+mj-lt"/>
              <a:buAutoNum type="arabicPeriod"/>
            </a:pPr>
            <a:r>
              <a:rPr lang="en-US" dirty="0" smtClean="0"/>
              <a:t>Swap two objects</a:t>
            </a:r>
          </a:p>
          <a:p>
            <a:pPr marL="1371600" lvl="3" indent="0">
              <a:buNone/>
            </a:pPr>
            <a:r>
              <a:rPr lang="en-US" dirty="0" smtClean="0">
                <a:latin typeface="Courier New"/>
                <a:cs typeface="Courier New"/>
              </a:rPr>
              <a:t>swap(Point p1, Point p2) {</a:t>
            </a:r>
          </a:p>
          <a:p>
            <a:pPr marL="1371600" lvl="3" indent="0">
              <a:buNone/>
            </a:pPr>
            <a:r>
              <a:rPr lang="en-US" dirty="0" smtClean="0">
                <a:latin typeface="Courier New"/>
                <a:cs typeface="Courier New"/>
              </a:rPr>
              <a:t>    Point temp = p1;</a:t>
            </a:r>
          </a:p>
          <a:p>
            <a:pPr marL="1371600" lvl="3" indent="0">
              <a:buNone/>
            </a:pPr>
            <a:r>
              <a:rPr lang="en-US" dirty="0">
                <a:latin typeface="Courier New"/>
                <a:cs typeface="Courier New"/>
              </a:rPr>
              <a:t> </a:t>
            </a:r>
            <a:r>
              <a:rPr lang="en-US" dirty="0" smtClean="0">
                <a:latin typeface="Courier New"/>
                <a:cs typeface="Courier New"/>
              </a:rPr>
              <a:t>   p1 = p2;</a:t>
            </a:r>
          </a:p>
          <a:p>
            <a:pPr marL="1371600" lvl="3" indent="0">
              <a:buNone/>
            </a:pPr>
            <a:r>
              <a:rPr lang="en-US" dirty="0">
                <a:latin typeface="Courier New"/>
                <a:cs typeface="Courier New"/>
              </a:rPr>
              <a:t> </a:t>
            </a:r>
            <a:r>
              <a:rPr lang="en-US" dirty="0" smtClean="0">
                <a:latin typeface="Courier New"/>
                <a:cs typeface="Courier New"/>
              </a:rPr>
              <a:t>   p2 = temp;</a:t>
            </a:r>
          </a:p>
          <a:p>
            <a:pPr marL="1371600" lvl="3" indent="0">
              <a:buNone/>
            </a:pPr>
            <a:r>
              <a:rPr lang="en-US" dirty="0" smtClean="0">
                <a:latin typeface="Courier New"/>
                <a:cs typeface="Courier New"/>
              </a:rPr>
              <a:t>}</a:t>
            </a:r>
          </a:p>
        </p:txBody>
      </p:sp>
    </p:spTree>
    <p:extLst>
      <p:ext uri="{BB962C8B-B14F-4D97-AF65-F5344CB8AC3E}">
        <p14:creationId xmlns:p14="http://schemas.microsoft.com/office/powerpoint/2010/main" val="96052435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7878"/>
          </a:xfrm>
        </p:spPr>
        <p:txBody>
          <a:bodyPr/>
          <a:lstStyle/>
          <a:p>
            <a:r>
              <a:rPr lang="en-US" dirty="0" smtClean="0"/>
              <a:t>Passing arguments:  C vs. Java</a:t>
            </a:r>
            <a:endParaRPr lang="en-US" dirty="0"/>
          </a:p>
        </p:txBody>
      </p:sp>
      <p:sp>
        <p:nvSpPr>
          <p:cNvPr id="3" name="Content Placeholder 2"/>
          <p:cNvSpPr>
            <a:spLocks noGrp="1"/>
          </p:cNvSpPr>
          <p:nvPr>
            <p:ph idx="1"/>
          </p:nvPr>
        </p:nvSpPr>
        <p:spPr/>
        <p:txBody>
          <a:bodyPr/>
          <a:lstStyle/>
          <a:p>
            <a:r>
              <a:rPr lang="en-US" dirty="0" smtClean="0"/>
              <a:t>Java:</a:t>
            </a:r>
          </a:p>
          <a:p>
            <a:pPr lvl="1"/>
            <a:r>
              <a:rPr lang="en-US" dirty="0" smtClean="0"/>
              <a:t>passes arguments by value for all the primitive data types</a:t>
            </a:r>
          </a:p>
          <a:p>
            <a:pPr lvl="2"/>
            <a:r>
              <a:rPr lang="en-US" dirty="0" err="1" smtClean="0"/>
              <a:t>int</a:t>
            </a:r>
            <a:r>
              <a:rPr lang="en-US" dirty="0" smtClean="0"/>
              <a:t>, double, float, etc.</a:t>
            </a:r>
          </a:p>
          <a:p>
            <a:pPr marL="1371600" lvl="3" indent="0">
              <a:buNone/>
            </a:pPr>
            <a:r>
              <a:rPr lang="en-US" dirty="0" err="1" smtClean="0">
                <a:latin typeface="Courier New"/>
                <a:cs typeface="Courier New"/>
              </a:rPr>
              <a:t>double_it</a:t>
            </a:r>
            <a:r>
              <a:rPr lang="en-US" dirty="0" smtClean="0">
                <a:latin typeface="Courier New"/>
                <a:cs typeface="Courier New"/>
              </a:rPr>
              <a:t>(</a:t>
            </a:r>
            <a:r>
              <a:rPr lang="en-US" dirty="0" err="1" smtClean="0">
                <a:latin typeface="Courier New"/>
                <a:cs typeface="Courier New"/>
              </a:rPr>
              <a:t>int</a:t>
            </a:r>
            <a:r>
              <a:rPr lang="en-US" dirty="0" smtClean="0">
                <a:latin typeface="Courier New"/>
                <a:cs typeface="Courier New"/>
              </a:rPr>
              <a:t> x) { x = x*2; }</a:t>
            </a:r>
            <a:r>
              <a:rPr lang="en-US" dirty="0">
                <a:latin typeface="Courier New"/>
                <a:cs typeface="Courier New"/>
              </a:rPr>
              <a:t> </a:t>
            </a:r>
            <a:r>
              <a:rPr lang="en-US" dirty="0" smtClean="0">
                <a:latin typeface="Courier New"/>
                <a:cs typeface="Courier New"/>
              </a:rPr>
              <a:t>	// won’t work</a:t>
            </a:r>
          </a:p>
          <a:p>
            <a:pPr lvl="1"/>
            <a:r>
              <a:rPr lang="en-US" dirty="0" smtClean="0"/>
              <a:t>passes objects by reference</a:t>
            </a:r>
          </a:p>
          <a:p>
            <a:pPr lvl="2"/>
            <a:r>
              <a:rPr lang="en-US" dirty="0" smtClean="0"/>
              <a:t>so member data of an object can be modified</a:t>
            </a:r>
          </a:p>
          <a:p>
            <a:pPr marL="1371600" lvl="3" indent="0">
              <a:buNone/>
            </a:pPr>
            <a:r>
              <a:rPr lang="en-US" dirty="0" err="1" smtClean="0">
                <a:latin typeface="Courier New"/>
                <a:cs typeface="Courier New"/>
              </a:rPr>
              <a:t>double_it</a:t>
            </a:r>
            <a:r>
              <a:rPr lang="en-US" dirty="0" smtClean="0">
                <a:latin typeface="Courier New"/>
                <a:cs typeface="Courier New"/>
              </a:rPr>
              <a:t>(Point p) { </a:t>
            </a:r>
            <a:r>
              <a:rPr lang="en-US" dirty="0" err="1" smtClean="0">
                <a:latin typeface="Courier New"/>
                <a:cs typeface="Courier New"/>
              </a:rPr>
              <a:t>p.x</a:t>
            </a:r>
            <a:r>
              <a:rPr lang="en-US" dirty="0" smtClean="0">
                <a:latin typeface="Courier New"/>
                <a:cs typeface="Courier New"/>
              </a:rPr>
              <a:t> = </a:t>
            </a:r>
            <a:r>
              <a:rPr lang="en-US" dirty="0" err="1" smtClean="0">
                <a:latin typeface="Courier New"/>
                <a:cs typeface="Courier New"/>
              </a:rPr>
              <a:t>p.x</a:t>
            </a:r>
            <a:r>
              <a:rPr lang="en-US" dirty="0" smtClean="0">
                <a:latin typeface="Courier New"/>
                <a:cs typeface="Courier New"/>
              </a:rPr>
              <a:t>*2; } 	// works!</a:t>
            </a:r>
          </a:p>
          <a:p>
            <a:pPr lvl="1"/>
            <a:r>
              <a:rPr lang="en-US" dirty="0" smtClean="0"/>
              <a:t>BUT:  references are passed by value to methods…</a:t>
            </a:r>
          </a:p>
          <a:p>
            <a:pPr lvl="2"/>
            <a:r>
              <a:rPr lang="en-US" dirty="0" smtClean="0"/>
              <a:t>so cannot swap two objects</a:t>
            </a:r>
          </a:p>
          <a:p>
            <a:pPr marL="1371600" lvl="3" indent="0">
              <a:buNone/>
            </a:pPr>
            <a:r>
              <a:rPr lang="en-US" dirty="0" smtClean="0">
                <a:latin typeface="Courier New"/>
                <a:cs typeface="Courier New"/>
              </a:rPr>
              <a:t>swap(Point p1, Point p2) {</a:t>
            </a:r>
          </a:p>
          <a:p>
            <a:pPr marL="1371600" lvl="3" indent="0">
              <a:buNone/>
            </a:pPr>
            <a:r>
              <a:rPr lang="en-US" dirty="0" smtClean="0">
                <a:latin typeface="Courier New"/>
                <a:cs typeface="Courier New"/>
              </a:rPr>
              <a:t>    Point temp = p1;</a:t>
            </a:r>
          </a:p>
          <a:p>
            <a:pPr marL="1371600" lvl="3" indent="0">
              <a:buNone/>
            </a:pPr>
            <a:r>
              <a:rPr lang="en-US" dirty="0">
                <a:latin typeface="Courier New"/>
                <a:cs typeface="Courier New"/>
              </a:rPr>
              <a:t> </a:t>
            </a:r>
            <a:r>
              <a:rPr lang="en-US" dirty="0" smtClean="0">
                <a:latin typeface="Courier New"/>
                <a:cs typeface="Courier New"/>
              </a:rPr>
              <a:t>   p1 = p2;</a:t>
            </a:r>
          </a:p>
          <a:p>
            <a:pPr marL="1371600" lvl="3" indent="0">
              <a:buNone/>
            </a:pPr>
            <a:r>
              <a:rPr lang="en-US" dirty="0">
                <a:latin typeface="Courier New"/>
                <a:cs typeface="Courier New"/>
              </a:rPr>
              <a:t> </a:t>
            </a:r>
            <a:r>
              <a:rPr lang="en-US" dirty="0" smtClean="0">
                <a:latin typeface="Courier New"/>
                <a:cs typeface="Courier New"/>
              </a:rPr>
              <a:t>   p2 = temp;</a:t>
            </a:r>
            <a:r>
              <a:rPr lang="en-US" dirty="0">
                <a:latin typeface="Courier New"/>
                <a:cs typeface="Courier New"/>
              </a:rPr>
              <a:t> 			</a:t>
            </a:r>
            <a:r>
              <a:rPr lang="en-US" dirty="0" smtClean="0">
                <a:latin typeface="Courier New"/>
                <a:cs typeface="Courier New"/>
              </a:rPr>
              <a:t>	// </a:t>
            </a:r>
            <a:r>
              <a:rPr lang="en-US" dirty="0">
                <a:latin typeface="Courier New"/>
                <a:cs typeface="Courier New"/>
              </a:rPr>
              <a:t>won’t work!</a:t>
            </a:r>
            <a:endParaRPr lang="en-US" dirty="0" smtClean="0">
              <a:latin typeface="Courier New"/>
              <a:cs typeface="Courier New"/>
            </a:endParaRPr>
          </a:p>
          <a:p>
            <a:pPr marL="1371600" lvl="3" indent="0">
              <a:buNone/>
            </a:pPr>
            <a:r>
              <a:rPr lang="en-US" dirty="0" smtClean="0">
                <a:latin typeface="Courier New"/>
                <a:cs typeface="Courier New"/>
              </a:rPr>
              <a:t>}</a:t>
            </a:r>
          </a:p>
          <a:p>
            <a:pPr lvl="0">
              <a:buClr>
                <a:srgbClr val="A50021"/>
              </a:buClr>
            </a:pPr>
            <a:r>
              <a:rPr lang="en-US" dirty="0" smtClean="0">
                <a:solidFill>
                  <a:srgbClr val="A50021"/>
                </a:solidFill>
              </a:rPr>
              <a:t>Understanding C pointers will demystify everything!</a:t>
            </a:r>
            <a:endParaRPr lang="en-US" dirty="0">
              <a:solidFill>
                <a:srgbClr val="A50021"/>
              </a:solidFill>
            </a:endParaRPr>
          </a:p>
        </p:txBody>
      </p:sp>
    </p:spTree>
    <p:extLst>
      <p:ext uri="{BB962C8B-B14F-4D97-AF65-F5344CB8AC3E}">
        <p14:creationId xmlns:p14="http://schemas.microsoft.com/office/powerpoint/2010/main" val="35277042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Tahoma"/>
              </a:rPr>
              <a:t>What is a “pointer” in C?</a:t>
            </a:r>
            <a:endParaRPr lang="en-US" dirty="0">
              <a:ea typeface="Tahoma"/>
            </a:endParaRPr>
          </a:p>
        </p:txBody>
      </p:sp>
      <p:sp>
        <p:nvSpPr>
          <p:cNvPr id="3" name="Content Placeholder 2"/>
          <p:cNvSpPr>
            <a:spLocks noGrp="1"/>
          </p:cNvSpPr>
          <p:nvPr>
            <p:ph sz="half" idx="1"/>
          </p:nvPr>
        </p:nvSpPr>
        <p:spPr>
          <a:xfrm>
            <a:off x="0" y="708025"/>
            <a:ext cx="5486400" cy="6149975"/>
          </a:xfrm>
        </p:spPr>
        <p:txBody>
          <a:bodyPr/>
          <a:lstStyle/>
          <a:p>
            <a:pPr>
              <a:defRPr/>
            </a:pPr>
            <a:r>
              <a:rPr lang="en-US" dirty="0" smtClean="0">
                <a:ea typeface="Tahoma"/>
              </a:rPr>
              <a:t>A pointer is an explicit memory address</a:t>
            </a:r>
          </a:p>
          <a:p>
            <a:pPr>
              <a:defRPr/>
            </a:pPr>
            <a:r>
              <a:rPr lang="en-US" dirty="0" smtClean="0">
                <a:ea typeface="Tahoma"/>
              </a:rPr>
              <a:t>Example</a:t>
            </a:r>
          </a:p>
          <a:p>
            <a:pPr lvl="1">
              <a:defRPr/>
            </a:pPr>
            <a:r>
              <a:rPr lang="en-US" b="1" dirty="0" err="1" smtClean="0">
                <a:latin typeface="Courier New"/>
                <a:cs typeface="Courier New"/>
              </a:rPr>
              <a:t>int</a:t>
            </a:r>
            <a:r>
              <a:rPr lang="en-US" b="1" dirty="0" smtClean="0">
                <a:latin typeface="Courier New"/>
                <a:cs typeface="Courier New"/>
              </a:rPr>
              <a:t> </a:t>
            </a:r>
            <a:r>
              <a:rPr lang="en-US" b="1" dirty="0" err="1" smtClean="0">
                <a:latin typeface="Courier New"/>
                <a:cs typeface="Courier New"/>
              </a:rPr>
              <a:t>i</a:t>
            </a:r>
            <a:endParaRPr lang="en-US" b="1" dirty="0">
              <a:latin typeface="Courier New"/>
              <a:cs typeface="Courier New"/>
            </a:endParaRPr>
          </a:p>
          <a:p>
            <a:pPr lvl="2">
              <a:defRPr/>
            </a:pPr>
            <a:r>
              <a:rPr lang="en-US" b="1" dirty="0" err="1" smtClean="0">
                <a:latin typeface="Courier New"/>
                <a:cs typeface="Courier New"/>
              </a:rPr>
              <a:t>i</a:t>
            </a:r>
            <a:r>
              <a:rPr lang="en-US" dirty="0" smtClean="0"/>
              <a:t> is an integer variable in memory</a:t>
            </a:r>
          </a:p>
          <a:p>
            <a:pPr lvl="2">
              <a:defRPr/>
            </a:pPr>
            <a:r>
              <a:rPr lang="en-US" dirty="0" smtClean="0"/>
              <a:t>located at, say, address 1056</a:t>
            </a:r>
          </a:p>
          <a:p>
            <a:pPr lvl="1">
              <a:defRPr/>
            </a:pPr>
            <a:r>
              <a:rPr lang="en-US" b="1" dirty="0" err="1" smtClean="0">
                <a:latin typeface="Courier New"/>
                <a:cs typeface="Courier New"/>
              </a:rPr>
              <a:t>int</a:t>
            </a:r>
            <a:r>
              <a:rPr lang="en-US" b="1" dirty="0" smtClean="0">
                <a:latin typeface="Courier New"/>
                <a:cs typeface="Courier New"/>
              </a:rPr>
              <a:t> *p</a:t>
            </a:r>
          </a:p>
          <a:p>
            <a:pPr lvl="2">
              <a:defRPr/>
            </a:pPr>
            <a:r>
              <a:rPr lang="en-US" b="1" dirty="0">
                <a:latin typeface="Courier New"/>
                <a:cs typeface="Courier New"/>
              </a:rPr>
              <a:t>p</a:t>
            </a:r>
            <a:r>
              <a:rPr lang="en-US" dirty="0" smtClean="0"/>
              <a:t> is a variable that “points to” an integer</a:t>
            </a:r>
          </a:p>
          <a:p>
            <a:pPr lvl="2">
              <a:defRPr/>
            </a:pPr>
            <a:r>
              <a:rPr lang="en-US" b="1" dirty="0" smtClean="0">
                <a:latin typeface="Courier New"/>
                <a:cs typeface="Courier New"/>
              </a:rPr>
              <a:t>p</a:t>
            </a:r>
            <a:r>
              <a:rPr lang="en-US" dirty="0" smtClean="0"/>
              <a:t> is located at, say, address 2004</a:t>
            </a:r>
            <a:endParaRPr lang="en-US" dirty="0"/>
          </a:p>
          <a:p>
            <a:pPr lvl="1">
              <a:defRPr/>
            </a:pPr>
            <a:r>
              <a:rPr lang="en-US" b="1" dirty="0">
                <a:latin typeface="Courier New"/>
                <a:cs typeface="Courier New"/>
              </a:rPr>
              <a:t>p = &amp;</a:t>
            </a:r>
            <a:r>
              <a:rPr lang="en-US" b="1" dirty="0" err="1" smtClean="0">
                <a:latin typeface="Courier New"/>
                <a:cs typeface="Courier New"/>
              </a:rPr>
              <a:t>i</a:t>
            </a:r>
            <a:endParaRPr lang="en-US" b="1" dirty="0" smtClean="0">
              <a:latin typeface="Courier New"/>
              <a:cs typeface="Courier New"/>
            </a:endParaRPr>
          </a:p>
          <a:p>
            <a:pPr lvl="2">
              <a:defRPr/>
            </a:pPr>
            <a:r>
              <a:rPr lang="en-US" dirty="0" smtClean="0"/>
              <a:t>the </a:t>
            </a:r>
            <a:r>
              <a:rPr lang="en-US" b="1" dirty="0" smtClean="0">
                <a:solidFill>
                  <a:schemeClr val="accent1"/>
                </a:solidFill>
              </a:rPr>
              <a:t>value in </a:t>
            </a:r>
            <a:r>
              <a:rPr lang="en-US" b="1" dirty="0" smtClean="0">
                <a:solidFill>
                  <a:schemeClr val="accent1"/>
                </a:solidFill>
                <a:latin typeface="Courier New"/>
                <a:cs typeface="Courier New"/>
              </a:rPr>
              <a:t>p</a:t>
            </a:r>
            <a:r>
              <a:rPr lang="en-US" dirty="0" smtClean="0"/>
              <a:t> is now equal to</a:t>
            </a:r>
            <a:br>
              <a:rPr lang="en-US" dirty="0" smtClean="0"/>
            </a:br>
            <a:r>
              <a:rPr lang="en-US" dirty="0" smtClean="0"/>
              <a:t>the </a:t>
            </a:r>
            <a:r>
              <a:rPr lang="en-US" b="1" dirty="0" smtClean="0">
                <a:solidFill>
                  <a:srgbClr val="A50021"/>
                </a:solidFill>
              </a:rPr>
              <a:t>address of variable </a:t>
            </a:r>
            <a:r>
              <a:rPr lang="en-US" b="1" dirty="0" err="1" smtClean="0">
                <a:solidFill>
                  <a:srgbClr val="A50021"/>
                </a:solidFill>
                <a:latin typeface="Courier New"/>
                <a:cs typeface="Courier New"/>
              </a:rPr>
              <a:t>i</a:t>
            </a:r>
            <a:endParaRPr lang="en-US" b="1" dirty="0" smtClean="0">
              <a:solidFill>
                <a:srgbClr val="A50021"/>
              </a:solidFill>
              <a:latin typeface="Courier New"/>
              <a:cs typeface="Courier New"/>
            </a:endParaRPr>
          </a:p>
          <a:p>
            <a:pPr lvl="2">
              <a:defRPr/>
            </a:pPr>
            <a:r>
              <a:rPr lang="en-US" dirty="0" smtClean="0"/>
              <a:t>i.e., the value stored in </a:t>
            </a:r>
            <a:r>
              <a:rPr lang="en-US" dirty="0" err="1" smtClean="0"/>
              <a:t>Mem</a:t>
            </a:r>
            <a:r>
              <a:rPr lang="en-US" dirty="0" smtClean="0"/>
              <a:t>[2004] is 1056 (the location of </a:t>
            </a:r>
            <a:r>
              <a:rPr lang="en-US" b="1" dirty="0" err="1" smtClean="0">
                <a:latin typeface="Courier New"/>
                <a:cs typeface="Courier New"/>
              </a:rPr>
              <a:t>i</a:t>
            </a:r>
            <a:r>
              <a:rPr lang="en-US" dirty="0" smtClean="0"/>
              <a:t>)</a:t>
            </a:r>
          </a:p>
        </p:txBody>
      </p:sp>
      <p:sp>
        <p:nvSpPr>
          <p:cNvPr id="22531" name="Rectangle 4"/>
          <p:cNvSpPr>
            <a:spLocks noChangeArrowheads="1"/>
          </p:cNvSpPr>
          <p:nvPr/>
        </p:nvSpPr>
        <p:spPr bwMode="auto">
          <a:xfrm>
            <a:off x="6477000" y="2133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lstStyle/>
          <a:p>
            <a:endParaRPr lang="en-US" sz="1800" b="0">
              <a:latin typeface="Arial" charset="0"/>
            </a:endParaRPr>
          </a:p>
        </p:txBody>
      </p:sp>
      <p:sp>
        <p:nvSpPr>
          <p:cNvPr id="22532" name="Rectangle 5"/>
          <p:cNvSpPr>
            <a:spLocks noChangeArrowheads="1"/>
          </p:cNvSpPr>
          <p:nvPr/>
        </p:nvSpPr>
        <p:spPr bwMode="auto">
          <a:xfrm>
            <a:off x="6477000" y="2514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2533" name="Rectangle 6"/>
          <p:cNvSpPr>
            <a:spLocks noChangeArrowheads="1"/>
          </p:cNvSpPr>
          <p:nvPr/>
        </p:nvSpPr>
        <p:spPr bwMode="auto">
          <a:xfrm>
            <a:off x="6477000" y="2895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2534" name="Rectangle 7"/>
          <p:cNvSpPr>
            <a:spLocks noChangeArrowheads="1"/>
          </p:cNvSpPr>
          <p:nvPr/>
        </p:nvSpPr>
        <p:spPr bwMode="auto">
          <a:xfrm>
            <a:off x="6477000" y="3276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2535" name="Rectangle 8"/>
          <p:cNvSpPr>
            <a:spLocks noChangeArrowheads="1"/>
          </p:cNvSpPr>
          <p:nvPr/>
        </p:nvSpPr>
        <p:spPr bwMode="auto">
          <a:xfrm>
            <a:off x="6477000" y="4419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2536" name="Rectangle 9"/>
          <p:cNvSpPr>
            <a:spLocks noChangeArrowheads="1"/>
          </p:cNvSpPr>
          <p:nvPr/>
        </p:nvSpPr>
        <p:spPr bwMode="auto">
          <a:xfrm>
            <a:off x="6477000" y="4800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lstStyle/>
          <a:p>
            <a:pPr algn="ctr"/>
            <a:r>
              <a:rPr lang="en-US" sz="1800" b="0">
                <a:latin typeface="Arial" charset="0"/>
              </a:rPr>
              <a:t>1056</a:t>
            </a:r>
          </a:p>
        </p:txBody>
      </p:sp>
      <p:cxnSp>
        <p:nvCxnSpPr>
          <p:cNvPr id="22537" name="Straight Connector 11"/>
          <p:cNvCxnSpPr>
            <a:cxnSpLocks noChangeShapeType="1"/>
          </p:cNvCxnSpPr>
          <p:nvPr/>
        </p:nvCxnSpPr>
        <p:spPr bwMode="auto">
          <a:xfrm>
            <a:off x="7162800" y="3886200"/>
            <a:ext cx="0" cy="381000"/>
          </a:xfrm>
          <a:prstGeom prst="line">
            <a:avLst/>
          </a:prstGeom>
          <a:noFill/>
          <a:ln w="38100">
            <a:solidFill>
              <a:schemeClr val="tx1"/>
            </a:solidFill>
            <a:prstDash val="dot"/>
            <a:round/>
            <a:headEnd/>
            <a:tailEnd/>
          </a:ln>
          <a:extLst>
            <a:ext uri="{909E8E84-426E-40dd-AFC4-6F175D3DCCD1}">
              <a14:hiddenFill xmlns:a14="http://schemas.microsoft.com/office/drawing/2010/main" xmlns="">
                <a:noFill/>
              </a14:hiddenFill>
            </a:ext>
          </a:extLst>
        </p:spPr>
      </p:cxnSp>
      <p:sp>
        <p:nvSpPr>
          <p:cNvPr id="22538" name="Rectangle 13"/>
          <p:cNvSpPr>
            <a:spLocks noChangeArrowheads="1"/>
          </p:cNvSpPr>
          <p:nvPr/>
        </p:nvSpPr>
        <p:spPr bwMode="auto">
          <a:xfrm>
            <a:off x="6030913" y="2052638"/>
            <a:ext cx="3698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Courier New" charset="0"/>
                <a:cs typeface="Courier New" charset="0"/>
              </a:rPr>
              <a:t>i</a:t>
            </a:r>
          </a:p>
        </p:txBody>
      </p:sp>
      <p:sp>
        <p:nvSpPr>
          <p:cNvPr id="22539" name="Rectangle 14"/>
          <p:cNvSpPr>
            <a:spLocks noChangeArrowheads="1"/>
          </p:cNvSpPr>
          <p:nvPr/>
        </p:nvSpPr>
        <p:spPr bwMode="auto">
          <a:xfrm>
            <a:off x="6030913" y="4719638"/>
            <a:ext cx="3698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Courier New" charset="0"/>
                <a:cs typeface="Courier New" charset="0"/>
              </a:rPr>
              <a:t>p</a:t>
            </a:r>
          </a:p>
        </p:txBody>
      </p:sp>
      <p:sp>
        <p:nvSpPr>
          <p:cNvPr id="22540" name="Rectangle 15"/>
          <p:cNvSpPr>
            <a:spLocks noChangeArrowheads="1"/>
          </p:cNvSpPr>
          <p:nvPr/>
        </p:nvSpPr>
        <p:spPr bwMode="auto">
          <a:xfrm>
            <a:off x="6435725" y="914400"/>
            <a:ext cx="1454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Tahoma" charset="0"/>
                <a:cs typeface="Tahoma" charset="0"/>
              </a:rPr>
              <a:t>Memory </a:t>
            </a:r>
          </a:p>
        </p:txBody>
      </p:sp>
      <p:sp>
        <p:nvSpPr>
          <p:cNvPr id="22541" name="Rectangle 16"/>
          <p:cNvSpPr>
            <a:spLocks noChangeArrowheads="1"/>
          </p:cNvSpPr>
          <p:nvPr/>
        </p:nvSpPr>
        <p:spPr bwMode="auto">
          <a:xfrm>
            <a:off x="7831138" y="1528763"/>
            <a:ext cx="10588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address</a:t>
            </a:r>
          </a:p>
        </p:txBody>
      </p:sp>
      <p:sp>
        <p:nvSpPr>
          <p:cNvPr id="22542" name="Rectangle 17"/>
          <p:cNvSpPr>
            <a:spLocks noChangeArrowheads="1"/>
          </p:cNvSpPr>
          <p:nvPr/>
        </p:nvSpPr>
        <p:spPr bwMode="auto">
          <a:xfrm>
            <a:off x="8001000" y="2114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1056</a:t>
            </a:r>
          </a:p>
        </p:txBody>
      </p:sp>
      <p:sp>
        <p:nvSpPr>
          <p:cNvPr id="22543" name="Rectangle 18"/>
          <p:cNvSpPr>
            <a:spLocks noChangeArrowheads="1"/>
          </p:cNvSpPr>
          <p:nvPr/>
        </p:nvSpPr>
        <p:spPr bwMode="auto">
          <a:xfrm>
            <a:off x="8001000" y="2495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1060</a:t>
            </a:r>
          </a:p>
        </p:txBody>
      </p:sp>
      <p:sp>
        <p:nvSpPr>
          <p:cNvPr id="22544" name="Rectangle 20"/>
          <p:cNvSpPr>
            <a:spLocks noChangeArrowheads="1"/>
          </p:cNvSpPr>
          <p:nvPr/>
        </p:nvSpPr>
        <p:spPr bwMode="auto">
          <a:xfrm>
            <a:off x="8001000" y="2876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1064</a:t>
            </a:r>
          </a:p>
        </p:txBody>
      </p:sp>
      <p:sp>
        <p:nvSpPr>
          <p:cNvPr id="22545" name="Rectangle 21"/>
          <p:cNvSpPr>
            <a:spLocks noChangeArrowheads="1"/>
          </p:cNvSpPr>
          <p:nvPr/>
        </p:nvSpPr>
        <p:spPr bwMode="auto">
          <a:xfrm>
            <a:off x="8001000" y="3257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1068</a:t>
            </a:r>
          </a:p>
        </p:txBody>
      </p:sp>
      <p:sp>
        <p:nvSpPr>
          <p:cNvPr id="22546" name="Rectangle 22"/>
          <p:cNvSpPr>
            <a:spLocks noChangeArrowheads="1"/>
          </p:cNvSpPr>
          <p:nvPr/>
        </p:nvSpPr>
        <p:spPr bwMode="auto">
          <a:xfrm>
            <a:off x="8001000" y="441960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2000</a:t>
            </a:r>
          </a:p>
        </p:txBody>
      </p:sp>
      <p:sp>
        <p:nvSpPr>
          <p:cNvPr id="22547" name="Rectangle 23"/>
          <p:cNvSpPr>
            <a:spLocks noChangeArrowheads="1"/>
          </p:cNvSpPr>
          <p:nvPr/>
        </p:nvSpPr>
        <p:spPr bwMode="auto">
          <a:xfrm>
            <a:off x="8001000" y="4781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2004</a:t>
            </a:r>
          </a:p>
        </p:txBody>
      </p:sp>
      <p:sp>
        <p:nvSpPr>
          <p:cNvPr id="51220" name="Freeform 29"/>
          <p:cNvSpPr>
            <a:spLocks/>
          </p:cNvSpPr>
          <p:nvPr/>
        </p:nvSpPr>
        <p:spPr bwMode="auto">
          <a:xfrm>
            <a:off x="5927725" y="2300288"/>
            <a:ext cx="3117850" cy="2711450"/>
          </a:xfrm>
          <a:custGeom>
            <a:avLst/>
            <a:gdLst>
              <a:gd name="T0" fmla="*/ 935758 w 3119013"/>
              <a:gd name="T1" fmla="*/ 2705922 h 2712142"/>
              <a:gd name="T2" fmla="*/ 371041 w 3119013"/>
              <a:gd name="T3" fmla="*/ 2586040 h 2712142"/>
              <a:gd name="T4" fmla="*/ 148577 w 3119013"/>
              <a:gd name="T5" fmla="*/ 2038004 h 2712142"/>
              <a:gd name="T6" fmla="*/ 2698360 w 3119013"/>
              <a:gd name="T7" fmla="*/ 548035 h 2712142"/>
              <a:gd name="T8" fmla="*/ 3006388 w 3119013"/>
              <a:gd name="T9" fmla="*/ 188388 h 2712142"/>
              <a:gd name="T10" fmla="*/ 1671601 w 3119013"/>
              <a:gd name="T11" fmla="*/ 0 h 2712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19013" h="2712142">
                <a:moveTo>
                  <a:pt x="938554" y="2711452"/>
                </a:moveTo>
                <a:cubicBezTo>
                  <a:pt x="764056" y="2715742"/>
                  <a:pt x="503740" y="2702871"/>
                  <a:pt x="372151" y="2591324"/>
                </a:cubicBezTo>
                <a:cubicBezTo>
                  <a:pt x="240562" y="2479777"/>
                  <a:pt x="-240024" y="2382530"/>
                  <a:pt x="149021" y="2042169"/>
                </a:cubicBezTo>
                <a:cubicBezTo>
                  <a:pt x="538066" y="1701808"/>
                  <a:pt x="2228698" y="858054"/>
                  <a:pt x="2706423" y="549155"/>
                </a:cubicBezTo>
                <a:cubicBezTo>
                  <a:pt x="3184148" y="240255"/>
                  <a:pt x="3187009" y="280298"/>
                  <a:pt x="3015371" y="188772"/>
                </a:cubicBezTo>
                <a:cubicBezTo>
                  <a:pt x="2843733" y="97246"/>
                  <a:pt x="1676596" y="0"/>
                  <a:pt x="1676596" y="0"/>
                </a:cubicBezTo>
              </a:path>
            </a:pathLst>
          </a:custGeom>
          <a:noFill/>
          <a:ln w="28575" cmpd="sng">
            <a:solidFill>
              <a:srgbClr val="A50021"/>
            </a:solidFill>
            <a:round/>
            <a:headEnd type="none" w="med" len="med"/>
            <a:tailEnd type="triangle" w="lg" len="lg"/>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12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Tahoma"/>
              </a:rPr>
              <a:t>Referencing and Dereferencing</a:t>
            </a:r>
            <a:endParaRPr lang="en-US" dirty="0">
              <a:ea typeface="Tahoma"/>
            </a:endParaRPr>
          </a:p>
        </p:txBody>
      </p:sp>
      <p:sp>
        <p:nvSpPr>
          <p:cNvPr id="6" name="Content Placeholder 5"/>
          <p:cNvSpPr>
            <a:spLocks noGrp="1"/>
          </p:cNvSpPr>
          <p:nvPr>
            <p:ph idx="1"/>
          </p:nvPr>
        </p:nvSpPr>
        <p:spPr>
          <a:xfrm>
            <a:off x="0" y="708025"/>
            <a:ext cx="6030913" cy="6149975"/>
          </a:xfrm>
        </p:spPr>
        <p:txBody>
          <a:bodyPr/>
          <a:lstStyle/>
          <a:p>
            <a:pPr>
              <a:defRPr/>
            </a:pPr>
            <a:r>
              <a:rPr lang="en-US" dirty="0" smtClean="0">
                <a:ea typeface="Tahoma"/>
              </a:rPr>
              <a:t>Referencing an object means</a:t>
            </a:r>
          </a:p>
          <a:p>
            <a:pPr lvl="1">
              <a:defRPr/>
            </a:pPr>
            <a:r>
              <a:rPr lang="en-US" dirty="0" smtClean="0"/>
              <a:t>… taking its address and assigning it to a pointer variable (e.g., </a:t>
            </a:r>
            <a:r>
              <a:rPr lang="en-US" b="1" dirty="0" smtClean="0">
                <a:latin typeface="Courier New"/>
                <a:cs typeface="Courier New"/>
              </a:rPr>
              <a:t>p = &amp;</a:t>
            </a:r>
            <a:r>
              <a:rPr lang="en-US" b="1" dirty="0" err="1" smtClean="0">
                <a:latin typeface="Courier New"/>
                <a:cs typeface="Courier New"/>
              </a:rPr>
              <a:t>i</a:t>
            </a:r>
            <a:r>
              <a:rPr lang="en-US" dirty="0" smtClean="0"/>
              <a:t>)</a:t>
            </a:r>
          </a:p>
          <a:p>
            <a:pPr>
              <a:defRPr/>
            </a:pPr>
            <a:r>
              <a:rPr lang="en-US" dirty="0" smtClean="0">
                <a:ea typeface="Tahoma"/>
              </a:rPr>
              <a:t>Dereferencing a pointer means</a:t>
            </a:r>
          </a:p>
          <a:p>
            <a:pPr lvl="1">
              <a:defRPr/>
            </a:pPr>
            <a:r>
              <a:rPr lang="en-US" dirty="0" smtClean="0"/>
              <a:t>… going to the memory address pointed to by the pointer, and accessing the value there (e.g., </a:t>
            </a:r>
            <a:r>
              <a:rPr lang="en-US" b="1" dirty="0" smtClean="0">
                <a:latin typeface="Courier New"/>
                <a:cs typeface="Courier New"/>
              </a:rPr>
              <a:t>*p</a:t>
            </a:r>
            <a:r>
              <a:rPr lang="en-US" dirty="0" smtClean="0"/>
              <a:t>)</a:t>
            </a:r>
          </a:p>
          <a:p>
            <a:pPr>
              <a:defRPr/>
            </a:pPr>
            <a:r>
              <a:rPr lang="en-US" dirty="0" smtClean="0">
                <a:ea typeface="Tahoma"/>
              </a:rPr>
              <a:t>Example</a:t>
            </a:r>
          </a:p>
          <a:p>
            <a:pPr marL="457200" lvl="1" indent="0">
              <a:buFont typeface="Wingdings" charset="0"/>
              <a:buNone/>
              <a:defRPr/>
            </a:pPr>
            <a:r>
              <a:rPr lang="en-US" sz="2000" b="1" dirty="0" err="1" smtClean="0">
                <a:latin typeface="Courier New"/>
                <a:cs typeface="Courier New"/>
              </a:rPr>
              <a:t>int</a:t>
            </a:r>
            <a:r>
              <a:rPr lang="en-US" sz="2000" b="1" dirty="0" smtClean="0">
                <a:latin typeface="Courier New"/>
                <a:cs typeface="Courier New"/>
              </a:rPr>
              <a:t> </a:t>
            </a:r>
            <a:r>
              <a:rPr lang="en-US" sz="2000" b="1" dirty="0" err="1" smtClean="0">
                <a:latin typeface="Courier New"/>
                <a:cs typeface="Courier New"/>
              </a:rPr>
              <a:t>i</a:t>
            </a:r>
            <a:r>
              <a:rPr lang="en-US" sz="2000" b="1" dirty="0" smtClean="0">
                <a:latin typeface="Courier New"/>
                <a:cs typeface="Courier New"/>
              </a:rPr>
              <a:t>;	// </a:t>
            </a:r>
            <a:r>
              <a:rPr lang="en-US" sz="2000" b="1" dirty="0" err="1" smtClean="0">
                <a:latin typeface="Courier New"/>
                <a:cs typeface="Courier New"/>
              </a:rPr>
              <a:t>i</a:t>
            </a:r>
            <a:r>
              <a:rPr lang="en-US" sz="2000" b="1" dirty="0" smtClean="0">
                <a:latin typeface="Courier New"/>
                <a:cs typeface="Courier New"/>
              </a:rPr>
              <a:t> is an </a:t>
            </a:r>
            <a:r>
              <a:rPr lang="en-US" sz="2000" b="1" dirty="0" err="1" smtClean="0">
                <a:latin typeface="Courier New"/>
                <a:cs typeface="Courier New"/>
              </a:rPr>
              <a:t>int</a:t>
            </a:r>
            <a:r>
              <a:rPr lang="en-US" sz="2000" b="1" dirty="0" smtClean="0">
                <a:latin typeface="Courier New"/>
                <a:cs typeface="Courier New"/>
              </a:rPr>
              <a:t> variable</a:t>
            </a:r>
          </a:p>
          <a:p>
            <a:pPr marL="457200" lvl="1" indent="0">
              <a:buFont typeface="Wingdings" charset="0"/>
              <a:buNone/>
              <a:defRPr/>
            </a:pPr>
            <a:r>
              <a:rPr lang="en-US" sz="2000" b="1" dirty="0" err="1" smtClean="0">
                <a:latin typeface="Courier New"/>
                <a:cs typeface="Courier New"/>
              </a:rPr>
              <a:t>int</a:t>
            </a:r>
            <a:r>
              <a:rPr lang="en-US" sz="2000" b="1" dirty="0" smtClean="0">
                <a:latin typeface="Courier New"/>
                <a:cs typeface="Courier New"/>
              </a:rPr>
              <a:t> *p;	// p is a pointer to </a:t>
            </a:r>
            <a:r>
              <a:rPr lang="en-US" sz="2000" b="1" dirty="0" err="1" smtClean="0">
                <a:latin typeface="Courier New"/>
                <a:cs typeface="Courier New"/>
              </a:rPr>
              <a:t>int</a:t>
            </a:r>
            <a:endParaRPr lang="en-US" sz="2000" b="1" dirty="0">
              <a:latin typeface="Courier New"/>
              <a:cs typeface="Courier New"/>
            </a:endParaRPr>
          </a:p>
          <a:p>
            <a:pPr marL="457200" lvl="1" indent="0">
              <a:buFont typeface="Wingdings" charset="0"/>
              <a:buNone/>
              <a:defRPr/>
            </a:pPr>
            <a:r>
              <a:rPr lang="en-US" sz="2000" b="1" dirty="0" smtClean="0">
                <a:latin typeface="Courier New"/>
                <a:cs typeface="Courier New"/>
              </a:rPr>
              <a:t>p = &amp;</a:t>
            </a:r>
            <a:r>
              <a:rPr lang="en-US" sz="2000" b="1" dirty="0" err="1" smtClean="0">
                <a:latin typeface="Courier New"/>
                <a:cs typeface="Courier New"/>
              </a:rPr>
              <a:t>i</a:t>
            </a:r>
            <a:r>
              <a:rPr lang="en-US" sz="2000" b="1" dirty="0" smtClean="0">
                <a:latin typeface="Courier New"/>
                <a:cs typeface="Courier New"/>
              </a:rPr>
              <a:t>; 	// referencing </a:t>
            </a:r>
            <a:r>
              <a:rPr lang="en-US" sz="2000" b="1" dirty="0" err="1" smtClean="0">
                <a:latin typeface="Courier New"/>
                <a:cs typeface="Courier New"/>
              </a:rPr>
              <a:t>i</a:t>
            </a:r>
            <a:endParaRPr lang="en-US" sz="2000" b="1" dirty="0" smtClean="0">
              <a:latin typeface="Courier New"/>
              <a:cs typeface="Courier New"/>
            </a:endParaRPr>
          </a:p>
          <a:p>
            <a:pPr marL="457200" lvl="1" indent="0">
              <a:buFont typeface="Wingdings" charset="0"/>
              <a:buNone/>
              <a:defRPr/>
            </a:pPr>
            <a:r>
              <a:rPr lang="en-US" sz="2000" b="1" dirty="0">
                <a:latin typeface="Courier New"/>
                <a:cs typeface="Courier New"/>
              </a:rPr>
              <a:t>	</a:t>
            </a:r>
            <a:r>
              <a:rPr lang="en-US" sz="2000" b="1" dirty="0" smtClean="0">
                <a:latin typeface="Courier New"/>
                <a:cs typeface="Courier New"/>
              </a:rPr>
              <a:t>	// p is assigned 1056</a:t>
            </a:r>
          </a:p>
          <a:p>
            <a:pPr marL="457200" lvl="1" indent="0">
              <a:buFont typeface="Wingdings" charset="0"/>
              <a:buNone/>
              <a:defRPr/>
            </a:pPr>
            <a:r>
              <a:rPr lang="en-US" sz="2000" b="1" dirty="0" smtClean="0">
                <a:latin typeface="Courier New"/>
                <a:cs typeface="Courier New"/>
              </a:rPr>
              <a:t>*p = 5; 	// dereference p</a:t>
            </a:r>
          </a:p>
          <a:p>
            <a:pPr marL="457200" lvl="1" indent="0">
              <a:buFont typeface="Wingdings" charset="0"/>
              <a:buNone/>
              <a:defRPr/>
            </a:pPr>
            <a:r>
              <a:rPr lang="en-US" sz="2000" b="1" dirty="0" smtClean="0">
                <a:latin typeface="Courier New"/>
                <a:cs typeface="Courier New"/>
              </a:rPr>
              <a:t>		// </a:t>
            </a:r>
            <a:r>
              <a:rPr lang="en-US" sz="2000" b="1" dirty="0" err="1" smtClean="0">
                <a:latin typeface="Courier New"/>
                <a:cs typeface="Courier New"/>
              </a:rPr>
              <a:t>i</a:t>
            </a:r>
            <a:r>
              <a:rPr lang="en-US" sz="2000" b="1" dirty="0" smtClean="0">
                <a:latin typeface="Courier New"/>
                <a:cs typeface="Courier New"/>
              </a:rPr>
              <a:t> assigned 5</a:t>
            </a:r>
          </a:p>
          <a:p>
            <a:pPr marL="457200" lvl="1" indent="0">
              <a:buFont typeface="Wingdings" charset="0"/>
              <a:buNone/>
              <a:defRPr/>
            </a:pPr>
            <a:endParaRPr lang="en-US" sz="2000" b="1" dirty="0" smtClean="0">
              <a:latin typeface="Courier New"/>
              <a:cs typeface="Courier New"/>
            </a:endParaRPr>
          </a:p>
          <a:p>
            <a:pPr lvl="1">
              <a:defRPr/>
            </a:pPr>
            <a:endParaRPr lang="en-US" sz="2000" dirty="0" smtClean="0"/>
          </a:p>
        </p:txBody>
      </p:sp>
      <p:sp>
        <p:nvSpPr>
          <p:cNvPr id="7" name="Rectangle 6"/>
          <p:cNvSpPr>
            <a:spLocks noChangeArrowheads="1"/>
          </p:cNvSpPr>
          <p:nvPr/>
        </p:nvSpPr>
        <p:spPr bwMode="auto">
          <a:xfrm>
            <a:off x="6477000" y="2133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lstStyle/>
          <a:p>
            <a:pPr algn="ctr"/>
            <a:r>
              <a:rPr lang="en-US" sz="1800" b="0">
                <a:latin typeface="Arial" charset="0"/>
              </a:rPr>
              <a:t>5</a:t>
            </a:r>
          </a:p>
        </p:txBody>
      </p:sp>
      <p:sp>
        <p:nvSpPr>
          <p:cNvPr id="23556" name="Rectangle 7"/>
          <p:cNvSpPr>
            <a:spLocks noChangeArrowheads="1"/>
          </p:cNvSpPr>
          <p:nvPr/>
        </p:nvSpPr>
        <p:spPr bwMode="auto">
          <a:xfrm>
            <a:off x="6477000" y="2514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3557" name="Rectangle 8"/>
          <p:cNvSpPr>
            <a:spLocks noChangeArrowheads="1"/>
          </p:cNvSpPr>
          <p:nvPr/>
        </p:nvSpPr>
        <p:spPr bwMode="auto">
          <a:xfrm>
            <a:off x="6477000" y="2895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3558" name="Rectangle 9"/>
          <p:cNvSpPr>
            <a:spLocks noChangeArrowheads="1"/>
          </p:cNvSpPr>
          <p:nvPr/>
        </p:nvSpPr>
        <p:spPr bwMode="auto">
          <a:xfrm>
            <a:off x="6477000" y="3276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3559" name="Rectangle 10"/>
          <p:cNvSpPr>
            <a:spLocks noChangeArrowheads="1"/>
          </p:cNvSpPr>
          <p:nvPr/>
        </p:nvSpPr>
        <p:spPr bwMode="auto">
          <a:xfrm>
            <a:off x="6477000" y="4419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12" name="Rectangle 11"/>
          <p:cNvSpPr>
            <a:spLocks noChangeArrowheads="1"/>
          </p:cNvSpPr>
          <p:nvPr/>
        </p:nvSpPr>
        <p:spPr bwMode="auto">
          <a:xfrm>
            <a:off x="6477000" y="4800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lstStyle/>
          <a:p>
            <a:pPr algn="ctr"/>
            <a:r>
              <a:rPr lang="en-US" sz="1800" b="0">
                <a:latin typeface="Arial" charset="0"/>
              </a:rPr>
              <a:t>1056</a:t>
            </a:r>
          </a:p>
        </p:txBody>
      </p:sp>
      <p:cxnSp>
        <p:nvCxnSpPr>
          <p:cNvPr id="23561" name="Straight Connector 12"/>
          <p:cNvCxnSpPr>
            <a:cxnSpLocks noChangeShapeType="1"/>
          </p:cNvCxnSpPr>
          <p:nvPr/>
        </p:nvCxnSpPr>
        <p:spPr bwMode="auto">
          <a:xfrm>
            <a:off x="7162800" y="3886200"/>
            <a:ext cx="0" cy="381000"/>
          </a:xfrm>
          <a:prstGeom prst="line">
            <a:avLst/>
          </a:prstGeom>
          <a:noFill/>
          <a:ln w="38100">
            <a:solidFill>
              <a:schemeClr val="tx1"/>
            </a:solidFill>
            <a:prstDash val="dot"/>
            <a:round/>
            <a:headEnd/>
            <a:tailEnd/>
          </a:ln>
          <a:extLst>
            <a:ext uri="{909E8E84-426E-40dd-AFC4-6F175D3DCCD1}">
              <a14:hiddenFill xmlns:a14="http://schemas.microsoft.com/office/drawing/2010/main" xmlns="">
                <a:noFill/>
              </a14:hiddenFill>
            </a:ext>
          </a:extLst>
        </p:spPr>
      </p:cxnSp>
      <p:sp>
        <p:nvSpPr>
          <p:cNvPr id="23562" name="Rectangle 13"/>
          <p:cNvSpPr>
            <a:spLocks noChangeArrowheads="1"/>
          </p:cNvSpPr>
          <p:nvPr/>
        </p:nvSpPr>
        <p:spPr bwMode="auto">
          <a:xfrm>
            <a:off x="6030913" y="2052638"/>
            <a:ext cx="3698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Courier New" charset="0"/>
                <a:cs typeface="Courier New" charset="0"/>
              </a:rPr>
              <a:t>i</a:t>
            </a:r>
          </a:p>
        </p:txBody>
      </p:sp>
      <p:sp>
        <p:nvSpPr>
          <p:cNvPr id="23563" name="Rectangle 14"/>
          <p:cNvSpPr>
            <a:spLocks noChangeArrowheads="1"/>
          </p:cNvSpPr>
          <p:nvPr/>
        </p:nvSpPr>
        <p:spPr bwMode="auto">
          <a:xfrm>
            <a:off x="6030913" y="4719638"/>
            <a:ext cx="3698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Courier New" charset="0"/>
                <a:cs typeface="Courier New" charset="0"/>
              </a:rPr>
              <a:t>p</a:t>
            </a:r>
          </a:p>
        </p:txBody>
      </p:sp>
      <p:sp>
        <p:nvSpPr>
          <p:cNvPr id="23564" name="Rectangle 15"/>
          <p:cNvSpPr>
            <a:spLocks noChangeArrowheads="1"/>
          </p:cNvSpPr>
          <p:nvPr/>
        </p:nvSpPr>
        <p:spPr bwMode="auto">
          <a:xfrm>
            <a:off x="6435725" y="914400"/>
            <a:ext cx="1454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Tahoma" charset="0"/>
                <a:cs typeface="Tahoma" charset="0"/>
              </a:rPr>
              <a:t>Memory </a:t>
            </a:r>
          </a:p>
        </p:txBody>
      </p:sp>
      <p:sp>
        <p:nvSpPr>
          <p:cNvPr id="23565" name="Rectangle 16"/>
          <p:cNvSpPr>
            <a:spLocks noChangeArrowheads="1"/>
          </p:cNvSpPr>
          <p:nvPr/>
        </p:nvSpPr>
        <p:spPr bwMode="auto">
          <a:xfrm>
            <a:off x="7831138" y="1528763"/>
            <a:ext cx="10588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address</a:t>
            </a:r>
          </a:p>
        </p:txBody>
      </p:sp>
      <p:sp>
        <p:nvSpPr>
          <p:cNvPr id="23566" name="Rectangle 17"/>
          <p:cNvSpPr>
            <a:spLocks noChangeArrowheads="1"/>
          </p:cNvSpPr>
          <p:nvPr/>
        </p:nvSpPr>
        <p:spPr bwMode="auto">
          <a:xfrm>
            <a:off x="8001000" y="2114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1056</a:t>
            </a:r>
          </a:p>
        </p:txBody>
      </p:sp>
      <p:sp>
        <p:nvSpPr>
          <p:cNvPr id="23567" name="Rectangle 18"/>
          <p:cNvSpPr>
            <a:spLocks noChangeArrowheads="1"/>
          </p:cNvSpPr>
          <p:nvPr/>
        </p:nvSpPr>
        <p:spPr bwMode="auto">
          <a:xfrm>
            <a:off x="8001000" y="2495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1060</a:t>
            </a:r>
          </a:p>
        </p:txBody>
      </p:sp>
      <p:sp>
        <p:nvSpPr>
          <p:cNvPr id="23568" name="Rectangle 19"/>
          <p:cNvSpPr>
            <a:spLocks noChangeArrowheads="1"/>
          </p:cNvSpPr>
          <p:nvPr/>
        </p:nvSpPr>
        <p:spPr bwMode="auto">
          <a:xfrm>
            <a:off x="8001000" y="2876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1064</a:t>
            </a:r>
          </a:p>
        </p:txBody>
      </p:sp>
      <p:sp>
        <p:nvSpPr>
          <p:cNvPr id="23569" name="Rectangle 20"/>
          <p:cNvSpPr>
            <a:spLocks noChangeArrowheads="1"/>
          </p:cNvSpPr>
          <p:nvPr/>
        </p:nvSpPr>
        <p:spPr bwMode="auto">
          <a:xfrm>
            <a:off x="8001000" y="3257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1068</a:t>
            </a:r>
          </a:p>
        </p:txBody>
      </p:sp>
      <p:sp>
        <p:nvSpPr>
          <p:cNvPr id="23570" name="Rectangle 21"/>
          <p:cNvSpPr>
            <a:spLocks noChangeArrowheads="1"/>
          </p:cNvSpPr>
          <p:nvPr/>
        </p:nvSpPr>
        <p:spPr bwMode="auto">
          <a:xfrm>
            <a:off x="8001000" y="441960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2000</a:t>
            </a:r>
          </a:p>
        </p:txBody>
      </p:sp>
      <p:sp>
        <p:nvSpPr>
          <p:cNvPr id="23571" name="Rectangle 22"/>
          <p:cNvSpPr>
            <a:spLocks noChangeArrowheads="1"/>
          </p:cNvSpPr>
          <p:nvPr/>
        </p:nvSpPr>
        <p:spPr bwMode="auto">
          <a:xfrm>
            <a:off x="8001000" y="4781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2004</a:t>
            </a:r>
          </a:p>
        </p:txBody>
      </p:sp>
      <p:sp>
        <p:nvSpPr>
          <p:cNvPr id="24" name="Freeform 23"/>
          <p:cNvSpPr>
            <a:spLocks/>
          </p:cNvSpPr>
          <p:nvPr/>
        </p:nvSpPr>
        <p:spPr bwMode="auto">
          <a:xfrm>
            <a:off x="5927725" y="2300288"/>
            <a:ext cx="3117850" cy="2711450"/>
          </a:xfrm>
          <a:custGeom>
            <a:avLst/>
            <a:gdLst>
              <a:gd name="T0" fmla="*/ 935758 w 3119013"/>
              <a:gd name="T1" fmla="*/ 2705922 h 2712142"/>
              <a:gd name="T2" fmla="*/ 371041 w 3119013"/>
              <a:gd name="T3" fmla="*/ 2586040 h 2712142"/>
              <a:gd name="T4" fmla="*/ 148577 w 3119013"/>
              <a:gd name="T5" fmla="*/ 2038004 h 2712142"/>
              <a:gd name="T6" fmla="*/ 2698360 w 3119013"/>
              <a:gd name="T7" fmla="*/ 548035 h 2712142"/>
              <a:gd name="T8" fmla="*/ 3006388 w 3119013"/>
              <a:gd name="T9" fmla="*/ 188388 h 2712142"/>
              <a:gd name="T10" fmla="*/ 1671601 w 3119013"/>
              <a:gd name="T11" fmla="*/ 0 h 2712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19013" h="2712142">
                <a:moveTo>
                  <a:pt x="938554" y="2711452"/>
                </a:moveTo>
                <a:cubicBezTo>
                  <a:pt x="764056" y="2715742"/>
                  <a:pt x="503740" y="2702871"/>
                  <a:pt x="372151" y="2591324"/>
                </a:cubicBezTo>
                <a:cubicBezTo>
                  <a:pt x="240562" y="2479777"/>
                  <a:pt x="-240024" y="2382530"/>
                  <a:pt x="149021" y="2042169"/>
                </a:cubicBezTo>
                <a:cubicBezTo>
                  <a:pt x="538066" y="1701808"/>
                  <a:pt x="2228698" y="858054"/>
                  <a:pt x="2706423" y="549155"/>
                </a:cubicBezTo>
                <a:cubicBezTo>
                  <a:pt x="3184148" y="240255"/>
                  <a:pt x="3187009" y="280298"/>
                  <a:pt x="3015371" y="188772"/>
                </a:cubicBezTo>
                <a:cubicBezTo>
                  <a:pt x="2843733" y="97246"/>
                  <a:pt x="1676596" y="0"/>
                  <a:pt x="1676596" y="0"/>
                </a:cubicBezTo>
              </a:path>
            </a:pathLst>
          </a:custGeom>
          <a:noFill/>
          <a:ln w="28575" cmpd="sng">
            <a:solidFill>
              <a:srgbClr val="A50021"/>
            </a:solidFill>
            <a:round/>
            <a:headEnd type="none" w="med" len="med"/>
            <a:tailEnd type="triangle" w="lg" len="lg"/>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a:p>
        </p:txBody>
      </p:sp>
      <p:sp>
        <p:nvSpPr>
          <p:cNvPr id="23573" name="Rectangle 25"/>
          <p:cNvSpPr>
            <a:spLocks noChangeArrowheads="1"/>
          </p:cNvSpPr>
          <p:nvPr/>
        </p:nvSpPr>
        <p:spPr bwMode="auto">
          <a:xfrm>
            <a:off x="6477000" y="4800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3574" name="Rectangle 26"/>
          <p:cNvSpPr>
            <a:spLocks noChangeArrowheads="1"/>
          </p:cNvSpPr>
          <p:nvPr/>
        </p:nvSpPr>
        <p:spPr bwMode="auto">
          <a:xfrm>
            <a:off x="6477000" y="2133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lstStyle/>
          <a:p>
            <a:pPr algn="ctr"/>
            <a:endParaRPr lang="en-US" sz="1800" b="0">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1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dirty="0" smtClean="0">
                <a:ea typeface="Tahoma"/>
              </a:rPr>
              <a:t>Pointer expressions and arrays</a:t>
            </a:r>
            <a:endParaRPr lang="en-US" dirty="0">
              <a:ea typeface="Tahoma"/>
            </a:endParaRPr>
          </a:p>
        </p:txBody>
      </p:sp>
      <p:sp>
        <p:nvSpPr>
          <p:cNvPr id="4099" name="Rectangle 3"/>
          <p:cNvSpPr>
            <a:spLocks noGrp="1" noChangeArrowheads="1"/>
          </p:cNvSpPr>
          <p:nvPr>
            <p:ph idx="1"/>
          </p:nvPr>
        </p:nvSpPr>
        <p:spPr/>
        <p:txBody>
          <a:bodyPr/>
          <a:lstStyle/>
          <a:p>
            <a:pPr>
              <a:defRPr/>
            </a:pPr>
            <a:r>
              <a:rPr lang="en-US" dirty="0" smtClean="0">
                <a:ea typeface="Tahoma"/>
              </a:rPr>
              <a:t>Dereferencing could be done to an expression</a:t>
            </a:r>
          </a:p>
          <a:p>
            <a:pPr lvl="1">
              <a:defRPr/>
            </a:pPr>
            <a:r>
              <a:rPr lang="en-US" dirty="0" smtClean="0"/>
              <a:t>So, not just </a:t>
            </a:r>
            <a:r>
              <a:rPr lang="en-US" b="1" dirty="0" smtClean="0">
                <a:solidFill>
                  <a:srgbClr val="009900"/>
                </a:solidFill>
                <a:latin typeface="Courier New"/>
                <a:cs typeface="Courier New"/>
              </a:rPr>
              <a:t>*p</a:t>
            </a:r>
            <a:r>
              <a:rPr lang="en-US" dirty="0" smtClean="0"/>
              <a:t>, but can also write </a:t>
            </a:r>
            <a:r>
              <a:rPr lang="en-US" b="1" dirty="0" smtClean="0">
                <a:solidFill>
                  <a:schemeClr val="accent2"/>
                </a:solidFill>
                <a:latin typeface="Courier New"/>
                <a:cs typeface="Courier New"/>
              </a:rPr>
              <a:t>*(p+400)</a:t>
            </a:r>
          </a:p>
          <a:p>
            <a:pPr lvl="2">
              <a:defRPr/>
            </a:pPr>
            <a:r>
              <a:rPr lang="en-US" dirty="0" smtClean="0"/>
              <a:t>accesses memory location that is 400th </a:t>
            </a:r>
            <a:r>
              <a:rPr lang="en-US" dirty="0" err="1" smtClean="0">
                <a:latin typeface="Courier New"/>
                <a:cs typeface="Courier New"/>
              </a:rPr>
              <a:t>int</a:t>
            </a:r>
            <a:r>
              <a:rPr lang="en-US" dirty="0" smtClean="0"/>
              <a:t> after </a:t>
            </a:r>
            <a:r>
              <a:rPr lang="en-US" dirty="0" err="1" smtClean="0">
                <a:latin typeface="Courier New"/>
                <a:cs typeface="Courier New"/>
              </a:rPr>
              <a:t>i</a:t>
            </a:r>
            <a:endParaRPr lang="en-US" dirty="0" smtClean="0">
              <a:latin typeface="Courier New"/>
              <a:cs typeface="Courier New"/>
            </a:endParaRPr>
          </a:p>
          <a:p>
            <a:pPr>
              <a:defRPr/>
            </a:pPr>
            <a:r>
              <a:rPr lang="en-US" dirty="0" smtClean="0">
                <a:ea typeface="Tahoma"/>
              </a:rPr>
              <a:t>Arrays in C are really pointers underneath!</a:t>
            </a:r>
          </a:p>
          <a:p>
            <a:pPr lvl="1">
              <a:defRPr/>
            </a:pPr>
            <a:r>
              <a:rPr lang="en-US" sz="2000" b="1" dirty="0" err="1" smtClean="0">
                <a:effectLst>
                  <a:outerShdw blurRad="38100" dist="38100" dir="2700000" algn="tl">
                    <a:srgbClr val="DDDDDD"/>
                  </a:outerShdw>
                </a:effectLst>
                <a:latin typeface="Courier New" charset="0"/>
              </a:rPr>
              <a:t>int</a:t>
            </a:r>
            <a:r>
              <a:rPr lang="en-US" sz="2000" b="1" dirty="0" smtClean="0">
                <a:effectLst>
                  <a:outerShdw blurRad="38100" dist="38100" dir="2700000" algn="tl">
                    <a:srgbClr val="DDDDDD"/>
                  </a:outerShdw>
                </a:effectLst>
                <a:latin typeface="Courier New" charset="0"/>
              </a:rPr>
              <a:t> a[10];	// array of integers</a:t>
            </a:r>
            <a:endParaRPr lang="en-US" sz="2000" dirty="0" smtClean="0"/>
          </a:p>
          <a:p>
            <a:pPr lvl="1">
              <a:defRPr/>
            </a:pPr>
            <a:r>
              <a:rPr lang="en-US" b="1" dirty="0" smtClean="0">
                <a:latin typeface="Courier New"/>
                <a:cs typeface="Courier New"/>
              </a:rPr>
              <a:t>a</a:t>
            </a:r>
            <a:r>
              <a:rPr lang="en-US" dirty="0" smtClean="0"/>
              <a:t> itself simply refers to the address of the </a:t>
            </a:r>
            <a:r>
              <a:rPr lang="en-US" i="1" u="sng" dirty="0" smtClean="0"/>
              <a:t>start</a:t>
            </a:r>
            <a:r>
              <a:rPr lang="en-US" dirty="0" smtClean="0"/>
              <a:t> of the array</a:t>
            </a:r>
          </a:p>
          <a:p>
            <a:pPr lvl="1">
              <a:defRPr/>
            </a:pPr>
            <a:r>
              <a:rPr lang="en-US" b="1" dirty="0" smtClean="0">
                <a:latin typeface="Courier New"/>
                <a:cs typeface="Courier New"/>
              </a:rPr>
              <a:t>a</a:t>
            </a:r>
            <a:r>
              <a:rPr lang="en-US" dirty="0" smtClean="0"/>
              <a:t> is the same as </a:t>
            </a:r>
            <a:r>
              <a:rPr lang="en-US" b="1" dirty="0" smtClean="0">
                <a:latin typeface="Courier New"/>
                <a:cs typeface="Courier New"/>
              </a:rPr>
              <a:t>&amp;a[0]		</a:t>
            </a:r>
            <a:r>
              <a:rPr lang="en-US" dirty="0" smtClean="0">
                <a:latin typeface="Courier New"/>
                <a:cs typeface="Courier New"/>
              </a:rPr>
              <a:t>// address of a[0]</a:t>
            </a:r>
          </a:p>
          <a:p>
            <a:pPr lvl="1">
              <a:defRPr/>
            </a:pPr>
            <a:r>
              <a:rPr lang="en-US" b="1" dirty="0" smtClean="0">
                <a:latin typeface="Courier New"/>
                <a:cs typeface="Courier New"/>
              </a:rPr>
              <a:t>a</a:t>
            </a:r>
            <a:r>
              <a:rPr lang="en-US" dirty="0" smtClean="0"/>
              <a:t> is a constant of type “</a:t>
            </a:r>
            <a:r>
              <a:rPr lang="en-US" b="1" dirty="0" err="1" smtClean="0">
                <a:latin typeface="Courier New"/>
                <a:cs typeface="Courier New"/>
              </a:rPr>
              <a:t>int</a:t>
            </a:r>
            <a:r>
              <a:rPr lang="en-US" b="1" dirty="0" smtClean="0">
                <a:latin typeface="Courier New"/>
                <a:cs typeface="Courier New"/>
              </a:rPr>
              <a:t> *</a:t>
            </a:r>
            <a:r>
              <a:rPr lang="en-US" dirty="0" smtClean="0"/>
              <a:t>”</a:t>
            </a:r>
            <a:endParaRPr lang="en-US" dirty="0"/>
          </a:p>
          <a:p>
            <a:pPr lvl="1">
              <a:defRPr/>
            </a:pPr>
            <a:r>
              <a:rPr lang="en-US" b="1" dirty="0" smtClean="0">
                <a:latin typeface="Courier New"/>
                <a:cs typeface="Courier New"/>
              </a:rPr>
              <a:t>a[0]</a:t>
            </a:r>
            <a:r>
              <a:rPr lang="en-US" dirty="0" smtClean="0"/>
              <a:t> is the same as </a:t>
            </a:r>
            <a:r>
              <a:rPr lang="en-US" b="1" dirty="0" smtClean="0">
                <a:latin typeface="Courier New"/>
                <a:cs typeface="Courier New"/>
              </a:rPr>
              <a:t>*a</a:t>
            </a:r>
          </a:p>
          <a:p>
            <a:pPr lvl="1">
              <a:defRPr/>
            </a:pPr>
            <a:r>
              <a:rPr lang="en-US" b="1" dirty="0" smtClean="0">
                <a:latin typeface="Courier New"/>
                <a:cs typeface="Courier New"/>
              </a:rPr>
              <a:t>a[1]</a:t>
            </a:r>
            <a:r>
              <a:rPr lang="en-US" dirty="0" smtClean="0"/>
              <a:t> is the same as </a:t>
            </a:r>
            <a:r>
              <a:rPr lang="en-US" b="1" dirty="0" smtClean="0">
                <a:latin typeface="Courier New"/>
                <a:cs typeface="Courier New"/>
              </a:rPr>
              <a:t>*(a+1)</a:t>
            </a:r>
          </a:p>
          <a:p>
            <a:pPr lvl="1">
              <a:defRPr/>
            </a:pPr>
            <a:r>
              <a:rPr lang="en-US" b="1" dirty="0" smtClean="0">
                <a:latin typeface="Courier New"/>
                <a:cs typeface="Courier New"/>
              </a:rPr>
              <a:t>a[k]</a:t>
            </a:r>
            <a:r>
              <a:rPr lang="en-US" dirty="0" smtClean="0"/>
              <a:t> is the same as </a:t>
            </a:r>
            <a:r>
              <a:rPr lang="en-US" b="1" dirty="0" smtClean="0">
                <a:latin typeface="Courier New"/>
                <a:cs typeface="Courier New"/>
              </a:rPr>
              <a:t>*(</a:t>
            </a:r>
            <a:r>
              <a:rPr lang="en-US" b="1" dirty="0" err="1" smtClean="0">
                <a:latin typeface="Courier New"/>
                <a:cs typeface="Courier New"/>
              </a:rPr>
              <a:t>a+k</a:t>
            </a:r>
            <a:r>
              <a:rPr lang="en-US" b="1" dirty="0" smtClean="0">
                <a:latin typeface="Courier New"/>
                <a:cs typeface="Courier New"/>
              </a:rPr>
              <a:t>)</a:t>
            </a:r>
          </a:p>
          <a:p>
            <a:pPr lvl="1">
              <a:defRPr/>
            </a:pPr>
            <a:r>
              <a:rPr lang="en-US" b="1" dirty="0" smtClean="0">
                <a:latin typeface="Courier New"/>
                <a:cs typeface="Courier New"/>
              </a:rPr>
              <a:t>a[j] = a[k];</a:t>
            </a:r>
            <a:r>
              <a:rPr lang="en-US" dirty="0" smtClean="0"/>
              <a:t> is the same as </a:t>
            </a:r>
            <a:br>
              <a:rPr lang="en-US" dirty="0" smtClean="0"/>
            </a:br>
            <a:r>
              <a:rPr lang="en-US" b="1" dirty="0" smtClean="0">
                <a:latin typeface="Courier New"/>
                <a:cs typeface="Courier New"/>
              </a:rPr>
              <a:t>*(</a:t>
            </a:r>
            <a:r>
              <a:rPr lang="en-US" b="1" dirty="0" err="1" smtClean="0">
                <a:latin typeface="Courier New"/>
                <a:cs typeface="Courier New"/>
              </a:rPr>
              <a:t>a+j</a:t>
            </a:r>
            <a:r>
              <a:rPr lang="en-US" b="1" dirty="0" smtClean="0">
                <a:latin typeface="Courier New"/>
                <a:cs typeface="Courier New"/>
              </a:rPr>
              <a:t>) = *(</a:t>
            </a:r>
            <a:r>
              <a:rPr lang="en-US" b="1" dirty="0" err="1" smtClean="0">
                <a:latin typeface="Courier New"/>
                <a:cs typeface="Courier New"/>
              </a:rPr>
              <a:t>a+k</a:t>
            </a:r>
            <a:r>
              <a:rPr lang="en-US" b="1" dirty="0" smtClean="0">
                <a:latin typeface="Courier New"/>
                <a:cs typeface="Courier New"/>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Tahoma"/>
              </a:rPr>
              <a:t>Pointer arithmetic and object size</a:t>
            </a:r>
            <a:endParaRPr lang="en-US" dirty="0">
              <a:ea typeface="Tahoma"/>
            </a:endParaRPr>
          </a:p>
        </p:txBody>
      </p:sp>
      <p:sp>
        <p:nvSpPr>
          <p:cNvPr id="3" name="Content Placeholder 2"/>
          <p:cNvSpPr>
            <a:spLocks noGrp="1"/>
          </p:cNvSpPr>
          <p:nvPr>
            <p:ph idx="1"/>
          </p:nvPr>
        </p:nvSpPr>
        <p:spPr>
          <a:xfrm>
            <a:off x="0" y="708025"/>
            <a:ext cx="6030913" cy="6149975"/>
          </a:xfrm>
        </p:spPr>
        <p:txBody>
          <a:bodyPr/>
          <a:lstStyle/>
          <a:p>
            <a:pPr>
              <a:defRPr/>
            </a:pPr>
            <a:r>
              <a:rPr lang="en-US" dirty="0" smtClean="0">
                <a:ea typeface="Tahoma"/>
              </a:rPr>
              <a:t>IMPORTANT:  Pointer expressions automatically account for the size of object pointed to</a:t>
            </a:r>
          </a:p>
          <a:p>
            <a:pPr lvl="1">
              <a:defRPr/>
            </a:pPr>
            <a:r>
              <a:rPr lang="en-US" dirty="0" smtClean="0"/>
              <a:t>Example 1</a:t>
            </a:r>
          </a:p>
          <a:p>
            <a:pPr lvl="2">
              <a:defRPr/>
            </a:pPr>
            <a:r>
              <a:rPr lang="en-US" dirty="0" smtClean="0"/>
              <a:t>if p is of type “</a:t>
            </a:r>
            <a:r>
              <a:rPr lang="en-US" dirty="0" err="1" smtClean="0">
                <a:latin typeface="Courier New"/>
                <a:cs typeface="Courier New"/>
              </a:rPr>
              <a:t>int</a:t>
            </a:r>
            <a:r>
              <a:rPr lang="en-US" dirty="0" smtClean="0">
                <a:latin typeface="Courier New"/>
                <a:cs typeface="Courier New"/>
              </a:rPr>
              <a:t> *</a:t>
            </a:r>
            <a:r>
              <a:rPr lang="en-US" dirty="0" smtClean="0"/>
              <a:t>”</a:t>
            </a:r>
          </a:p>
          <a:p>
            <a:pPr lvl="2">
              <a:defRPr/>
            </a:pPr>
            <a:r>
              <a:rPr lang="en-US" dirty="0" smtClean="0"/>
              <a:t>and an </a:t>
            </a:r>
            <a:r>
              <a:rPr lang="en-US" dirty="0" err="1" smtClean="0">
                <a:latin typeface="Courier New"/>
                <a:cs typeface="Courier New"/>
              </a:rPr>
              <a:t>int</a:t>
            </a:r>
            <a:r>
              <a:rPr lang="en-US" dirty="0" smtClean="0"/>
              <a:t> is 4 bytes long</a:t>
            </a:r>
          </a:p>
          <a:p>
            <a:pPr lvl="2">
              <a:defRPr/>
            </a:pPr>
            <a:r>
              <a:rPr lang="en-US" dirty="0" smtClean="0"/>
              <a:t>if </a:t>
            </a:r>
            <a:r>
              <a:rPr lang="en-US" dirty="0" smtClean="0">
                <a:latin typeface="Courier New"/>
                <a:cs typeface="Courier New"/>
              </a:rPr>
              <a:t>p</a:t>
            </a:r>
            <a:r>
              <a:rPr lang="en-US" dirty="0" smtClean="0"/>
              <a:t> points to address 1056,</a:t>
            </a:r>
            <a:br>
              <a:rPr lang="en-US" dirty="0" smtClean="0"/>
            </a:br>
            <a:r>
              <a:rPr lang="en-US" dirty="0" smtClean="0">
                <a:latin typeface="Courier New"/>
                <a:cs typeface="Courier New"/>
              </a:rPr>
              <a:t>(p+2)</a:t>
            </a:r>
            <a:r>
              <a:rPr lang="en-US" dirty="0" smtClean="0"/>
              <a:t> will point to address 1064</a:t>
            </a:r>
          </a:p>
          <a:p>
            <a:pPr lvl="2">
              <a:defRPr/>
            </a:pPr>
            <a:r>
              <a:rPr lang="en-US" dirty="0" smtClean="0"/>
              <a:t>C compiler automatically does the multiply-by-4</a:t>
            </a:r>
          </a:p>
          <a:p>
            <a:pPr lvl="2">
              <a:defRPr/>
            </a:pPr>
            <a:r>
              <a:rPr lang="en-US" dirty="0" smtClean="0"/>
              <a:t>BUT… in machine language, we will have to explicitly do the multiply-by-4</a:t>
            </a:r>
          </a:p>
          <a:p>
            <a:pPr lvl="1">
              <a:defRPr/>
            </a:pPr>
            <a:r>
              <a:rPr lang="en-US" dirty="0" smtClean="0"/>
              <a:t>Example 2</a:t>
            </a:r>
          </a:p>
          <a:p>
            <a:pPr lvl="2">
              <a:defRPr/>
            </a:pPr>
            <a:r>
              <a:rPr lang="en-US" b="1" dirty="0" smtClean="0">
                <a:effectLst>
                  <a:outerShdw blurRad="38100" dist="38100" dir="2700000" algn="tl">
                    <a:srgbClr val="DDDDDD"/>
                  </a:outerShdw>
                </a:effectLst>
                <a:latin typeface="Courier New" charset="0"/>
              </a:rPr>
              <a:t>char *q; </a:t>
            </a:r>
            <a:r>
              <a:rPr lang="en-US" dirty="0" smtClean="0">
                <a:effectLst>
                  <a:outerShdw blurRad="38100" dist="38100" dir="2700000" algn="tl">
                    <a:srgbClr val="DDDDDD"/>
                  </a:outerShdw>
                </a:effectLst>
                <a:latin typeface="Courier New" charset="0"/>
              </a:rPr>
              <a:t>// char is 1 byte</a:t>
            </a:r>
            <a:endParaRPr lang="en-US" b="1" dirty="0" smtClean="0">
              <a:effectLst>
                <a:outerShdw blurRad="38100" dist="38100" dir="2700000" algn="tl">
                  <a:srgbClr val="DDDDDD"/>
                </a:outerShdw>
              </a:effectLst>
              <a:latin typeface="Courier New" charset="0"/>
            </a:endParaRPr>
          </a:p>
          <a:p>
            <a:pPr lvl="2">
              <a:defRPr/>
            </a:pPr>
            <a:r>
              <a:rPr lang="en-US" b="1" dirty="0" smtClean="0">
                <a:effectLst>
                  <a:outerShdw blurRad="38100" dist="38100" dir="2700000" algn="tl">
                    <a:srgbClr val="DDDDDD"/>
                  </a:outerShdw>
                </a:effectLst>
                <a:latin typeface="Courier New" charset="0"/>
              </a:rPr>
              <a:t>q++;     </a:t>
            </a:r>
            <a:r>
              <a:rPr lang="en-US" dirty="0" smtClean="0">
                <a:effectLst>
                  <a:outerShdw blurRad="38100" dist="38100" dir="2700000" algn="tl">
                    <a:srgbClr val="DDDDDD"/>
                  </a:outerShdw>
                </a:effectLst>
                <a:latin typeface="Courier New" charset="0"/>
              </a:rPr>
              <a:t>// really does add 1</a:t>
            </a:r>
          </a:p>
        </p:txBody>
      </p:sp>
      <p:sp>
        <p:nvSpPr>
          <p:cNvPr id="25603" name="Rectangle 4"/>
          <p:cNvSpPr>
            <a:spLocks noChangeArrowheads="1"/>
          </p:cNvSpPr>
          <p:nvPr/>
        </p:nvSpPr>
        <p:spPr bwMode="auto">
          <a:xfrm>
            <a:off x="6477000" y="2514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5604" name="Rectangle 5"/>
          <p:cNvSpPr>
            <a:spLocks noChangeArrowheads="1"/>
          </p:cNvSpPr>
          <p:nvPr/>
        </p:nvSpPr>
        <p:spPr bwMode="auto">
          <a:xfrm>
            <a:off x="6477000" y="2895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5605" name="Rectangle 6"/>
          <p:cNvSpPr>
            <a:spLocks noChangeArrowheads="1"/>
          </p:cNvSpPr>
          <p:nvPr/>
        </p:nvSpPr>
        <p:spPr bwMode="auto">
          <a:xfrm>
            <a:off x="6477000" y="3276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5606" name="Rectangle 7"/>
          <p:cNvSpPr>
            <a:spLocks noChangeArrowheads="1"/>
          </p:cNvSpPr>
          <p:nvPr/>
        </p:nvSpPr>
        <p:spPr bwMode="auto">
          <a:xfrm>
            <a:off x="6477000" y="4419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9" name="Rectangle 8"/>
          <p:cNvSpPr>
            <a:spLocks noChangeArrowheads="1"/>
          </p:cNvSpPr>
          <p:nvPr/>
        </p:nvSpPr>
        <p:spPr bwMode="auto">
          <a:xfrm>
            <a:off x="6477000" y="4800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lstStyle/>
          <a:p>
            <a:pPr algn="ctr"/>
            <a:r>
              <a:rPr lang="en-US" sz="1800" b="0">
                <a:latin typeface="Arial" charset="0"/>
              </a:rPr>
              <a:t>1056</a:t>
            </a:r>
          </a:p>
        </p:txBody>
      </p:sp>
      <p:cxnSp>
        <p:nvCxnSpPr>
          <p:cNvPr id="25608" name="Straight Connector 9"/>
          <p:cNvCxnSpPr>
            <a:cxnSpLocks noChangeShapeType="1"/>
          </p:cNvCxnSpPr>
          <p:nvPr/>
        </p:nvCxnSpPr>
        <p:spPr bwMode="auto">
          <a:xfrm>
            <a:off x="7162800" y="3886200"/>
            <a:ext cx="0" cy="381000"/>
          </a:xfrm>
          <a:prstGeom prst="line">
            <a:avLst/>
          </a:prstGeom>
          <a:noFill/>
          <a:ln w="38100">
            <a:solidFill>
              <a:schemeClr val="tx1"/>
            </a:solidFill>
            <a:prstDash val="dot"/>
            <a:round/>
            <a:headEnd/>
            <a:tailEnd/>
          </a:ln>
          <a:extLst>
            <a:ext uri="{909E8E84-426E-40dd-AFC4-6F175D3DCCD1}">
              <a14:hiddenFill xmlns:a14="http://schemas.microsoft.com/office/drawing/2010/main" xmlns="">
                <a:noFill/>
              </a14:hiddenFill>
            </a:ext>
          </a:extLst>
        </p:spPr>
      </p:cxnSp>
      <p:sp>
        <p:nvSpPr>
          <p:cNvPr id="25609" name="Rectangle 10"/>
          <p:cNvSpPr>
            <a:spLocks noChangeArrowheads="1"/>
          </p:cNvSpPr>
          <p:nvPr/>
        </p:nvSpPr>
        <p:spPr bwMode="auto">
          <a:xfrm>
            <a:off x="6030913" y="2052638"/>
            <a:ext cx="3698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Courier New" charset="0"/>
                <a:cs typeface="Courier New" charset="0"/>
              </a:rPr>
              <a:t>i</a:t>
            </a:r>
          </a:p>
        </p:txBody>
      </p:sp>
      <p:sp>
        <p:nvSpPr>
          <p:cNvPr id="25610" name="Rectangle 11"/>
          <p:cNvSpPr>
            <a:spLocks noChangeArrowheads="1"/>
          </p:cNvSpPr>
          <p:nvPr/>
        </p:nvSpPr>
        <p:spPr bwMode="auto">
          <a:xfrm>
            <a:off x="6030913" y="4719638"/>
            <a:ext cx="3698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Courier New" charset="0"/>
                <a:cs typeface="Courier New" charset="0"/>
              </a:rPr>
              <a:t>p</a:t>
            </a:r>
          </a:p>
        </p:txBody>
      </p:sp>
      <p:sp>
        <p:nvSpPr>
          <p:cNvPr id="25611" name="Rectangle 12"/>
          <p:cNvSpPr>
            <a:spLocks noChangeArrowheads="1"/>
          </p:cNvSpPr>
          <p:nvPr/>
        </p:nvSpPr>
        <p:spPr bwMode="auto">
          <a:xfrm>
            <a:off x="6435725" y="914400"/>
            <a:ext cx="1454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Tahoma" charset="0"/>
                <a:cs typeface="Tahoma" charset="0"/>
              </a:rPr>
              <a:t>Memory </a:t>
            </a:r>
          </a:p>
        </p:txBody>
      </p:sp>
      <p:sp>
        <p:nvSpPr>
          <p:cNvPr id="25612" name="Rectangle 13"/>
          <p:cNvSpPr>
            <a:spLocks noChangeArrowheads="1"/>
          </p:cNvSpPr>
          <p:nvPr/>
        </p:nvSpPr>
        <p:spPr bwMode="auto">
          <a:xfrm>
            <a:off x="7831138" y="1528763"/>
            <a:ext cx="10588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address</a:t>
            </a:r>
          </a:p>
        </p:txBody>
      </p:sp>
      <p:sp>
        <p:nvSpPr>
          <p:cNvPr id="25613" name="Rectangle 14"/>
          <p:cNvSpPr>
            <a:spLocks noChangeArrowheads="1"/>
          </p:cNvSpPr>
          <p:nvPr/>
        </p:nvSpPr>
        <p:spPr bwMode="auto">
          <a:xfrm>
            <a:off x="8001000" y="2114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1056</a:t>
            </a:r>
          </a:p>
        </p:txBody>
      </p:sp>
      <p:sp>
        <p:nvSpPr>
          <p:cNvPr id="25614" name="Rectangle 15"/>
          <p:cNvSpPr>
            <a:spLocks noChangeArrowheads="1"/>
          </p:cNvSpPr>
          <p:nvPr/>
        </p:nvSpPr>
        <p:spPr bwMode="auto">
          <a:xfrm>
            <a:off x="8001000" y="2495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1060</a:t>
            </a:r>
          </a:p>
        </p:txBody>
      </p:sp>
      <p:sp>
        <p:nvSpPr>
          <p:cNvPr id="25615" name="Rectangle 16"/>
          <p:cNvSpPr>
            <a:spLocks noChangeArrowheads="1"/>
          </p:cNvSpPr>
          <p:nvPr/>
        </p:nvSpPr>
        <p:spPr bwMode="auto">
          <a:xfrm>
            <a:off x="8001000" y="2876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1064</a:t>
            </a:r>
          </a:p>
        </p:txBody>
      </p:sp>
      <p:sp>
        <p:nvSpPr>
          <p:cNvPr id="25616" name="Rectangle 17"/>
          <p:cNvSpPr>
            <a:spLocks noChangeArrowheads="1"/>
          </p:cNvSpPr>
          <p:nvPr/>
        </p:nvSpPr>
        <p:spPr bwMode="auto">
          <a:xfrm>
            <a:off x="8001000" y="3257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1068</a:t>
            </a:r>
          </a:p>
        </p:txBody>
      </p:sp>
      <p:sp>
        <p:nvSpPr>
          <p:cNvPr id="25617" name="Rectangle 18"/>
          <p:cNvSpPr>
            <a:spLocks noChangeArrowheads="1"/>
          </p:cNvSpPr>
          <p:nvPr/>
        </p:nvSpPr>
        <p:spPr bwMode="auto">
          <a:xfrm>
            <a:off x="8001000" y="441960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2000</a:t>
            </a:r>
          </a:p>
        </p:txBody>
      </p:sp>
      <p:sp>
        <p:nvSpPr>
          <p:cNvPr id="25618" name="Rectangle 19"/>
          <p:cNvSpPr>
            <a:spLocks noChangeArrowheads="1"/>
          </p:cNvSpPr>
          <p:nvPr/>
        </p:nvSpPr>
        <p:spPr bwMode="auto">
          <a:xfrm>
            <a:off x="8001000" y="4781550"/>
            <a:ext cx="74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0">
                <a:latin typeface="Tahoma" charset="0"/>
                <a:cs typeface="Tahoma" charset="0"/>
              </a:rPr>
              <a:t>2004</a:t>
            </a:r>
          </a:p>
        </p:txBody>
      </p:sp>
      <p:sp>
        <p:nvSpPr>
          <p:cNvPr id="21" name="Freeform 20"/>
          <p:cNvSpPr>
            <a:spLocks/>
          </p:cNvSpPr>
          <p:nvPr/>
        </p:nvSpPr>
        <p:spPr bwMode="auto">
          <a:xfrm>
            <a:off x="5927725" y="2300288"/>
            <a:ext cx="3117850" cy="2711450"/>
          </a:xfrm>
          <a:custGeom>
            <a:avLst/>
            <a:gdLst>
              <a:gd name="T0" fmla="*/ 935758 w 3119013"/>
              <a:gd name="T1" fmla="*/ 2705922 h 2712142"/>
              <a:gd name="T2" fmla="*/ 371041 w 3119013"/>
              <a:gd name="T3" fmla="*/ 2586040 h 2712142"/>
              <a:gd name="T4" fmla="*/ 148577 w 3119013"/>
              <a:gd name="T5" fmla="*/ 2038004 h 2712142"/>
              <a:gd name="T6" fmla="*/ 2698360 w 3119013"/>
              <a:gd name="T7" fmla="*/ 548035 h 2712142"/>
              <a:gd name="T8" fmla="*/ 3006388 w 3119013"/>
              <a:gd name="T9" fmla="*/ 188388 h 2712142"/>
              <a:gd name="T10" fmla="*/ 1671601 w 3119013"/>
              <a:gd name="T11" fmla="*/ 0 h 2712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19013" h="2712142">
                <a:moveTo>
                  <a:pt x="938554" y="2711452"/>
                </a:moveTo>
                <a:cubicBezTo>
                  <a:pt x="764056" y="2715742"/>
                  <a:pt x="503740" y="2702871"/>
                  <a:pt x="372151" y="2591324"/>
                </a:cubicBezTo>
                <a:cubicBezTo>
                  <a:pt x="240562" y="2479777"/>
                  <a:pt x="-240024" y="2382530"/>
                  <a:pt x="149021" y="2042169"/>
                </a:cubicBezTo>
                <a:cubicBezTo>
                  <a:pt x="538066" y="1701808"/>
                  <a:pt x="2228698" y="858054"/>
                  <a:pt x="2706423" y="549155"/>
                </a:cubicBezTo>
                <a:cubicBezTo>
                  <a:pt x="3184148" y="240255"/>
                  <a:pt x="3187009" y="280298"/>
                  <a:pt x="3015371" y="188772"/>
                </a:cubicBezTo>
                <a:cubicBezTo>
                  <a:pt x="2843733" y="97246"/>
                  <a:pt x="1676596" y="0"/>
                  <a:pt x="1676596" y="0"/>
                </a:cubicBezTo>
              </a:path>
            </a:pathLst>
          </a:custGeom>
          <a:noFill/>
          <a:ln w="28575" cmpd="sng">
            <a:solidFill>
              <a:srgbClr val="A50021"/>
            </a:solidFill>
            <a:round/>
            <a:headEnd type="none" w="med" len="med"/>
            <a:tailEnd type="triangle" w="lg" len="lg"/>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a:p>
        </p:txBody>
      </p:sp>
      <p:sp>
        <p:nvSpPr>
          <p:cNvPr id="25620" name="Rectangle 21"/>
          <p:cNvSpPr>
            <a:spLocks noChangeArrowheads="1"/>
          </p:cNvSpPr>
          <p:nvPr/>
        </p:nvSpPr>
        <p:spPr bwMode="auto">
          <a:xfrm>
            <a:off x="6477000" y="4800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spAutoFit/>
          </a:bodyPr>
          <a:lstStyle/>
          <a:p>
            <a:endParaRPr lang="en-US" sz="1800" b="0">
              <a:latin typeface="Arial" charset="0"/>
            </a:endParaRPr>
          </a:p>
        </p:txBody>
      </p:sp>
      <p:sp>
        <p:nvSpPr>
          <p:cNvPr id="25621" name="Rectangle 22"/>
          <p:cNvSpPr>
            <a:spLocks noChangeArrowheads="1"/>
          </p:cNvSpPr>
          <p:nvPr/>
        </p:nvSpPr>
        <p:spPr bwMode="auto">
          <a:xfrm>
            <a:off x="6477000" y="2133600"/>
            <a:ext cx="1447800" cy="3810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b"/>
          <a:lstStyle/>
          <a:p>
            <a:pPr algn="ctr"/>
            <a:endParaRPr lang="en-US" sz="1800" b="0">
              <a:latin typeface="Arial" charset="0"/>
            </a:endParaRPr>
          </a:p>
        </p:txBody>
      </p:sp>
      <p:sp>
        <p:nvSpPr>
          <p:cNvPr id="24" name="Freeform 23"/>
          <p:cNvSpPr>
            <a:spLocks/>
          </p:cNvSpPr>
          <p:nvPr/>
        </p:nvSpPr>
        <p:spPr bwMode="auto">
          <a:xfrm>
            <a:off x="5927725" y="3044825"/>
            <a:ext cx="3135313" cy="1966913"/>
          </a:xfrm>
          <a:custGeom>
            <a:avLst/>
            <a:gdLst>
              <a:gd name="T0" fmla="*/ 983741 w 3119013"/>
              <a:gd name="T1" fmla="*/ 150462 h 2712142"/>
              <a:gd name="T2" fmla="*/ 390067 w 3119013"/>
              <a:gd name="T3" fmla="*/ 143796 h 2712142"/>
              <a:gd name="T4" fmla="*/ 156195 w 3119013"/>
              <a:gd name="T5" fmla="*/ 113322 h 2712142"/>
              <a:gd name="T6" fmla="*/ 2836723 w 3119013"/>
              <a:gd name="T7" fmla="*/ 30474 h 2712142"/>
              <a:gd name="T8" fmla="*/ 3160544 w 3119013"/>
              <a:gd name="T9" fmla="*/ 10475 h 2712142"/>
              <a:gd name="T10" fmla="*/ 1757315 w 3119013"/>
              <a:gd name="T11" fmla="*/ 0 h 2712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19013" h="2712142">
                <a:moveTo>
                  <a:pt x="938554" y="2711452"/>
                </a:moveTo>
                <a:cubicBezTo>
                  <a:pt x="764056" y="2715742"/>
                  <a:pt x="503740" y="2702871"/>
                  <a:pt x="372151" y="2591324"/>
                </a:cubicBezTo>
                <a:cubicBezTo>
                  <a:pt x="240562" y="2479777"/>
                  <a:pt x="-240024" y="2382530"/>
                  <a:pt x="149021" y="2042169"/>
                </a:cubicBezTo>
                <a:cubicBezTo>
                  <a:pt x="538066" y="1701808"/>
                  <a:pt x="2228698" y="858054"/>
                  <a:pt x="2706423" y="549155"/>
                </a:cubicBezTo>
                <a:cubicBezTo>
                  <a:pt x="3184148" y="240255"/>
                  <a:pt x="3187009" y="280298"/>
                  <a:pt x="3015371" y="188772"/>
                </a:cubicBezTo>
                <a:cubicBezTo>
                  <a:pt x="2843733" y="97246"/>
                  <a:pt x="1676596" y="0"/>
                  <a:pt x="1676596" y="0"/>
                </a:cubicBezTo>
              </a:path>
            </a:pathLst>
          </a:custGeom>
          <a:noFill/>
          <a:ln w="28575" cmpd="sng">
            <a:solidFill>
              <a:srgbClr val="A50021"/>
            </a:solidFill>
            <a:round/>
            <a:headEnd type="none" w="med" len="med"/>
            <a:tailEnd type="triangle" w="lg" len="lg"/>
          </a:ln>
          <a:extLst>
            <a:ext uri="{909E8E84-426E-40dd-AFC4-6F175D3DCCD1}">
              <a14:hiddenFill xmlns:a14="http://schemas.microsoft.com/office/drawing/2010/main" xmlns="">
                <a:solidFill>
                  <a:srgbClr val="FFFFFF"/>
                </a:solidFill>
              </a14:hiddenFill>
            </a:ext>
          </a:extLst>
        </p:spPr>
        <p:txBody>
          <a:bodyPr anchor="b">
            <a:spAutoFit/>
          </a:bodyPr>
          <a:lstStyle/>
          <a:p>
            <a:endParaRPr lang="en-US"/>
          </a:p>
        </p:txBody>
      </p:sp>
      <p:sp>
        <p:nvSpPr>
          <p:cNvPr id="25" name="Rectangle 24"/>
          <p:cNvSpPr>
            <a:spLocks noChangeArrowheads="1"/>
          </p:cNvSpPr>
          <p:nvPr/>
        </p:nvSpPr>
        <p:spPr bwMode="auto">
          <a:xfrm>
            <a:off x="6477000" y="4800600"/>
            <a:ext cx="1447800" cy="381000"/>
          </a:xfrm>
          <a:prstGeom prst="rect">
            <a:avLst/>
          </a:prstGeom>
          <a:solidFill>
            <a:srgbClr val="FFFFFF"/>
          </a:solidFill>
          <a:ln w="19050">
            <a:solidFill>
              <a:schemeClr val="tx1"/>
            </a:solidFill>
            <a:round/>
            <a:headEnd/>
            <a:tailEnd/>
          </a:ln>
        </p:spPr>
        <p:txBody>
          <a:bodyPr wrap="none" anchor="b"/>
          <a:lstStyle/>
          <a:p>
            <a:pPr algn="ctr"/>
            <a:r>
              <a:rPr lang="en-US" sz="1800" b="0">
                <a:latin typeface="Arial" charset="0"/>
              </a:rPr>
              <a:t>1064</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nodeType="afterGroup">
                            <p:stCondLst>
                              <p:cond delay="0"/>
                            </p:stCondLst>
                            <p:childTnLst>
                              <p:par>
                                <p:cTn id="21" presetID="2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9" grpId="0" animBg="1"/>
      <p:bldP spid="21"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dirty="0" smtClean="0">
                <a:latin typeface="Tahoma" charset="0"/>
                <a:ea typeface="Tahoma"/>
              </a:rPr>
              <a:t>Pointer examples</a:t>
            </a:r>
            <a:endParaRPr lang="en-US" dirty="0">
              <a:latin typeface="Tahoma" charset="0"/>
              <a:ea typeface="Tahoma"/>
            </a:endParaRPr>
          </a:p>
        </p:txBody>
      </p:sp>
      <p:sp>
        <p:nvSpPr>
          <p:cNvPr id="5123" name="Rectangle 3"/>
          <p:cNvSpPr>
            <a:spLocks noGrp="1" noChangeArrowheads="1"/>
          </p:cNvSpPr>
          <p:nvPr>
            <p:ph idx="1"/>
          </p:nvPr>
        </p:nvSpPr>
        <p:spPr/>
        <p:txBody>
          <a:bodyPr/>
          <a:lstStyle/>
          <a:p>
            <a:pPr>
              <a:buFont typeface="Tekton" charset="0"/>
              <a:buNone/>
              <a:defRPr/>
            </a:pPr>
            <a:r>
              <a:rPr lang="en-US" sz="2000" b="1" dirty="0" err="1">
                <a:effectLst>
                  <a:outerShdw blurRad="38100" dist="38100" dir="2700000" algn="tl">
                    <a:srgbClr val="DDDDDD"/>
                  </a:outerShdw>
                </a:effectLst>
                <a:latin typeface="Courier New" charset="0"/>
                <a:ea typeface="Tahoma"/>
              </a:rPr>
              <a:t>int</a:t>
            </a:r>
            <a:r>
              <a:rPr lang="en-US" sz="2000" b="1" dirty="0">
                <a:effectLst>
                  <a:outerShdw blurRad="38100" dist="38100" dir="2700000" algn="tl">
                    <a:srgbClr val="DDDDDD"/>
                  </a:outerShdw>
                </a:effectLst>
                <a:latin typeface="Courier New" charset="0"/>
                <a:ea typeface="Tahoma"/>
              </a:rPr>
              <a:t> </a:t>
            </a:r>
            <a:r>
              <a:rPr lang="en-US" sz="2000" b="1" dirty="0" err="1">
                <a:effectLst>
                  <a:outerShdw blurRad="38100" dist="38100" dir="2700000" algn="tl">
                    <a:srgbClr val="DDDDDD"/>
                  </a:outerShdw>
                </a:effectLst>
                <a:latin typeface="Courier New" charset="0"/>
                <a:ea typeface="Tahoma"/>
              </a:rPr>
              <a:t>i</a:t>
            </a:r>
            <a:r>
              <a:rPr lang="en-US" sz="2000" b="1" dirty="0">
                <a:effectLst>
                  <a:outerShdw blurRad="38100" dist="38100" dir="2700000" algn="tl">
                    <a:srgbClr val="DDDDDD"/>
                  </a:outerShdw>
                </a:effectLst>
                <a:latin typeface="Courier New" charset="0"/>
                <a:ea typeface="Tahoma"/>
              </a:rPr>
              <a:t>;	// simple integer variable</a:t>
            </a:r>
          </a:p>
          <a:p>
            <a:pPr>
              <a:buFont typeface="Tekton" charset="0"/>
              <a:buNone/>
              <a:defRPr/>
            </a:pPr>
            <a:r>
              <a:rPr lang="en-US" sz="2000" b="1" dirty="0" err="1">
                <a:effectLst>
                  <a:outerShdw blurRad="38100" dist="38100" dir="2700000" algn="tl">
                    <a:srgbClr val="DDDDDD"/>
                  </a:outerShdw>
                </a:effectLst>
                <a:latin typeface="Courier New" charset="0"/>
                <a:ea typeface="Tahoma"/>
              </a:rPr>
              <a:t>int</a:t>
            </a:r>
            <a:r>
              <a:rPr lang="en-US" sz="2000" b="1" dirty="0">
                <a:effectLst>
                  <a:outerShdw blurRad="38100" dist="38100" dir="2700000" algn="tl">
                    <a:srgbClr val="DDDDDD"/>
                  </a:outerShdw>
                </a:effectLst>
                <a:latin typeface="Courier New" charset="0"/>
                <a:ea typeface="Tahoma"/>
              </a:rPr>
              <a:t> a[10];	// array of integers</a:t>
            </a:r>
          </a:p>
          <a:p>
            <a:pPr>
              <a:buFont typeface="Tekton" charset="0"/>
              <a:buNone/>
              <a:defRPr/>
            </a:pPr>
            <a:r>
              <a:rPr lang="en-US" sz="2000" b="1" dirty="0" err="1">
                <a:effectLst>
                  <a:outerShdw blurRad="38100" dist="38100" dir="2700000" algn="tl">
                    <a:srgbClr val="DDDDDD"/>
                  </a:outerShdw>
                </a:effectLst>
                <a:latin typeface="Courier New" charset="0"/>
                <a:ea typeface="Tahoma"/>
              </a:rPr>
              <a:t>int</a:t>
            </a:r>
            <a:r>
              <a:rPr lang="en-US" sz="2000" b="1" dirty="0">
                <a:effectLst>
                  <a:outerShdw blurRad="38100" dist="38100" dir="2700000" algn="tl">
                    <a:srgbClr val="DDDDDD"/>
                  </a:outerShdw>
                </a:effectLst>
                <a:latin typeface="Courier New" charset="0"/>
                <a:ea typeface="Tahoma"/>
              </a:rPr>
              <a:t> *p;	// pointer to </a:t>
            </a:r>
            <a:r>
              <a:rPr lang="en-US" sz="2000" b="1" dirty="0" smtClean="0">
                <a:effectLst>
                  <a:outerShdw blurRad="38100" dist="38100" dir="2700000" algn="tl">
                    <a:srgbClr val="DDDDDD"/>
                  </a:outerShdw>
                </a:effectLst>
                <a:latin typeface="Courier New" charset="0"/>
                <a:ea typeface="Tahoma"/>
              </a:rPr>
              <a:t>integer</a:t>
            </a:r>
            <a:endParaRPr lang="en-US" sz="2000" b="1" dirty="0">
              <a:effectLst>
                <a:outerShdw blurRad="38100" dist="38100" dir="2700000" algn="tl">
                  <a:srgbClr val="DDDDDD"/>
                </a:outerShdw>
              </a:effectLst>
              <a:latin typeface="Courier New" charset="0"/>
              <a:ea typeface="Tahoma"/>
            </a:endParaRPr>
          </a:p>
          <a:p>
            <a:pPr>
              <a:buFont typeface="Tekton" charset="0"/>
              <a:buNone/>
              <a:defRPr/>
            </a:pPr>
            <a:endParaRPr lang="en-US" sz="2000" b="1" dirty="0">
              <a:effectLst>
                <a:outerShdw blurRad="38100" dist="38100" dir="2700000" algn="tl">
                  <a:srgbClr val="DDDDDD"/>
                </a:outerShdw>
              </a:effectLst>
              <a:latin typeface="Courier New" charset="0"/>
              <a:ea typeface="Tahoma"/>
            </a:endParaRPr>
          </a:p>
          <a:p>
            <a:pPr>
              <a:buFont typeface="Tekton" charset="0"/>
              <a:buNone/>
              <a:defRPr/>
            </a:pPr>
            <a:r>
              <a:rPr lang="en-US" sz="2000" b="1" dirty="0">
                <a:effectLst>
                  <a:outerShdw blurRad="38100" dist="38100" dir="2700000" algn="tl">
                    <a:srgbClr val="DDDDDD"/>
                  </a:outerShdw>
                </a:effectLst>
                <a:latin typeface="Courier New" charset="0"/>
                <a:ea typeface="Tahoma"/>
              </a:rPr>
              <a:t>p = &amp;</a:t>
            </a:r>
            <a:r>
              <a:rPr lang="en-US" sz="2000" b="1" dirty="0" err="1">
                <a:effectLst>
                  <a:outerShdw blurRad="38100" dist="38100" dir="2700000" algn="tl">
                    <a:srgbClr val="DDDDDD"/>
                  </a:outerShdw>
                </a:effectLst>
                <a:latin typeface="Courier New" charset="0"/>
                <a:ea typeface="Tahoma"/>
              </a:rPr>
              <a:t>i</a:t>
            </a:r>
            <a:r>
              <a:rPr lang="en-US" sz="2000" b="1" dirty="0">
                <a:effectLst>
                  <a:outerShdw blurRad="38100" dist="38100" dir="2700000" algn="tl">
                    <a:srgbClr val="DDDDDD"/>
                  </a:outerShdw>
                </a:effectLst>
                <a:latin typeface="Courier New" charset="0"/>
                <a:ea typeface="Tahoma"/>
              </a:rPr>
              <a:t>;	// &amp; means address of</a:t>
            </a:r>
          </a:p>
          <a:p>
            <a:pPr>
              <a:buFont typeface="Tekton" charset="0"/>
              <a:buNone/>
              <a:defRPr/>
            </a:pPr>
            <a:r>
              <a:rPr lang="en-US" sz="2000" b="1" dirty="0">
                <a:effectLst>
                  <a:outerShdw blurRad="38100" dist="38100" dir="2700000" algn="tl">
                    <a:srgbClr val="DDDDDD"/>
                  </a:outerShdw>
                </a:effectLst>
                <a:latin typeface="Courier New" charset="0"/>
                <a:ea typeface="Tahoma"/>
              </a:rPr>
              <a:t>p = a;	// </a:t>
            </a:r>
            <a:r>
              <a:rPr lang="en-US" sz="2000" b="1" dirty="0" smtClean="0">
                <a:effectLst>
                  <a:outerShdw blurRad="38100" dist="38100" dir="2700000" algn="tl">
                    <a:srgbClr val="DDDDDD"/>
                  </a:outerShdw>
                </a:effectLst>
                <a:latin typeface="Courier New" charset="0"/>
                <a:ea typeface="Tahoma"/>
              </a:rPr>
              <a:t>a means &amp;a[0]</a:t>
            </a:r>
            <a:endParaRPr lang="en-US" sz="2000" b="1" dirty="0">
              <a:effectLst>
                <a:outerShdw blurRad="38100" dist="38100" dir="2700000" algn="tl">
                  <a:srgbClr val="DDDDDD"/>
                </a:outerShdw>
              </a:effectLst>
              <a:latin typeface="Courier New" charset="0"/>
              <a:ea typeface="Tahoma"/>
            </a:endParaRPr>
          </a:p>
          <a:p>
            <a:pPr>
              <a:buFont typeface="Tekton" charset="0"/>
              <a:buNone/>
              <a:defRPr/>
            </a:pPr>
            <a:r>
              <a:rPr lang="en-US" sz="2000" b="1" dirty="0">
                <a:effectLst>
                  <a:outerShdw blurRad="38100" dist="38100" dir="2700000" algn="tl">
                    <a:srgbClr val="DDDDDD"/>
                  </a:outerShdw>
                </a:effectLst>
                <a:latin typeface="Courier New" charset="0"/>
                <a:ea typeface="Tahoma"/>
              </a:rPr>
              <a:t>p = &amp;a[5];	// address of 6</a:t>
            </a:r>
            <a:r>
              <a:rPr lang="en-US" sz="2000" b="1" baseline="30000" dirty="0">
                <a:effectLst>
                  <a:outerShdw blurRad="38100" dist="38100" dir="2700000" algn="tl">
                    <a:srgbClr val="DDDDDD"/>
                  </a:outerShdw>
                </a:effectLst>
                <a:latin typeface="Courier New" charset="0"/>
                <a:ea typeface="Tahoma"/>
              </a:rPr>
              <a:t>th</a:t>
            </a:r>
            <a:r>
              <a:rPr lang="en-US" sz="2000" b="1" dirty="0">
                <a:effectLst>
                  <a:outerShdw blurRad="38100" dist="38100" dir="2700000" algn="tl">
                    <a:srgbClr val="DDDDDD"/>
                  </a:outerShdw>
                </a:effectLst>
                <a:latin typeface="Courier New" charset="0"/>
                <a:ea typeface="Tahoma"/>
              </a:rPr>
              <a:t> element of a</a:t>
            </a:r>
          </a:p>
          <a:p>
            <a:pPr>
              <a:buFont typeface="Tekton" charset="0"/>
              <a:buNone/>
              <a:defRPr/>
            </a:pPr>
            <a:r>
              <a:rPr lang="en-US" sz="2000" b="1" dirty="0">
                <a:effectLst>
                  <a:outerShdw blurRad="38100" dist="38100" dir="2700000" algn="tl">
                    <a:srgbClr val="DDDDDD"/>
                  </a:outerShdw>
                </a:effectLst>
                <a:latin typeface="Courier New" charset="0"/>
                <a:ea typeface="Tahoma"/>
              </a:rPr>
              <a:t>*p			// </a:t>
            </a:r>
            <a:r>
              <a:rPr lang="en-US" sz="2000" b="1" dirty="0" smtClean="0">
                <a:effectLst>
                  <a:outerShdw blurRad="38100" dist="38100" dir="2700000" algn="tl">
                    <a:srgbClr val="DDDDDD"/>
                  </a:outerShdw>
                </a:effectLst>
                <a:latin typeface="Courier New" charset="0"/>
                <a:ea typeface="Tahoma"/>
              </a:rPr>
              <a:t>value at location </a:t>
            </a:r>
            <a:r>
              <a:rPr lang="en-US" sz="2000" b="1" dirty="0">
                <a:effectLst>
                  <a:outerShdw blurRad="38100" dist="38100" dir="2700000" algn="tl">
                    <a:srgbClr val="DDDDDD"/>
                  </a:outerShdw>
                </a:effectLst>
                <a:latin typeface="Courier New" charset="0"/>
                <a:ea typeface="Tahoma"/>
              </a:rPr>
              <a:t>pointed by p</a:t>
            </a:r>
          </a:p>
          <a:p>
            <a:pPr>
              <a:buFont typeface="Tekton" charset="0"/>
              <a:buNone/>
              <a:defRPr/>
            </a:pPr>
            <a:r>
              <a:rPr lang="en-US" sz="2000" b="1" dirty="0">
                <a:effectLst>
                  <a:outerShdw blurRad="38100" dist="38100" dir="2700000" algn="tl">
                    <a:srgbClr val="DDDDDD"/>
                  </a:outerShdw>
                </a:effectLst>
                <a:latin typeface="Courier New" charset="0"/>
                <a:ea typeface="Tahoma"/>
              </a:rPr>
              <a:t>*p = 1;	// change value </a:t>
            </a:r>
            <a:r>
              <a:rPr lang="en-US" sz="2000" b="1" dirty="0" smtClean="0">
                <a:effectLst>
                  <a:outerShdw blurRad="38100" dist="38100" dir="2700000" algn="tl">
                    <a:srgbClr val="DDDDDD"/>
                  </a:outerShdw>
                </a:effectLst>
                <a:latin typeface="Courier New" charset="0"/>
                <a:ea typeface="Tahoma"/>
              </a:rPr>
              <a:t>at </a:t>
            </a:r>
            <a:r>
              <a:rPr lang="en-US" sz="2000" b="1" dirty="0">
                <a:effectLst>
                  <a:outerShdw blurRad="38100" dist="38100" dir="2700000" algn="tl">
                    <a:srgbClr val="DDDDDD"/>
                  </a:outerShdw>
                </a:effectLst>
                <a:latin typeface="Courier New" charset="0"/>
                <a:ea typeface="Tahoma"/>
              </a:rPr>
              <a:t>that location</a:t>
            </a:r>
          </a:p>
          <a:p>
            <a:pPr>
              <a:buFont typeface="Tekton" charset="0"/>
              <a:buNone/>
              <a:defRPr/>
            </a:pPr>
            <a:r>
              <a:rPr lang="en-US" sz="2000" b="1" dirty="0">
                <a:effectLst>
                  <a:outerShdw blurRad="38100" dist="38100" dir="2700000" algn="tl">
                    <a:srgbClr val="DDDDDD"/>
                  </a:outerShdw>
                </a:effectLst>
                <a:latin typeface="Courier New" charset="0"/>
                <a:ea typeface="Tahoma"/>
              </a:rPr>
              <a:t>*(p+1) = 1;	// change value </a:t>
            </a:r>
            <a:r>
              <a:rPr lang="en-US" sz="2000" b="1" dirty="0" smtClean="0">
                <a:effectLst>
                  <a:outerShdw blurRad="38100" dist="38100" dir="2700000" algn="tl">
                    <a:srgbClr val="DDDDDD"/>
                  </a:outerShdw>
                </a:effectLst>
                <a:latin typeface="Courier New" charset="0"/>
                <a:ea typeface="Tahoma"/>
              </a:rPr>
              <a:t>at </a:t>
            </a:r>
            <a:r>
              <a:rPr lang="en-US" sz="2000" b="1" dirty="0">
                <a:effectLst>
                  <a:outerShdw blurRad="38100" dist="38100" dir="2700000" algn="tl">
                    <a:srgbClr val="DDDDDD"/>
                  </a:outerShdw>
                </a:effectLst>
                <a:latin typeface="Courier New" charset="0"/>
                <a:ea typeface="Tahoma"/>
              </a:rPr>
              <a:t>next location</a:t>
            </a:r>
          </a:p>
          <a:p>
            <a:pPr>
              <a:buFont typeface="Tekton" charset="0"/>
              <a:buNone/>
              <a:defRPr/>
            </a:pPr>
            <a:r>
              <a:rPr lang="en-US" sz="2000" b="1" dirty="0">
                <a:effectLst>
                  <a:outerShdw blurRad="38100" dist="38100" dir="2700000" algn="tl">
                    <a:srgbClr val="DDDDDD"/>
                  </a:outerShdw>
                </a:effectLst>
                <a:latin typeface="Courier New" charset="0"/>
                <a:ea typeface="Tahoma"/>
              </a:rPr>
              <a:t>p[1] = 1;	// exactly the same as above</a:t>
            </a:r>
          </a:p>
          <a:p>
            <a:pPr>
              <a:buFont typeface="Tekton" charset="0"/>
              <a:buNone/>
              <a:defRPr/>
            </a:pPr>
            <a:r>
              <a:rPr lang="en-US" sz="2000" b="1" dirty="0">
                <a:effectLst>
                  <a:outerShdw blurRad="38100" dist="38100" dir="2700000" algn="tl">
                    <a:srgbClr val="DDDDDD"/>
                  </a:outerShdw>
                </a:effectLst>
                <a:latin typeface="Courier New" charset="0"/>
                <a:ea typeface="Tahoma"/>
              </a:rPr>
              <a:t>p++;		// step pointer to the next element</a:t>
            </a:r>
          </a:p>
          <a:p>
            <a:pPr>
              <a:buFont typeface="Tekton" charset="0"/>
              <a:buNone/>
              <a:defRPr/>
            </a:pPr>
            <a:endParaRPr lang="en-US" sz="2000" b="1" dirty="0">
              <a:effectLst>
                <a:outerShdw blurRad="38100" dist="38100" dir="2700000" algn="tl">
                  <a:srgbClr val="DDDDDD"/>
                </a:outerShdw>
              </a:effectLst>
              <a:latin typeface="Courier New" charset="0"/>
              <a:ea typeface="Tahom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smtClean="0">
                <a:latin typeface="Tahoma" charset="0"/>
                <a:ea typeface="Tahoma"/>
              </a:rPr>
              <a:t>Pointer pitfalls</a:t>
            </a:r>
            <a:endParaRPr lang="en-US" dirty="0">
              <a:latin typeface="Tahoma" charset="0"/>
              <a:ea typeface="Tahoma"/>
            </a:endParaRPr>
          </a:p>
        </p:txBody>
      </p:sp>
      <p:sp>
        <p:nvSpPr>
          <p:cNvPr id="6147" name="Rectangle 3"/>
          <p:cNvSpPr>
            <a:spLocks noGrp="1" noChangeArrowheads="1"/>
          </p:cNvSpPr>
          <p:nvPr>
            <p:ph idx="1"/>
          </p:nvPr>
        </p:nvSpPr>
        <p:spPr/>
        <p:txBody>
          <a:bodyPr/>
          <a:lstStyle/>
          <a:p>
            <a:pPr>
              <a:buFont typeface="Tekton" charset="0"/>
              <a:buNone/>
              <a:defRPr/>
            </a:pPr>
            <a:r>
              <a:rPr lang="en-US" b="1" dirty="0" err="1">
                <a:effectLst>
                  <a:outerShdw blurRad="38100" dist="38100" dir="2700000" algn="tl">
                    <a:srgbClr val="DDDDDD"/>
                  </a:outerShdw>
                </a:effectLst>
                <a:latin typeface="Courier New" charset="0"/>
                <a:ea typeface="Tahoma"/>
              </a:rPr>
              <a:t>int</a:t>
            </a:r>
            <a:r>
              <a:rPr lang="en-US" b="1" dirty="0">
                <a:effectLst>
                  <a:outerShdw blurRad="38100" dist="38100" dir="2700000" algn="tl">
                    <a:srgbClr val="DDDDDD"/>
                  </a:outerShdw>
                </a:effectLst>
                <a:latin typeface="Courier New" charset="0"/>
                <a:ea typeface="Tahoma"/>
              </a:rPr>
              <a:t> </a:t>
            </a:r>
            <a:r>
              <a:rPr lang="en-US" b="1" dirty="0" err="1">
                <a:effectLst>
                  <a:outerShdw blurRad="38100" dist="38100" dir="2700000" algn="tl">
                    <a:srgbClr val="DDDDDD"/>
                  </a:outerShdw>
                </a:effectLst>
                <a:latin typeface="Courier New" charset="0"/>
                <a:ea typeface="Tahoma"/>
              </a:rPr>
              <a:t>i</a:t>
            </a:r>
            <a:r>
              <a:rPr lang="en-US" b="1" dirty="0">
                <a:effectLst>
                  <a:outerShdw blurRad="38100" dist="38100" dir="2700000" algn="tl">
                    <a:srgbClr val="DDDDDD"/>
                  </a:outerShdw>
                </a:effectLst>
                <a:latin typeface="Courier New" charset="0"/>
                <a:ea typeface="Tahoma"/>
              </a:rPr>
              <a:t>;	// simple integer variable</a:t>
            </a:r>
          </a:p>
          <a:p>
            <a:pPr>
              <a:buFont typeface="Tekton" charset="0"/>
              <a:buNone/>
              <a:defRPr/>
            </a:pPr>
            <a:r>
              <a:rPr lang="en-US" b="1" dirty="0" err="1">
                <a:effectLst>
                  <a:outerShdw blurRad="38100" dist="38100" dir="2700000" algn="tl">
                    <a:srgbClr val="DDDDDD"/>
                  </a:outerShdw>
                </a:effectLst>
                <a:latin typeface="Courier New" charset="0"/>
                <a:ea typeface="Tahoma"/>
              </a:rPr>
              <a:t>int</a:t>
            </a:r>
            <a:r>
              <a:rPr lang="en-US" b="1" dirty="0">
                <a:effectLst>
                  <a:outerShdw blurRad="38100" dist="38100" dir="2700000" algn="tl">
                    <a:srgbClr val="DDDDDD"/>
                  </a:outerShdw>
                </a:effectLst>
                <a:latin typeface="Courier New" charset="0"/>
                <a:ea typeface="Tahoma"/>
              </a:rPr>
              <a:t> a[10];	// array of integers</a:t>
            </a:r>
          </a:p>
          <a:p>
            <a:pPr>
              <a:buFont typeface="Tekton" charset="0"/>
              <a:buNone/>
              <a:defRPr/>
            </a:pPr>
            <a:r>
              <a:rPr lang="en-US" b="1" dirty="0" err="1">
                <a:effectLst>
                  <a:outerShdw blurRad="38100" dist="38100" dir="2700000" algn="tl">
                    <a:srgbClr val="DDDDDD"/>
                  </a:outerShdw>
                </a:effectLst>
                <a:latin typeface="Courier New" charset="0"/>
                <a:ea typeface="Tahoma"/>
              </a:rPr>
              <a:t>int</a:t>
            </a:r>
            <a:r>
              <a:rPr lang="en-US" b="1" dirty="0">
                <a:effectLst>
                  <a:outerShdw blurRad="38100" dist="38100" dir="2700000" algn="tl">
                    <a:srgbClr val="DDDDDD"/>
                  </a:outerShdw>
                </a:effectLst>
                <a:latin typeface="Courier New" charset="0"/>
                <a:ea typeface="Tahoma"/>
              </a:rPr>
              <a:t> *p;	// pointer to integer(s) </a:t>
            </a:r>
          </a:p>
          <a:p>
            <a:pPr>
              <a:buFont typeface="Tekton" charset="0"/>
              <a:buNone/>
              <a:defRPr/>
            </a:pPr>
            <a:endParaRPr lang="en-US" b="1" dirty="0">
              <a:effectLst>
                <a:outerShdw blurRad="38100" dist="38100" dir="2700000" algn="tl">
                  <a:srgbClr val="DDDDDD"/>
                </a:outerShdw>
              </a:effectLst>
              <a:latin typeface="Courier New" charset="0"/>
              <a:ea typeface="Tahoma"/>
            </a:endParaRPr>
          </a:p>
          <a:p>
            <a:pPr>
              <a:buFont typeface="Tekton" charset="0"/>
              <a:buNone/>
              <a:defRPr/>
            </a:pPr>
            <a:r>
              <a:rPr lang="en-US" dirty="0">
                <a:effectLst>
                  <a:outerShdw blurRad="38100" dist="38100" dir="2700000" algn="tl">
                    <a:srgbClr val="DDDDDD"/>
                  </a:outerShdw>
                </a:effectLst>
                <a:latin typeface="Tahoma" charset="0"/>
                <a:ea typeface="Tahoma"/>
                <a:cs typeface="Tahoma" charset="0"/>
              </a:rPr>
              <a:t>So what happens when</a:t>
            </a:r>
          </a:p>
          <a:p>
            <a:pPr>
              <a:buFont typeface="Tekton" charset="0"/>
              <a:buNone/>
              <a:defRPr/>
            </a:pPr>
            <a:r>
              <a:rPr lang="en-US" b="1" dirty="0">
                <a:effectLst>
                  <a:outerShdw blurRad="38100" dist="38100" dir="2700000" algn="tl">
                    <a:srgbClr val="DDDDDD"/>
                  </a:outerShdw>
                </a:effectLst>
                <a:latin typeface="Courier New" charset="0"/>
                <a:ea typeface="Tahoma"/>
              </a:rPr>
              <a:t>p = &amp;</a:t>
            </a:r>
            <a:r>
              <a:rPr lang="en-US" b="1" dirty="0" err="1">
                <a:effectLst>
                  <a:outerShdw blurRad="38100" dist="38100" dir="2700000" algn="tl">
                    <a:srgbClr val="DDDDDD"/>
                  </a:outerShdw>
                </a:effectLst>
                <a:latin typeface="Courier New" charset="0"/>
                <a:ea typeface="Tahoma"/>
              </a:rPr>
              <a:t>i</a:t>
            </a:r>
            <a:r>
              <a:rPr lang="en-US" b="1" dirty="0">
                <a:effectLst>
                  <a:outerShdw blurRad="38100" dist="38100" dir="2700000" algn="tl">
                    <a:srgbClr val="DDDDDD"/>
                  </a:outerShdw>
                </a:effectLst>
                <a:latin typeface="Courier New" charset="0"/>
                <a:ea typeface="Tahoma"/>
              </a:rPr>
              <a:t>;</a:t>
            </a:r>
          </a:p>
          <a:p>
            <a:pPr>
              <a:buFont typeface="Tekton" charset="0"/>
              <a:buNone/>
              <a:defRPr/>
            </a:pPr>
            <a:r>
              <a:rPr lang="en-US" dirty="0">
                <a:effectLst>
                  <a:outerShdw blurRad="38100" dist="38100" dir="2700000" algn="tl">
                    <a:srgbClr val="DDDDDD"/>
                  </a:outerShdw>
                </a:effectLst>
                <a:latin typeface="Tahoma" charset="0"/>
                <a:ea typeface="Tahoma"/>
                <a:cs typeface="Tahoma" charset="0"/>
              </a:rPr>
              <a:t>What is value of </a:t>
            </a:r>
            <a:r>
              <a:rPr lang="en-US" b="1" dirty="0">
                <a:effectLst>
                  <a:outerShdw blurRad="38100" dist="38100" dir="2700000" algn="tl">
                    <a:srgbClr val="DDDDDD"/>
                  </a:outerShdw>
                </a:effectLst>
                <a:latin typeface="Courier New" charset="0"/>
                <a:ea typeface="Tahoma"/>
                <a:cs typeface="Courier New" charset="0"/>
              </a:rPr>
              <a:t>p[0]?</a:t>
            </a:r>
            <a:r>
              <a:rPr lang="en-US" dirty="0">
                <a:effectLst>
                  <a:outerShdw blurRad="38100" dist="38100" dir="2700000" algn="tl">
                    <a:srgbClr val="DDDDDD"/>
                  </a:outerShdw>
                </a:effectLst>
                <a:latin typeface="Tahoma" charset="0"/>
                <a:ea typeface="Tahoma"/>
                <a:cs typeface="Tahoma" charset="0"/>
              </a:rPr>
              <a:t> </a:t>
            </a:r>
          </a:p>
          <a:p>
            <a:pPr>
              <a:buFont typeface="Tekton" charset="0"/>
              <a:buNone/>
              <a:defRPr/>
            </a:pPr>
            <a:r>
              <a:rPr lang="en-US" dirty="0">
                <a:effectLst>
                  <a:outerShdw blurRad="38100" dist="38100" dir="2700000" algn="tl">
                    <a:srgbClr val="DDDDDD"/>
                  </a:outerShdw>
                </a:effectLst>
                <a:latin typeface="Tahoma" charset="0"/>
                <a:ea typeface="Tahoma"/>
                <a:cs typeface="Tahoma" charset="0"/>
              </a:rPr>
              <a:t>What is value of </a:t>
            </a:r>
            <a:r>
              <a:rPr lang="en-US" b="1" dirty="0">
                <a:effectLst>
                  <a:outerShdw blurRad="38100" dist="38100" dir="2700000" algn="tl">
                    <a:srgbClr val="DDDDDD"/>
                  </a:outerShdw>
                </a:effectLst>
                <a:latin typeface="Courier New" charset="0"/>
                <a:ea typeface="Tahoma"/>
                <a:cs typeface="Courier New" charset="0"/>
              </a:rPr>
              <a:t>p[1]?</a:t>
            </a:r>
          </a:p>
          <a:p>
            <a:pPr>
              <a:buFont typeface="Tekton" charset="0"/>
              <a:buNone/>
              <a:defRPr/>
            </a:pPr>
            <a:endParaRPr lang="en-US" b="1" dirty="0" smtClean="0">
              <a:effectLst>
                <a:outerShdw blurRad="38100" dist="38100" dir="2700000" algn="tl">
                  <a:srgbClr val="DDDDDD"/>
                </a:outerShdw>
              </a:effectLst>
              <a:latin typeface="Courier New" charset="0"/>
              <a:ea typeface="Tahoma"/>
            </a:endParaRPr>
          </a:p>
          <a:p>
            <a:pPr>
              <a:buFont typeface="Wingdings" charset="0"/>
              <a:buChar char="è"/>
              <a:defRPr/>
            </a:pPr>
            <a:r>
              <a:rPr lang="en-US" dirty="0" smtClean="0">
                <a:solidFill>
                  <a:schemeClr val="accent2"/>
                </a:solidFill>
                <a:effectLst>
                  <a:outerShdw blurRad="38100" dist="38100" dir="2700000" algn="tl">
                    <a:srgbClr val="DDDDDD"/>
                  </a:outerShdw>
                </a:effectLst>
                <a:latin typeface="Tahoma" charset="0"/>
                <a:ea typeface="Tahoma"/>
                <a:cs typeface="Tahoma" charset="0"/>
                <a:sym typeface="Wingdings"/>
              </a:rPr>
              <a:t>Very easy to exceed bounds</a:t>
            </a:r>
          </a:p>
          <a:p>
            <a:pPr lvl="1">
              <a:defRPr/>
            </a:pPr>
            <a:r>
              <a:rPr lang="en-US" dirty="0" smtClean="0"/>
              <a:t>C has no bounds checking!</a:t>
            </a:r>
            <a:endParaRPr lang="en-US" dirty="0"/>
          </a:p>
          <a:p>
            <a:pPr marL="0" indent="0">
              <a:buFont typeface="Wingdings 2" charset="0"/>
              <a:buNone/>
              <a:defRPr/>
            </a:pPr>
            <a:endParaRPr lang="en-US" dirty="0" smtClean="0">
              <a:solidFill>
                <a:schemeClr val="accent2"/>
              </a:solidFill>
              <a:effectLst>
                <a:outerShdw blurRad="38100" dist="38100" dir="2700000" algn="tl">
                  <a:srgbClr val="DDDDDD"/>
                </a:outerShdw>
              </a:effectLst>
              <a:latin typeface="Tahoma" charset="0"/>
              <a:ea typeface="Tahoma"/>
              <a:cs typeface="Tahoma" charset="0"/>
              <a:sym typeface="Wingdings"/>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smtClean="0">
                <a:latin typeface="Tahoma" charset="0"/>
                <a:ea typeface="Tahoma"/>
              </a:rPr>
              <a:t>Iterating through an array</a:t>
            </a:r>
            <a:endParaRPr lang="en-US" dirty="0">
              <a:latin typeface="Tahoma" charset="0"/>
              <a:ea typeface="Tahoma"/>
            </a:endParaRPr>
          </a:p>
        </p:txBody>
      </p:sp>
      <p:sp>
        <p:nvSpPr>
          <p:cNvPr id="2" name="Content Placeholder 1"/>
          <p:cNvSpPr>
            <a:spLocks noGrp="1"/>
          </p:cNvSpPr>
          <p:nvPr>
            <p:ph idx="1"/>
          </p:nvPr>
        </p:nvSpPr>
        <p:spPr/>
        <p:txBody>
          <a:bodyPr/>
          <a:lstStyle/>
          <a:p>
            <a:pPr>
              <a:defRPr/>
            </a:pPr>
            <a:r>
              <a:rPr lang="en-US" dirty="0" smtClean="0">
                <a:ea typeface="Tahoma"/>
              </a:rPr>
              <a:t>2 ways to iterate through an array</a:t>
            </a:r>
          </a:p>
          <a:p>
            <a:pPr lvl="1">
              <a:defRPr/>
            </a:pPr>
            <a:r>
              <a:rPr lang="en-US" dirty="0" smtClean="0"/>
              <a:t>using array indices</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void clear1(</a:t>
            </a:r>
            <a:r>
              <a:rPr lang="en-US" sz="2000" b="1" dirty="0" err="1" smtClean="0">
                <a:effectLst>
                  <a:outerShdw blurRad="38100" dist="38100" dir="2700000" algn="tl">
                    <a:srgbClr val="DDDDDD"/>
                  </a:outerShdw>
                </a:effectLst>
                <a:latin typeface="Courier New" charset="0"/>
                <a:ea typeface="Tahoma"/>
              </a:rPr>
              <a:t>int</a:t>
            </a:r>
            <a:r>
              <a:rPr lang="en-US" sz="2000" b="1" dirty="0" smtClean="0">
                <a:effectLst>
                  <a:outerShdw blurRad="38100" dist="38100" dir="2700000" algn="tl">
                    <a:srgbClr val="DDDDDD"/>
                  </a:outerShdw>
                </a:effectLst>
                <a:latin typeface="Courier New" charset="0"/>
                <a:ea typeface="Tahoma"/>
              </a:rPr>
              <a:t> array[], </a:t>
            </a:r>
            <a:r>
              <a:rPr lang="en-US" sz="2000" b="1" dirty="0" err="1" smtClean="0">
                <a:effectLst>
                  <a:outerShdw blurRad="38100" dist="38100" dir="2700000" algn="tl">
                    <a:srgbClr val="DDDDDD"/>
                  </a:outerShdw>
                </a:effectLst>
                <a:latin typeface="Courier New" charset="0"/>
                <a:ea typeface="Tahoma"/>
              </a:rPr>
              <a:t>int</a:t>
            </a:r>
            <a:r>
              <a:rPr lang="en-US" sz="2000" b="1" dirty="0" smtClean="0">
                <a:effectLst>
                  <a:outerShdw blurRad="38100" dist="38100" dir="2700000" algn="tl">
                    <a:srgbClr val="DDDDDD"/>
                  </a:outerShdw>
                </a:effectLst>
                <a:latin typeface="Courier New" charset="0"/>
                <a:ea typeface="Tahoma"/>
              </a:rPr>
              <a:t> size) {</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for(</a:t>
            </a:r>
            <a:r>
              <a:rPr lang="en-US" sz="2000" b="1" dirty="0" err="1" smtClean="0">
                <a:effectLst>
                  <a:outerShdw blurRad="38100" dist="38100" dir="2700000" algn="tl">
                    <a:srgbClr val="DDDDDD"/>
                  </a:outerShdw>
                </a:effectLst>
                <a:latin typeface="Courier New" charset="0"/>
                <a:ea typeface="Tahoma"/>
              </a:rPr>
              <a:t>int</a:t>
            </a:r>
            <a:r>
              <a:rPr lang="en-US" sz="2000" b="1" dirty="0" smtClean="0">
                <a:effectLst>
                  <a:outerShdw blurRad="38100" dist="38100" dir="2700000" algn="tl">
                    <a:srgbClr val="DDDDDD"/>
                  </a:outerShdw>
                </a:effectLst>
                <a:latin typeface="Courier New" charset="0"/>
                <a:ea typeface="Tahoma"/>
              </a:rPr>
              <a:t> </a:t>
            </a:r>
            <a:r>
              <a:rPr lang="en-US" sz="2000" b="1" dirty="0" err="1" smtClean="0">
                <a:effectLst>
                  <a:outerShdw blurRad="38100" dist="38100" dir="2700000" algn="tl">
                    <a:srgbClr val="DDDDDD"/>
                  </a:outerShdw>
                </a:effectLst>
                <a:latin typeface="Courier New" charset="0"/>
                <a:ea typeface="Tahoma"/>
              </a:rPr>
              <a:t>i</a:t>
            </a:r>
            <a:r>
              <a:rPr lang="en-US" sz="2000" b="1" dirty="0" smtClean="0">
                <a:effectLst>
                  <a:outerShdw blurRad="38100" dist="38100" dir="2700000" algn="tl">
                    <a:srgbClr val="DDDDDD"/>
                  </a:outerShdw>
                </a:effectLst>
                <a:latin typeface="Courier New" charset="0"/>
                <a:ea typeface="Tahoma"/>
              </a:rPr>
              <a:t>=0; </a:t>
            </a:r>
            <a:r>
              <a:rPr lang="en-US" sz="2000" b="1" dirty="0" err="1" smtClean="0">
                <a:effectLst>
                  <a:outerShdw blurRad="38100" dist="38100" dir="2700000" algn="tl">
                    <a:srgbClr val="DDDDDD"/>
                  </a:outerShdw>
                </a:effectLst>
                <a:latin typeface="Courier New" charset="0"/>
                <a:ea typeface="Tahoma"/>
              </a:rPr>
              <a:t>i</a:t>
            </a:r>
            <a:r>
              <a:rPr lang="en-US" sz="2000" b="1" dirty="0" smtClean="0">
                <a:effectLst>
                  <a:outerShdw blurRad="38100" dist="38100" dir="2700000" algn="tl">
                    <a:srgbClr val="DDDDDD"/>
                  </a:outerShdw>
                </a:effectLst>
                <a:latin typeface="Courier New" charset="0"/>
                <a:ea typeface="Tahoma"/>
              </a:rPr>
              <a:t>&lt;size; </a:t>
            </a:r>
            <a:r>
              <a:rPr lang="en-US" sz="2000" b="1" dirty="0" err="1" smtClean="0">
                <a:effectLst>
                  <a:outerShdw blurRad="38100" dist="38100" dir="2700000" algn="tl">
                    <a:srgbClr val="DDDDDD"/>
                  </a:outerShdw>
                </a:effectLst>
                <a:latin typeface="Courier New" charset="0"/>
                <a:ea typeface="Tahoma"/>
              </a:rPr>
              <a:t>i</a:t>
            </a:r>
            <a:r>
              <a:rPr lang="en-US" sz="2000" b="1" dirty="0" smtClean="0">
                <a:effectLst>
                  <a:outerShdw blurRad="38100" dist="38100" dir="2700000" algn="tl">
                    <a:srgbClr val="DDDDDD"/>
                  </a:outerShdw>
                </a:effectLst>
                <a:latin typeface="Courier New" charset="0"/>
                <a:ea typeface="Tahoma"/>
              </a:rPr>
              <a:t>++)</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array[</a:t>
            </a:r>
            <a:r>
              <a:rPr lang="en-US" sz="2000" b="1" dirty="0" err="1" smtClean="0">
                <a:effectLst>
                  <a:outerShdw blurRad="38100" dist="38100" dir="2700000" algn="tl">
                    <a:srgbClr val="DDDDDD"/>
                  </a:outerShdw>
                </a:effectLst>
                <a:latin typeface="Courier New" charset="0"/>
                <a:ea typeface="Tahoma"/>
              </a:rPr>
              <a:t>i</a:t>
            </a:r>
            <a:r>
              <a:rPr lang="en-US" sz="2000" b="1" dirty="0" smtClean="0">
                <a:effectLst>
                  <a:outerShdw blurRad="38100" dist="38100" dir="2700000" algn="tl">
                    <a:srgbClr val="DDDDDD"/>
                  </a:outerShdw>
                </a:effectLst>
                <a:latin typeface="Courier New" charset="0"/>
                <a:ea typeface="Tahoma"/>
              </a:rPr>
              <a:t>] = 0;</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a:t>
            </a:r>
          </a:p>
          <a:p>
            <a:pPr lvl="1">
              <a:defRPr/>
            </a:pPr>
            <a:r>
              <a:rPr lang="en-US" dirty="0" smtClean="0"/>
              <a:t>using pointers</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void clear2(</a:t>
            </a:r>
            <a:r>
              <a:rPr lang="en-US" sz="2000" b="1" dirty="0" err="1" smtClean="0">
                <a:effectLst>
                  <a:outerShdw blurRad="38100" dist="38100" dir="2700000" algn="tl">
                    <a:srgbClr val="DDDDDD"/>
                  </a:outerShdw>
                </a:effectLst>
                <a:latin typeface="Courier New" charset="0"/>
                <a:ea typeface="Tahoma"/>
              </a:rPr>
              <a:t>int</a:t>
            </a:r>
            <a:r>
              <a:rPr lang="en-US" sz="2000" b="1" dirty="0" smtClean="0">
                <a:effectLst>
                  <a:outerShdw blurRad="38100" dist="38100" dir="2700000" algn="tl">
                    <a:srgbClr val="DDDDDD"/>
                  </a:outerShdw>
                </a:effectLst>
                <a:latin typeface="Courier New" charset="0"/>
                <a:ea typeface="Tahoma"/>
              </a:rPr>
              <a:t> *array, </a:t>
            </a:r>
            <a:r>
              <a:rPr lang="en-US" sz="2000" b="1" dirty="0" err="1" smtClean="0">
                <a:effectLst>
                  <a:outerShdw blurRad="38100" dist="38100" dir="2700000" algn="tl">
                    <a:srgbClr val="DDDDDD"/>
                  </a:outerShdw>
                </a:effectLst>
                <a:latin typeface="Courier New" charset="0"/>
                <a:ea typeface="Tahoma"/>
              </a:rPr>
              <a:t>int</a:t>
            </a:r>
            <a:r>
              <a:rPr lang="en-US" sz="2000" b="1" dirty="0" smtClean="0">
                <a:effectLst>
                  <a:outerShdw blurRad="38100" dist="38100" dir="2700000" algn="tl">
                    <a:srgbClr val="DDDDDD"/>
                  </a:outerShdw>
                </a:effectLst>
                <a:latin typeface="Courier New" charset="0"/>
                <a:ea typeface="Tahoma"/>
              </a:rPr>
              <a:t> size) {</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for(</a:t>
            </a:r>
            <a:r>
              <a:rPr lang="en-US" sz="2000" b="1" dirty="0" err="1" smtClean="0">
                <a:effectLst>
                  <a:outerShdw blurRad="38100" dist="38100" dir="2700000" algn="tl">
                    <a:srgbClr val="DDDDDD"/>
                  </a:outerShdw>
                </a:effectLst>
                <a:latin typeface="Courier New" charset="0"/>
                <a:ea typeface="Tahoma"/>
              </a:rPr>
              <a:t>int</a:t>
            </a:r>
            <a:r>
              <a:rPr lang="en-US" sz="2000" b="1" dirty="0" smtClean="0">
                <a:effectLst>
                  <a:outerShdw blurRad="38100" dist="38100" dir="2700000" algn="tl">
                    <a:srgbClr val="DDDDDD"/>
                  </a:outerShdw>
                </a:effectLst>
                <a:latin typeface="Courier New" charset="0"/>
                <a:ea typeface="Tahoma"/>
              </a:rPr>
              <a:t> *p = &amp;array[0]; p &lt; &amp;array[size]; p++)</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*p = 0;</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a:t>
            </a:r>
          </a:p>
          <a:p>
            <a:pPr lvl="1">
              <a:defRPr/>
            </a:pPr>
            <a:r>
              <a:rPr lang="en-US" dirty="0" smtClean="0"/>
              <a:t>or, also using pointers, but more concise (more cryptic!)</a:t>
            </a:r>
            <a:endParaRPr lang="en-US" sz="2000" b="1" dirty="0" smtClean="0">
              <a:effectLst>
                <a:outerShdw blurRad="38100" dist="38100" dir="2700000" algn="tl">
                  <a:srgbClr val="DDDDDD"/>
                </a:outerShdw>
              </a:effectLst>
              <a:latin typeface="Courier New" charset="0"/>
            </a:endParaRP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void clear3(</a:t>
            </a:r>
            <a:r>
              <a:rPr lang="en-US" sz="2000" b="1" dirty="0" err="1" smtClean="0">
                <a:effectLst>
                  <a:outerShdw blurRad="38100" dist="38100" dir="2700000" algn="tl">
                    <a:srgbClr val="DDDDDD"/>
                  </a:outerShdw>
                </a:effectLst>
                <a:latin typeface="Courier New" charset="0"/>
                <a:ea typeface="Tahoma"/>
              </a:rPr>
              <a:t>int</a:t>
            </a:r>
            <a:r>
              <a:rPr lang="en-US" sz="2000" b="1" dirty="0" smtClean="0">
                <a:effectLst>
                  <a:outerShdw blurRad="38100" dist="38100" dir="2700000" algn="tl">
                    <a:srgbClr val="DDDDDD"/>
                  </a:outerShdw>
                </a:effectLst>
                <a:latin typeface="Courier New" charset="0"/>
                <a:ea typeface="Tahoma"/>
              </a:rPr>
              <a:t> *array, </a:t>
            </a:r>
            <a:r>
              <a:rPr lang="en-US" sz="2000" b="1" dirty="0" err="1" smtClean="0">
                <a:effectLst>
                  <a:outerShdw blurRad="38100" dist="38100" dir="2700000" algn="tl">
                    <a:srgbClr val="DDDDDD"/>
                  </a:outerShdw>
                </a:effectLst>
                <a:latin typeface="Courier New" charset="0"/>
                <a:ea typeface="Tahoma"/>
              </a:rPr>
              <a:t>int</a:t>
            </a:r>
            <a:r>
              <a:rPr lang="en-US" sz="2000" b="1" dirty="0" smtClean="0">
                <a:effectLst>
                  <a:outerShdw blurRad="38100" dist="38100" dir="2700000" algn="tl">
                    <a:srgbClr val="DDDDDD"/>
                  </a:outerShdw>
                </a:effectLst>
                <a:latin typeface="Courier New" charset="0"/>
                <a:ea typeface="Tahoma"/>
              </a:rPr>
              <a:t> size) {</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a:t>
            </a:r>
            <a:r>
              <a:rPr lang="en-US" sz="2000" b="1" dirty="0" err="1" smtClean="0">
                <a:effectLst>
                  <a:outerShdw blurRad="38100" dist="38100" dir="2700000" algn="tl">
                    <a:srgbClr val="DDDDDD"/>
                  </a:outerShdw>
                </a:effectLst>
                <a:latin typeface="Courier New" charset="0"/>
                <a:ea typeface="Tahoma"/>
              </a:rPr>
              <a:t>int</a:t>
            </a:r>
            <a:r>
              <a:rPr lang="en-US" sz="2000" b="1" dirty="0" smtClean="0">
                <a:effectLst>
                  <a:outerShdw blurRad="38100" dist="38100" dir="2700000" algn="tl">
                    <a:srgbClr val="DDDDDD"/>
                  </a:outerShdw>
                </a:effectLst>
                <a:latin typeface="Courier New" charset="0"/>
                <a:ea typeface="Tahoma"/>
              </a:rPr>
              <a:t> *</a:t>
            </a:r>
            <a:r>
              <a:rPr lang="en-US" sz="2000" b="1" dirty="0" err="1" smtClean="0">
                <a:effectLst>
                  <a:outerShdw blurRad="38100" dist="38100" dir="2700000" algn="tl">
                    <a:srgbClr val="DDDDDD"/>
                  </a:outerShdw>
                </a:effectLst>
                <a:latin typeface="Courier New" charset="0"/>
                <a:ea typeface="Tahoma"/>
              </a:rPr>
              <a:t>arrayend</a:t>
            </a:r>
            <a:r>
              <a:rPr lang="en-US" sz="2000" b="1" dirty="0" smtClean="0">
                <a:effectLst>
                  <a:outerShdw blurRad="38100" dist="38100" dir="2700000" algn="tl">
                    <a:srgbClr val="DDDDDD"/>
                  </a:outerShdw>
                </a:effectLst>
                <a:latin typeface="Courier New" charset="0"/>
                <a:ea typeface="Tahoma"/>
              </a:rPr>
              <a:t> = array + size;</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while(array &lt; </a:t>
            </a:r>
            <a:r>
              <a:rPr lang="en-US" sz="2000" b="1" dirty="0" err="1" smtClean="0">
                <a:effectLst>
                  <a:outerShdw blurRad="38100" dist="38100" dir="2700000" algn="tl">
                    <a:srgbClr val="DDDDDD"/>
                  </a:outerShdw>
                </a:effectLst>
                <a:latin typeface="Courier New" charset="0"/>
                <a:ea typeface="Tahoma"/>
              </a:rPr>
              <a:t>arrayend</a:t>
            </a:r>
            <a:r>
              <a:rPr lang="en-US" sz="2000" b="1" dirty="0" smtClean="0">
                <a:effectLst>
                  <a:outerShdw blurRad="38100" dist="38100" dir="2700000" algn="tl">
                    <a:srgbClr val="DDDDDD"/>
                  </a:outerShdw>
                </a:effectLst>
                <a:latin typeface="Courier New" charset="0"/>
                <a:ea typeface="Tahoma"/>
              </a:rPr>
              <a:t>) *array++ = 0;</a:t>
            </a:r>
          </a:p>
          <a:p>
            <a:pPr>
              <a:lnSpc>
                <a:spcPct val="90000"/>
              </a:lnSpc>
              <a:buFont typeface="Tekton" charset="0"/>
              <a:buNone/>
              <a:defRPr/>
            </a:pPr>
            <a:r>
              <a:rPr lang="en-US" sz="2000" b="1" dirty="0" smtClean="0">
                <a:effectLst>
                  <a:outerShdw blurRad="38100" dist="38100" dir="2700000" algn="tl">
                    <a:srgbClr val="DDDDDD"/>
                  </a:outerShdw>
                </a:effectLst>
                <a:latin typeface="Courier New" charset="0"/>
                <a:ea typeface="Tahoma"/>
              </a:rPr>
              <a:t>		}</a:t>
            </a:r>
          </a:p>
          <a:p>
            <a:pPr lvl="1">
              <a:defRPr/>
            </a:pP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theme/theme1.xml><?xml version="1.0" encoding="utf-8"?>
<a:theme xmlns:a="http://schemas.openxmlformats.org/drawingml/2006/main" name="proposal">
  <a:themeElements>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propos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oposal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proposal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proposa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posal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proposal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proposal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proposal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proposal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proposal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L01-Introduction.ppt</Template>
  <TotalTime>11426</TotalTime>
  <Words>1383</Words>
  <Application>Microsoft Macintosh PowerPoint</Application>
  <PresentationFormat>On-screen Show (4:3)</PresentationFormat>
  <Paragraphs>309</Paragraphs>
  <Slides>21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Narrow</vt:lpstr>
      <vt:lpstr>Comic Sans MS</vt:lpstr>
      <vt:lpstr>Courier New</vt:lpstr>
      <vt:lpstr>ＭＳ Ｐゴシック</vt:lpstr>
      <vt:lpstr>Tahoma</vt:lpstr>
      <vt:lpstr>Tekton</vt:lpstr>
      <vt:lpstr>Times New Roman</vt:lpstr>
      <vt:lpstr>Wingdings</vt:lpstr>
      <vt:lpstr>Wingdings 2</vt:lpstr>
      <vt:lpstr>proposal</vt:lpstr>
      <vt:lpstr> Computer Organization and Design  Pointers, Arrays and Strings in C</vt:lpstr>
      <vt:lpstr>C vs. Java</vt:lpstr>
      <vt:lpstr>What is a “pointer” in C?</vt:lpstr>
      <vt:lpstr>Referencing and Dereferencing</vt:lpstr>
      <vt:lpstr>Pointer expressions and arrays</vt:lpstr>
      <vt:lpstr>Pointer arithmetic and object size</vt:lpstr>
      <vt:lpstr>Pointer examples</vt:lpstr>
      <vt:lpstr>Pointer pitfalls</vt:lpstr>
      <vt:lpstr>Iterating through an array</vt:lpstr>
      <vt:lpstr>Pointer summary</vt:lpstr>
      <vt:lpstr>Strings in C</vt:lpstr>
      <vt:lpstr>Strings in C:  NULL termination</vt:lpstr>
      <vt:lpstr>Declaring strings statically</vt:lpstr>
      <vt:lpstr>Declaring strings dynamically</vt:lpstr>
      <vt:lpstr>Declaring strings dynamically</vt:lpstr>
      <vt:lpstr>An array of strings</vt:lpstr>
      <vt:lpstr>One more thing…</vt:lpstr>
      <vt:lpstr>Passing arguments by reference</vt:lpstr>
      <vt:lpstr>Passing arguments by reference</vt:lpstr>
      <vt:lpstr>Passing arguments:  C vs. Java</vt:lpstr>
      <vt:lpstr>Passing arguments:  C vs. Java</vt:lpstr>
    </vt:vector>
  </TitlesOfParts>
  <Manager/>
  <Company>UNC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subject/>
  <dc:creator>Montek Singh</dc:creator>
  <cp:keywords/>
  <dc:description/>
  <cp:lastModifiedBy>hailey Huber</cp:lastModifiedBy>
  <cp:revision>351</cp:revision>
  <cp:lastPrinted>1999-09-10T12:56:53Z</cp:lastPrinted>
  <dcterms:created xsi:type="dcterms:W3CDTF">2011-01-31T14:32:40Z</dcterms:created>
  <dcterms:modified xsi:type="dcterms:W3CDTF">2016-02-11T19:40:43Z</dcterms:modified>
  <cp:category/>
</cp:coreProperties>
</file>