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9" r:id="rId1"/>
    <p:sldMasterId id="2147483677" r:id="rId2"/>
  </p:sldMasterIdLst>
  <p:notesMasterIdLst>
    <p:notesMasterId r:id="rId8"/>
  </p:notesMasterIdLst>
  <p:handoutMasterIdLst>
    <p:handoutMasterId r:id="rId9"/>
  </p:handoutMasterIdLst>
  <p:sldIdLst>
    <p:sldId id="279" r:id="rId3"/>
    <p:sldId id="324" r:id="rId4"/>
    <p:sldId id="325" r:id="rId5"/>
    <p:sldId id="326" r:id="rId6"/>
    <p:sldId id="328" r:id="rId7"/>
  </p:sldIdLst>
  <p:sldSz cx="12700000" cy="8890000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MV Boli" pitchFamily="2" charset="0"/>
      <p:regular r:id="rId14"/>
    </p:embeddedFont>
    <p:embeddedFont>
      <p:font typeface="Arial Black" pitchFamily="34" charset="0"/>
      <p:bold r:id="rId15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5613" indent="1588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2813" indent="1588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013" indent="1588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213" indent="1588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909"/>
    <a:srgbClr val="FFFFFF"/>
    <a:srgbClr val="F50B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90" autoAdjust="0"/>
    <p:restoredTop sz="87852" autoAdjust="0"/>
  </p:normalViewPr>
  <p:slideViewPr>
    <p:cSldViewPr>
      <p:cViewPr varScale="1">
        <p:scale>
          <a:sx n="47" d="100"/>
          <a:sy n="47" d="100"/>
        </p:scale>
        <p:origin x="-1362" y="-96"/>
      </p:cViewPr>
      <p:guideLst>
        <p:guide orient="horz" pos="2800"/>
        <p:guide pos="4000"/>
      </p:guideLst>
    </p:cSldViewPr>
  </p:slideViewPr>
  <p:outlineViewPr>
    <p:cViewPr>
      <p:scale>
        <a:sx n="33" d="100"/>
        <a:sy n="33" d="100"/>
      </p:scale>
      <p:origin x="24" y="96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B5037A-A2C7-4757-8A68-FEB636BCC07B}" type="datetimeFigureOut">
              <a:rPr lang="en-US"/>
              <a:pPr>
                <a:defRPr/>
              </a:pPr>
              <a:t>9/8/2010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6C913B3-76E7-4E15-B6DB-5E6C7EB62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561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281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001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721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5507" algn="l" defTabSz="9142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09" algn="l" defTabSz="9142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09" algn="l" defTabSz="9142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11" algn="l" defTabSz="9142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</a:t>
            </a:r>
            <a:r>
              <a:rPr lang="en-US" baseline="0" dirty="0" smtClean="0"/>
              <a:t> the tag says, my name is Aaron Hardy.  I’m currently a flex developer and work at a premier digital agency called Rain in </a:t>
            </a:r>
            <a:r>
              <a:rPr lang="en-US" baseline="0" dirty="0" err="1" smtClean="0"/>
              <a:t>Amerian</a:t>
            </a:r>
            <a:r>
              <a:rPr lang="en-US" baseline="0" dirty="0" smtClean="0"/>
              <a:t> Fork, UT.  I work on large-scale applications requiring thousands of developer hours.  One of note is </a:t>
            </a:r>
            <a:r>
              <a:rPr lang="en-US" baseline="0" dirty="0" err="1" smtClean="0"/>
              <a:t>PianoMarvel</a:t>
            </a:r>
            <a:r>
              <a:rPr lang="en-US" baseline="0" dirty="0" smtClean="0"/>
              <a:t> that was a 2009 MAX finalist.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1778000" y="4278392"/>
            <a:ext cx="9906000" cy="990600"/>
          </a:xfrm>
          <a:prstGeom prst="rect">
            <a:avLst/>
          </a:prstGeom>
        </p:spPr>
        <p:txBody>
          <a:bodyPr tIns="0" bIns="91440"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6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>
                <a:sym typeface="Gotham-Light" charset="0"/>
              </a:rPr>
              <a:t>Click to edit Master 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1793498" y="5283200"/>
            <a:ext cx="9827220" cy="838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7102" y="208796"/>
            <a:ext cx="11674098" cy="762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>
                <a:sym typeface="Gotham-Light" charset="0"/>
              </a:rPr>
              <a:t>Click to edit Master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2600" y="1001792"/>
            <a:ext cx="11658600" cy="685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8" y="136525"/>
            <a:ext cx="12430125" cy="861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  <a:ea typeface="ヒラギノ角ゴ ProN W3" charset="0"/>
          <a:cs typeface="ヒラギノ角ゴ ProN W3" charset="0"/>
          <a:sym typeface="Gill Sans" charset="0"/>
        </a:defRPr>
      </a:lvl5pPr>
      <a:lvl6pPr marL="457102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203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304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406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7413" indent="-569913" algn="l" rtl="0" eaLnBrk="0" fontAlgn="base" hangingPunct="0">
        <a:spcBef>
          <a:spcPts val="22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1913" indent="-569913" algn="l" rtl="0" eaLnBrk="0" fontAlgn="base" hangingPunct="0">
        <a:spcBef>
          <a:spcPts val="22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6413" indent="-569913" algn="l" rtl="0" eaLnBrk="0" fontAlgn="base" hangingPunct="0">
        <a:spcBef>
          <a:spcPts val="22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0913" indent="-569913" algn="l" rtl="0" eaLnBrk="0" fontAlgn="base" hangingPunct="0">
        <a:spcBef>
          <a:spcPts val="22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5413" indent="-569913" algn="l" rtl="0" eaLnBrk="0" fontAlgn="base" hangingPunct="0">
        <a:spcBef>
          <a:spcPts val="22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3526" indent="-571377" algn="l" rtl="0" fontAlgn="base">
        <a:spcBef>
          <a:spcPts val="2199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0627" indent="-571377" algn="l" rtl="0" fontAlgn="base">
        <a:spcBef>
          <a:spcPts val="2199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7728" indent="-571377" algn="l" rtl="0" fontAlgn="base">
        <a:spcBef>
          <a:spcPts val="2199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4829" indent="-571377" algn="l" rtl="0" fontAlgn="base">
        <a:spcBef>
          <a:spcPts val="2199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2" algn="l" defTabSz="914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3" algn="l" defTabSz="914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4" algn="l" defTabSz="914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6" algn="l" defTabSz="914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7" algn="l" defTabSz="914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9" algn="l" defTabSz="914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9" algn="l" defTabSz="914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11" algn="l" defTabSz="9142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3" cstate="print"/>
          <a:srcRect l="10495" t="-24528"/>
          <a:stretch>
            <a:fillRect/>
          </a:stretch>
        </p:blipFill>
        <p:spPr bwMode="auto">
          <a:xfrm>
            <a:off x="482600" y="7797800"/>
            <a:ext cx="116967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622300" y="8255000"/>
            <a:ext cx="1536700" cy="4572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>
              <a:defRPr/>
            </a:pP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0" y="8356600"/>
            <a:ext cx="152400" cy="139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25513" y="8270875"/>
            <a:ext cx="11890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Aaron Hardy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2387600" y="8255000"/>
            <a:ext cx="1612900" cy="4572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>
              <a:defRPr/>
            </a:pP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338" y="8270875"/>
            <a:ext cx="14636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aaronhardy.com</a:t>
            </a:r>
          </a:p>
        </p:txBody>
      </p:sp>
      <p:sp>
        <p:nvSpPr>
          <p:cNvPr id="15" name="Rectangle 2"/>
          <p:cNvSpPr>
            <a:spLocks/>
          </p:cNvSpPr>
          <p:nvPr userDrawn="1"/>
        </p:nvSpPr>
        <p:spPr bwMode="auto">
          <a:xfrm>
            <a:off x="4203700" y="8255000"/>
            <a:ext cx="1231900" cy="4572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>
              <a:defRPr/>
            </a:pP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62438" y="8270875"/>
            <a:ext cx="107433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@Aaronius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tech.groups.yahoo.com/group/flexcoders/" TargetMode="External"/><Relationship Id="rId3" Type="http://schemas.openxmlformats.org/officeDocument/2006/relationships/hyperlink" Target="http://www.adobe.com/products/flex/flex_framework/" TargetMode="External"/><Relationship Id="rId7" Type="http://schemas.openxmlformats.org/officeDocument/2006/relationships/hyperlink" Target="http://forums.adobe.com/community/flex" TargetMode="External"/><Relationship Id="rId2" Type="http://schemas.openxmlformats.org/officeDocument/2006/relationships/hyperlink" Target="http://www.adobe.com/products/flashbuild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arlesproxy.com/" TargetMode="External"/><Relationship Id="rId5" Type="http://schemas.openxmlformats.org/officeDocument/2006/relationships/hyperlink" Target="http://help.adobe.com/en_US/flex/using/index.html" TargetMode="External"/><Relationship Id="rId10" Type="http://schemas.openxmlformats.org/officeDocument/2006/relationships/hyperlink" Target="http://aaronhardy.com/" TargetMode="External"/><Relationship Id="rId4" Type="http://schemas.openxmlformats.org/officeDocument/2006/relationships/hyperlink" Target="http://www.adobe.com/devnet/flex/" TargetMode="External"/><Relationship Id="rId9" Type="http://schemas.openxmlformats.org/officeDocument/2006/relationships/hyperlink" Target="http://groups.google.com/group/utahflexcla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8000" y="4311650"/>
            <a:ext cx="99060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Flex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36243" y="558800"/>
            <a:ext cx="10223500" cy="7010400"/>
            <a:chOff x="1092200" y="635000"/>
            <a:chExt cx="9112250" cy="6248400"/>
          </a:xfrm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ounded Rectangle 12"/>
            <p:cNvSpPr/>
            <p:nvPr/>
          </p:nvSpPr>
          <p:spPr>
            <a:xfrm>
              <a:off x="1092200" y="635000"/>
              <a:ext cx="9112250" cy="6248400"/>
            </a:xfrm>
            <a:prstGeom prst="roundRect">
              <a:avLst>
                <a:gd name="adj" fmla="val 11345"/>
              </a:avLst>
            </a:prstGeom>
            <a:solidFill>
              <a:srgbClr val="E9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92200" y="2854960"/>
              <a:ext cx="9109711" cy="3342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02305" y="3819260"/>
            <a:ext cx="10295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latin typeface="MV Boli" pitchFamily="2" charset="0"/>
                <a:cs typeface="MV Boli" pitchFamily="2" charset="0"/>
              </a:rPr>
              <a:t>Aaron Hardy</a:t>
            </a:r>
            <a:endParaRPr lang="en-US" sz="120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2829" y="684875"/>
            <a:ext cx="7713451" cy="200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dirty="0" smtClean="0">
                <a:solidFill>
                  <a:srgbClr val="FFFFFF"/>
                </a:solidFill>
                <a:latin typeface="Arial Black" pitchFamily="34" charset="0"/>
              </a:rPr>
              <a:t>HELLO</a:t>
            </a:r>
            <a:endParaRPr lang="en-US" sz="11000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0127" y="2080636"/>
            <a:ext cx="10221816" cy="72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 Black" pitchFamily="34" charset="0"/>
              </a:rPr>
              <a:t>my name is</a:t>
            </a:r>
            <a:endParaRPr lang="en-US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Flash – Umbrella term for the platform</a:t>
            </a:r>
          </a:p>
          <a:p>
            <a:r>
              <a:rPr lang="en-US" dirty="0" smtClean="0"/>
              <a:t>Flash Player – Plays flash-based movies, generally in browser plug-in form</a:t>
            </a:r>
          </a:p>
          <a:p>
            <a:r>
              <a:rPr lang="en-US" dirty="0" smtClean="0"/>
              <a:t>Flash IDE – Development tool (IDE) for flash movies</a:t>
            </a:r>
          </a:p>
          <a:p>
            <a:r>
              <a:rPr lang="en-US" dirty="0" smtClean="0"/>
              <a:t>ActionScript – Programming language used in flash</a:t>
            </a:r>
          </a:p>
          <a:p>
            <a:r>
              <a:rPr lang="en-US" dirty="0" smtClean="0"/>
              <a:t>Flex – Software development kit (not a language) founded on ActionScript </a:t>
            </a:r>
          </a:p>
          <a:p>
            <a:r>
              <a:rPr lang="en-US" dirty="0" smtClean="0"/>
              <a:t>Flex Builder – Old name for Flash Builder (version 3 and earlier)</a:t>
            </a:r>
          </a:p>
          <a:p>
            <a:r>
              <a:rPr lang="en-US" dirty="0" smtClean="0"/>
              <a:t>Flash Builder – Development tool for flash movies (not necessarily Flex)</a:t>
            </a:r>
          </a:p>
          <a:p>
            <a:r>
              <a:rPr lang="en-US" dirty="0" smtClean="0"/>
              <a:t>AIR – Runtime environment for flash apps as standalone desktop apps</a:t>
            </a:r>
          </a:p>
          <a:p>
            <a:r>
              <a:rPr lang="en-US" dirty="0" smtClean="0"/>
              <a:t>MXML – Markup language used in Flex (but not restricted to Flex)</a:t>
            </a:r>
          </a:p>
          <a:p>
            <a:r>
              <a:rPr lang="en-US" dirty="0" smtClean="0"/>
              <a:t>Halo – A set of components found in the Flex SDK</a:t>
            </a:r>
          </a:p>
          <a:p>
            <a:r>
              <a:rPr lang="en-US" dirty="0" smtClean="0"/>
              <a:t>Spark – A newer-than-Halo set of components found in the Flex SDK (version 4+)</a:t>
            </a:r>
          </a:p>
          <a:p>
            <a:r>
              <a:rPr lang="en-US" dirty="0" smtClean="0"/>
              <a:t>Mxmlc – Compiles a swf from a Flex app (doesn’t require Flash Builder)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Flash Builder - </a:t>
            </a:r>
            <a:r>
              <a:rPr lang="en-US" dirty="0" smtClean="0">
                <a:hlinkClick r:id="rId2"/>
              </a:rPr>
              <a:t>http://www.adobe.com/products/flashbuilder/</a:t>
            </a:r>
            <a:endParaRPr lang="en-US" dirty="0" smtClean="0"/>
          </a:p>
          <a:p>
            <a:r>
              <a:rPr lang="en-US" dirty="0" smtClean="0"/>
              <a:t>Flex SDK - </a:t>
            </a:r>
            <a:r>
              <a:rPr lang="en-US" dirty="0" smtClean="0">
                <a:hlinkClick r:id="rId3"/>
              </a:rPr>
              <a:t>http://www.adobe.com/products/flex/flex_framework/</a:t>
            </a:r>
            <a:endParaRPr lang="en-US" dirty="0" smtClean="0"/>
          </a:p>
          <a:p>
            <a:r>
              <a:rPr lang="en-US" dirty="0" smtClean="0"/>
              <a:t>Flex Developer Center - </a:t>
            </a:r>
            <a:r>
              <a:rPr lang="en-US" dirty="0" smtClean="0">
                <a:hlinkClick r:id="rId4"/>
              </a:rPr>
              <a:t>http://www.adobe.com/devnet/flex/</a:t>
            </a:r>
            <a:endParaRPr lang="en-US" dirty="0" smtClean="0"/>
          </a:p>
          <a:p>
            <a:r>
              <a:rPr lang="en-US" dirty="0" smtClean="0"/>
              <a:t>Using Flex 4 - </a:t>
            </a:r>
            <a:r>
              <a:rPr lang="en-US" dirty="0" smtClean="0">
                <a:hlinkClick r:id="rId5"/>
              </a:rPr>
              <a:t>http://help.adobe.com/en_US/flex/using/index.html</a:t>
            </a:r>
            <a:endParaRPr lang="en-US" dirty="0" smtClean="0"/>
          </a:p>
          <a:p>
            <a:r>
              <a:rPr lang="en-US" dirty="0" smtClean="0"/>
              <a:t>Lanuage Reference (ASDoc) – Shift+F2 in Flash Builder (not sure on the Mac)</a:t>
            </a:r>
          </a:p>
          <a:p>
            <a:r>
              <a:rPr lang="en-US" dirty="0" smtClean="0"/>
              <a:t>Charles Web Debugging Proxy - </a:t>
            </a:r>
            <a:r>
              <a:rPr lang="en-US" dirty="0" smtClean="0">
                <a:hlinkClick r:id="rId6"/>
              </a:rPr>
              <a:t>http://www.charlesproxy.com/</a:t>
            </a:r>
            <a:endParaRPr lang="en-US" dirty="0" smtClean="0"/>
          </a:p>
          <a:p>
            <a:r>
              <a:rPr lang="en-US" dirty="0" smtClean="0"/>
              <a:t>Adobe Flex Forum: </a:t>
            </a:r>
            <a:r>
              <a:rPr lang="en-US" dirty="0" smtClean="0">
                <a:hlinkClick r:id="rId7"/>
              </a:rPr>
              <a:t>http://forums.adobe.com/community/flex</a:t>
            </a:r>
            <a:endParaRPr lang="en-US" dirty="0" smtClean="0"/>
          </a:p>
          <a:p>
            <a:r>
              <a:rPr lang="en-US" dirty="0" smtClean="0"/>
              <a:t>Yahoo Flexcoders Forum: </a:t>
            </a:r>
            <a:r>
              <a:rPr lang="en-US" dirty="0" smtClean="0">
                <a:hlinkClick r:id="rId8"/>
              </a:rPr>
              <a:t>http://tech.groups.yahoo.com/group/flexcoders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The class: </a:t>
            </a:r>
            <a:r>
              <a:rPr lang="en-US" dirty="0" smtClean="0">
                <a:hlinkClick r:id="rId9"/>
              </a:rPr>
              <a:t>http://groups.google.com/group/utahflexclass</a:t>
            </a:r>
            <a:endParaRPr lang="en-US" dirty="0" smtClean="0"/>
          </a:p>
          <a:p>
            <a:r>
              <a:rPr lang="en-US" dirty="0" smtClean="0"/>
              <a:t>Your host: </a:t>
            </a:r>
            <a:r>
              <a:rPr lang="en-US" dirty="0" smtClean="0">
                <a:hlinkClick r:id="rId10"/>
              </a:rPr>
              <a:t>http://aaronhardy.com</a:t>
            </a:r>
            <a:r>
              <a:rPr lang="en-US" dirty="0" smtClean="0"/>
              <a:t> or @Aaronius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Flash example</a:t>
            </a:r>
          </a:p>
          <a:p>
            <a:r>
              <a:rPr lang="en-US" dirty="0" smtClean="0"/>
              <a:t>SpriteExample.as</a:t>
            </a:r>
          </a:p>
          <a:p>
            <a:r>
              <a:rPr lang="en-US" dirty="0" smtClean="0"/>
              <a:t>TypesExample.as</a:t>
            </a:r>
          </a:p>
          <a:p>
            <a:r>
              <a:rPr lang="en-US" dirty="0" smtClean="0"/>
              <a:t>OOExample.as</a:t>
            </a:r>
          </a:p>
          <a:p>
            <a:r>
              <a:rPr lang="en-US" dirty="0" smtClean="0"/>
              <a:t>AddUIControls.mxml</a:t>
            </a:r>
          </a:p>
          <a:p>
            <a:r>
              <a:rPr lang="en-US" dirty="0" smtClean="0"/>
              <a:t>LayoutExample.mxml</a:t>
            </a:r>
          </a:p>
          <a:p>
            <a:r>
              <a:rPr lang="en-US" dirty="0" smtClean="0"/>
              <a:t>XMLNamespaces.mxml</a:t>
            </a:r>
          </a:p>
          <a:p>
            <a:r>
              <a:rPr lang="en-US" dirty="0" smtClean="0"/>
              <a:t>BindingExample.mxml</a:t>
            </a:r>
          </a:p>
          <a:p>
            <a:r>
              <a:rPr lang="en-US" dirty="0" smtClean="0"/>
              <a:t>ValidatingExample.mxml (maybe)</a:t>
            </a:r>
          </a:p>
          <a:p>
            <a:r>
              <a:rPr lang="en-US" smtClean="0"/>
              <a:t>EventExample.as (including debugging)</a:t>
            </a:r>
            <a:endParaRPr lang="en-US" dirty="0" smtClean="0"/>
          </a:p>
          <a:p>
            <a:r>
              <a:rPr lang="en-US" dirty="0" smtClean="0"/>
              <a:t>EventExample.mxml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ain Footer">
  <a:themeElements>
    <a:clrScheme name="Rain">
      <a:dk1>
        <a:srgbClr val="4785D1"/>
      </a:dk1>
      <a:lt1>
        <a:srgbClr val="262626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Rain Foo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Rain">
      <a:dk1>
        <a:srgbClr val="4785D1"/>
      </a:dk1>
      <a:lt1>
        <a:srgbClr val="262626"/>
      </a:lt1>
      <a:dk2>
        <a:srgbClr val="4785D1"/>
      </a:dk2>
      <a:lt2>
        <a:srgbClr val="4785D1"/>
      </a:lt2>
      <a:accent1>
        <a:srgbClr val="4785D1"/>
      </a:accent1>
      <a:accent2>
        <a:srgbClr val="4785D1"/>
      </a:accent2>
      <a:accent3>
        <a:srgbClr val="4785D1"/>
      </a:accent3>
      <a:accent4>
        <a:srgbClr val="4785D1"/>
      </a:accent4>
      <a:accent5>
        <a:srgbClr val="4785D1"/>
      </a:accent5>
      <a:accent6>
        <a:srgbClr val="4785D1"/>
      </a:accent6>
      <a:hlink>
        <a:srgbClr val="4785D1"/>
      </a:hlink>
      <a:folHlink>
        <a:srgbClr val="4785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Pages>0</Pages>
  <Words>312</Words>
  <Characters>0</Characters>
  <Application>Microsoft Office PowerPoint</Application>
  <PresentationFormat>Custom</PresentationFormat>
  <Lines>0</Lines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Gill Sans</vt:lpstr>
      <vt:lpstr>MV Boli</vt:lpstr>
      <vt:lpstr>ヒラギノ角ゴ ProN W3</vt:lpstr>
      <vt:lpstr>Arial Black</vt:lpstr>
      <vt:lpstr>Gotham-Light</vt:lpstr>
      <vt:lpstr>Rain Footer</vt:lpstr>
      <vt:lpstr>Custom Design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Hardy</dc:creator>
  <cp:lastModifiedBy>Aaron Hardy</cp:lastModifiedBy>
  <cp:revision>231</cp:revision>
  <dcterms:modified xsi:type="dcterms:W3CDTF">2010-09-08T23:32:07Z</dcterms:modified>
</cp:coreProperties>
</file>