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5"/>
  </p:notesMasterIdLst>
  <p:sldIdLst>
    <p:sldId id="256" r:id="rId2"/>
    <p:sldId id="257" r:id="rId3"/>
    <p:sldId id="259" r:id="rId4"/>
    <p:sldId id="260" r:id="rId5"/>
    <p:sldId id="261" r:id="rId6"/>
    <p:sldId id="263" r:id="rId7"/>
    <p:sldId id="264" r:id="rId8"/>
    <p:sldId id="266" r:id="rId9"/>
    <p:sldId id="268" r:id="rId10"/>
    <p:sldId id="265" r:id="rId11"/>
    <p:sldId id="267" r:id="rId12"/>
    <p:sldId id="269" r:id="rId13"/>
    <p:sldId id="25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409" autoAdjust="0"/>
  </p:normalViewPr>
  <p:slideViewPr>
    <p:cSldViewPr snapToGrid="0">
      <p:cViewPr varScale="1">
        <p:scale>
          <a:sx n="77" d="100"/>
          <a:sy n="77" d="100"/>
        </p:scale>
        <p:origin x="88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75120A-40B5-41C1-A436-0F58C7957726}" type="datetimeFigureOut">
              <a:rPr lang="zh-CN" altLang="en-US" smtClean="0"/>
              <a:t>2022/5/11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534600-30BB-48D0-AE43-4BF552FBF96C}" type="slidenum">
              <a:rPr lang="zh-CN" altLang="en-US" smtClean="0"/>
              <a:t>‹#›</a:t>
            </a:fld>
            <a:endParaRPr lang="zh-CN" altLang="en-US"/>
          </a:p>
        </p:txBody>
      </p:sp>
    </p:spTree>
    <p:extLst>
      <p:ext uri="{BB962C8B-B14F-4D97-AF65-F5344CB8AC3E}">
        <p14:creationId xmlns:p14="http://schemas.microsoft.com/office/powerpoint/2010/main" val="1901697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a:r>
              <a:rPr lang="zh-CN" altLang="en-US" dirty="0"/>
              <a:t>其中主要工作包含</a:t>
            </a:r>
            <a:r>
              <a:rPr lang="en-US" altLang="zh-CN" dirty="0"/>
              <a:t>2</a:t>
            </a:r>
            <a:r>
              <a:rPr lang="zh-CN" altLang="en-US" dirty="0"/>
              <a:t>和</a:t>
            </a:r>
            <a:r>
              <a:rPr lang="en-US" altLang="zh-CN" dirty="0"/>
              <a:t>3</a:t>
            </a:r>
            <a:r>
              <a:rPr lang="zh-CN" altLang="en-US" dirty="0"/>
              <a:t>两部分。步骤</a:t>
            </a:r>
            <a:r>
              <a:rPr lang="en-US" altLang="zh-CN" dirty="0"/>
              <a:t>2</a:t>
            </a:r>
            <a:r>
              <a:rPr lang="zh-CN" altLang="en-US" dirty="0"/>
              <a:t>选择使用多任务卷积神经网络（</a:t>
            </a:r>
            <a:r>
              <a:rPr lang="en-US" altLang="zh-CN" dirty="0"/>
              <a:t>MTCNN</a:t>
            </a:r>
            <a:r>
              <a:rPr lang="zh-CN" altLang="en-US" dirty="0"/>
              <a:t>），该网络将人脸区域检测和人脸特征点检测相结合，能较快地进行人脸检测和特征点标定。</a:t>
            </a:r>
            <a:endParaRPr lang="en-US" altLang="zh-CN" dirty="0"/>
          </a:p>
          <a:p>
            <a:pPr indent="457200"/>
            <a:r>
              <a:rPr lang="zh-CN" altLang="en-US" dirty="0"/>
              <a:t>步骤</a:t>
            </a:r>
            <a:r>
              <a:rPr lang="en-US" altLang="zh-CN" dirty="0"/>
              <a:t>3</a:t>
            </a:r>
            <a:r>
              <a:rPr lang="zh-CN" altLang="en-US" dirty="0"/>
              <a:t>将根据</a:t>
            </a:r>
            <a:r>
              <a:rPr lang="en-US" altLang="zh-CN" dirty="0"/>
              <a:t>MTCNN</a:t>
            </a:r>
            <a:r>
              <a:rPr lang="zh-CN" altLang="en-US" dirty="0"/>
              <a:t>提取到的关键点位置提取眼部图片进行眨眼判断，初步构想为利用</a:t>
            </a:r>
            <a:r>
              <a:rPr lang="en-US" altLang="zh-CN" dirty="0"/>
              <a:t>CNN</a:t>
            </a:r>
            <a:r>
              <a:rPr lang="zh-CN" altLang="en-US" dirty="0"/>
              <a:t>网络进行判断眨眼情况，考虑到处于疲劳状态的驾驶员的头部位置上下偏移会很大（有时会出现突变）因此直接检测头部上下位移即可。</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C1534600-30BB-48D0-AE43-4BF552FBF96C}" type="slidenum">
              <a:rPr lang="zh-CN" altLang="en-US" smtClean="0"/>
              <a:t>3</a:t>
            </a:fld>
            <a:endParaRPr lang="zh-CN" altLang="en-US"/>
          </a:p>
        </p:txBody>
      </p:sp>
    </p:spTree>
    <p:extLst>
      <p:ext uri="{BB962C8B-B14F-4D97-AF65-F5344CB8AC3E}">
        <p14:creationId xmlns:p14="http://schemas.microsoft.com/office/powerpoint/2010/main" val="1547030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B278AFC-9C8A-4FD8-BBA5-7D93DD58471B}" type="datetimeFigureOut">
              <a:rPr lang="zh-CN" altLang="en-US" smtClean="0"/>
              <a:t>2022/5/11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90D0DB-5E20-43F9-8639-8FE434607D89}" type="slidenum">
              <a:rPr lang="zh-CN" altLang="en-US" smtClean="0"/>
              <a:t>‹#›</a:t>
            </a:fld>
            <a:endParaRPr lang="zh-CN" altLang="en-US"/>
          </a:p>
        </p:txBody>
      </p:sp>
    </p:spTree>
    <p:extLst>
      <p:ext uri="{BB962C8B-B14F-4D97-AF65-F5344CB8AC3E}">
        <p14:creationId xmlns:p14="http://schemas.microsoft.com/office/powerpoint/2010/main" val="44672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B278AFC-9C8A-4FD8-BBA5-7D93DD58471B}" type="datetimeFigureOut">
              <a:rPr lang="zh-CN" altLang="en-US" smtClean="0"/>
              <a:t>2022/5/11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90D0DB-5E20-43F9-8639-8FE434607D89}" type="slidenum">
              <a:rPr lang="zh-CN" altLang="en-US" smtClean="0"/>
              <a:t>‹#›</a:t>
            </a:fld>
            <a:endParaRPr lang="zh-CN" altLang="en-US"/>
          </a:p>
        </p:txBody>
      </p:sp>
    </p:spTree>
    <p:extLst>
      <p:ext uri="{BB962C8B-B14F-4D97-AF65-F5344CB8AC3E}">
        <p14:creationId xmlns:p14="http://schemas.microsoft.com/office/powerpoint/2010/main" val="3738811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B278AFC-9C8A-4FD8-BBA5-7D93DD58471B}" type="datetimeFigureOut">
              <a:rPr lang="zh-CN" altLang="en-US" smtClean="0"/>
              <a:t>2022/5/11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90D0DB-5E20-43F9-8639-8FE434607D89}"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8069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B278AFC-9C8A-4FD8-BBA5-7D93DD58471B}" type="datetimeFigureOut">
              <a:rPr lang="zh-CN" altLang="en-US" smtClean="0"/>
              <a:t>2022/5/11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90D0DB-5E20-43F9-8639-8FE434607D89}" type="slidenum">
              <a:rPr lang="zh-CN" altLang="en-US" smtClean="0"/>
              <a:t>‹#›</a:t>
            </a:fld>
            <a:endParaRPr lang="zh-CN" altLang="en-US"/>
          </a:p>
        </p:txBody>
      </p:sp>
    </p:spTree>
    <p:extLst>
      <p:ext uri="{BB962C8B-B14F-4D97-AF65-F5344CB8AC3E}">
        <p14:creationId xmlns:p14="http://schemas.microsoft.com/office/powerpoint/2010/main" val="42782283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B278AFC-9C8A-4FD8-BBA5-7D93DD58471B}" type="datetimeFigureOut">
              <a:rPr lang="zh-CN" altLang="en-US" smtClean="0"/>
              <a:t>2022/5/11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90D0DB-5E20-43F9-8639-8FE434607D89}"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04920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B278AFC-9C8A-4FD8-BBA5-7D93DD58471B}" type="datetimeFigureOut">
              <a:rPr lang="zh-CN" altLang="en-US" smtClean="0"/>
              <a:t>2022/5/11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90D0DB-5E20-43F9-8639-8FE434607D89}" type="slidenum">
              <a:rPr lang="zh-CN" altLang="en-US" smtClean="0"/>
              <a:t>‹#›</a:t>
            </a:fld>
            <a:endParaRPr lang="zh-CN" altLang="en-US"/>
          </a:p>
        </p:txBody>
      </p:sp>
    </p:spTree>
    <p:extLst>
      <p:ext uri="{BB962C8B-B14F-4D97-AF65-F5344CB8AC3E}">
        <p14:creationId xmlns:p14="http://schemas.microsoft.com/office/powerpoint/2010/main" val="42891429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B278AFC-9C8A-4FD8-BBA5-7D93DD58471B}" type="datetimeFigureOut">
              <a:rPr lang="zh-CN" altLang="en-US" smtClean="0"/>
              <a:t>2022/5/11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90D0DB-5E20-43F9-8639-8FE434607D89}" type="slidenum">
              <a:rPr lang="zh-CN" altLang="en-US" smtClean="0"/>
              <a:t>‹#›</a:t>
            </a:fld>
            <a:endParaRPr lang="zh-CN" altLang="en-US"/>
          </a:p>
        </p:txBody>
      </p:sp>
    </p:spTree>
    <p:extLst>
      <p:ext uri="{BB962C8B-B14F-4D97-AF65-F5344CB8AC3E}">
        <p14:creationId xmlns:p14="http://schemas.microsoft.com/office/powerpoint/2010/main" val="1003935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B278AFC-9C8A-4FD8-BBA5-7D93DD58471B}" type="datetimeFigureOut">
              <a:rPr lang="zh-CN" altLang="en-US" smtClean="0"/>
              <a:t>2022/5/11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90D0DB-5E20-43F9-8639-8FE434607D89}" type="slidenum">
              <a:rPr lang="zh-CN" altLang="en-US" smtClean="0"/>
              <a:t>‹#›</a:t>
            </a:fld>
            <a:endParaRPr lang="zh-CN" altLang="en-US"/>
          </a:p>
        </p:txBody>
      </p:sp>
    </p:spTree>
    <p:extLst>
      <p:ext uri="{BB962C8B-B14F-4D97-AF65-F5344CB8AC3E}">
        <p14:creationId xmlns:p14="http://schemas.microsoft.com/office/powerpoint/2010/main" val="3953512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B278AFC-9C8A-4FD8-BBA5-7D93DD58471B}" type="datetimeFigureOut">
              <a:rPr lang="zh-CN" altLang="en-US" smtClean="0"/>
              <a:t>2022/5/11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90D0DB-5E20-43F9-8639-8FE434607D89}" type="slidenum">
              <a:rPr lang="zh-CN" altLang="en-US" smtClean="0"/>
              <a:t>‹#›</a:t>
            </a:fld>
            <a:endParaRPr lang="zh-CN" altLang="en-US"/>
          </a:p>
        </p:txBody>
      </p:sp>
    </p:spTree>
    <p:extLst>
      <p:ext uri="{BB962C8B-B14F-4D97-AF65-F5344CB8AC3E}">
        <p14:creationId xmlns:p14="http://schemas.microsoft.com/office/powerpoint/2010/main" val="2716098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B278AFC-9C8A-4FD8-BBA5-7D93DD58471B}" type="datetimeFigureOut">
              <a:rPr lang="zh-CN" altLang="en-US" smtClean="0"/>
              <a:t>2022/5/11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90D0DB-5E20-43F9-8639-8FE434607D89}" type="slidenum">
              <a:rPr lang="zh-CN" altLang="en-US" smtClean="0"/>
              <a:t>‹#›</a:t>
            </a:fld>
            <a:endParaRPr lang="zh-CN" altLang="en-US"/>
          </a:p>
        </p:txBody>
      </p:sp>
    </p:spTree>
    <p:extLst>
      <p:ext uri="{BB962C8B-B14F-4D97-AF65-F5344CB8AC3E}">
        <p14:creationId xmlns:p14="http://schemas.microsoft.com/office/powerpoint/2010/main" val="197415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3B278AFC-9C8A-4FD8-BBA5-7D93DD58471B}" type="datetimeFigureOut">
              <a:rPr lang="zh-CN" altLang="en-US" smtClean="0"/>
              <a:t>2022/5/11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90D0DB-5E20-43F9-8639-8FE434607D89}" type="slidenum">
              <a:rPr lang="zh-CN" altLang="en-US" smtClean="0"/>
              <a:t>‹#›</a:t>
            </a:fld>
            <a:endParaRPr lang="zh-CN" altLang="en-US"/>
          </a:p>
        </p:txBody>
      </p:sp>
    </p:spTree>
    <p:extLst>
      <p:ext uri="{BB962C8B-B14F-4D97-AF65-F5344CB8AC3E}">
        <p14:creationId xmlns:p14="http://schemas.microsoft.com/office/powerpoint/2010/main" val="3111775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3B278AFC-9C8A-4FD8-BBA5-7D93DD58471B}" type="datetimeFigureOut">
              <a:rPr lang="zh-CN" altLang="en-US" smtClean="0"/>
              <a:t>2022/5/11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F90D0DB-5E20-43F9-8639-8FE434607D89}" type="slidenum">
              <a:rPr lang="zh-CN" altLang="en-US" smtClean="0"/>
              <a:t>‹#›</a:t>
            </a:fld>
            <a:endParaRPr lang="zh-CN" altLang="en-US"/>
          </a:p>
        </p:txBody>
      </p:sp>
    </p:spTree>
    <p:extLst>
      <p:ext uri="{BB962C8B-B14F-4D97-AF65-F5344CB8AC3E}">
        <p14:creationId xmlns:p14="http://schemas.microsoft.com/office/powerpoint/2010/main" val="3857002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B278AFC-9C8A-4FD8-BBA5-7D93DD58471B}" type="datetimeFigureOut">
              <a:rPr lang="zh-CN" altLang="en-US" smtClean="0"/>
              <a:t>2022/5/11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F90D0DB-5E20-43F9-8639-8FE434607D89}" type="slidenum">
              <a:rPr lang="zh-CN" altLang="en-US" smtClean="0"/>
              <a:t>‹#›</a:t>
            </a:fld>
            <a:endParaRPr lang="zh-CN" altLang="en-US"/>
          </a:p>
        </p:txBody>
      </p:sp>
    </p:spTree>
    <p:extLst>
      <p:ext uri="{BB962C8B-B14F-4D97-AF65-F5344CB8AC3E}">
        <p14:creationId xmlns:p14="http://schemas.microsoft.com/office/powerpoint/2010/main" val="2291270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278AFC-9C8A-4FD8-BBA5-7D93DD58471B}" type="datetimeFigureOut">
              <a:rPr lang="zh-CN" altLang="en-US" smtClean="0"/>
              <a:t>2022/5/11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F90D0DB-5E20-43F9-8639-8FE434607D89}" type="slidenum">
              <a:rPr lang="zh-CN" altLang="en-US" smtClean="0"/>
              <a:t>‹#›</a:t>
            </a:fld>
            <a:endParaRPr lang="zh-CN" altLang="en-US"/>
          </a:p>
        </p:txBody>
      </p:sp>
    </p:spTree>
    <p:extLst>
      <p:ext uri="{BB962C8B-B14F-4D97-AF65-F5344CB8AC3E}">
        <p14:creationId xmlns:p14="http://schemas.microsoft.com/office/powerpoint/2010/main" val="878237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B278AFC-9C8A-4FD8-BBA5-7D93DD58471B}" type="datetimeFigureOut">
              <a:rPr lang="zh-CN" altLang="en-US" smtClean="0"/>
              <a:t>2022/5/11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90D0DB-5E20-43F9-8639-8FE434607D89}" type="slidenum">
              <a:rPr lang="zh-CN" altLang="en-US" smtClean="0"/>
              <a:t>‹#›</a:t>
            </a:fld>
            <a:endParaRPr lang="zh-CN" altLang="en-US"/>
          </a:p>
        </p:txBody>
      </p:sp>
    </p:spTree>
    <p:extLst>
      <p:ext uri="{BB962C8B-B14F-4D97-AF65-F5344CB8AC3E}">
        <p14:creationId xmlns:p14="http://schemas.microsoft.com/office/powerpoint/2010/main" val="958546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90D0DB-5E20-43F9-8639-8FE434607D89}" type="slidenum">
              <a:rPr lang="zh-CN" altLang="en-US" smtClean="0"/>
              <a:t>‹#›</a:t>
            </a:fld>
            <a:endParaRPr lang="zh-CN" altLang="en-US"/>
          </a:p>
        </p:txBody>
      </p:sp>
      <p:sp>
        <p:nvSpPr>
          <p:cNvPr id="5" name="Date Placeholder 4"/>
          <p:cNvSpPr>
            <a:spLocks noGrp="1"/>
          </p:cNvSpPr>
          <p:nvPr>
            <p:ph type="dt" sz="half" idx="10"/>
          </p:nvPr>
        </p:nvSpPr>
        <p:spPr/>
        <p:txBody>
          <a:bodyPr/>
          <a:lstStyle/>
          <a:p>
            <a:fld id="{3B278AFC-9C8A-4FD8-BBA5-7D93DD58471B}" type="datetimeFigureOut">
              <a:rPr lang="zh-CN" altLang="en-US" smtClean="0"/>
              <a:t>2022/5/11</a:t>
            </a:fld>
            <a:endParaRPr lang="zh-CN" altLang="en-US"/>
          </a:p>
        </p:txBody>
      </p:sp>
    </p:spTree>
    <p:extLst>
      <p:ext uri="{BB962C8B-B14F-4D97-AF65-F5344CB8AC3E}">
        <p14:creationId xmlns:p14="http://schemas.microsoft.com/office/powerpoint/2010/main" val="2961491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B278AFC-9C8A-4FD8-BBA5-7D93DD58471B}" type="datetimeFigureOut">
              <a:rPr lang="zh-CN" altLang="en-US" smtClean="0"/>
              <a:t>2022/5/11</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F90D0DB-5E20-43F9-8639-8FE434607D89}" type="slidenum">
              <a:rPr lang="zh-CN" altLang="en-US" smtClean="0"/>
              <a:t>‹#›</a:t>
            </a:fld>
            <a:endParaRPr lang="zh-CN" altLang="en-US"/>
          </a:p>
        </p:txBody>
      </p:sp>
    </p:spTree>
    <p:extLst>
      <p:ext uri="{BB962C8B-B14F-4D97-AF65-F5344CB8AC3E}">
        <p14:creationId xmlns:p14="http://schemas.microsoft.com/office/powerpoint/2010/main" val="84025441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2636CD-B038-6A8A-19E8-31920BD2F7AA}"/>
              </a:ext>
            </a:extLst>
          </p:cNvPr>
          <p:cNvSpPr>
            <a:spLocks noGrp="1"/>
          </p:cNvSpPr>
          <p:nvPr>
            <p:ph type="ctrTitle"/>
          </p:nvPr>
        </p:nvSpPr>
        <p:spPr>
          <a:xfrm>
            <a:off x="554183" y="1858819"/>
            <a:ext cx="9430327" cy="1570181"/>
          </a:xfrm>
        </p:spPr>
        <p:txBody>
          <a:bodyPr/>
          <a:lstStyle/>
          <a:p>
            <a:pPr algn="ctr"/>
            <a:r>
              <a:rPr lang="zh-CN" altLang="en-US" sz="4800" dirty="0">
                <a:solidFill>
                  <a:schemeClr val="tx1"/>
                </a:solidFill>
                <a:latin typeface="+mn-ea"/>
                <a:ea typeface="+mn-ea"/>
              </a:rPr>
              <a:t>基于人脸特征点的疲劳度检测系统</a:t>
            </a:r>
            <a:br>
              <a:rPr lang="en-US" altLang="zh-CN" sz="4800" dirty="0">
                <a:solidFill>
                  <a:schemeClr val="tx1"/>
                </a:solidFill>
                <a:latin typeface="+mn-ea"/>
                <a:ea typeface="+mn-ea"/>
              </a:rPr>
            </a:br>
            <a:r>
              <a:rPr lang="zh-CN" altLang="en-US" sz="4800" dirty="0">
                <a:solidFill>
                  <a:schemeClr val="tx1"/>
                </a:solidFill>
                <a:latin typeface="+mn-ea"/>
                <a:ea typeface="+mn-ea"/>
              </a:rPr>
              <a:t>第二次进度汇报</a:t>
            </a:r>
          </a:p>
        </p:txBody>
      </p:sp>
      <p:sp>
        <p:nvSpPr>
          <p:cNvPr id="3" name="副标题 2">
            <a:extLst>
              <a:ext uri="{FF2B5EF4-FFF2-40B4-BE49-F238E27FC236}">
                <a16:creationId xmlns:a16="http://schemas.microsoft.com/office/drawing/2014/main" id="{81C84A2E-33AE-0355-6376-D8BA06121C08}"/>
              </a:ext>
            </a:extLst>
          </p:cNvPr>
          <p:cNvSpPr>
            <a:spLocks noGrp="1"/>
          </p:cNvSpPr>
          <p:nvPr>
            <p:ph type="subTitle" idx="1"/>
          </p:nvPr>
        </p:nvSpPr>
        <p:spPr>
          <a:xfrm>
            <a:off x="1385878" y="4420287"/>
            <a:ext cx="7766936" cy="1096899"/>
          </a:xfrm>
        </p:spPr>
        <p:txBody>
          <a:bodyPr>
            <a:normAutofit/>
          </a:bodyPr>
          <a:lstStyle/>
          <a:p>
            <a:pPr algn="ctr"/>
            <a:r>
              <a:rPr lang="zh-CN" altLang="en-US" sz="2400" dirty="0"/>
              <a:t>汇报人  第二小组</a:t>
            </a:r>
            <a:endParaRPr lang="en-US" altLang="zh-CN" sz="2400" dirty="0"/>
          </a:p>
          <a:p>
            <a:pPr algn="ctr"/>
            <a:r>
              <a:rPr lang="zh-CN" altLang="en-US" sz="2400" dirty="0"/>
              <a:t>陈博楷 陈鹏宇 陈劲宇 陈帅</a:t>
            </a:r>
          </a:p>
        </p:txBody>
      </p:sp>
    </p:spTree>
    <p:extLst>
      <p:ext uri="{BB962C8B-B14F-4D97-AF65-F5344CB8AC3E}">
        <p14:creationId xmlns:p14="http://schemas.microsoft.com/office/powerpoint/2010/main" val="1918764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7FE105-7840-3280-E541-E2C0BEA90446}"/>
              </a:ext>
            </a:extLst>
          </p:cNvPr>
          <p:cNvSpPr>
            <a:spLocks noGrp="1"/>
          </p:cNvSpPr>
          <p:nvPr>
            <p:ph type="title"/>
          </p:nvPr>
        </p:nvSpPr>
        <p:spPr>
          <a:xfrm>
            <a:off x="677334" y="382228"/>
            <a:ext cx="8596668" cy="729673"/>
          </a:xfrm>
        </p:spPr>
        <p:txBody>
          <a:bodyPr/>
          <a:lstStyle/>
          <a:p>
            <a:r>
              <a:rPr lang="zh-CN" altLang="en-US" dirty="0">
                <a:solidFill>
                  <a:schemeClr val="tx1"/>
                </a:solidFill>
              </a:rPr>
              <a:t>算法运行结果</a:t>
            </a:r>
          </a:p>
        </p:txBody>
      </p:sp>
      <p:sp>
        <p:nvSpPr>
          <p:cNvPr id="3" name="内容占位符 2">
            <a:extLst>
              <a:ext uri="{FF2B5EF4-FFF2-40B4-BE49-F238E27FC236}">
                <a16:creationId xmlns:a16="http://schemas.microsoft.com/office/drawing/2014/main" id="{4A1902A6-1808-5E3C-465D-2AD248F02459}"/>
              </a:ext>
            </a:extLst>
          </p:cNvPr>
          <p:cNvSpPr>
            <a:spLocks noGrp="1"/>
          </p:cNvSpPr>
          <p:nvPr>
            <p:ph idx="1"/>
          </p:nvPr>
        </p:nvSpPr>
        <p:spPr>
          <a:xfrm>
            <a:off x="677334" y="1111902"/>
            <a:ext cx="8596668" cy="578354"/>
          </a:xfrm>
        </p:spPr>
        <p:txBody>
          <a:bodyPr>
            <a:normAutofit/>
          </a:bodyPr>
          <a:lstStyle/>
          <a:p>
            <a:r>
              <a:rPr lang="en-US" altLang="zh-CN" sz="2800" dirty="0"/>
              <a:t>MTCNN</a:t>
            </a:r>
            <a:r>
              <a:rPr lang="zh-CN" altLang="en-US" sz="2800" dirty="0"/>
              <a:t>网络</a:t>
            </a:r>
          </a:p>
        </p:txBody>
      </p:sp>
      <p:pic>
        <p:nvPicPr>
          <p:cNvPr id="5" name="图片 4">
            <a:extLst>
              <a:ext uri="{FF2B5EF4-FFF2-40B4-BE49-F238E27FC236}">
                <a16:creationId xmlns:a16="http://schemas.microsoft.com/office/drawing/2014/main" id="{4AB6FFE2-06AE-12E2-802B-A8A2026520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3171" y="1690256"/>
            <a:ext cx="7647542" cy="4475840"/>
          </a:xfrm>
          <a:prstGeom prst="rect">
            <a:avLst/>
          </a:prstGeom>
        </p:spPr>
      </p:pic>
    </p:spTree>
    <p:extLst>
      <p:ext uri="{BB962C8B-B14F-4D97-AF65-F5344CB8AC3E}">
        <p14:creationId xmlns:p14="http://schemas.microsoft.com/office/powerpoint/2010/main" val="3655782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39123F-E379-0FE9-1011-820EB3C120B1}"/>
              </a:ext>
            </a:extLst>
          </p:cNvPr>
          <p:cNvSpPr>
            <a:spLocks noGrp="1"/>
          </p:cNvSpPr>
          <p:nvPr>
            <p:ph type="title"/>
          </p:nvPr>
        </p:nvSpPr>
        <p:spPr/>
        <p:txBody>
          <a:bodyPr/>
          <a:lstStyle/>
          <a:p>
            <a:r>
              <a:rPr lang="zh-CN" altLang="en-US" dirty="0">
                <a:solidFill>
                  <a:schemeClr val="tx1"/>
                </a:solidFill>
              </a:rPr>
              <a:t>部分网络结构代码</a:t>
            </a:r>
          </a:p>
        </p:txBody>
      </p:sp>
      <p:pic>
        <p:nvPicPr>
          <p:cNvPr id="5" name="图片 4">
            <a:extLst>
              <a:ext uri="{FF2B5EF4-FFF2-40B4-BE49-F238E27FC236}">
                <a16:creationId xmlns:a16="http://schemas.microsoft.com/office/drawing/2014/main" id="{063C43B9-2C5D-3119-56A6-A46F9202329A}"/>
              </a:ext>
            </a:extLst>
          </p:cNvPr>
          <p:cNvPicPr>
            <a:picLocks noChangeAspect="1"/>
          </p:cNvPicPr>
          <p:nvPr/>
        </p:nvPicPr>
        <p:blipFill>
          <a:blip r:embed="rId2"/>
          <a:stretch>
            <a:fillRect/>
          </a:stretch>
        </p:blipFill>
        <p:spPr>
          <a:xfrm>
            <a:off x="677334" y="1270000"/>
            <a:ext cx="5686506" cy="5110922"/>
          </a:xfrm>
          <a:prstGeom prst="rect">
            <a:avLst/>
          </a:prstGeom>
        </p:spPr>
      </p:pic>
      <p:pic>
        <p:nvPicPr>
          <p:cNvPr id="6" name="图片 5">
            <a:extLst>
              <a:ext uri="{FF2B5EF4-FFF2-40B4-BE49-F238E27FC236}">
                <a16:creationId xmlns:a16="http://schemas.microsoft.com/office/drawing/2014/main" id="{CFCEFB7C-4239-2DA8-0D5C-4BC9B6C319EE}"/>
              </a:ext>
            </a:extLst>
          </p:cNvPr>
          <p:cNvPicPr>
            <a:picLocks noChangeAspect="1"/>
          </p:cNvPicPr>
          <p:nvPr/>
        </p:nvPicPr>
        <p:blipFill>
          <a:blip r:embed="rId3"/>
          <a:stretch>
            <a:fillRect/>
          </a:stretch>
        </p:blipFill>
        <p:spPr>
          <a:xfrm>
            <a:off x="6473950" y="1270000"/>
            <a:ext cx="5242294" cy="5110922"/>
          </a:xfrm>
          <a:prstGeom prst="rect">
            <a:avLst/>
          </a:prstGeom>
        </p:spPr>
      </p:pic>
    </p:spTree>
    <p:extLst>
      <p:ext uri="{BB962C8B-B14F-4D97-AF65-F5344CB8AC3E}">
        <p14:creationId xmlns:p14="http://schemas.microsoft.com/office/powerpoint/2010/main" val="1590631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B22BF162-9D6C-6801-3680-C36D682E845C}"/>
              </a:ext>
            </a:extLst>
          </p:cNvPr>
          <p:cNvPicPr>
            <a:picLocks noChangeAspect="1"/>
          </p:cNvPicPr>
          <p:nvPr/>
        </p:nvPicPr>
        <p:blipFill>
          <a:blip r:embed="rId2"/>
          <a:stretch>
            <a:fillRect/>
          </a:stretch>
        </p:blipFill>
        <p:spPr>
          <a:xfrm>
            <a:off x="372107" y="1295450"/>
            <a:ext cx="5581431" cy="4887007"/>
          </a:xfrm>
          <a:prstGeom prst="rect">
            <a:avLst/>
          </a:prstGeom>
        </p:spPr>
      </p:pic>
      <p:pic>
        <p:nvPicPr>
          <p:cNvPr id="11" name="图片 10">
            <a:extLst>
              <a:ext uri="{FF2B5EF4-FFF2-40B4-BE49-F238E27FC236}">
                <a16:creationId xmlns:a16="http://schemas.microsoft.com/office/drawing/2014/main" id="{5DC11001-2F97-E804-F7D8-999F260B727D}"/>
              </a:ext>
            </a:extLst>
          </p:cNvPr>
          <p:cNvPicPr>
            <a:picLocks noChangeAspect="1"/>
          </p:cNvPicPr>
          <p:nvPr/>
        </p:nvPicPr>
        <p:blipFill>
          <a:blip r:embed="rId3"/>
          <a:stretch>
            <a:fillRect/>
          </a:stretch>
        </p:blipFill>
        <p:spPr>
          <a:xfrm>
            <a:off x="6238464" y="1295449"/>
            <a:ext cx="5581429" cy="4887007"/>
          </a:xfrm>
          <a:prstGeom prst="rect">
            <a:avLst/>
          </a:prstGeom>
        </p:spPr>
      </p:pic>
      <p:sp>
        <p:nvSpPr>
          <p:cNvPr id="12" name="标题 1">
            <a:extLst>
              <a:ext uri="{FF2B5EF4-FFF2-40B4-BE49-F238E27FC236}">
                <a16:creationId xmlns:a16="http://schemas.microsoft.com/office/drawing/2014/main" id="{8C47B62D-2D07-DBB4-AC9B-1BDF1FC68572}"/>
              </a:ext>
            </a:extLst>
          </p:cNvPr>
          <p:cNvSpPr>
            <a:spLocks noGrp="1"/>
          </p:cNvSpPr>
          <p:nvPr>
            <p:ph type="title"/>
          </p:nvPr>
        </p:nvSpPr>
        <p:spPr>
          <a:xfrm>
            <a:off x="677334" y="609600"/>
            <a:ext cx="8596668" cy="685849"/>
          </a:xfrm>
        </p:spPr>
        <p:txBody>
          <a:bodyPr/>
          <a:lstStyle/>
          <a:p>
            <a:r>
              <a:rPr lang="zh-CN" altLang="en-US" dirty="0">
                <a:solidFill>
                  <a:schemeClr val="tx1"/>
                </a:solidFill>
              </a:rPr>
              <a:t>部分网络结构代码</a:t>
            </a:r>
          </a:p>
        </p:txBody>
      </p:sp>
    </p:spTree>
    <p:extLst>
      <p:ext uri="{BB962C8B-B14F-4D97-AF65-F5344CB8AC3E}">
        <p14:creationId xmlns:p14="http://schemas.microsoft.com/office/powerpoint/2010/main" val="3323043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F58440C-DB68-63D2-B57E-003741EC3CB1}"/>
              </a:ext>
            </a:extLst>
          </p:cNvPr>
          <p:cNvSpPr>
            <a:spLocks noGrp="1"/>
          </p:cNvSpPr>
          <p:nvPr>
            <p:ph type="title"/>
          </p:nvPr>
        </p:nvSpPr>
        <p:spPr>
          <a:xfrm>
            <a:off x="2305666" y="2805546"/>
            <a:ext cx="7069243" cy="1092200"/>
          </a:xfrm>
        </p:spPr>
        <p:txBody>
          <a:bodyPr>
            <a:normAutofit/>
          </a:bodyPr>
          <a:lstStyle/>
          <a:p>
            <a:pPr algn="ctr"/>
            <a:r>
              <a:rPr lang="zh-CN" altLang="en-US" sz="6000" dirty="0">
                <a:solidFill>
                  <a:schemeClr val="tx1"/>
                </a:solidFill>
                <a:latin typeface="宋体" panose="02010600030101010101" pitchFamily="2" charset="-122"/>
                <a:ea typeface="宋体" panose="02010600030101010101" pitchFamily="2" charset="-122"/>
              </a:rPr>
              <a:t>谢谢</a:t>
            </a:r>
          </a:p>
        </p:txBody>
      </p:sp>
    </p:spTree>
    <p:extLst>
      <p:ext uri="{BB962C8B-B14F-4D97-AF65-F5344CB8AC3E}">
        <p14:creationId xmlns:p14="http://schemas.microsoft.com/office/powerpoint/2010/main" val="2956487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17A890-F196-8E79-08B1-C97AD083033E}"/>
              </a:ext>
            </a:extLst>
          </p:cNvPr>
          <p:cNvSpPr>
            <a:spLocks noGrp="1"/>
          </p:cNvSpPr>
          <p:nvPr>
            <p:ph type="title"/>
          </p:nvPr>
        </p:nvSpPr>
        <p:spPr>
          <a:xfrm>
            <a:off x="677334" y="729672"/>
            <a:ext cx="8596668" cy="840509"/>
          </a:xfrm>
        </p:spPr>
        <p:txBody>
          <a:bodyPr>
            <a:normAutofit/>
          </a:bodyPr>
          <a:lstStyle/>
          <a:p>
            <a:r>
              <a:rPr lang="zh-CN" altLang="en-US" sz="4800" dirty="0"/>
              <a:t>目录</a:t>
            </a:r>
          </a:p>
        </p:txBody>
      </p:sp>
      <p:sp>
        <p:nvSpPr>
          <p:cNvPr id="3" name="内容占位符 2">
            <a:extLst>
              <a:ext uri="{FF2B5EF4-FFF2-40B4-BE49-F238E27FC236}">
                <a16:creationId xmlns:a16="http://schemas.microsoft.com/office/drawing/2014/main" id="{4DB12F62-B91A-AC1D-060E-56D384DD9EBA}"/>
              </a:ext>
            </a:extLst>
          </p:cNvPr>
          <p:cNvSpPr>
            <a:spLocks noGrp="1"/>
          </p:cNvSpPr>
          <p:nvPr>
            <p:ph idx="1"/>
          </p:nvPr>
        </p:nvSpPr>
        <p:spPr>
          <a:xfrm>
            <a:off x="677334" y="2142836"/>
            <a:ext cx="7136630" cy="3278909"/>
          </a:xfrm>
        </p:spPr>
        <p:txBody>
          <a:bodyPr>
            <a:normAutofit/>
          </a:bodyPr>
          <a:lstStyle/>
          <a:p>
            <a:r>
              <a:rPr lang="en-US" altLang="zh-CN" sz="3200" dirty="0">
                <a:latin typeface="+mn-ea"/>
              </a:rPr>
              <a:t>1</a:t>
            </a:r>
            <a:r>
              <a:rPr lang="zh-CN" altLang="en-US" sz="3200" dirty="0">
                <a:latin typeface="+mn-ea"/>
              </a:rPr>
              <a:t>、系统需求分析</a:t>
            </a:r>
            <a:endParaRPr lang="en-US" altLang="zh-CN" sz="3200" dirty="0">
              <a:latin typeface="+mn-ea"/>
            </a:endParaRPr>
          </a:p>
          <a:p>
            <a:r>
              <a:rPr lang="en-US" altLang="zh-CN" sz="3200" dirty="0">
                <a:latin typeface="+mn-ea"/>
              </a:rPr>
              <a:t>2</a:t>
            </a:r>
            <a:r>
              <a:rPr lang="zh-CN" altLang="en-US" sz="3200" dirty="0">
                <a:latin typeface="+mn-ea"/>
              </a:rPr>
              <a:t>、主要算法原理</a:t>
            </a:r>
            <a:endParaRPr lang="en-US" altLang="zh-CN" sz="3200" dirty="0">
              <a:latin typeface="+mn-ea"/>
            </a:endParaRPr>
          </a:p>
          <a:p>
            <a:r>
              <a:rPr lang="en-US" altLang="zh-CN" sz="3200" dirty="0">
                <a:latin typeface="+mn-ea"/>
              </a:rPr>
              <a:t>3</a:t>
            </a:r>
            <a:r>
              <a:rPr lang="zh-CN" altLang="en-US" sz="3200" dirty="0">
                <a:latin typeface="+mn-ea"/>
              </a:rPr>
              <a:t>、算法运行结果</a:t>
            </a:r>
            <a:endParaRPr lang="en-US" altLang="zh-CN" sz="3200" dirty="0">
              <a:latin typeface="+mn-ea"/>
            </a:endParaRPr>
          </a:p>
          <a:p>
            <a:r>
              <a:rPr lang="en-US" altLang="zh-CN" sz="3200" dirty="0">
                <a:latin typeface="+mn-ea"/>
              </a:rPr>
              <a:t>4</a:t>
            </a:r>
            <a:r>
              <a:rPr lang="zh-CN" altLang="en-US" sz="3200" dirty="0">
                <a:latin typeface="+mn-ea"/>
              </a:rPr>
              <a:t>、部分网络结构代码</a:t>
            </a:r>
          </a:p>
        </p:txBody>
      </p:sp>
    </p:spTree>
    <p:extLst>
      <p:ext uri="{BB962C8B-B14F-4D97-AF65-F5344CB8AC3E}">
        <p14:creationId xmlns:p14="http://schemas.microsoft.com/office/powerpoint/2010/main" val="3369264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B999D2-0FB3-3602-AD3D-92F1B678CDF6}"/>
              </a:ext>
            </a:extLst>
          </p:cNvPr>
          <p:cNvSpPr>
            <a:spLocks noGrp="1"/>
          </p:cNvSpPr>
          <p:nvPr>
            <p:ph type="title"/>
          </p:nvPr>
        </p:nvSpPr>
        <p:spPr>
          <a:xfrm>
            <a:off x="677334" y="701963"/>
            <a:ext cx="8596668" cy="748145"/>
          </a:xfrm>
        </p:spPr>
        <p:txBody>
          <a:bodyPr>
            <a:normAutofit/>
          </a:bodyPr>
          <a:lstStyle/>
          <a:p>
            <a:r>
              <a:rPr lang="zh-CN" altLang="en-US" dirty="0">
                <a:solidFill>
                  <a:schemeClr val="tx1"/>
                </a:solidFill>
                <a:latin typeface="+mj-ea"/>
              </a:rPr>
              <a:t>系统需求分析</a:t>
            </a:r>
          </a:p>
        </p:txBody>
      </p:sp>
      <p:sp>
        <p:nvSpPr>
          <p:cNvPr id="3" name="内容占位符 2">
            <a:extLst>
              <a:ext uri="{FF2B5EF4-FFF2-40B4-BE49-F238E27FC236}">
                <a16:creationId xmlns:a16="http://schemas.microsoft.com/office/drawing/2014/main" id="{DE136B28-57F1-12D1-D626-04FD71C2A995}"/>
              </a:ext>
            </a:extLst>
          </p:cNvPr>
          <p:cNvSpPr>
            <a:spLocks noGrp="1"/>
          </p:cNvSpPr>
          <p:nvPr>
            <p:ph idx="1"/>
          </p:nvPr>
        </p:nvSpPr>
        <p:spPr>
          <a:xfrm>
            <a:off x="677334" y="1791033"/>
            <a:ext cx="8808411" cy="2956357"/>
          </a:xfrm>
        </p:spPr>
        <p:txBody>
          <a:bodyPr>
            <a:normAutofit/>
          </a:bodyPr>
          <a:lstStyle/>
          <a:p>
            <a:r>
              <a:rPr lang="zh-CN" altLang="en-US" sz="2400" dirty="0">
                <a:latin typeface="+mn-ea"/>
              </a:rPr>
              <a:t>本系统需要完成的最终为目标检测驾驶员疲劳状态并预警。</a:t>
            </a:r>
            <a:endParaRPr lang="en-US" altLang="zh-CN" sz="2400" dirty="0">
              <a:latin typeface="+mn-ea"/>
            </a:endParaRPr>
          </a:p>
          <a:p>
            <a:r>
              <a:rPr lang="zh-CN" altLang="en-US" sz="2400" dirty="0">
                <a:latin typeface="+mn-ea"/>
              </a:rPr>
              <a:t>拆分任务流程如下：</a:t>
            </a:r>
            <a:endParaRPr lang="en-US" altLang="zh-CN" sz="2400" dirty="0">
              <a:latin typeface="+mn-ea"/>
            </a:endParaRPr>
          </a:p>
          <a:p>
            <a:r>
              <a:rPr lang="en-US" altLang="zh-CN" sz="2400" dirty="0">
                <a:latin typeface="+mn-ea"/>
              </a:rPr>
              <a:t>1</a:t>
            </a:r>
            <a:r>
              <a:rPr lang="zh-CN" altLang="en-US" sz="2400" dirty="0">
                <a:latin typeface="+mn-ea"/>
              </a:rPr>
              <a:t>、通过摄像头实时获取驾驶员图像</a:t>
            </a:r>
            <a:endParaRPr lang="en-US" altLang="zh-CN" sz="2400" dirty="0">
              <a:latin typeface="+mn-ea"/>
            </a:endParaRPr>
          </a:p>
          <a:p>
            <a:r>
              <a:rPr lang="en-US" altLang="zh-CN" sz="2400" dirty="0">
                <a:latin typeface="+mn-ea"/>
              </a:rPr>
              <a:t>2</a:t>
            </a:r>
            <a:r>
              <a:rPr lang="zh-CN" altLang="en-US" sz="2400" dirty="0">
                <a:latin typeface="+mn-ea"/>
              </a:rPr>
              <a:t>、提取图像中人脸位置及人脸特征点</a:t>
            </a:r>
            <a:endParaRPr lang="en-US" altLang="zh-CN" sz="2400" dirty="0">
              <a:latin typeface="+mn-ea"/>
            </a:endParaRPr>
          </a:p>
          <a:p>
            <a:r>
              <a:rPr lang="en-US" altLang="zh-CN" sz="2400" dirty="0">
                <a:latin typeface="+mn-ea"/>
              </a:rPr>
              <a:t>3</a:t>
            </a:r>
            <a:r>
              <a:rPr lang="zh-CN" altLang="en-US" sz="2400" dirty="0">
                <a:latin typeface="+mn-ea"/>
              </a:rPr>
              <a:t>、判断是否符合疲劳状态设定（眨眼频率、头部位置）</a:t>
            </a:r>
            <a:endParaRPr lang="en-US" altLang="zh-CN" sz="2400" dirty="0">
              <a:latin typeface="+mn-ea"/>
            </a:endParaRPr>
          </a:p>
          <a:p>
            <a:r>
              <a:rPr lang="en-US" altLang="zh-CN" sz="2400" dirty="0">
                <a:latin typeface="+mn-ea"/>
              </a:rPr>
              <a:t>4</a:t>
            </a:r>
            <a:r>
              <a:rPr lang="zh-CN" altLang="en-US" sz="2400" dirty="0">
                <a:latin typeface="+mn-ea"/>
              </a:rPr>
              <a:t>、符合设定发出预警信号</a:t>
            </a:r>
            <a:endParaRPr lang="en-US" altLang="zh-CN" sz="2400" dirty="0">
              <a:latin typeface="+mn-ea"/>
            </a:endParaRPr>
          </a:p>
        </p:txBody>
      </p:sp>
    </p:spTree>
    <p:extLst>
      <p:ext uri="{BB962C8B-B14F-4D97-AF65-F5344CB8AC3E}">
        <p14:creationId xmlns:p14="http://schemas.microsoft.com/office/powerpoint/2010/main" val="124772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DAE08C-8761-4BCD-50D8-71D82D306060}"/>
              </a:ext>
            </a:extLst>
          </p:cNvPr>
          <p:cNvSpPr>
            <a:spLocks noGrp="1"/>
          </p:cNvSpPr>
          <p:nvPr>
            <p:ph type="title"/>
          </p:nvPr>
        </p:nvSpPr>
        <p:spPr>
          <a:xfrm>
            <a:off x="677334" y="613436"/>
            <a:ext cx="8596668" cy="757382"/>
          </a:xfrm>
        </p:spPr>
        <p:txBody>
          <a:bodyPr/>
          <a:lstStyle/>
          <a:p>
            <a:r>
              <a:rPr lang="zh-CN" altLang="en-US" dirty="0">
                <a:solidFill>
                  <a:schemeClr val="tx1"/>
                </a:solidFill>
              </a:rPr>
              <a:t>主要算法原理</a:t>
            </a:r>
          </a:p>
        </p:txBody>
      </p:sp>
      <p:sp>
        <p:nvSpPr>
          <p:cNvPr id="3" name="内容占位符 2">
            <a:extLst>
              <a:ext uri="{FF2B5EF4-FFF2-40B4-BE49-F238E27FC236}">
                <a16:creationId xmlns:a16="http://schemas.microsoft.com/office/drawing/2014/main" id="{AF4B1B5B-4E3F-DA95-00D5-11966D027D89}"/>
              </a:ext>
            </a:extLst>
          </p:cNvPr>
          <p:cNvSpPr>
            <a:spLocks noGrp="1"/>
          </p:cNvSpPr>
          <p:nvPr>
            <p:ph idx="1"/>
          </p:nvPr>
        </p:nvSpPr>
        <p:spPr>
          <a:xfrm>
            <a:off x="538789" y="1370818"/>
            <a:ext cx="8974666" cy="2058181"/>
          </a:xfrm>
        </p:spPr>
        <p:txBody>
          <a:bodyPr>
            <a:normAutofit/>
          </a:bodyPr>
          <a:lstStyle/>
          <a:p>
            <a:pPr marL="0" indent="457200">
              <a:buNone/>
            </a:pPr>
            <a:r>
              <a:rPr lang="en-US" altLang="zh-CN" sz="2000" dirty="0"/>
              <a:t> MTCNN</a:t>
            </a:r>
            <a:r>
              <a:rPr lang="zh-CN" altLang="en-US" sz="2000" dirty="0"/>
              <a:t>网络主要采用三个级联的网络，候选框加分类器的思想，进行快速高效的人脸检测。三个级联的网络分别是快速生成候选窗口的</a:t>
            </a:r>
            <a:r>
              <a:rPr lang="en-US" altLang="zh-CN" sz="2000" dirty="0"/>
              <a:t>P-Net</a:t>
            </a:r>
            <a:r>
              <a:rPr lang="zh-CN" altLang="en-US" sz="2000" dirty="0"/>
              <a:t>、进行高精度候选窗口过滤的</a:t>
            </a:r>
            <a:r>
              <a:rPr lang="en-US" altLang="zh-CN" sz="2000" dirty="0"/>
              <a:t>R-Net</a:t>
            </a:r>
            <a:r>
              <a:rPr lang="zh-CN" altLang="en-US" sz="2000" dirty="0"/>
              <a:t>和生成最终边界框与人脸关键点的</a:t>
            </a:r>
            <a:r>
              <a:rPr lang="en-US" altLang="zh-CN" sz="2000" dirty="0"/>
              <a:t>O-Net</a:t>
            </a:r>
            <a:r>
              <a:rPr lang="zh-CN" altLang="en-US" sz="2000" dirty="0"/>
              <a:t>。该模型也用到了图像金字塔、边框回归、非最大值抑制等技术。其主要流程如下：</a:t>
            </a:r>
            <a:endParaRPr lang="en-US" altLang="zh-CN" sz="2000" dirty="0"/>
          </a:p>
          <a:p>
            <a:pPr marL="0" indent="0" algn="ctr">
              <a:buNone/>
            </a:pPr>
            <a:r>
              <a:rPr lang="zh-CN" altLang="en-US" sz="2800" dirty="0"/>
              <a:t>构建图像金字塔 </a:t>
            </a:r>
            <a:r>
              <a:rPr lang="en-US" altLang="zh-CN" sz="2800" dirty="0">
                <a:sym typeface="Wingdings" panose="05000000000000000000" pitchFamily="2" charset="2"/>
              </a:rPr>
              <a:t> </a:t>
            </a:r>
            <a:r>
              <a:rPr lang="en-US" altLang="zh-CN" sz="2800" dirty="0"/>
              <a:t>P-net </a:t>
            </a:r>
            <a:r>
              <a:rPr lang="en-US" altLang="zh-CN" sz="2800" dirty="0">
                <a:sym typeface="Wingdings" panose="05000000000000000000" pitchFamily="2" charset="2"/>
              </a:rPr>
              <a:t> R-net  O-net</a:t>
            </a:r>
            <a:endParaRPr lang="en-US" altLang="zh-CN" sz="2800" dirty="0"/>
          </a:p>
          <a:p>
            <a:pPr marL="0" indent="0">
              <a:buNone/>
            </a:pPr>
            <a:endParaRPr lang="zh-CN" altLang="en-US" dirty="0"/>
          </a:p>
        </p:txBody>
      </p:sp>
      <p:pic>
        <p:nvPicPr>
          <p:cNvPr id="1026" name="Picture 2">
            <a:extLst>
              <a:ext uri="{FF2B5EF4-FFF2-40B4-BE49-F238E27FC236}">
                <a16:creationId xmlns:a16="http://schemas.microsoft.com/office/drawing/2014/main" id="{9F1E9DBA-3C50-368E-72ED-69EF89B406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845" y="3716971"/>
            <a:ext cx="9636991" cy="187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637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FB12814-8B66-44D7-A2F5-1DDBAD6AC0CE}"/>
              </a:ext>
            </a:extLst>
          </p:cNvPr>
          <p:cNvSpPr>
            <a:spLocks noGrp="1"/>
          </p:cNvSpPr>
          <p:nvPr>
            <p:ph idx="1"/>
          </p:nvPr>
        </p:nvSpPr>
        <p:spPr>
          <a:xfrm>
            <a:off x="594207" y="655062"/>
            <a:ext cx="9501138" cy="1820283"/>
          </a:xfrm>
        </p:spPr>
        <p:txBody>
          <a:bodyPr>
            <a:normAutofit/>
          </a:bodyPr>
          <a:lstStyle/>
          <a:p>
            <a:r>
              <a:rPr lang="zh-CN" altLang="en-US" sz="2800" dirty="0"/>
              <a:t>构建图像金字塔</a:t>
            </a:r>
            <a:endParaRPr lang="en-US" altLang="zh-CN" sz="2800" dirty="0"/>
          </a:p>
          <a:p>
            <a:pPr marL="0" indent="457200">
              <a:buNone/>
            </a:pPr>
            <a:r>
              <a:rPr lang="zh-CN" altLang="en-US" sz="2400" dirty="0"/>
              <a:t>首先将图片进行不同尺度变换，以适应不同大小的人脸检测。构建方式为通过不同缩放系数</a:t>
            </a:r>
            <a:r>
              <a:rPr lang="en-US" altLang="zh-CN" sz="2400" dirty="0"/>
              <a:t>factor</a:t>
            </a:r>
            <a:r>
              <a:rPr lang="zh-CN" altLang="en-US" sz="2400" dirty="0"/>
              <a:t>对图片进行缩放，每次缩小为原来的</a:t>
            </a:r>
            <a:r>
              <a:rPr lang="en-US" altLang="zh-CN" sz="2400" dirty="0"/>
              <a:t>factor</a:t>
            </a:r>
            <a:r>
              <a:rPr lang="zh-CN" altLang="en-US" sz="2400" dirty="0"/>
              <a:t>大小，但是缩放最小尺寸不可以小于</a:t>
            </a:r>
            <a:r>
              <a:rPr lang="en-US" altLang="zh-CN" sz="2400" dirty="0"/>
              <a:t>12</a:t>
            </a:r>
            <a:r>
              <a:rPr lang="zh-CN" altLang="en-US" sz="2400" dirty="0"/>
              <a:t>。</a:t>
            </a:r>
            <a:endParaRPr lang="en-US" altLang="zh-CN" sz="2400" dirty="0"/>
          </a:p>
        </p:txBody>
      </p:sp>
      <p:sp>
        <p:nvSpPr>
          <p:cNvPr id="4" name="内容占位符 2">
            <a:extLst>
              <a:ext uri="{FF2B5EF4-FFF2-40B4-BE49-F238E27FC236}">
                <a16:creationId xmlns:a16="http://schemas.microsoft.com/office/drawing/2014/main" id="{8A50DA22-087A-5CA7-8D3A-20E352B17AC3}"/>
              </a:ext>
            </a:extLst>
          </p:cNvPr>
          <p:cNvSpPr txBox="1">
            <a:spLocks/>
          </p:cNvSpPr>
          <p:nvPr/>
        </p:nvSpPr>
        <p:spPr>
          <a:xfrm>
            <a:off x="594207" y="2475345"/>
            <a:ext cx="9501138" cy="162118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a:t>P-net</a:t>
            </a:r>
            <a:r>
              <a:rPr lang="zh-CN" altLang="en-US" sz="2800" dirty="0"/>
              <a:t>网络</a:t>
            </a:r>
          </a:p>
          <a:p>
            <a:pPr marL="0" indent="457200">
              <a:buFont typeface="Wingdings 3" charset="2"/>
              <a:buNone/>
            </a:pPr>
            <a:r>
              <a:rPr lang="en-US" altLang="zh-CN" sz="2400" b="0" i="0" dirty="0">
                <a:solidFill>
                  <a:srgbClr val="4D4D4D"/>
                </a:solidFill>
                <a:effectLst/>
                <a:latin typeface="-apple-system"/>
              </a:rPr>
              <a:t>P-net</a:t>
            </a:r>
            <a:r>
              <a:rPr lang="zh-CN" altLang="en-US" sz="2400" dirty="0">
                <a:solidFill>
                  <a:srgbClr val="4D4D4D"/>
                </a:solidFill>
                <a:latin typeface="-apple-system"/>
              </a:rPr>
              <a:t>网络的</a:t>
            </a:r>
            <a:r>
              <a:rPr lang="zh-CN" altLang="en-US" sz="2400" b="0" i="0" dirty="0">
                <a:solidFill>
                  <a:srgbClr val="4D4D4D"/>
                </a:solidFill>
                <a:effectLst/>
                <a:latin typeface="-apple-system"/>
              </a:rPr>
              <a:t>基本构造是全卷积网络。对构建完成的图像金字塔，通过一个</a:t>
            </a:r>
            <a:r>
              <a:rPr lang="en-US" altLang="zh-CN" sz="2400" b="0" i="0" dirty="0">
                <a:solidFill>
                  <a:srgbClr val="4D4D4D"/>
                </a:solidFill>
                <a:effectLst/>
                <a:latin typeface="-apple-system"/>
              </a:rPr>
              <a:t>FCN</a:t>
            </a:r>
            <a:r>
              <a:rPr lang="zh-CN" altLang="en-US" sz="2400" b="0" i="0" dirty="0">
                <a:solidFill>
                  <a:srgbClr val="4D4D4D"/>
                </a:solidFill>
                <a:effectLst/>
                <a:latin typeface="-apple-system"/>
              </a:rPr>
              <a:t>进行初步特征提取与标定边框。输出为类别、标定框位置和关键点坐标（这部分代码中未标出）。</a:t>
            </a:r>
            <a:endParaRPr lang="en-US" altLang="zh-CN" sz="2400" dirty="0"/>
          </a:p>
        </p:txBody>
      </p:sp>
      <p:pic>
        <p:nvPicPr>
          <p:cNvPr id="2050" name="Picture 2">
            <a:extLst>
              <a:ext uri="{FF2B5EF4-FFF2-40B4-BE49-F238E27FC236}">
                <a16:creationId xmlns:a16="http://schemas.microsoft.com/office/drawing/2014/main" id="{5A6DB6B4-1568-CBED-B023-54CFBEF286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1251" b="47913"/>
          <a:stretch/>
        </p:blipFill>
        <p:spPr bwMode="auto">
          <a:xfrm>
            <a:off x="2078856" y="4096529"/>
            <a:ext cx="6531840" cy="2247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043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8A50DA22-087A-5CA7-8D3A-20E352B17AC3}"/>
              </a:ext>
            </a:extLst>
          </p:cNvPr>
          <p:cNvSpPr txBox="1">
            <a:spLocks/>
          </p:cNvSpPr>
          <p:nvPr/>
        </p:nvSpPr>
        <p:spPr>
          <a:xfrm>
            <a:off x="584971" y="1109952"/>
            <a:ext cx="9501138" cy="22464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a:t>R-net</a:t>
            </a:r>
            <a:r>
              <a:rPr lang="zh-CN" altLang="en-US" sz="2800" dirty="0"/>
              <a:t>网络</a:t>
            </a:r>
          </a:p>
          <a:p>
            <a:pPr marL="0" indent="457200">
              <a:buFont typeface="Wingdings 3" charset="2"/>
              <a:buNone/>
            </a:pPr>
            <a:r>
              <a:rPr lang="en-US" altLang="zh-CN" sz="2400" b="0" i="0" dirty="0">
                <a:solidFill>
                  <a:srgbClr val="4D4D4D"/>
                </a:solidFill>
                <a:effectLst/>
                <a:latin typeface="-apple-system"/>
              </a:rPr>
              <a:t>R-net</a:t>
            </a:r>
            <a:r>
              <a:rPr lang="zh-CN" altLang="en-US" sz="2400" dirty="0">
                <a:solidFill>
                  <a:srgbClr val="4D4D4D"/>
                </a:solidFill>
                <a:latin typeface="-apple-system"/>
              </a:rPr>
              <a:t>的</a:t>
            </a:r>
            <a:r>
              <a:rPr lang="zh-CN" altLang="en-US" sz="2400" b="0" i="0" dirty="0">
                <a:solidFill>
                  <a:srgbClr val="4D4D4D"/>
                </a:solidFill>
                <a:effectLst/>
                <a:latin typeface="-apple-system"/>
              </a:rPr>
              <a:t>基本构造是一个卷积神经网络，相对于</a:t>
            </a:r>
            <a:r>
              <a:rPr lang="en-US" altLang="zh-CN" sz="2400" b="0" i="0" dirty="0">
                <a:solidFill>
                  <a:srgbClr val="4D4D4D"/>
                </a:solidFill>
                <a:effectLst/>
                <a:latin typeface="-apple-system"/>
              </a:rPr>
              <a:t>P-Net</a:t>
            </a:r>
            <a:r>
              <a:rPr lang="zh-CN" altLang="en-US" sz="2400" b="0" i="0" dirty="0">
                <a:solidFill>
                  <a:srgbClr val="4D4D4D"/>
                </a:solidFill>
                <a:effectLst/>
                <a:latin typeface="-apple-system"/>
              </a:rPr>
              <a:t>增加了一个全连接层，因此对于输入数据的筛选会更加严格。图片经过</a:t>
            </a:r>
            <a:r>
              <a:rPr lang="en-US" altLang="zh-CN" sz="2400" b="0" i="0" dirty="0">
                <a:solidFill>
                  <a:srgbClr val="4D4D4D"/>
                </a:solidFill>
                <a:effectLst/>
                <a:latin typeface="-apple-system"/>
              </a:rPr>
              <a:t>P-Net</a:t>
            </a:r>
            <a:r>
              <a:rPr lang="zh-CN" altLang="en-US" sz="2400" b="0" i="0" dirty="0">
                <a:solidFill>
                  <a:srgbClr val="4D4D4D"/>
                </a:solidFill>
                <a:effectLst/>
                <a:latin typeface="-apple-system"/>
              </a:rPr>
              <a:t>后会留下许多预测窗口，将所有的预测窗口送入</a:t>
            </a:r>
            <a:r>
              <a:rPr lang="en-US" altLang="zh-CN" sz="2400" b="0" i="0" dirty="0">
                <a:solidFill>
                  <a:srgbClr val="4D4D4D"/>
                </a:solidFill>
                <a:effectLst/>
                <a:latin typeface="-apple-system"/>
              </a:rPr>
              <a:t>R-net</a:t>
            </a:r>
            <a:r>
              <a:rPr lang="zh-CN" altLang="en-US" sz="2400" b="0" i="0" dirty="0">
                <a:solidFill>
                  <a:srgbClr val="4D4D4D"/>
                </a:solidFill>
                <a:effectLst/>
                <a:latin typeface="-apple-system"/>
              </a:rPr>
              <a:t>，</a:t>
            </a:r>
            <a:r>
              <a:rPr lang="en-US" altLang="zh-CN" sz="2400" b="0" i="0" dirty="0">
                <a:solidFill>
                  <a:srgbClr val="4D4D4D"/>
                </a:solidFill>
                <a:effectLst/>
                <a:latin typeface="-apple-system"/>
              </a:rPr>
              <a:t>R-net</a:t>
            </a:r>
            <a:r>
              <a:rPr lang="zh-CN" altLang="en-US" sz="2400" b="0" i="0" dirty="0">
                <a:solidFill>
                  <a:srgbClr val="4D4D4D"/>
                </a:solidFill>
                <a:effectLst/>
                <a:latin typeface="-apple-system"/>
              </a:rPr>
              <a:t>会滤除大量效果比较差的候选框。输出同</a:t>
            </a:r>
            <a:r>
              <a:rPr lang="en-US" altLang="zh-CN" sz="2400" b="0" i="0" dirty="0">
                <a:solidFill>
                  <a:srgbClr val="4D4D4D"/>
                </a:solidFill>
                <a:effectLst/>
                <a:latin typeface="-apple-system"/>
              </a:rPr>
              <a:t>P-net</a:t>
            </a:r>
            <a:r>
              <a:rPr lang="zh-CN" altLang="en-US" sz="2400" b="0" i="0" dirty="0">
                <a:solidFill>
                  <a:srgbClr val="4D4D4D"/>
                </a:solidFill>
                <a:effectLst/>
                <a:latin typeface="-apple-system"/>
              </a:rPr>
              <a:t>网络。</a:t>
            </a:r>
            <a:endParaRPr lang="en-US" altLang="zh-CN" sz="2400" dirty="0"/>
          </a:p>
        </p:txBody>
      </p:sp>
      <p:pic>
        <p:nvPicPr>
          <p:cNvPr id="3074" name="Picture 2">
            <a:extLst>
              <a:ext uri="{FF2B5EF4-FFF2-40B4-BE49-F238E27FC236}">
                <a16:creationId xmlns:a16="http://schemas.microsoft.com/office/drawing/2014/main" id="{FDFAAFA2-37FF-5F4C-511D-C25172CD287D}"/>
              </a:ext>
            </a:extLst>
          </p:cNvPr>
          <p:cNvPicPr>
            <a:picLocks noChangeArrowheads="1"/>
          </p:cNvPicPr>
          <p:nvPr/>
        </p:nvPicPr>
        <p:blipFill rotWithShape="1">
          <a:blip r:embed="rId2">
            <a:extLst>
              <a:ext uri="{28A0092B-C50C-407E-A947-70E740481C1C}">
                <a14:useLocalDpi xmlns:a14="http://schemas.microsoft.com/office/drawing/2010/main" val="0"/>
              </a:ext>
            </a:extLst>
          </a:blip>
          <a:srcRect l="49374" b="47806"/>
          <a:stretch/>
        </p:blipFill>
        <p:spPr bwMode="auto">
          <a:xfrm>
            <a:off x="2079576" y="3429000"/>
            <a:ext cx="6530400" cy="224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674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8A50DA22-087A-5CA7-8D3A-20E352B17AC3}"/>
              </a:ext>
            </a:extLst>
          </p:cNvPr>
          <p:cNvSpPr txBox="1">
            <a:spLocks/>
          </p:cNvSpPr>
          <p:nvPr/>
        </p:nvSpPr>
        <p:spPr>
          <a:xfrm>
            <a:off x="594207" y="1137661"/>
            <a:ext cx="9501138" cy="220590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a:t>O-net</a:t>
            </a:r>
            <a:r>
              <a:rPr lang="zh-CN" altLang="en-US" sz="2800" dirty="0"/>
              <a:t>网络</a:t>
            </a:r>
          </a:p>
          <a:p>
            <a:pPr marL="0" indent="457200">
              <a:buFont typeface="Wingdings 3" charset="2"/>
              <a:buNone/>
            </a:pPr>
            <a:r>
              <a:rPr lang="en-US" altLang="zh-CN" sz="2400" dirty="0">
                <a:solidFill>
                  <a:srgbClr val="4D4D4D"/>
                </a:solidFill>
                <a:latin typeface="-apple-system"/>
              </a:rPr>
              <a:t>O</a:t>
            </a:r>
            <a:r>
              <a:rPr lang="en-US" altLang="zh-CN" sz="2400" b="0" i="0" dirty="0">
                <a:solidFill>
                  <a:srgbClr val="4D4D4D"/>
                </a:solidFill>
                <a:effectLst/>
                <a:latin typeface="-apple-system"/>
              </a:rPr>
              <a:t>-net</a:t>
            </a:r>
            <a:r>
              <a:rPr lang="zh-CN" altLang="en-US" sz="2400">
                <a:solidFill>
                  <a:srgbClr val="4D4D4D"/>
                </a:solidFill>
                <a:latin typeface="-apple-system"/>
              </a:rPr>
              <a:t>的</a:t>
            </a:r>
            <a:r>
              <a:rPr lang="zh-CN" altLang="en-US" sz="2400" b="0" i="0">
                <a:solidFill>
                  <a:srgbClr val="4D4D4D"/>
                </a:solidFill>
                <a:effectLst/>
                <a:latin typeface="-apple-system"/>
              </a:rPr>
              <a:t>基本</a:t>
            </a:r>
            <a:r>
              <a:rPr lang="zh-CN" altLang="en-US" sz="2400" b="0" i="0" dirty="0">
                <a:solidFill>
                  <a:srgbClr val="4D4D4D"/>
                </a:solidFill>
                <a:effectLst/>
                <a:latin typeface="-apple-system"/>
              </a:rPr>
              <a:t>结构是一个较为复杂的卷积神经网络，相对于</a:t>
            </a:r>
            <a:r>
              <a:rPr lang="en-US" altLang="zh-CN" sz="2400" b="0" i="0" dirty="0">
                <a:solidFill>
                  <a:srgbClr val="4D4D4D"/>
                </a:solidFill>
                <a:effectLst/>
                <a:latin typeface="-apple-system"/>
              </a:rPr>
              <a:t>R-net</a:t>
            </a:r>
            <a:r>
              <a:rPr lang="zh-CN" altLang="en-US" sz="2400" b="0" i="0" dirty="0">
                <a:solidFill>
                  <a:srgbClr val="4D4D4D"/>
                </a:solidFill>
                <a:effectLst/>
                <a:latin typeface="-apple-system"/>
              </a:rPr>
              <a:t>来说多了一个卷积层。</a:t>
            </a:r>
            <a:r>
              <a:rPr lang="en-US" altLang="zh-CN" sz="2400" b="0" i="0" dirty="0">
                <a:solidFill>
                  <a:srgbClr val="4D4D4D"/>
                </a:solidFill>
                <a:effectLst/>
                <a:latin typeface="-apple-system"/>
              </a:rPr>
              <a:t>O-net</a:t>
            </a:r>
            <a:r>
              <a:rPr lang="zh-CN" altLang="en-US" sz="2400" b="0" i="0" dirty="0">
                <a:solidFill>
                  <a:srgbClr val="4D4D4D"/>
                </a:solidFill>
                <a:effectLst/>
                <a:latin typeface="-apple-system"/>
              </a:rPr>
              <a:t>的效果与</a:t>
            </a:r>
            <a:r>
              <a:rPr lang="en-US" altLang="zh-CN" sz="2400" b="0" i="0" dirty="0">
                <a:solidFill>
                  <a:srgbClr val="4D4D4D"/>
                </a:solidFill>
                <a:effectLst/>
                <a:latin typeface="-apple-system"/>
              </a:rPr>
              <a:t>R-net</a:t>
            </a:r>
            <a:r>
              <a:rPr lang="zh-CN" altLang="en-US" sz="2400" b="0" i="0" dirty="0">
                <a:solidFill>
                  <a:srgbClr val="4D4D4D"/>
                </a:solidFill>
                <a:effectLst/>
                <a:latin typeface="-apple-system"/>
              </a:rPr>
              <a:t>的区别在于这一层结构会通过更多的监督来识别面部的区域，而且会对人的面部特征点进行回归，最终输出类别，标定框和五个人脸面部特征点。</a:t>
            </a:r>
            <a:endParaRPr lang="en-US" altLang="zh-CN" sz="2400" dirty="0"/>
          </a:p>
        </p:txBody>
      </p:sp>
      <p:pic>
        <p:nvPicPr>
          <p:cNvPr id="4098" name="Picture 2">
            <a:extLst>
              <a:ext uri="{FF2B5EF4-FFF2-40B4-BE49-F238E27FC236}">
                <a16:creationId xmlns:a16="http://schemas.microsoft.com/office/drawing/2014/main" id="{45196EF5-CF61-230F-7C11-6782153CB4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417" t="52515" r="9443"/>
          <a:stretch/>
        </p:blipFill>
        <p:spPr bwMode="auto">
          <a:xfrm>
            <a:off x="594207" y="3514436"/>
            <a:ext cx="9347201" cy="2048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2725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8A50DA22-087A-5CA7-8D3A-20E352B17AC3}"/>
              </a:ext>
            </a:extLst>
          </p:cNvPr>
          <p:cNvSpPr txBox="1">
            <a:spLocks/>
          </p:cNvSpPr>
          <p:nvPr/>
        </p:nvSpPr>
        <p:spPr>
          <a:xfrm>
            <a:off x="461047" y="4876800"/>
            <a:ext cx="9606588" cy="155171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t>非极大抑制</a:t>
            </a:r>
            <a:r>
              <a:rPr lang="en-US" altLang="zh-CN" sz="2800" dirty="0"/>
              <a:t>NMS</a:t>
            </a:r>
            <a:endParaRPr lang="zh-CN" altLang="en-US" sz="2800" dirty="0"/>
          </a:p>
          <a:p>
            <a:pPr marL="0" indent="457200">
              <a:buFont typeface="Wingdings 3" charset="2"/>
              <a:buNone/>
            </a:pPr>
            <a:r>
              <a:rPr lang="zh-CN" altLang="en-US" sz="2400" dirty="0">
                <a:solidFill>
                  <a:srgbClr val="4D4D4D"/>
                </a:solidFill>
                <a:latin typeface="-apple-system"/>
              </a:rPr>
              <a:t>非极大抑制的主要作用在于将一定区域内属于同一种得分最高的框筛选出来并将与该框重合度较高且得分相对低的框剔除掉。操作方式为：</a:t>
            </a:r>
            <a:r>
              <a:rPr lang="zh-CN" altLang="en-US" sz="2400" b="0" i="0" dirty="0">
                <a:solidFill>
                  <a:srgbClr val="4D4D4D"/>
                </a:solidFill>
                <a:effectLst/>
                <a:latin typeface="-apple-system"/>
              </a:rPr>
              <a:t>把所有候选框按置信度大小排列，将置信度最大的候选框与其余候选框依次计算交并比，当交并比大于某一阈值时将这个候选框删除。然后在剩余未删除的框中重复操作。</a:t>
            </a:r>
            <a:endParaRPr lang="en-US" altLang="zh-CN" sz="2400" dirty="0"/>
          </a:p>
        </p:txBody>
      </p:sp>
      <p:pic>
        <p:nvPicPr>
          <p:cNvPr id="1026" name="Picture 2">
            <a:extLst>
              <a:ext uri="{FF2B5EF4-FFF2-40B4-BE49-F238E27FC236}">
                <a16:creationId xmlns:a16="http://schemas.microsoft.com/office/drawing/2014/main" id="{91A633E1-72DE-9587-8571-FFAC412E55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379" y="835990"/>
            <a:ext cx="9606588" cy="3649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6142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D94FB12-3F48-6BF7-D90B-B5EDF9DC6277}"/>
              </a:ext>
            </a:extLst>
          </p:cNvPr>
          <p:cNvSpPr>
            <a:spLocks noGrp="1"/>
          </p:cNvSpPr>
          <p:nvPr>
            <p:ph idx="1"/>
          </p:nvPr>
        </p:nvSpPr>
        <p:spPr>
          <a:xfrm>
            <a:off x="677334" y="576471"/>
            <a:ext cx="8596668" cy="616225"/>
          </a:xfrm>
        </p:spPr>
        <p:txBody>
          <a:bodyPr>
            <a:normAutofit/>
          </a:bodyPr>
          <a:lstStyle/>
          <a:p>
            <a:r>
              <a:rPr lang="zh-CN" altLang="en-US" sz="3200" dirty="0"/>
              <a:t>总体流程如下：</a:t>
            </a:r>
          </a:p>
        </p:txBody>
      </p:sp>
      <p:pic>
        <p:nvPicPr>
          <p:cNvPr id="1026" name="Picture 2">
            <a:extLst>
              <a:ext uri="{FF2B5EF4-FFF2-40B4-BE49-F238E27FC236}">
                <a16:creationId xmlns:a16="http://schemas.microsoft.com/office/drawing/2014/main" id="{6902C3D0-88C0-F897-C9FD-5D7B22ED752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952" r="15715" b="5046"/>
          <a:stretch/>
        </p:blipFill>
        <p:spPr bwMode="auto">
          <a:xfrm>
            <a:off x="881888" y="1252329"/>
            <a:ext cx="8503479"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5055355"/>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423</TotalTime>
  <Words>679</Words>
  <Application>Microsoft Office PowerPoint</Application>
  <PresentationFormat>宽屏</PresentationFormat>
  <Paragraphs>37</Paragraphs>
  <Slides>13</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-apple-system</vt:lpstr>
      <vt:lpstr>等线</vt:lpstr>
      <vt:lpstr>方正姚体</vt:lpstr>
      <vt:lpstr>华文新魏</vt:lpstr>
      <vt:lpstr>宋体</vt:lpstr>
      <vt:lpstr>Arial</vt:lpstr>
      <vt:lpstr>Trebuchet MS</vt:lpstr>
      <vt:lpstr>Wingdings 3</vt:lpstr>
      <vt:lpstr>平面</vt:lpstr>
      <vt:lpstr>基于人脸特征点的疲劳度检测系统 第二次进度汇报</vt:lpstr>
      <vt:lpstr>目录</vt:lpstr>
      <vt:lpstr>系统需求分析</vt:lpstr>
      <vt:lpstr>主要算法原理</vt:lpstr>
      <vt:lpstr>PowerPoint 演示文稿</vt:lpstr>
      <vt:lpstr>PowerPoint 演示文稿</vt:lpstr>
      <vt:lpstr>PowerPoint 演示文稿</vt:lpstr>
      <vt:lpstr>PowerPoint 演示文稿</vt:lpstr>
      <vt:lpstr>PowerPoint 演示文稿</vt:lpstr>
      <vt:lpstr>算法运行结果</vt:lpstr>
      <vt:lpstr>部分网络结构代码</vt:lpstr>
      <vt:lpstr>部分网络结构代码</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基于人脸特征点的疲劳度监测系统 第二次进度汇报</dc:title>
  <dc:creator>之心</dc:creator>
  <cp:lastModifiedBy>之心</cp:lastModifiedBy>
  <cp:revision>13</cp:revision>
  <dcterms:created xsi:type="dcterms:W3CDTF">2022-05-09T19:46:41Z</dcterms:created>
  <dcterms:modified xsi:type="dcterms:W3CDTF">2022-05-11T15:30:15Z</dcterms:modified>
</cp:coreProperties>
</file>