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4" r:id="rId2"/>
    <p:sldId id="291" r:id="rId3"/>
    <p:sldId id="256" r:id="rId4"/>
    <p:sldId id="314" r:id="rId5"/>
    <p:sldId id="298" r:id="rId6"/>
    <p:sldId id="338" r:id="rId7"/>
    <p:sldId id="311" r:id="rId8"/>
    <p:sldId id="337" r:id="rId9"/>
    <p:sldId id="309" r:id="rId10"/>
    <p:sldId id="310" r:id="rId11"/>
    <p:sldId id="321" r:id="rId12"/>
    <p:sldId id="325" r:id="rId13"/>
    <p:sldId id="327" r:id="rId14"/>
    <p:sldId id="339" r:id="rId15"/>
    <p:sldId id="329" r:id="rId16"/>
    <p:sldId id="283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005095"/>
    <a:srgbClr val="081F65"/>
    <a:srgbClr val="558ED5"/>
    <a:srgbClr val="3F3F3F"/>
    <a:srgbClr val="011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6" autoAdjust="0"/>
  </p:normalViewPr>
  <p:slideViewPr>
    <p:cSldViewPr>
      <p:cViewPr>
        <p:scale>
          <a:sx n="96" d="100"/>
          <a:sy n="96" d="100"/>
        </p:scale>
        <p:origin x="-4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4FFA7-8EBA-469F-801F-E10EEEC7141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A724F-12B9-4281-8AC4-9796C3351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1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86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7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96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9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96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96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96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8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3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3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75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7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3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7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7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7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40D3-080C-4239-8D4B-1FB9B2A4A723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D377-FFBD-4FC6-BB53-E7B8551F6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5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40D3-080C-4239-8D4B-1FB9B2A4A723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D377-FFBD-4FC6-BB53-E7B8551F6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8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40D3-080C-4239-8D4B-1FB9B2A4A723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D377-FFBD-4FC6-BB53-E7B8551F6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6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40D3-080C-4239-8D4B-1FB9B2A4A723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D377-FFBD-4FC6-BB53-E7B8551F6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3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40D3-080C-4239-8D4B-1FB9B2A4A723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D377-FFBD-4FC6-BB53-E7B8551F6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7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40D3-080C-4239-8D4B-1FB9B2A4A723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D377-FFBD-4FC6-BB53-E7B8551F6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4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40D3-080C-4239-8D4B-1FB9B2A4A723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D377-FFBD-4FC6-BB53-E7B8551F6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1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40D3-080C-4239-8D4B-1FB9B2A4A723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D377-FFBD-4FC6-BB53-E7B8551F6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6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40D3-080C-4239-8D4B-1FB9B2A4A723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D377-FFBD-4FC6-BB53-E7B8551F6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3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40D3-080C-4239-8D4B-1FB9B2A4A723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D377-FFBD-4FC6-BB53-E7B8551F6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0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40D3-080C-4239-8D4B-1FB9B2A4A723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D377-FFBD-4FC6-BB53-E7B8551F6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2018/8/16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3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814" y="1541545"/>
            <a:ext cx="9144000" cy="2388972"/>
          </a:xfrm>
          <a:prstGeom prst="rect">
            <a:avLst/>
          </a:prstGeom>
          <a:solidFill>
            <a:srgbClr val="08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16809" y="600742"/>
            <a:ext cx="1547279" cy="1547279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67744" y="2710581"/>
            <a:ext cx="4755130" cy="62323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机器学习人体姿势评估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46550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第九组组长：李坤山</a:t>
            </a:r>
            <a:endParaRPr lang="zh-CN" altLang="en-US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0130" y="465501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组员：付豪，</a:t>
            </a:r>
            <a:r>
              <a:rPr lang="zh-CN" altLang="en-US" dirty="0" smtClean="0"/>
              <a:t>纪云旌，时福海</a:t>
            </a:r>
            <a:endParaRPr lang="zh-CN" altLang="en-US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06329" y="3553501"/>
            <a:ext cx="1677364" cy="377016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信息工程学院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517153"/>
            <a:ext cx="27051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43558"/>
            <a:ext cx="15494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29" y="152441"/>
            <a:ext cx="1505430" cy="244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0"/>
            <a:ext cx="1320800" cy="240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0720"/>
            <a:ext cx="1584176" cy="30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07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050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957" y="20633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姿态估计准备数据集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49" name="椭圆 48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3570611" y="1203598"/>
            <a:ext cx="47422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获得所有图像的关键点后，我们必须添加一个</a:t>
            </a:r>
            <a:r>
              <a:rPr lang="zh-CN" altLang="en-US" dirty="0" smtClean="0"/>
              <a:t>目标值</a:t>
            </a:r>
            <a:r>
              <a:rPr lang="en-US" altLang="zh-CN" dirty="0" err="1" smtClean="0"/>
              <a:t>data.loc</a:t>
            </a:r>
            <a:r>
              <a:rPr lang="en-US" altLang="zh-CN" dirty="0" smtClean="0"/>
              <a:t>[count]</a:t>
            </a:r>
            <a:r>
              <a:rPr lang="zh-CN" altLang="en-US" dirty="0" smtClean="0"/>
              <a:t>，</a:t>
            </a:r>
            <a:r>
              <a:rPr lang="zh-CN" altLang="en-US" dirty="0"/>
              <a:t>作为机器学习模型的标签。你可以将第一个姿势的目标值设为 </a:t>
            </a:r>
            <a:r>
              <a:rPr lang="en-US" altLang="zh-CN" dirty="0"/>
              <a:t>0</a:t>
            </a:r>
            <a:r>
              <a:rPr lang="zh-CN" altLang="en-US" dirty="0"/>
              <a:t>，将另一个设为 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之后</a:t>
            </a:r>
            <a:r>
              <a:rPr lang="zh-CN" altLang="en-US" dirty="0"/>
              <a:t>，我们可以将这些数据保存到 </a:t>
            </a:r>
            <a:r>
              <a:rPr lang="en-US" altLang="zh-CN" dirty="0"/>
              <a:t>CSV </a:t>
            </a:r>
            <a:r>
              <a:rPr lang="zh-CN" altLang="en-US" dirty="0"/>
              <a:t>文件中，我们将在后续步骤中使用该文件创建机器学习模型。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2" y="1203598"/>
            <a:ext cx="2697763" cy="18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68176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179512" y="699542"/>
            <a:ext cx="8113486" cy="0"/>
          </a:xfrm>
          <a:prstGeom prst="line">
            <a:avLst/>
          </a:prstGeom>
          <a:ln w="19050">
            <a:solidFill>
              <a:srgbClr val="081F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创建姿势估计模型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35" name="椭圆 34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99728" y="1002090"/>
            <a:ext cx="80446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在创建了数据集后，就需要</a:t>
            </a:r>
            <a:r>
              <a:rPr lang="zh-CN" altLang="en-US" dirty="0"/>
              <a:t>选择一种机器学习算法来对姿势进行分类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在</a:t>
            </a:r>
            <a:r>
              <a:rPr lang="zh-CN" altLang="en-US" dirty="0"/>
              <a:t>这一步中，我们将拍摄一张图像，运行 </a:t>
            </a:r>
            <a:r>
              <a:rPr lang="en-US" altLang="zh-CN" dirty="0"/>
              <a:t>blaze </a:t>
            </a:r>
            <a:r>
              <a:rPr lang="zh-CN" altLang="en-US" dirty="0"/>
              <a:t>姿势</a:t>
            </a:r>
            <a:r>
              <a:rPr lang="zh-CN" altLang="en-US" dirty="0" smtClean="0"/>
              <a:t>模型以</a:t>
            </a:r>
            <a:r>
              <a:rPr lang="zh-CN" altLang="en-US" dirty="0"/>
              <a:t>获取该图像中人物的关键点，然后在该测试用例上运行我们的模型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该模型有望以高置信度给出正确的结果</a:t>
            </a:r>
            <a:r>
              <a:rPr lang="zh-CN" altLang="en-US" dirty="0" smtClean="0"/>
              <a:t>。在本研究中，使用 </a:t>
            </a:r>
            <a:r>
              <a:rPr lang="en-US" altLang="zh-CN" dirty="0" err="1"/>
              <a:t>sklearn</a:t>
            </a:r>
            <a:r>
              <a:rPr lang="en-US" altLang="zh-CN" dirty="0"/>
              <a:t> </a:t>
            </a:r>
            <a:r>
              <a:rPr lang="zh-CN" altLang="en-US" dirty="0"/>
              <a:t>库中的 </a:t>
            </a:r>
            <a:r>
              <a:rPr lang="en-US" altLang="zh-CN" dirty="0"/>
              <a:t>SVC</a:t>
            </a:r>
            <a:r>
              <a:rPr lang="zh-CN" altLang="en-US" dirty="0"/>
              <a:t>（支持向量分类器）来执行分类任务。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75672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81F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创建姿势估计模型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35" name="椭圆 34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796136" y="624114"/>
            <a:ext cx="3312368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首先从 </a:t>
            </a:r>
            <a:r>
              <a:rPr lang="en-US" altLang="zh-CN" sz="2000" kern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sklearn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库中导入了 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SVC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（支持向量分类器）。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目标变量作为 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标签训练了我们之前在 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SVC 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上构建的数据集。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zh-CN" altLang="en-US" sz="20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然后我们读取输入图像并提取关键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点。</a:t>
            </a:r>
            <a:endParaRPr lang="zh-CN" altLang="en-US" sz="2000" b="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499992" y="2013536"/>
            <a:ext cx="1051546" cy="354509"/>
            <a:chOff x="3513818" y="1963801"/>
            <a:chExt cx="1051729" cy="3546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081F65"/>
              </a:solidFill>
              <a:prstDash val="dash"/>
              <a:tailEnd type="oval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081F65"/>
              </a:solidFill>
              <a:prstDash val="solid"/>
            </a:ln>
            <a:effectLst/>
          </p:spPr>
        </p:cxn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4" y="624114"/>
            <a:ext cx="3975940" cy="28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椭圆 51"/>
          <p:cNvSpPr/>
          <p:nvPr/>
        </p:nvSpPr>
        <p:spPr>
          <a:xfrm>
            <a:off x="4161935" y="1994515"/>
            <a:ext cx="427740" cy="4276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91413" tIns="45706" rIns="91413" bIns="45706" rtlCol="0" anchor="ctr"/>
          <a:lstStyle/>
          <a:p>
            <a:pPr defTabSz="914126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13075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81F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创建姿势估计模型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35" name="椭圆 34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843558"/>
            <a:ext cx="5765800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椭圆 36"/>
          <p:cNvSpPr/>
          <p:nvPr/>
        </p:nvSpPr>
        <p:spPr>
          <a:xfrm>
            <a:off x="3911450" y="2211710"/>
            <a:ext cx="427740" cy="4276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91413" tIns="45706" rIns="91413" bIns="45706" rtlCol="0" anchor="ctr"/>
          <a:lstStyle/>
          <a:p>
            <a:pPr defTabSz="914126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 rot="5400000">
            <a:off x="3610411" y="2987911"/>
            <a:ext cx="1051546" cy="354509"/>
            <a:chOff x="3513818" y="1963801"/>
            <a:chExt cx="1051729" cy="354618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081F65"/>
              </a:solidFill>
              <a:prstDash val="dash"/>
              <a:tailEnd type="oval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081F65"/>
              </a:solidFill>
              <a:prstDash val="solid"/>
            </a:ln>
            <a:effectLst/>
          </p:spPr>
        </p:cxnSp>
      </p:grpSp>
      <p:sp>
        <p:nvSpPr>
          <p:cNvPr id="2" name="矩形 1"/>
          <p:cNvSpPr/>
          <p:nvPr/>
        </p:nvSpPr>
        <p:spPr>
          <a:xfrm>
            <a:off x="4313439" y="32292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最后</a:t>
            </a:r>
            <a:r>
              <a:rPr lang="zh-CN" altLang="en-US" dirty="0" smtClean="0"/>
              <a:t>，输入</a:t>
            </a:r>
            <a:r>
              <a:rPr lang="zh-CN" altLang="en-US" dirty="0"/>
              <a:t>临时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并</a:t>
            </a:r>
            <a:r>
              <a:rPr lang="zh-CN" altLang="en-US" dirty="0"/>
              <a:t>使用模型进行预测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可以</a:t>
            </a:r>
            <a:r>
              <a:rPr lang="zh-CN" altLang="en-US" dirty="0"/>
              <a:t>使用简单的 </a:t>
            </a:r>
            <a:r>
              <a:rPr lang="en-US" altLang="zh-CN" dirty="0"/>
              <a:t>if-else </a:t>
            </a:r>
            <a:r>
              <a:rPr lang="zh-CN" altLang="en-US" dirty="0"/>
              <a:t>条件检测姿势。</a:t>
            </a:r>
          </a:p>
        </p:txBody>
      </p:sp>
    </p:spTree>
    <p:extLst>
      <p:ext uri="{BB962C8B-B14F-4D97-AF65-F5344CB8AC3E}">
        <p14:creationId xmlns:p14="http://schemas.microsoft.com/office/powerpoint/2010/main" val="268414832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81F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08957" y="20633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模型结果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35" name="椭圆 34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699542"/>
            <a:ext cx="2472567" cy="193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86" y="699542"/>
            <a:ext cx="2355101" cy="193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364087" y="721790"/>
            <a:ext cx="3264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当图片为</a:t>
            </a:r>
            <a:r>
              <a:rPr lang="en-US" altLang="zh-CN" dirty="0" smtClean="0"/>
              <a:t>plank</a:t>
            </a:r>
            <a:r>
              <a:rPr lang="zh-CN" altLang="en-US" dirty="0" smtClean="0"/>
              <a:t>时，通过训练后的模型，判断得出临时变量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，则原图上出现“</a:t>
            </a:r>
            <a:r>
              <a:rPr lang="en-US" altLang="zh-CN" dirty="0" smtClean="0"/>
              <a:t>plank</a:t>
            </a:r>
            <a:r>
              <a:rPr lang="zh-CN" altLang="en-US" dirty="0" smtClean="0"/>
              <a:t>”的标签。</a:t>
            </a:r>
            <a:endParaRPr lang="en-US" altLang="zh-CN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2787774"/>
            <a:ext cx="247256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64" y="2787774"/>
            <a:ext cx="233522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391133" y="2800573"/>
            <a:ext cx="32646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当图片为</a:t>
            </a:r>
            <a:r>
              <a:rPr lang="en-US" altLang="zh-CN" dirty="0"/>
              <a:t>goddess</a:t>
            </a:r>
            <a:r>
              <a:rPr lang="zh-CN" altLang="en-US" dirty="0" smtClean="0"/>
              <a:t>时，通过训练后的模型，判断得出临时变量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</a:t>
            </a:r>
            <a:r>
              <a:rPr lang="en-US" altLang="zh-CN" dirty="0"/>
              <a:t>1</a:t>
            </a:r>
            <a:r>
              <a:rPr lang="zh-CN" altLang="en-US" dirty="0" smtClean="0"/>
              <a:t>，则原图上出现“</a:t>
            </a:r>
            <a:r>
              <a:rPr lang="en-US" altLang="zh-CN" dirty="0"/>
              <a:t>goddess</a:t>
            </a:r>
            <a:r>
              <a:rPr lang="zh-CN" altLang="en-US" dirty="0" smtClean="0"/>
              <a:t>”的标签。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至此完成对两个人体姿势的评估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036641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81F6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08957" y="20633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模型结果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35" name="椭圆 34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82" name="Text Placeholder 8"/>
          <p:cNvSpPr txBox="1">
            <a:spLocks/>
          </p:cNvSpPr>
          <p:nvPr/>
        </p:nvSpPr>
        <p:spPr>
          <a:xfrm>
            <a:off x="395536" y="1489225"/>
            <a:ext cx="3099470" cy="3404225"/>
          </a:xfrm>
          <a:prstGeom prst="rect">
            <a:avLst/>
          </a:prstGeom>
        </p:spPr>
        <p:txBody>
          <a:bodyPr vert="horz" lIns="91404" tIns="45701" rIns="91404" bIns="45701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/>
              <a:t>姿势检测是机器学习领域的一个活跃研究领域，并提供了多种实际应用</a:t>
            </a:r>
            <a:r>
              <a:rPr lang="zh-CN" altLang="en-US" sz="1400" dirty="0" smtClean="0"/>
              <a:t>。在</a:t>
            </a:r>
            <a:r>
              <a:rPr lang="zh-CN" altLang="en-US" sz="1400" dirty="0"/>
              <a:t>本文中，我们尝试开发一个这样的应用程序，并通过姿势检测来解决问题。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3" name="Straight Connector 59"/>
          <p:cNvCxnSpPr/>
          <p:nvPr/>
        </p:nvCxnSpPr>
        <p:spPr>
          <a:xfrm flipV="1">
            <a:off x="3419872" y="624114"/>
            <a:ext cx="0" cy="448121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 bwMode="auto">
          <a:xfrm>
            <a:off x="231494" y="1150010"/>
            <a:ext cx="2031060" cy="35780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初步构思</a:t>
            </a:r>
            <a:endParaRPr lang="en-AU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8"/>
          <p:cNvSpPr txBox="1">
            <a:spLocks/>
          </p:cNvSpPr>
          <p:nvPr/>
        </p:nvSpPr>
        <p:spPr>
          <a:xfrm>
            <a:off x="3563672" y="1504882"/>
            <a:ext cx="3099470" cy="3404225"/>
          </a:xfrm>
          <a:prstGeom prst="rect">
            <a:avLst/>
          </a:prstGeom>
        </p:spPr>
        <p:txBody>
          <a:bodyPr vert="horz" lIns="91404" tIns="45701" rIns="91404" bIns="45701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/>
              <a:t>我们了解了姿势检测和几个可用于姿势检测的模型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出于</a:t>
            </a:r>
            <a:r>
              <a:rPr lang="zh-CN" altLang="en-US" sz="1400" dirty="0"/>
              <a:t>我们的目的选择了 </a:t>
            </a:r>
            <a:r>
              <a:rPr lang="en-US" altLang="zh-CN" sz="1400" dirty="0"/>
              <a:t>blaze </a:t>
            </a:r>
            <a:r>
              <a:rPr lang="zh-CN" altLang="en-US" sz="1400" dirty="0"/>
              <a:t>姿势模型，并了解了它相对于其他模型的优缺点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/>
              <a:t>最后，我们使用 </a:t>
            </a:r>
            <a:r>
              <a:rPr lang="en-US" altLang="zh-CN" sz="1400" dirty="0" err="1"/>
              <a:t>sklearn</a:t>
            </a:r>
            <a:r>
              <a:rPr lang="en-US" altLang="zh-CN" sz="1400" dirty="0"/>
              <a:t> </a:t>
            </a:r>
            <a:r>
              <a:rPr lang="zh-CN" altLang="en-US" sz="1400" dirty="0"/>
              <a:t>库中的支持向量分类器构建了一个分类器来对瑜伽姿势进行分类。为此，我们还构建了自己的数据集，可以使用更多图像进一步扩展。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auto">
          <a:xfrm>
            <a:off x="3399630" y="1165667"/>
            <a:ext cx="2031060" cy="35780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实践模拟分析</a:t>
            </a:r>
            <a:endParaRPr lang="en-AU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8"/>
          <p:cNvSpPr txBox="1">
            <a:spLocks/>
          </p:cNvSpPr>
          <p:nvPr/>
        </p:nvSpPr>
        <p:spPr>
          <a:xfrm>
            <a:off x="6832308" y="1486296"/>
            <a:ext cx="2339752" cy="3404225"/>
          </a:xfrm>
          <a:prstGeom prst="rect">
            <a:avLst/>
          </a:prstGeom>
        </p:spPr>
        <p:txBody>
          <a:bodyPr vert="horz" lIns="91404" tIns="45701" rIns="91404" bIns="45701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/>
              <a:t>可以尝试其他机器学习算法而不是 </a:t>
            </a:r>
            <a:r>
              <a:rPr lang="en-US" altLang="zh-CN" sz="1400" dirty="0"/>
              <a:t>SVM</a:t>
            </a:r>
            <a:r>
              <a:rPr lang="zh-CN" altLang="en-US" sz="1400" dirty="0"/>
              <a:t>，并相应地比较结果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最近邻算法（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），学习向量量化（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LVQ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），袋装法和随机森林（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bagging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）等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 bwMode="auto">
          <a:xfrm>
            <a:off x="6832308" y="1147081"/>
            <a:ext cx="2031060" cy="35780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charset="0"/>
                <a:ea typeface="MS PGothic" pitchFamily="34" charset="-128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Corbel" pitchFamily="34" charset="0"/>
              <a:buNone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其他方案</a:t>
            </a:r>
            <a:endParaRPr lang="en-AU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Straight Connector 59"/>
          <p:cNvCxnSpPr/>
          <p:nvPr/>
        </p:nvCxnSpPr>
        <p:spPr>
          <a:xfrm flipV="1">
            <a:off x="6804248" y="606440"/>
            <a:ext cx="0" cy="448121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5477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74092" y="952548"/>
            <a:ext cx="787907" cy="795786"/>
            <a:chOff x="2198155" y="986187"/>
            <a:chExt cx="787907" cy="795786"/>
          </a:xfrm>
        </p:grpSpPr>
        <p:sp>
          <p:nvSpPr>
            <p:cNvPr id="5" name="椭圆 4"/>
            <p:cNvSpPr/>
            <p:nvPr/>
          </p:nvSpPr>
          <p:spPr>
            <a:xfrm>
              <a:off x="2198155" y="986187"/>
              <a:ext cx="787907" cy="795786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26"/>
            <p:cNvSpPr>
              <a:spLocks noEditPoints="1"/>
            </p:cNvSpPr>
            <p:nvPr/>
          </p:nvSpPr>
          <p:spPr bwMode="auto">
            <a:xfrm>
              <a:off x="2303635" y="1089736"/>
              <a:ext cx="553711" cy="514361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0" tIns="34275" rIns="68550" bIns="3427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14897" y="934028"/>
            <a:ext cx="787907" cy="795786"/>
            <a:chOff x="3171969" y="1657308"/>
            <a:chExt cx="787907" cy="795786"/>
          </a:xfrm>
        </p:grpSpPr>
        <p:sp>
          <p:nvSpPr>
            <p:cNvPr id="8" name="椭圆 7"/>
            <p:cNvSpPr/>
            <p:nvPr/>
          </p:nvSpPr>
          <p:spPr>
            <a:xfrm>
              <a:off x="3171969" y="1657308"/>
              <a:ext cx="787907" cy="795786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8"/>
            <p:cNvSpPr>
              <a:spLocks noEditPoints="1"/>
            </p:cNvSpPr>
            <p:nvPr/>
          </p:nvSpPr>
          <p:spPr bwMode="auto">
            <a:xfrm>
              <a:off x="3307648" y="1802791"/>
              <a:ext cx="511193" cy="541860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0" tIns="34275" rIns="68550" bIns="3427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45724" y="924410"/>
            <a:ext cx="787907" cy="795786"/>
            <a:chOff x="5257451" y="1657308"/>
            <a:chExt cx="787907" cy="795786"/>
          </a:xfrm>
        </p:grpSpPr>
        <p:sp>
          <p:nvSpPr>
            <p:cNvPr id="11" name="椭圆 10"/>
            <p:cNvSpPr/>
            <p:nvPr/>
          </p:nvSpPr>
          <p:spPr>
            <a:xfrm>
              <a:off x="5257451" y="1657308"/>
              <a:ext cx="787907" cy="795786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17"/>
            <p:cNvSpPr>
              <a:spLocks noEditPoints="1"/>
            </p:cNvSpPr>
            <p:nvPr/>
          </p:nvSpPr>
          <p:spPr bwMode="auto">
            <a:xfrm>
              <a:off x="5382460" y="1805660"/>
              <a:ext cx="484497" cy="518318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0" tIns="34275" rIns="68550" bIns="3427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16657" y="916614"/>
            <a:ext cx="787907" cy="795786"/>
            <a:chOff x="6395868" y="972306"/>
            <a:chExt cx="787907" cy="795786"/>
          </a:xfrm>
        </p:grpSpPr>
        <p:sp>
          <p:nvSpPr>
            <p:cNvPr id="14" name="椭圆 13"/>
            <p:cNvSpPr/>
            <p:nvPr/>
          </p:nvSpPr>
          <p:spPr>
            <a:xfrm>
              <a:off x="6395868" y="972306"/>
              <a:ext cx="787907" cy="795786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6479843" y="1067375"/>
              <a:ext cx="619958" cy="618025"/>
            </a:xfrm>
            <a:custGeom>
              <a:avLst/>
              <a:gdLst>
                <a:gd name="T0" fmla="*/ 122 w 689"/>
                <a:gd name="T1" fmla="*/ 472 h 688"/>
                <a:gd name="T2" fmla="*/ 567 w 689"/>
                <a:gd name="T3" fmla="*/ 215 h 688"/>
                <a:gd name="T4" fmla="*/ 495 w 689"/>
                <a:gd name="T5" fmla="*/ 605 h 688"/>
                <a:gd name="T6" fmla="*/ 194 w 689"/>
                <a:gd name="T7" fmla="*/ 83 h 688"/>
                <a:gd name="T8" fmla="*/ 495 w 689"/>
                <a:gd name="T9" fmla="*/ 605 h 688"/>
                <a:gd name="T10" fmla="*/ 161 w 689"/>
                <a:gd name="T11" fmla="*/ 450 h 688"/>
                <a:gd name="T12" fmla="*/ 528 w 689"/>
                <a:gd name="T13" fmla="*/ 238 h 688"/>
                <a:gd name="T14" fmla="*/ 460 w 689"/>
                <a:gd name="T15" fmla="*/ 543 h 688"/>
                <a:gd name="T16" fmla="*/ 230 w 689"/>
                <a:gd name="T17" fmla="*/ 145 h 688"/>
                <a:gd name="T18" fmla="*/ 460 w 689"/>
                <a:gd name="T19" fmla="*/ 543 h 688"/>
                <a:gd name="T20" fmla="*/ 345 w 689"/>
                <a:gd name="T21" fmla="*/ 376 h 688"/>
                <a:gd name="T22" fmla="*/ 345 w 689"/>
                <a:gd name="T23" fmla="*/ 311 h 688"/>
                <a:gd name="T24" fmla="*/ 359 w 689"/>
                <a:gd name="T25" fmla="*/ 158 h 688"/>
                <a:gd name="T26" fmla="*/ 344 w 689"/>
                <a:gd name="T27" fmla="*/ 172 h 688"/>
                <a:gd name="T28" fmla="*/ 330 w 689"/>
                <a:gd name="T29" fmla="*/ 135 h 688"/>
                <a:gd name="T30" fmla="*/ 345 w 689"/>
                <a:gd name="T31" fmla="*/ 121 h 688"/>
                <a:gd name="T32" fmla="*/ 359 w 689"/>
                <a:gd name="T33" fmla="*/ 158 h 688"/>
                <a:gd name="T34" fmla="*/ 345 w 689"/>
                <a:gd name="T35" fmla="*/ 567 h 688"/>
                <a:gd name="T36" fmla="*/ 330 w 689"/>
                <a:gd name="T37" fmla="*/ 553 h 688"/>
                <a:gd name="T38" fmla="*/ 344 w 689"/>
                <a:gd name="T39" fmla="*/ 516 h 688"/>
                <a:gd name="T40" fmla="*/ 359 w 689"/>
                <a:gd name="T41" fmla="*/ 530 h 688"/>
                <a:gd name="T42" fmla="*/ 159 w 689"/>
                <a:gd name="T43" fmla="*/ 326 h 688"/>
                <a:gd name="T44" fmla="*/ 173 w 689"/>
                <a:gd name="T45" fmla="*/ 342 h 688"/>
                <a:gd name="T46" fmla="*/ 136 w 689"/>
                <a:gd name="T47" fmla="*/ 356 h 688"/>
                <a:gd name="T48" fmla="*/ 122 w 689"/>
                <a:gd name="T49" fmla="*/ 340 h 688"/>
                <a:gd name="T50" fmla="*/ 159 w 689"/>
                <a:gd name="T51" fmla="*/ 326 h 688"/>
                <a:gd name="T52" fmla="*/ 567 w 689"/>
                <a:gd name="T53" fmla="*/ 340 h 688"/>
                <a:gd name="T54" fmla="*/ 553 w 689"/>
                <a:gd name="T55" fmla="*/ 356 h 688"/>
                <a:gd name="T56" fmla="*/ 516 w 689"/>
                <a:gd name="T57" fmla="*/ 342 h 688"/>
                <a:gd name="T58" fmla="*/ 530 w 689"/>
                <a:gd name="T59" fmla="*/ 326 h 688"/>
                <a:gd name="T60" fmla="*/ 363 w 689"/>
                <a:gd name="T61" fmla="*/ 344 h 688"/>
                <a:gd name="T62" fmla="*/ 327 w 689"/>
                <a:gd name="T63" fmla="*/ 344 h 688"/>
                <a:gd name="T64" fmla="*/ 345 w 689"/>
                <a:gd name="T65" fmla="*/ 201 h 688"/>
                <a:gd name="T66" fmla="*/ 363 w 689"/>
                <a:gd name="T67" fmla="*/ 344 h 688"/>
                <a:gd name="T68" fmla="*/ 262 w 689"/>
                <a:gd name="T69" fmla="*/ 429 h 688"/>
                <a:gd name="T70" fmla="*/ 329 w 689"/>
                <a:gd name="T71" fmla="*/ 336 h 688"/>
                <a:gd name="T72" fmla="*/ 355 w 689"/>
                <a:gd name="T73" fmla="*/ 36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688">
                  <a:moveTo>
                    <a:pt x="216" y="121"/>
                  </a:moveTo>
                  <a:cubicBezTo>
                    <a:pt x="94" y="192"/>
                    <a:pt x="51" y="350"/>
                    <a:pt x="122" y="472"/>
                  </a:cubicBezTo>
                  <a:cubicBezTo>
                    <a:pt x="193" y="595"/>
                    <a:pt x="350" y="637"/>
                    <a:pt x="473" y="566"/>
                  </a:cubicBezTo>
                  <a:cubicBezTo>
                    <a:pt x="596" y="495"/>
                    <a:pt x="638" y="338"/>
                    <a:pt x="567" y="215"/>
                  </a:cubicBezTo>
                  <a:cubicBezTo>
                    <a:pt x="496" y="93"/>
                    <a:pt x="339" y="51"/>
                    <a:pt x="216" y="121"/>
                  </a:cubicBezTo>
                  <a:close/>
                  <a:moveTo>
                    <a:pt x="495" y="605"/>
                  </a:moveTo>
                  <a:cubicBezTo>
                    <a:pt x="351" y="688"/>
                    <a:pt x="167" y="638"/>
                    <a:pt x="83" y="495"/>
                  </a:cubicBezTo>
                  <a:cubicBezTo>
                    <a:pt x="0" y="351"/>
                    <a:pt x="50" y="166"/>
                    <a:pt x="194" y="83"/>
                  </a:cubicBezTo>
                  <a:cubicBezTo>
                    <a:pt x="338" y="0"/>
                    <a:pt x="523" y="49"/>
                    <a:pt x="606" y="193"/>
                  </a:cubicBezTo>
                  <a:cubicBezTo>
                    <a:pt x="689" y="337"/>
                    <a:pt x="639" y="522"/>
                    <a:pt x="495" y="605"/>
                  </a:cubicBezTo>
                  <a:close/>
                  <a:moveTo>
                    <a:pt x="238" y="160"/>
                  </a:moveTo>
                  <a:cubicBezTo>
                    <a:pt x="137" y="219"/>
                    <a:pt x="102" y="349"/>
                    <a:pt x="161" y="450"/>
                  </a:cubicBezTo>
                  <a:cubicBezTo>
                    <a:pt x="219" y="551"/>
                    <a:pt x="349" y="586"/>
                    <a:pt x="451" y="528"/>
                  </a:cubicBezTo>
                  <a:cubicBezTo>
                    <a:pt x="552" y="469"/>
                    <a:pt x="587" y="339"/>
                    <a:pt x="528" y="238"/>
                  </a:cubicBezTo>
                  <a:cubicBezTo>
                    <a:pt x="470" y="136"/>
                    <a:pt x="340" y="102"/>
                    <a:pt x="238" y="160"/>
                  </a:cubicBezTo>
                  <a:close/>
                  <a:moveTo>
                    <a:pt x="460" y="543"/>
                  </a:moveTo>
                  <a:cubicBezTo>
                    <a:pt x="350" y="607"/>
                    <a:pt x="209" y="569"/>
                    <a:pt x="145" y="459"/>
                  </a:cubicBezTo>
                  <a:cubicBezTo>
                    <a:pt x="82" y="349"/>
                    <a:pt x="120" y="208"/>
                    <a:pt x="230" y="145"/>
                  </a:cubicBezTo>
                  <a:cubicBezTo>
                    <a:pt x="339" y="81"/>
                    <a:pt x="480" y="119"/>
                    <a:pt x="544" y="229"/>
                  </a:cubicBezTo>
                  <a:cubicBezTo>
                    <a:pt x="607" y="339"/>
                    <a:pt x="570" y="480"/>
                    <a:pt x="460" y="543"/>
                  </a:cubicBezTo>
                  <a:close/>
                  <a:moveTo>
                    <a:pt x="377" y="344"/>
                  </a:moveTo>
                  <a:cubicBezTo>
                    <a:pt x="377" y="362"/>
                    <a:pt x="362" y="376"/>
                    <a:pt x="345" y="376"/>
                  </a:cubicBezTo>
                  <a:cubicBezTo>
                    <a:pt x="327" y="376"/>
                    <a:pt x="312" y="362"/>
                    <a:pt x="312" y="344"/>
                  </a:cubicBezTo>
                  <a:cubicBezTo>
                    <a:pt x="312" y="326"/>
                    <a:pt x="327" y="311"/>
                    <a:pt x="345" y="311"/>
                  </a:cubicBezTo>
                  <a:cubicBezTo>
                    <a:pt x="362" y="311"/>
                    <a:pt x="377" y="326"/>
                    <a:pt x="377" y="344"/>
                  </a:cubicBezTo>
                  <a:close/>
                  <a:moveTo>
                    <a:pt x="359" y="158"/>
                  </a:moveTo>
                  <a:cubicBezTo>
                    <a:pt x="359" y="166"/>
                    <a:pt x="353" y="172"/>
                    <a:pt x="345" y="172"/>
                  </a:cubicBezTo>
                  <a:lnTo>
                    <a:pt x="344" y="172"/>
                  </a:lnTo>
                  <a:cubicBezTo>
                    <a:pt x="336" y="172"/>
                    <a:pt x="330" y="166"/>
                    <a:pt x="330" y="158"/>
                  </a:cubicBezTo>
                  <a:lnTo>
                    <a:pt x="330" y="135"/>
                  </a:lnTo>
                  <a:cubicBezTo>
                    <a:pt x="330" y="127"/>
                    <a:pt x="336" y="121"/>
                    <a:pt x="344" y="121"/>
                  </a:cubicBezTo>
                  <a:lnTo>
                    <a:pt x="345" y="121"/>
                  </a:lnTo>
                  <a:cubicBezTo>
                    <a:pt x="353" y="121"/>
                    <a:pt x="359" y="127"/>
                    <a:pt x="359" y="135"/>
                  </a:cubicBezTo>
                  <a:lnTo>
                    <a:pt x="359" y="158"/>
                  </a:lnTo>
                  <a:close/>
                  <a:moveTo>
                    <a:pt x="359" y="553"/>
                  </a:moveTo>
                  <a:cubicBezTo>
                    <a:pt x="359" y="560"/>
                    <a:pt x="353" y="567"/>
                    <a:pt x="345" y="567"/>
                  </a:cubicBezTo>
                  <a:lnTo>
                    <a:pt x="344" y="567"/>
                  </a:lnTo>
                  <a:cubicBezTo>
                    <a:pt x="336" y="567"/>
                    <a:pt x="330" y="560"/>
                    <a:pt x="330" y="553"/>
                  </a:cubicBezTo>
                  <a:lnTo>
                    <a:pt x="330" y="530"/>
                  </a:lnTo>
                  <a:cubicBezTo>
                    <a:pt x="330" y="522"/>
                    <a:pt x="336" y="516"/>
                    <a:pt x="344" y="516"/>
                  </a:cubicBezTo>
                  <a:lnTo>
                    <a:pt x="345" y="516"/>
                  </a:lnTo>
                  <a:cubicBezTo>
                    <a:pt x="353" y="516"/>
                    <a:pt x="359" y="522"/>
                    <a:pt x="359" y="530"/>
                  </a:cubicBezTo>
                  <a:lnTo>
                    <a:pt x="359" y="553"/>
                  </a:lnTo>
                  <a:close/>
                  <a:moveTo>
                    <a:pt x="159" y="326"/>
                  </a:moveTo>
                  <a:cubicBezTo>
                    <a:pt x="166" y="326"/>
                    <a:pt x="173" y="333"/>
                    <a:pt x="173" y="340"/>
                  </a:cubicBezTo>
                  <a:lnTo>
                    <a:pt x="173" y="342"/>
                  </a:lnTo>
                  <a:cubicBezTo>
                    <a:pt x="173" y="350"/>
                    <a:pt x="166" y="356"/>
                    <a:pt x="159" y="356"/>
                  </a:cubicBezTo>
                  <a:lnTo>
                    <a:pt x="136" y="356"/>
                  </a:lnTo>
                  <a:cubicBezTo>
                    <a:pt x="128" y="356"/>
                    <a:pt x="122" y="350"/>
                    <a:pt x="122" y="342"/>
                  </a:cubicBezTo>
                  <a:lnTo>
                    <a:pt x="122" y="340"/>
                  </a:lnTo>
                  <a:cubicBezTo>
                    <a:pt x="122" y="333"/>
                    <a:pt x="128" y="326"/>
                    <a:pt x="136" y="326"/>
                  </a:cubicBezTo>
                  <a:lnTo>
                    <a:pt x="159" y="326"/>
                  </a:lnTo>
                  <a:close/>
                  <a:moveTo>
                    <a:pt x="553" y="326"/>
                  </a:moveTo>
                  <a:cubicBezTo>
                    <a:pt x="561" y="326"/>
                    <a:pt x="567" y="333"/>
                    <a:pt x="567" y="340"/>
                  </a:cubicBezTo>
                  <a:lnTo>
                    <a:pt x="567" y="342"/>
                  </a:lnTo>
                  <a:cubicBezTo>
                    <a:pt x="567" y="350"/>
                    <a:pt x="561" y="356"/>
                    <a:pt x="553" y="356"/>
                  </a:cubicBezTo>
                  <a:lnTo>
                    <a:pt x="530" y="356"/>
                  </a:lnTo>
                  <a:cubicBezTo>
                    <a:pt x="523" y="356"/>
                    <a:pt x="516" y="350"/>
                    <a:pt x="516" y="342"/>
                  </a:cubicBezTo>
                  <a:lnTo>
                    <a:pt x="516" y="340"/>
                  </a:lnTo>
                  <a:cubicBezTo>
                    <a:pt x="516" y="333"/>
                    <a:pt x="523" y="326"/>
                    <a:pt x="530" y="326"/>
                  </a:cubicBezTo>
                  <a:lnTo>
                    <a:pt x="553" y="326"/>
                  </a:lnTo>
                  <a:close/>
                  <a:moveTo>
                    <a:pt x="363" y="344"/>
                  </a:moveTo>
                  <a:cubicBezTo>
                    <a:pt x="363" y="354"/>
                    <a:pt x="355" y="362"/>
                    <a:pt x="345" y="362"/>
                  </a:cubicBezTo>
                  <a:cubicBezTo>
                    <a:pt x="335" y="362"/>
                    <a:pt x="327" y="354"/>
                    <a:pt x="327" y="344"/>
                  </a:cubicBezTo>
                  <a:lnTo>
                    <a:pt x="327" y="219"/>
                  </a:lnTo>
                  <a:cubicBezTo>
                    <a:pt x="327" y="209"/>
                    <a:pt x="335" y="201"/>
                    <a:pt x="345" y="201"/>
                  </a:cubicBezTo>
                  <a:cubicBezTo>
                    <a:pt x="355" y="201"/>
                    <a:pt x="363" y="209"/>
                    <a:pt x="363" y="219"/>
                  </a:cubicBezTo>
                  <a:lnTo>
                    <a:pt x="363" y="344"/>
                  </a:lnTo>
                  <a:close/>
                  <a:moveTo>
                    <a:pt x="289" y="427"/>
                  </a:moveTo>
                  <a:cubicBezTo>
                    <a:pt x="281" y="435"/>
                    <a:pt x="269" y="436"/>
                    <a:pt x="262" y="429"/>
                  </a:cubicBezTo>
                  <a:cubicBezTo>
                    <a:pt x="255" y="422"/>
                    <a:pt x="255" y="409"/>
                    <a:pt x="263" y="402"/>
                  </a:cubicBezTo>
                  <a:lnTo>
                    <a:pt x="329" y="336"/>
                  </a:lnTo>
                  <a:cubicBezTo>
                    <a:pt x="337" y="328"/>
                    <a:pt x="349" y="327"/>
                    <a:pt x="356" y="334"/>
                  </a:cubicBezTo>
                  <a:cubicBezTo>
                    <a:pt x="363" y="341"/>
                    <a:pt x="362" y="354"/>
                    <a:pt x="355" y="361"/>
                  </a:cubicBezTo>
                  <a:lnTo>
                    <a:pt x="289" y="4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0" tIns="34275" rIns="68550" bIns="3427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523465" y="916614"/>
            <a:ext cx="787907" cy="795786"/>
            <a:chOff x="5140100" y="370569"/>
            <a:chExt cx="787907" cy="795786"/>
          </a:xfrm>
        </p:grpSpPr>
        <p:sp>
          <p:nvSpPr>
            <p:cNvPr id="17" name="椭圆 16"/>
            <p:cNvSpPr/>
            <p:nvPr/>
          </p:nvSpPr>
          <p:spPr>
            <a:xfrm>
              <a:off x="5140100" y="370569"/>
              <a:ext cx="787907" cy="795786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5245696" y="493587"/>
              <a:ext cx="557666" cy="492600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0" tIns="34275" rIns="68550" bIns="3427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5705" y="1843041"/>
            <a:ext cx="9144000" cy="2974582"/>
          </a:xfrm>
          <a:prstGeom prst="rect">
            <a:avLst/>
          </a:prstGeom>
          <a:solidFill>
            <a:srgbClr val="08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78071" y="1843041"/>
            <a:ext cx="44454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THANKS</a:t>
            </a:r>
            <a:endParaRPr lang="zh-CN" altLang="en-US" sz="80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8097" y="31664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感谢</a:t>
            </a:r>
            <a:r>
              <a:rPr lang="zh-CN" altLang="en-US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所有老师</a:t>
            </a:r>
            <a:r>
              <a:rPr lang="zh-CN" altLang="en-US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和</a:t>
            </a:r>
            <a:r>
              <a:rPr lang="zh-CN" altLang="en-US" smtClean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同学</a:t>
            </a:r>
            <a:r>
              <a:rPr lang="zh-CN" altLang="en-US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5567960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-1" y="10980"/>
            <a:ext cx="2123729" cy="5132520"/>
          </a:xfrm>
          <a:prstGeom prst="rect">
            <a:avLst/>
          </a:prstGeom>
          <a:solidFill>
            <a:srgbClr val="08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19"/>
          <p:cNvSpPr txBox="1"/>
          <p:nvPr/>
        </p:nvSpPr>
        <p:spPr>
          <a:xfrm>
            <a:off x="482377" y="184672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目录</a:t>
            </a:r>
            <a:endParaRPr lang="zh-CN" altLang="en-US" sz="44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48" name="TextBox 20"/>
          <p:cNvSpPr txBox="1"/>
          <p:nvPr/>
        </p:nvSpPr>
        <p:spPr>
          <a:xfrm>
            <a:off x="345238" y="2491558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181015" y="1135420"/>
            <a:ext cx="5855480" cy="451079"/>
            <a:chOff x="3181015" y="1135420"/>
            <a:chExt cx="5215084" cy="451079"/>
          </a:xfrm>
        </p:grpSpPr>
        <p:grpSp>
          <p:nvGrpSpPr>
            <p:cNvPr id="9" name="组合 8"/>
            <p:cNvGrpSpPr/>
            <p:nvPr/>
          </p:nvGrpSpPr>
          <p:grpSpPr>
            <a:xfrm>
              <a:off x="3181015" y="1135420"/>
              <a:ext cx="5215084" cy="413003"/>
              <a:chOff x="3181015" y="1135420"/>
              <a:chExt cx="5215084" cy="41300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201129" y="1146808"/>
                <a:ext cx="5194970" cy="401615"/>
                <a:chOff x="1995811" y="925710"/>
                <a:chExt cx="4655161" cy="267743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127300" y="932157"/>
                  <a:ext cx="4316908" cy="260359"/>
                </a:xfrm>
                <a:prstGeom prst="rect">
                  <a:avLst/>
                </a:prstGeom>
                <a:solidFill>
                  <a:srgbClr val="081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等腰三角形 4"/>
                <p:cNvSpPr/>
                <p:nvPr/>
              </p:nvSpPr>
              <p:spPr>
                <a:xfrm rot="5400000">
                  <a:off x="6413718" y="956200"/>
                  <a:ext cx="267743" cy="206764"/>
                </a:xfrm>
                <a:prstGeom prst="triangle">
                  <a:avLst/>
                </a:prstGeom>
                <a:solidFill>
                  <a:srgbClr val="081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 rot="2700000">
                  <a:off x="2038701" y="928095"/>
                  <a:ext cx="177196" cy="26297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81F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文本框 7"/>
              <p:cNvSpPr txBox="1"/>
              <p:nvPr/>
            </p:nvSpPr>
            <p:spPr>
              <a:xfrm>
                <a:off x="3181015" y="1135420"/>
                <a:ext cx="3524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TextBox 31"/>
            <p:cNvSpPr txBox="1"/>
            <p:nvPr/>
          </p:nvSpPr>
          <p:spPr>
            <a:xfrm>
              <a:off x="4154739" y="1155612"/>
              <a:ext cx="25739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是姿态估计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2"/>
            <p:cNvSpPr>
              <a:spLocks noEditPoints="1"/>
            </p:cNvSpPr>
            <p:nvPr/>
          </p:nvSpPr>
          <p:spPr bwMode="auto">
            <a:xfrm>
              <a:off x="7797427" y="1189211"/>
              <a:ext cx="302064" cy="29603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0" tIns="34275" rIns="68550" bIns="3427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181015" y="1851670"/>
            <a:ext cx="5855480" cy="437951"/>
            <a:chOff x="3181015" y="1851670"/>
            <a:chExt cx="5215084" cy="437951"/>
          </a:xfrm>
        </p:grpSpPr>
        <p:grpSp>
          <p:nvGrpSpPr>
            <p:cNvPr id="22" name="组合 21"/>
            <p:cNvGrpSpPr/>
            <p:nvPr/>
          </p:nvGrpSpPr>
          <p:grpSpPr>
            <a:xfrm>
              <a:off x="3181015" y="1851670"/>
              <a:ext cx="5215084" cy="413003"/>
              <a:chOff x="3181015" y="1135420"/>
              <a:chExt cx="5215084" cy="413003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201129" y="1146808"/>
                <a:ext cx="5194970" cy="401615"/>
                <a:chOff x="1995811" y="925710"/>
                <a:chExt cx="4655161" cy="267743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2127300" y="932157"/>
                  <a:ext cx="4316908" cy="260359"/>
                </a:xfrm>
                <a:prstGeom prst="rect">
                  <a:avLst/>
                </a:prstGeom>
                <a:solidFill>
                  <a:srgbClr val="081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5400000">
                  <a:off x="6413718" y="956200"/>
                  <a:ext cx="267743" cy="206764"/>
                </a:xfrm>
                <a:prstGeom prst="triangle">
                  <a:avLst/>
                </a:prstGeom>
                <a:solidFill>
                  <a:srgbClr val="081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 rot="2700000">
                  <a:off x="2038701" y="928095"/>
                  <a:ext cx="177196" cy="26297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81F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3181015" y="1135420"/>
                <a:ext cx="3524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TextBox 32"/>
            <p:cNvSpPr txBox="1"/>
            <p:nvPr/>
          </p:nvSpPr>
          <p:spPr>
            <a:xfrm>
              <a:off x="4015818" y="1858734"/>
              <a:ext cx="39441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准备数据集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26"/>
            <p:cNvSpPr>
              <a:spLocks noEditPoints="1"/>
            </p:cNvSpPr>
            <p:nvPr/>
          </p:nvSpPr>
          <p:spPr bwMode="auto">
            <a:xfrm>
              <a:off x="7776554" y="1888698"/>
              <a:ext cx="343811" cy="319378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0" tIns="34275" rIns="68550" bIns="3427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181014" y="2571750"/>
            <a:ext cx="5855481" cy="437544"/>
            <a:chOff x="3181015" y="2571750"/>
            <a:chExt cx="5215084" cy="437544"/>
          </a:xfrm>
        </p:grpSpPr>
        <p:grpSp>
          <p:nvGrpSpPr>
            <p:cNvPr id="28" name="组合 27"/>
            <p:cNvGrpSpPr/>
            <p:nvPr/>
          </p:nvGrpSpPr>
          <p:grpSpPr>
            <a:xfrm>
              <a:off x="3181015" y="2571750"/>
              <a:ext cx="5215084" cy="413003"/>
              <a:chOff x="3181015" y="1135420"/>
              <a:chExt cx="5215084" cy="413003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201129" y="1146808"/>
                <a:ext cx="5194970" cy="401615"/>
                <a:chOff x="1995811" y="925710"/>
                <a:chExt cx="4655161" cy="267743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2127300" y="932157"/>
                  <a:ext cx="4316908" cy="260359"/>
                </a:xfrm>
                <a:prstGeom prst="rect">
                  <a:avLst/>
                </a:prstGeom>
                <a:solidFill>
                  <a:srgbClr val="081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/>
                <p:cNvSpPr/>
                <p:nvPr/>
              </p:nvSpPr>
              <p:spPr>
                <a:xfrm rot="5400000">
                  <a:off x="6413718" y="956200"/>
                  <a:ext cx="267743" cy="206764"/>
                </a:xfrm>
                <a:prstGeom prst="triangle">
                  <a:avLst/>
                </a:prstGeom>
                <a:solidFill>
                  <a:srgbClr val="081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 rot="2700000">
                  <a:off x="2038701" y="928095"/>
                  <a:ext cx="177196" cy="26297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81F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>
              <a:xfrm>
                <a:off x="3181015" y="1135420"/>
                <a:ext cx="3524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3"/>
            <p:cNvSpPr txBox="1"/>
            <p:nvPr/>
          </p:nvSpPr>
          <p:spPr>
            <a:xfrm>
              <a:off x="3350171" y="2578407"/>
              <a:ext cx="47602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创建姿势估计模型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8"/>
            <p:cNvSpPr>
              <a:spLocks noEditPoints="1"/>
            </p:cNvSpPr>
            <p:nvPr/>
          </p:nvSpPr>
          <p:spPr bwMode="auto">
            <a:xfrm>
              <a:off x="7801251" y="2618591"/>
              <a:ext cx="317411" cy="336453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0" tIns="34275" rIns="68550" bIns="3427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181015" y="3282588"/>
            <a:ext cx="5855480" cy="430887"/>
            <a:chOff x="3181015" y="3282588"/>
            <a:chExt cx="5215084" cy="430887"/>
          </a:xfrm>
        </p:grpSpPr>
        <p:grpSp>
          <p:nvGrpSpPr>
            <p:cNvPr id="34" name="组合 33"/>
            <p:cNvGrpSpPr/>
            <p:nvPr/>
          </p:nvGrpSpPr>
          <p:grpSpPr>
            <a:xfrm>
              <a:off x="3181015" y="3291830"/>
              <a:ext cx="5215084" cy="413003"/>
              <a:chOff x="3181015" y="1135420"/>
              <a:chExt cx="5215084" cy="413003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3201129" y="1146808"/>
                <a:ext cx="5194970" cy="401615"/>
                <a:chOff x="1995811" y="925710"/>
                <a:chExt cx="4655161" cy="267743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2127300" y="932157"/>
                  <a:ext cx="4316908" cy="260359"/>
                </a:xfrm>
                <a:prstGeom prst="rect">
                  <a:avLst/>
                </a:prstGeom>
                <a:solidFill>
                  <a:srgbClr val="081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 rot="5400000">
                  <a:off x="6413718" y="956200"/>
                  <a:ext cx="267743" cy="206764"/>
                </a:xfrm>
                <a:prstGeom prst="triangle">
                  <a:avLst/>
                </a:prstGeom>
                <a:solidFill>
                  <a:srgbClr val="081F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 rot="2700000">
                  <a:off x="2038701" y="928095"/>
                  <a:ext cx="177196" cy="26297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81F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6" name="文本框 35"/>
              <p:cNvSpPr txBox="1"/>
              <p:nvPr/>
            </p:nvSpPr>
            <p:spPr>
              <a:xfrm>
                <a:off x="3181015" y="1135420"/>
                <a:ext cx="3524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34"/>
            <p:cNvSpPr txBox="1"/>
            <p:nvPr/>
          </p:nvSpPr>
          <p:spPr>
            <a:xfrm>
              <a:off x="3992441" y="3282588"/>
              <a:ext cx="30250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模型结果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7"/>
            <p:cNvSpPr>
              <a:spLocks noEditPoints="1"/>
            </p:cNvSpPr>
            <p:nvPr/>
          </p:nvSpPr>
          <p:spPr bwMode="auto">
            <a:xfrm>
              <a:off x="7809539" y="3349968"/>
              <a:ext cx="300835" cy="321835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0" tIns="34275" rIns="68550" bIns="3427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37153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5" name="椭圆 4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050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什么是姿态估计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482" y="1415677"/>
            <a:ext cx="8113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1400" dirty="0"/>
              <a:t>基于这些关键点，我们可以比较各种动作和姿势并得出见解。</a:t>
            </a:r>
            <a:endParaRPr lang="en-US" altLang="zh-CN" sz="14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1400" dirty="0"/>
              <a:t>在增强现实、动画、游戏和机器人领域得到了积极的应用。</a:t>
            </a:r>
            <a:endParaRPr lang="zh-CN" altLang="zh-CN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42980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下犬式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2213" y="430894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女神式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20573" y="43719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树状式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482" y="915565"/>
            <a:ext cx="798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1400" dirty="0"/>
              <a:t>姿态估计是一种跟踪人或物体运动的计算机视觉技术。</a:t>
            </a:r>
            <a:endParaRPr lang="en-US" altLang="zh-CN" sz="14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400" dirty="0"/>
              <a:t>通常通过查找给定对象的关键点位置来执行。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52" y="2570440"/>
            <a:ext cx="2580086" cy="176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43" y="2655026"/>
            <a:ext cx="2604919" cy="170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23" y="2362025"/>
            <a:ext cx="1715765" cy="200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5402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050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姿态估计模型</a:t>
            </a:r>
            <a:endParaRPr lang="zh-CN" altLang="en-US" sz="2000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49" name="椭圆 48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4"/>
          <p:cNvSpPr txBox="1"/>
          <p:nvPr/>
        </p:nvSpPr>
        <p:spPr>
          <a:xfrm>
            <a:off x="515257" y="754456"/>
            <a:ext cx="5250703" cy="233293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41">
              <a:lnSpc>
                <a:spcPct val="130000"/>
              </a:lnSpc>
            </a:pPr>
            <a:r>
              <a:rPr lang="zh-CN" altLang="en-US" sz="1400" dirty="0"/>
              <a:t>目前有几种模型可以执行姿态估计。下面给出了一些姿势估计的方法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defTabSz="914241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cs typeface="+mn-ea"/>
              </a:rPr>
              <a:t>1.	Open pose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cs typeface="+mn-ea"/>
            </a:endParaRPr>
          </a:p>
          <a:p>
            <a:pPr defTabSz="914241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cs typeface="+mn-ea"/>
              </a:rPr>
              <a:t>2.	Pose net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cs typeface="+mn-ea"/>
            </a:endParaRPr>
          </a:p>
          <a:p>
            <a:pPr defTabSz="914241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cs typeface="+mn-ea"/>
              </a:rPr>
              <a:t>3.	Blaze pose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cs typeface="+mn-ea"/>
            </a:endParaRPr>
          </a:p>
          <a:p>
            <a:pPr defTabSz="914241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cs typeface="+mn-ea"/>
              </a:rPr>
              <a:t>4.	Deep pose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cs typeface="+mn-ea"/>
            </a:endParaRPr>
          </a:p>
          <a:p>
            <a:pPr defTabSz="914241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cs typeface="+mn-ea"/>
              </a:rPr>
              <a:t>5.	Dense pose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cs typeface="+mn-ea"/>
            </a:endParaRPr>
          </a:p>
          <a:p>
            <a:pPr defTabSz="914241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cs typeface="+mn-ea"/>
              </a:rPr>
              <a:t>6.	Deep cut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cs typeface="+mn-ea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598113" y="3087392"/>
            <a:ext cx="5774087" cy="65247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914241">
              <a:lnSpc>
                <a:spcPct val="130000"/>
              </a:lnSpc>
            </a:pPr>
            <a:r>
              <a:rPr lang="zh-CN" altLang="en-US" sz="1400" dirty="0"/>
              <a:t>我们将使用 </a:t>
            </a:r>
            <a:r>
              <a:rPr lang="en-US" altLang="zh-CN" sz="1400" dirty="0"/>
              <a:t>Blaze pose</a:t>
            </a:r>
            <a:r>
              <a:rPr lang="zh-CN" altLang="en-US" sz="1400" dirty="0"/>
              <a:t>检测人体姿势并提取关键点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defTabSz="914241">
              <a:lnSpc>
                <a:spcPct val="130000"/>
              </a:lnSpc>
            </a:pPr>
            <a:r>
              <a:rPr lang="zh-CN" altLang="en-US" sz="1400" dirty="0" smtClean="0"/>
              <a:t>模型</a:t>
            </a:r>
            <a:r>
              <a:rPr lang="zh-CN" altLang="en-US" sz="1400" dirty="0"/>
              <a:t>可以通过一个非常有用的库轻松实现，即众所周知的</a:t>
            </a:r>
            <a:r>
              <a:rPr lang="en-US" altLang="zh-CN" sz="1400" dirty="0"/>
              <a:t>Media Pipe</a:t>
            </a:r>
            <a:r>
              <a:rPr lang="zh-CN" altLang="en-US" sz="1400" dirty="0"/>
              <a:t>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82275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050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姿态估计模型</a:t>
            </a:r>
            <a:endParaRPr lang="zh-CN" altLang="en-US" sz="2000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49" name="椭圆 48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7" name="Freeform 6"/>
          <p:cNvSpPr>
            <a:spLocks/>
          </p:cNvSpPr>
          <p:nvPr/>
        </p:nvSpPr>
        <p:spPr bwMode="auto">
          <a:xfrm>
            <a:off x="6633683" y="638531"/>
            <a:ext cx="2485774" cy="1513561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1" tIns="755924" rIns="91431" bIns="45715" numCol="1" anchor="t" anchorCtr="0" compatLnSpc="1">
            <a:prstTxWarp prst="textNoShape">
              <a:avLst/>
            </a:prstTxWarp>
          </a:bodyPr>
          <a:lstStyle/>
          <a:p>
            <a:pPr algn="ctr" defTabSz="914241">
              <a:lnSpc>
                <a:spcPts val="1500"/>
              </a:lnSpc>
              <a:defRPr/>
            </a:pPr>
            <a:r>
              <a:rPr lang="en-US" altLang="zh-CN" sz="12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cs typeface="+mn-ea"/>
              </a:rPr>
              <a:t>VGG16</a:t>
            </a:r>
            <a:endParaRPr lang="zh-CN" altLang="en-US" sz="1200" b="1" kern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itchFamily="34" charset="-122"/>
              <a:cs typeface="+mn-ea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90376" y="1923678"/>
            <a:ext cx="6228692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0" name="直接连接符 59"/>
          <p:cNvCxnSpPr/>
          <p:nvPr/>
        </p:nvCxnSpPr>
        <p:spPr>
          <a:xfrm flipH="1">
            <a:off x="490374" y="2021315"/>
            <a:ext cx="6228692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58" name="Freeform 7"/>
          <p:cNvSpPr>
            <a:spLocks/>
          </p:cNvSpPr>
          <p:nvPr/>
        </p:nvSpPr>
        <p:spPr bwMode="auto">
          <a:xfrm>
            <a:off x="6609613" y="2425248"/>
            <a:ext cx="2485774" cy="931705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31" tIns="611939" rIns="91431" bIns="45715" numCol="1" anchor="t" anchorCtr="0" compatLnSpc="1">
            <a:prstTxWarp prst="textNoShape">
              <a:avLst/>
            </a:prstTxWarp>
          </a:bodyPr>
          <a:lstStyle/>
          <a:p>
            <a:pPr algn="ctr" defTabSz="914241">
              <a:defRPr/>
            </a:pPr>
            <a:r>
              <a:rPr lang="en-US" altLang="zh-CN" b="1" kern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软雅黑" panose="020B0503020204020204" pitchFamily="34" charset="-122"/>
                <a:cs typeface="+mn-ea"/>
              </a:rPr>
              <a:t>CNN</a:t>
            </a:r>
            <a:endParaRPr lang="zh-CN" altLang="en-US" b="1" kern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61" name="TextBox 13"/>
          <p:cNvSpPr txBox="1"/>
          <p:nvPr/>
        </p:nvSpPr>
        <p:spPr>
          <a:xfrm flipH="1">
            <a:off x="490375" y="658528"/>
            <a:ext cx="2786907" cy="446262"/>
          </a:xfrm>
          <a:prstGeom prst="rect">
            <a:avLst/>
          </a:prstGeom>
          <a:noFill/>
          <a:ln>
            <a:noFill/>
          </a:ln>
        </p:spPr>
        <p:txBody>
          <a:bodyPr wrap="square" lIns="91426" tIns="45713" rIns="91426" bIns="45713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algn="l" defTabSz="914241">
              <a:defRPr/>
            </a:pPr>
            <a:r>
              <a:rPr lang="en-US" altLang="zh-CN" sz="2300" kern="0" dirty="0" smtClean="0">
                <a:ea typeface="+mn-ea"/>
                <a:cs typeface="+mn-ea"/>
              </a:rPr>
              <a:t>Media Pipe</a:t>
            </a:r>
            <a:endParaRPr lang="zh-CN" altLang="en-US" sz="2300" kern="0" dirty="0">
              <a:ea typeface="+mn-ea"/>
              <a:cs typeface="+mn-ea"/>
            </a:endParaRPr>
          </a:p>
        </p:txBody>
      </p:sp>
      <p:sp>
        <p:nvSpPr>
          <p:cNvPr id="62" name="TextBox 14"/>
          <p:cNvSpPr txBox="1"/>
          <p:nvPr/>
        </p:nvSpPr>
        <p:spPr>
          <a:xfrm>
            <a:off x="490376" y="1068784"/>
            <a:ext cx="5250703" cy="90292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285750" indent="-285750" defTabSz="91424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1400" dirty="0"/>
              <a:t>Media Pipe</a:t>
            </a:r>
            <a:r>
              <a:rPr lang="zh-CN" altLang="en-US" sz="1400" dirty="0"/>
              <a:t>是一个开源的跨平台框架，用于构建多模型机器学习管道。它可用于实现人脸检测、多手跟踪、头发分割、对象检测和跟踪等前沿模型。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cs typeface="+mn-ea"/>
            </a:endParaRPr>
          </a:p>
        </p:txBody>
      </p:sp>
      <p:sp>
        <p:nvSpPr>
          <p:cNvPr id="63" name="TextBox 15"/>
          <p:cNvSpPr txBox="1"/>
          <p:nvPr/>
        </p:nvSpPr>
        <p:spPr>
          <a:xfrm flipH="1">
            <a:off x="515257" y="2067694"/>
            <a:ext cx="2786907" cy="830983"/>
          </a:xfrm>
          <a:prstGeom prst="rect">
            <a:avLst/>
          </a:prstGeom>
          <a:noFill/>
          <a:ln>
            <a:noFill/>
          </a:ln>
        </p:spPr>
        <p:txBody>
          <a:bodyPr wrap="square" lIns="91426" tIns="45713" rIns="91426" bIns="45713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defTabSz="914241">
              <a:defRPr/>
            </a:pPr>
            <a:r>
              <a:rPr lang="en-US" altLang="zh-CN" sz="2400" dirty="0"/>
              <a:t>Blaze Pose Detector</a:t>
            </a:r>
            <a:endParaRPr lang="zh-CN" altLang="en-US" sz="2300" kern="0" dirty="0">
              <a:ea typeface="+mn-ea"/>
              <a:cs typeface="+mn-ea"/>
            </a:endParaRPr>
          </a:p>
        </p:txBody>
      </p:sp>
      <p:sp>
        <p:nvSpPr>
          <p:cNvPr id="64" name="TextBox 16"/>
          <p:cNvSpPr txBox="1"/>
          <p:nvPr/>
        </p:nvSpPr>
        <p:spPr>
          <a:xfrm>
            <a:off x="490374" y="2890676"/>
            <a:ext cx="5250703" cy="23033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marL="285750" indent="-285750" defTabSz="91424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1400" dirty="0"/>
              <a:t>Blaze</a:t>
            </a:r>
            <a:r>
              <a:rPr lang="zh-CN" altLang="en-US" sz="1400" dirty="0"/>
              <a:t>姿态检测器预测 </a:t>
            </a:r>
            <a:r>
              <a:rPr lang="en-US" altLang="zh-CN" sz="1400" dirty="0"/>
              <a:t>33 </a:t>
            </a:r>
            <a:r>
              <a:rPr lang="zh-CN" altLang="en-US" sz="1400" dirty="0"/>
              <a:t>个人体关键点，包括躯干、手臂、腿部和面部。包含更多关键点对于特定领域姿势估计模型的成功应用是必要的，例如手、脸和脚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 defTabSz="91424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每个</a:t>
            </a:r>
            <a:r>
              <a:rPr lang="zh-CN" altLang="en-US" sz="1400" dirty="0"/>
              <a:t>关键点都使用三个自由度以及可见性分数进行预测。</a:t>
            </a:r>
            <a:r>
              <a:rPr lang="en-US" altLang="zh-CN" sz="1400" dirty="0"/>
              <a:t>Blaze Pose</a:t>
            </a:r>
            <a:r>
              <a:rPr lang="zh-CN" altLang="en-US" sz="1400" dirty="0"/>
              <a:t>是亚毫秒模型，可用于实时应用，其精度优于大多数现有模型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 defTabSz="91424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该</a:t>
            </a:r>
            <a:r>
              <a:rPr lang="zh-CN" altLang="en-US" sz="1400" dirty="0"/>
              <a:t>模型有两个版本：</a:t>
            </a:r>
            <a:r>
              <a:rPr lang="en-US" altLang="zh-CN" sz="1400" dirty="0" err="1"/>
              <a:t>Blazepose</a:t>
            </a:r>
            <a:r>
              <a:rPr lang="en-US" altLang="zh-CN" sz="1400" dirty="0"/>
              <a:t> lite </a:t>
            </a:r>
            <a:r>
              <a:rPr lang="zh-CN" altLang="en-US" sz="1400" dirty="0"/>
              <a:t>和 </a:t>
            </a:r>
            <a:r>
              <a:rPr lang="en-US" altLang="zh-CN" sz="1400" dirty="0" err="1"/>
              <a:t>Blazepose</a:t>
            </a:r>
            <a:r>
              <a:rPr lang="en-US" altLang="zh-CN" sz="1400" dirty="0"/>
              <a:t> full</a:t>
            </a:r>
            <a:r>
              <a:rPr lang="zh-CN" altLang="en-US" sz="1400" dirty="0"/>
              <a:t>，以提供速度和准确性之间的平衡。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cs typeface="+mn-ea"/>
            </a:endParaRPr>
          </a:p>
        </p:txBody>
      </p:sp>
      <p:sp>
        <p:nvSpPr>
          <p:cNvPr id="65" name="矩形 47"/>
          <p:cNvSpPr>
            <a:spLocks noChangeArrowheads="1"/>
          </p:cNvSpPr>
          <p:nvPr/>
        </p:nvSpPr>
        <p:spPr bwMode="auto">
          <a:xfrm>
            <a:off x="1584088" y="5304748"/>
            <a:ext cx="8939283" cy="6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24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400" kern="0">
                <a:solidFill>
                  <a:schemeClr val="bg1">
                    <a:lumMod val="50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在此录入上述图表的综合描述说明，在此录入上述图表的综合描述说明。在此录入上述图表的综合描述说明，在此录入上述图表的综合描述说明，在此录入上述图表的综合描述说明。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ea typeface="+mn-ea"/>
              <a:cs typeface="+mn-ea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24661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5" name="椭圆 4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050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957" y="20633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为姿态估计准备数据集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257" y="1059582"/>
            <a:ext cx="8113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Media Pipe</a:t>
            </a:r>
            <a:r>
              <a:rPr lang="zh-CN" altLang="en-US" dirty="0"/>
              <a:t>库本身来准备数据集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从中提取关键点并将它们存储在一个 </a:t>
            </a:r>
            <a:r>
              <a:rPr lang="en-US" altLang="zh-CN" dirty="0"/>
              <a:t>CSV </a:t>
            </a:r>
            <a:r>
              <a:rPr lang="zh-CN" altLang="en-US" dirty="0"/>
              <a:t>文件中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</a:t>
            </a:r>
            <a:r>
              <a:rPr lang="zh-CN" altLang="en-US" dirty="0" smtClean="0"/>
              <a:t>集一共五个瑜伽姿势，每个姿势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张，</a:t>
            </a:r>
            <a:r>
              <a:rPr lang="zh-CN" altLang="en-US" dirty="0"/>
              <a:t>本文中</a:t>
            </a:r>
            <a:r>
              <a:rPr lang="zh-CN" altLang="en-US" dirty="0" smtClean="0"/>
              <a:t>，只</a:t>
            </a:r>
            <a:r>
              <a:rPr lang="zh-CN" altLang="en-US" dirty="0"/>
              <a:t>采用了两个</a:t>
            </a:r>
            <a:r>
              <a:rPr lang="zh-CN" altLang="en-US" dirty="0" smtClean="0"/>
              <a:t>姿势，</a:t>
            </a:r>
            <a:r>
              <a:rPr lang="en-US" altLang="zh-CN" dirty="0" smtClean="0"/>
              <a:t>plank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goddess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59910"/>
            <a:ext cx="5013303" cy="261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3825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050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957" y="20633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为姿态估计准备数据集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49" name="椭圆 48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Freeform 11"/>
          <p:cNvSpPr>
            <a:spLocks noEditPoints="1"/>
          </p:cNvSpPr>
          <p:nvPr/>
        </p:nvSpPr>
        <p:spPr bwMode="auto">
          <a:xfrm>
            <a:off x="-56072" y="1860272"/>
            <a:ext cx="366956" cy="302799"/>
          </a:xfrm>
          <a:custGeom>
            <a:avLst/>
            <a:gdLst>
              <a:gd name="T0" fmla="*/ 135 w 156"/>
              <a:gd name="T1" fmla="*/ 47 h 107"/>
              <a:gd name="T2" fmla="*/ 136 w 156"/>
              <a:gd name="T3" fmla="*/ 37 h 107"/>
              <a:gd name="T4" fmla="*/ 99 w 156"/>
              <a:gd name="T5" fmla="*/ 0 h 107"/>
              <a:gd name="T6" fmla="*/ 73 w 156"/>
              <a:gd name="T7" fmla="*/ 18 h 107"/>
              <a:gd name="T8" fmla="*/ 45 w 156"/>
              <a:gd name="T9" fmla="*/ 8 h 107"/>
              <a:gd name="T10" fmla="*/ 19 w 156"/>
              <a:gd name="T11" fmla="*/ 40 h 107"/>
              <a:gd name="T12" fmla="*/ 20 w 156"/>
              <a:gd name="T13" fmla="*/ 47 h 107"/>
              <a:gd name="T14" fmla="*/ 0 w 156"/>
              <a:gd name="T15" fmla="*/ 76 h 107"/>
              <a:gd name="T16" fmla="*/ 31 w 156"/>
              <a:gd name="T17" fmla="*/ 107 h 107"/>
              <a:gd name="T18" fmla="*/ 126 w 156"/>
              <a:gd name="T19" fmla="*/ 107 h 107"/>
              <a:gd name="T20" fmla="*/ 156 w 156"/>
              <a:gd name="T21" fmla="*/ 76 h 107"/>
              <a:gd name="T22" fmla="*/ 135 w 156"/>
              <a:gd name="T23" fmla="*/ 47 h 107"/>
              <a:gd name="T24" fmla="*/ 120 w 156"/>
              <a:gd name="T25" fmla="*/ 101 h 107"/>
              <a:gd name="T26" fmla="*/ 91 w 156"/>
              <a:gd name="T27" fmla="*/ 101 h 107"/>
              <a:gd name="T28" fmla="*/ 91 w 156"/>
              <a:gd name="T29" fmla="*/ 74 h 107"/>
              <a:gd name="T30" fmla="*/ 91 w 156"/>
              <a:gd name="T31" fmla="*/ 69 h 107"/>
              <a:gd name="T32" fmla="*/ 103 w 156"/>
              <a:gd name="T33" fmla="*/ 69 h 107"/>
              <a:gd name="T34" fmla="*/ 103 w 156"/>
              <a:gd name="T35" fmla="*/ 66 h 107"/>
              <a:gd name="T36" fmla="*/ 78 w 156"/>
              <a:gd name="T37" fmla="*/ 42 h 107"/>
              <a:gd name="T38" fmla="*/ 74 w 156"/>
              <a:gd name="T39" fmla="*/ 42 h 107"/>
              <a:gd name="T40" fmla="*/ 50 w 156"/>
              <a:gd name="T41" fmla="*/ 67 h 107"/>
              <a:gd name="T42" fmla="*/ 51 w 156"/>
              <a:gd name="T43" fmla="*/ 70 h 107"/>
              <a:gd name="T44" fmla="*/ 61 w 156"/>
              <a:gd name="T45" fmla="*/ 70 h 107"/>
              <a:gd name="T46" fmla="*/ 61 w 156"/>
              <a:gd name="T47" fmla="*/ 74 h 107"/>
              <a:gd name="T48" fmla="*/ 61 w 156"/>
              <a:gd name="T49" fmla="*/ 101 h 107"/>
              <a:gd name="T50" fmla="*/ 38 w 156"/>
              <a:gd name="T51" fmla="*/ 101 h 107"/>
              <a:gd name="T52" fmla="*/ 11 w 156"/>
              <a:gd name="T53" fmla="*/ 75 h 107"/>
              <a:gd name="T54" fmla="*/ 28 w 156"/>
              <a:gd name="T55" fmla="*/ 50 h 107"/>
              <a:gd name="T56" fmla="*/ 28 w 156"/>
              <a:gd name="T57" fmla="*/ 44 h 107"/>
              <a:gd name="T58" fmla="*/ 50 w 156"/>
              <a:gd name="T59" fmla="*/ 17 h 107"/>
              <a:gd name="T60" fmla="*/ 74 w 156"/>
              <a:gd name="T61" fmla="*/ 30 h 107"/>
              <a:gd name="T62" fmla="*/ 97 w 156"/>
              <a:gd name="T63" fmla="*/ 11 h 107"/>
              <a:gd name="T64" fmla="*/ 128 w 156"/>
              <a:gd name="T65" fmla="*/ 42 h 107"/>
              <a:gd name="T66" fmla="*/ 127 w 156"/>
              <a:gd name="T67" fmla="*/ 50 h 107"/>
              <a:gd name="T68" fmla="*/ 147 w 156"/>
              <a:gd name="T69" fmla="*/ 75 h 107"/>
              <a:gd name="T70" fmla="*/ 120 w 156"/>
              <a:gd name="T71" fmla="*/ 10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" h="107">
                <a:moveTo>
                  <a:pt x="135" y="47"/>
                </a:moveTo>
                <a:cubicBezTo>
                  <a:pt x="136" y="44"/>
                  <a:pt x="136" y="40"/>
                  <a:pt x="136" y="37"/>
                </a:cubicBezTo>
                <a:cubicBezTo>
                  <a:pt x="136" y="17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29" y="11"/>
                  <a:pt x="19" y="25"/>
                  <a:pt x="19" y="40"/>
                </a:cubicBezTo>
                <a:cubicBezTo>
                  <a:pt x="19" y="42"/>
                  <a:pt x="20" y="45"/>
                  <a:pt x="20" y="47"/>
                </a:cubicBezTo>
                <a:cubicBezTo>
                  <a:pt x="8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6" y="93"/>
                  <a:pt x="156" y="76"/>
                </a:cubicBezTo>
                <a:cubicBezTo>
                  <a:pt x="156" y="62"/>
                  <a:pt x="147" y="51"/>
                  <a:pt x="135" y="47"/>
                </a:cubicBezTo>
                <a:close/>
                <a:moveTo>
                  <a:pt x="120" y="101"/>
                </a:moveTo>
                <a:cubicBezTo>
                  <a:pt x="91" y="101"/>
                  <a:pt x="91" y="101"/>
                  <a:pt x="91" y="101"/>
                </a:cubicBezTo>
                <a:cubicBezTo>
                  <a:pt x="91" y="93"/>
                  <a:pt x="91" y="81"/>
                  <a:pt x="91" y="74"/>
                </a:cubicBezTo>
                <a:cubicBezTo>
                  <a:pt x="91" y="71"/>
                  <a:pt x="91" y="69"/>
                  <a:pt x="91" y="69"/>
                </a:cubicBezTo>
                <a:cubicBezTo>
                  <a:pt x="91" y="69"/>
                  <a:pt x="99" y="69"/>
                  <a:pt x="103" y="69"/>
                </a:cubicBezTo>
                <a:cubicBezTo>
                  <a:pt x="106" y="69"/>
                  <a:pt x="103" y="66"/>
                  <a:pt x="103" y="66"/>
                </a:cubicBezTo>
                <a:cubicBezTo>
                  <a:pt x="78" y="42"/>
                  <a:pt x="78" y="42"/>
                  <a:pt x="78" y="42"/>
                </a:cubicBezTo>
                <a:cubicBezTo>
                  <a:pt x="78" y="42"/>
                  <a:pt x="76" y="40"/>
                  <a:pt x="74" y="42"/>
                </a:cubicBezTo>
                <a:cubicBezTo>
                  <a:pt x="72" y="44"/>
                  <a:pt x="50" y="67"/>
                  <a:pt x="50" y="67"/>
                </a:cubicBezTo>
                <a:cubicBezTo>
                  <a:pt x="50" y="67"/>
                  <a:pt x="47" y="70"/>
                  <a:pt x="51" y="70"/>
                </a:cubicBezTo>
                <a:cubicBezTo>
                  <a:pt x="55" y="70"/>
                  <a:pt x="61" y="70"/>
                  <a:pt x="61" y="70"/>
                </a:cubicBezTo>
                <a:cubicBezTo>
                  <a:pt x="61" y="70"/>
                  <a:pt x="61" y="72"/>
                  <a:pt x="61" y="74"/>
                </a:cubicBezTo>
                <a:cubicBezTo>
                  <a:pt x="61" y="81"/>
                  <a:pt x="61" y="93"/>
                  <a:pt x="61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23" y="101"/>
                  <a:pt x="11" y="89"/>
                  <a:pt x="11" y="75"/>
                </a:cubicBezTo>
                <a:cubicBezTo>
                  <a:pt x="11" y="63"/>
                  <a:pt x="18" y="54"/>
                  <a:pt x="28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6" y="20"/>
                  <a:pt x="50" y="17"/>
                </a:cubicBezTo>
                <a:cubicBezTo>
                  <a:pt x="65" y="16"/>
                  <a:pt x="74" y="30"/>
                  <a:pt x="74" y="30"/>
                </a:cubicBezTo>
                <a:cubicBezTo>
                  <a:pt x="74" y="30"/>
                  <a:pt x="77" y="11"/>
                  <a:pt x="97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7" y="48"/>
                  <a:pt x="127" y="50"/>
                </a:cubicBezTo>
                <a:cubicBezTo>
                  <a:pt x="137" y="53"/>
                  <a:pt x="147" y="63"/>
                  <a:pt x="147" y="75"/>
                </a:cubicBezTo>
                <a:cubicBezTo>
                  <a:pt x="147" y="89"/>
                  <a:pt x="135" y="101"/>
                  <a:pt x="120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9" name="组合 1"/>
          <p:cNvGrpSpPr/>
          <p:nvPr/>
        </p:nvGrpSpPr>
        <p:grpSpPr>
          <a:xfrm>
            <a:off x="3991" y="834316"/>
            <a:ext cx="5504112" cy="1397132"/>
            <a:chOff x="616532" y="3568134"/>
            <a:chExt cx="4386141" cy="1827911"/>
          </a:xfrm>
        </p:grpSpPr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616532" y="3568134"/>
              <a:ext cx="289214" cy="199988"/>
            </a:xfrm>
            <a:custGeom>
              <a:avLst/>
              <a:gdLst>
                <a:gd name="T0" fmla="*/ 135 w 156"/>
                <a:gd name="T1" fmla="*/ 47 h 107"/>
                <a:gd name="T2" fmla="*/ 136 w 156"/>
                <a:gd name="T3" fmla="*/ 37 h 107"/>
                <a:gd name="T4" fmla="*/ 99 w 156"/>
                <a:gd name="T5" fmla="*/ 0 h 107"/>
                <a:gd name="T6" fmla="*/ 73 w 156"/>
                <a:gd name="T7" fmla="*/ 18 h 107"/>
                <a:gd name="T8" fmla="*/ 45 w 156"/>
                <a:gd name="T9" fmla="*/ 8 h 107"/>
                <a:gd name="T10" fmla="*/ 19 w 156"/>
                <a:gd name="T11" fmla="*/ 40 h 107"/>
                <a:gd name="T12" fmla="*/ 20 w 156"/>
                <a:gd name="T13" fmla="*/ 47 h 107"/>
                <a:gd name="T14" fmla="*/ 0 w 156"/>
                <a:gd name="T15" fmla="*/ 76 h 107"/>
                <a:gd name="T16" fmla="*/ 31 w 156"/>
                <a:gd name="T17" fmla="*/ 107 h 107"/>
                <a:gd name="T18" fmla="*/ 126 w 156"/>
                <a:gd name="T19" fmla="*/ 107 h 107"/>
                <a:gd name="T20" fmla="*/ 156 w 156"/>
                <a:gd name="T21" fmla="*/ 76 h 107"/>
                <a:gd name="T22" fmla="*/ 135 w 156"/>
                <a:gd name="T23" fmla="*/ 47 h 107"/>
                <a:gd name="T24" fmla="*/ 120 w 156"/>
                <a:gd name="T25" fmla="*/ 101 h 107"/>
                <a:gd name="T26" fmla="*/ 91 w 156"/>
                <a:gd name="T27" fmla="*/ 101 h 107"/>
                <a:gd name="T28" fmla="*/ 91 w 156"/>
                <a:gd name="T29" fmla="*/ 74 h 107"/>
                <a:gd name="T30" fmla="*/ 91 w 156"/>
                <a:gd name="T31" fmla="*/ 69 h 107"/>
                <a:gd name="T32" fmla="*/ 103 w 156"/>
                <a:gd name="T33" fmla="*/ 69 h 107"/>
                <a:gd name="T34" fmla="*/ 103 w 156"/>
                <a:gd name="T35" fmla="*/ 66 h 107"/>
                <a:gd name="T36" fmla="*/ 78 w 156"/>
                <a:gd name="T37" fmla="*/ 42 h 107"/>
                <a:gd name="T38" fmla="*/ 74 w 156"/>
                <a:gd name="T39" fmla="*/ 42 h 107"/>
                <a:gd name="T40" fmla="*/ 50 w 156"/>
                <a:gd name="T41" fmla="*/ 67 h 107"/>
                <a:gd name="T42" fmla="*/ 51 w 156"/>
                <a:gd name="T43" fmla="*/ 70 h 107"/>
                <a:gd name="T44" fmla="*/ 61 w 156"/>
                <a:gd name="T45" fmla="*/ 70 h 107"/>
                <a:gd name="T46" fmla="*/ 61 w 156"/>
                <a:gd name="T47" fmla="*/ 74 h 107"/>
                <a:gd name="T48" fmla="*/ 61 w 156"/>
                <a:gd name="T49" fmla="*/ 101 h 107"/>
                <a:gd name="T50" fmla="*/ 38 w 156"/>
                <a:gd name="T51" fmla="*/ 101 h 107"/>
                <a:gd name="T52" fmla="*/ 11 w 156"/>
                <a:gd name="T53" fmla="*/ 75 h 107"/>
                <a:gd name="T54" fmla="*/ 28 w 156"/>
                <a:gd name="T55" fmla="*/ 50 h 107"/>
                <a:gd name="T56" fmla="*/ 28 w 156"/>
                <a:gd name="T57" fmla="*/ 44 h 107"/>
                <a:gd name="T58" fmla="*/ 50 w 156"/>
                <a:gd name="T59" fmla="*/ 17 h 107"/>
                <a:gd name="T60" fmla="*/ 74 w 156"/>
                <a:gd name="T61" fmla="*/ 30 h 107"/>
                <a:gd name="T62" fmla="*/ 97 w 156"/>
                <a:gd name="T63" fmla="*/ 11 h 107"/>
                <a:gd name="T64" fmla="*/ 128 w 156"/>
                <a:gd name="T65" fmla="*/ 42 h 107"/>
                <a:gd name="T66" fmla="*/ 127 w 156"/>
                <a:gd name="T67" fmla="*/ 50 h 107"/>
                <a:gd name="T68" fmla="*/ 147 w 156"/>
                <a:gd name="T69" fmla="*/ 75 h 107"/>
                <a:gd name="T70" fmla="*/ 120 w 156"/>
                <a:gd name="T71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6" h="107">
                  <a:moveTo>
                    <a:pt x="135" y="47"/>
                  </a:moveTo>
                  <a:cubicBezTo>
                    <a:pt x="136" y="44"/>
                    <a:pt x="136" y="40"/>
                    <a:pt x="136" y="37"/>
                  </a:cubicBezTo>
                  <a:cubicBezTo>
                    <a:pt x="136" y="17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29" y="11"/>
                    <a:pt x="19" y="25"/>
                    <a:pt x="19" y="40"/>
                  </a:cubicBezTo>
                  <a:cubicBezTo>
                    <a:pt x="19" y="42"/>
                    <a:pt x="20" y="45"/>
                    <a:pt x="20" y="47"/>
                  </a:cubicBezTo>
                  <a:cubicBezTo>
                    <a:pt x="8" y="51"/>
                    <a:pt x="0" y="63"/>
                    <a:pt x="0" y="76"/>
                  </a:cubicBezTo>
                  <a:cubicBezTo>
                    <a:pt x="0" y="93"/>
                    <a:pt x="14" y="107"/>
                    <a:pt x="31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43" y="107"/>
                    <a:pt x="156" y="93"/>
                    <a:pt x="156" y="76"/>
                  </a:cubicBezTo>
                  <a:cubicBezTo>
                    <a:pt x="156" y="62"/>
                    <a:pt x="147" y="51"/>
                    <a:pt x="135" y="47"/>
                  </a:cubicBezTo>
                  <a:close/>
                  <a:moveTo>
                    <a:pt x="120" y="101"/>
                  </a:moveTo>
                  <a:cubicBezTo>
                    <a:pt x="91" y="101"/>
                    <a:pt x="91" y="101"/>
                    <a:pt x="91" y="101"/>
                  </a:cubicBezTo>
                  <a:cubicBezTo>
                    <a:pt x="91" y="93"/>
                    <a:pt x="91" y="81"/>
                    <a:pt x="91" y="74"/>
                  </a:cubicBezTo>
                  <a:cubicBezTo>
                    <a:pt x="91" y="71"/>
                    <a:pt x="91" y="69"/>
                    <a:pt x="91" y="69"/>
                  </a:cubicBezTo>
                  <a:cubicBezTo>
                    <a:pt x="91" y="69"/>
                    <a:pt x="99" y="69"/>
                    <a:pt x="103" y="69"/>
                  </a:cubicBezTo>
                  <a:cubicBezTo>
                    <a:pt x="106" y="69"/>
                    <a:pt x="103" y="66"/>
                    <a:pt x="103" y="66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6" y="40"/>
                    <a:pt x="74" y="42"/>
                  </a:cubicBezTo>
                  <a:cubicBezTo>
                    <a:pt x="72" y="44"/>
                    <a:pt x="50" y="67"/>
                    <a:pt x="50" y="67"/>
                  </a:cubicBezTo>
                  <a:cubicBezTo>
                    <a:pt x="50" y="67"/>
                    <a:pt x="47" y="70"/>
                    <a:pt x="51" y="70"/>
                  </a:cubicBezTo>
                  <a:cubicBezTo>
                    <a:pt x="55" y="70"/>
                    <a:pt x="61" y="70"/>
                    <a:pt x="61" y="70"/>
                  </a:cubicBezTo>
                  <a:cubicBezTo>
                    <a:pt x="61" y="70"/>
                    <a:pt x="61" y="72"/>
                    <a:pt x="61" y="74"/>
                  </a:cubicBezTo>
                  <a:cubicBezTo>
                    <a:pt x="61" y="81"/>
                    <a:pt x="61" y="93"/>
                    <a:pt x="61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23" y="101"/>
                    <a:pt x="11" y="89"/>
                    <a:pt x="11" y="75"/>
                  </a:cubicBezTo>
                  <a:cubicBezTo>
                    <a:pt x="11" y="63"/>
                    <a:pt x="18" y="54"/>
                    <a:pt x="28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2"/>
                    <a:pt x="36" y="20"/>
                    <a:pt x="50" y="17"/>
                  </a:cubicBezTo>
                  <a:cubicBezTo>
                    <a:pt x="65" y="16"/>
                    <a:pt x="74" y="30"/>
                    <a:pt x="74" y="30"/>
                  </a:cubicBezTo>
                  <a:cubicBezTo>
                    <a:pt x="74" y="30"/>
                    <a:pt x="77" y="11"/>
                    <a:pt x="97" y="11"/>
                  </a:cubicBezTo>
                  <a:cubicBezTo>
                    <a:pt x="115" y="11"/>
                    <a:pt x="128" y="25"/>
                    <a:pt x="128" y="42"/>
                  </a:cubicBezTo>
                  <a:cubicBezTo>
                    <a:pt x="128" y="45"/>
                    <a:pt x="127" y="48"/>
                    <a:pt x="127" y="50"/>
                  </a:cubicBezTo>
                  <a:cubicBezTo>
                    <a:pt x="137" y="53"/>
                    <a:pt x="147" y="63"/>
                    <a:pt x="147" y="75"/>
                  </a:cubicBezTo>
                  <a:cubicBezTo>
                    <a:pt x="147" y="89"/>
                    <a:pt x="135" y="101"/>
                    <a:pt x="120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矩形 33"/>
            <p:cNvSpPr/>
            <p:nvPr/>
          </p:nvSpPr>
          <p:spPr>
            <a:xfrm>
              <a:off x="3395976" y="3806156"/>
              <a:ext cx="1606697" cy="1589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首先导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入有助于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创建数据集的必要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库</a:t>
              </a:r>
              <a:r>
                <a:rPr lang="en-US" altLang="zh-CN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mediapipe,pandas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</a:t>
              </a:r>
              <a:endPara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矩形 33"/>
          <p:cNvSpPr/>
          <p:nvPr/>
        </p:nvSpPr>
        <p:spPr>
          <a:xfrm>
            <a:off x="3585421" y="2364079"/>
            <a:ext cx="1922682" cy="93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我们创建一个空的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数据框并输入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列。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915992"/>
            <a:ext cx="2533650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20" y="2283718"/>
            <a:ext cx="272415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3"/>
          <p:cNvSpPr/>
          <p:nvPr/>
        </p:nvSpPr>
        <p:spPr>
          <a:xfrm>
            <a:off x="5415948" y="2141759"/>
            <a:ext cx="3384376" cy="2899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列包括由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Blaze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姿态检测器检测到的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33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个关键点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关键点包含四个属性，即关键点的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坐标（从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归一化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l"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z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坐标表示以臀部为原点且与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的比例相同的地标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深度。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最后是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可见度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分数。可见性分数表示地标在图像中可见或不可见的概率。</a:t>
            </a:r>
          </a:p>
        </p:txBody>
      </p:sp>
    </p:spTree>
    <p:extLst>
      <p:ext uri="{BB962C8B-B14F-4D97-AF65-F5344CB8AC3E}">
        <p14:creationId xmlns:p14="http://schemas.microsoft.com/office/powerpoint/2010/main" val="221209006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050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957" y="20633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为姿态估计准备数据集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49" name="椭圆 48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Freeform 11"/>
          <p:cNvSpPr>
            <a:spLocks noEditPoints="1"/>
          </p:cNvSpPr>
          <p:nvPr/>
        </p:nvSpPr>
        <p:spPr bwMode="auto">
          <a:xfrm>
            <a:off x="-56072" y="1860272"/>
            <a:ext cx="366956" cy="302799"/>
          </a:xfrm>
          <a:custGeom>
            <a:avLst/>
            <a:gdLst>
              <a:gd name="T0" fmla="*/ 135 w 156"/>
              <a:gd name="T1" fmla="*/ 47 h 107"/>
              <a:gd name="T2" fmla="*/ 136 w 156"/>
              <a:gd name="T3" fmla="*/ 37 h 107"/>
              <a:gd name="T4" fmla="*/ 99 w 156"/>
              <a:gd name="T5" fmla="*/ 0 h 107"/>
              <a:gd name="T6" fmla="*/ 73 w 156"/>
              <a:gd name="T7" fmla="*/ 18 h 107"/>
              <a:gd name="T8" fmla="*/ 45 w 156"/>
              <a:gd name="T9" fmla="*/ 8 h 107"/>
              <a:gd name="T10" fmla="*/ 19 w 156"/>
              <a:gd name="T11" fmla="*/ 40 h 107"/>
              <a:gd name="T12" fmla="*/ 20 w 156"/>
              <a:gd name="T13" fmla="*/ 47 h 107"/>
              <a:gd name="T14" fmla="*/ 0 w 156"/>
              <a:gd name="T15" fmla="*/ 76 h 107"/>
              <a:gd name="T16" fmla="*/ 31 w 156"/>
              <a:gd name="T17" fmla="*/ 107 h 107"/>
              <a:gd name="T18" fmla="*/ 126 w 156"/>
              <a:gd name="T19" fmla="*/ 107 h 107"/>
              <a:gd name="T20" fmla="*/ 156 w 156"/>
              <a:gd name="T21" fmla="*/ 76 h 107"/>
              <a:gd name="T22" fmla="*/ 135 w 156"/>
              <a:gd name="T23" fmla="*/ 47 h 107"/>
              <a:gd name="T24" fmla="*/ 120 w 156"/>
              <a:gd name="T25" fmla="*/ 101 h 107"/>
              <a:gd name="T26" fmla="*/ 91 w 156"/>
              <a:gd name="T27" fmla="*/ 101 h 107"/>
              <a:gd name="T28" fmla="*/ 91 w 156"/>
              <a:gd name="T29" fmla="*/ 74 h 107"/>
              <a:gd name="T30" fmla="*/ 91 w 156"/>
              <a:gd name="T31" fmla="*/ 69 h 107"/>
              <a:gd name="T32" fmla="*/ 103 w 156"/>
              <a:gd name="T33" fmla="*/ 69 h 107"/>
              <a:gd name="T34" fmla="*/ 103 w 156"/>
              <a:gd name="T35" fmla="*/ 66 h 107"/>
              <a:gd name="T36" fmla="*/ 78 w 156"/>
              <a:gd name="T37" fmla="*/ 42 h 107"/>
              <a:gd name="T38" fmla="*/ 74 w 156"/>
              <a:gd name="T39" fmla="*/ 42 h 107"/>
              <a:gd name="T40" fmla="*/ 50 w 156"/>
              <a:gd name="T41" fmla="*/ 67 h 107"/>
              <a:gd name="T42" fmla="*/ 51 w 156"/>
              <a:gd name="T43" fmla="*/ 70 h 107"/>
              <a:gd name="T44" fmla="*/ 61 w 156"/>
              <a:gd name="T45" fmla="*/ 70 h 107"/>
              <a:gd name="T46" fmla="*/ 61 w 156"/>
              <a:gd name="T47" fmla="*/ 74 h 107"/>
              <a:gd name="T48" fmla="*/ 61 w 156"/>
              <a:gd name="T49" fmla="*/ 101 h 107"/>
              <a:gd name="T50" fmla="*/ 38 w 156"/>
              <a:gd name="T51" fmla="*/ 101 h 107"/>
              <a:gd name="T52" fmla="*/ 11 w 156"/>
              <a:gd name="T53" fmla="*/ 75 h 107"/>
              <a:gd name="T54" fmla="*/ 28 w 156"/>
              <a:gd name="T55" fmla="*/ 50 h 107"/>
              <a:gd name="T56" fmla="*/ 28 w 156"/>
              <a:gd name="T57" fmla="*/ 44 h 107"/>
              <a:gd name="T58" fmla="*/ 50 w 156"/>
              <a:gd name="T59" fmla="*/ 17 h 107"/>
              <a:gd name="T60" fmla="*/ 74 w 156"/>
              <a:gd name="T61" fmla="*/ 30 h 107"/>
              <a:gd name="T62" fmla="*/ 97 w 156"/>
              <a:gd name="T63" fmla="*/ 11 h 107"/>
              <a:gd name="T64" fmla="*/ 128 w 156"/>
              <a:gd name="T65" fmla="*/ 42 h 107"/>
              <a:gd name="T66" fmla="*/ 127 w 156"/>
              <a:gd name="T67" fmla="*/ 50 h 107"/>
              <a:gd name="T68" fmla="*/ 147 w 156"/>
              <a:gd name="T69" fmla="*/ 75 h 107"/>
              <a:gd name="T70" fmla="*/ 120 w 156"/>
              <a:gd name="T71" fmla="*/ 10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" h="107">
                <a:moveTo>
                  <a:pt x="135" y="47"/>
                </a:moveTo>
                <a:cubicBezTo>
                  <a:pt x="136" y="44"/>
                  <a:pt x="136" y="40"/>
                  <a:pt x="136" y="37"/>
                </a:cubicBezTo>
                <a:cubicBezTo>
                  <a:pt x="136" y="17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29" y="11"/>
                  <a:pt x="19" y="25"/>
                  <a:pt x="19" y="40"/>
                </a:cubicBezTo>
                <a:cubicBezTo>
                  <a:pt x="19" y="42"/>
                  <a:pt x="20" y="45"/>
                  <a:pt x="20" y="47"/>
                </a:cubicBezTo>
                <a:cubicBezTo>
                  <a:pt x="8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6" y="93"/>
                  <a:pt x="156" y="76"/>
                </a:cubicBezTo>
                <a:cubicBezTo>
                  <a:pt x="156" y="62"/>
                  <a:pt x="147" y="51"/>
                  <a:pt x="135" y="47"/>
                </a:cubicBezTo>
                <a:close/>
                <a:moveTo>
                  <a:pt x="120" y="101"/>
                </a:moveTo>
                <a:cubicBezTo>
                  <a:pt x="91" y="101"/>
                  <a:pt x="91" y="101"/>
                  <a:pt x="91" y="101"/>
                </a:cubicBezTo>
                <a:cubicBezTo>
                  <a:pt x="91" y="93"/>
                  <a:pt x="91" y="81"/>
                  <a:pt x="91" y="74"/>
                </a:cubicBezTo>
                <a:cubicBezTo>
                  <a:pt x="91" y="71"/>
                  <a:pt x="91" y="69"/>
                  <a:pt x="91" y="69"/>
                </a:cubicBezTo>
                <a:cubicBezTo>
                  <a:pt x="91" y="69"/>
                  <a:pt x="99" y="69"/>
                  <a:pt x="103" y="69"/>
                </a:cubicBezTo>
                <a:cubicBezTo>
                  <a:pt x="106" y="69"/>
                  <a:pt x="103" y="66"/>
                  <a:pt x="103" y="66"/>
                </a:cubicBezTo>
                <a:cubicBezTo>
                  <a:pt x="78" y="42"/>
                  <a:pt x="78" y="42"/>
                  <a:pt x="78" y="42"/>
                </a:cubicBezTo>
                <a:cubicBezTo>
                  <a:pt x="78" y="42"/>
                  <a:pt x="76" y="40"/>
                  <a:pt x="74" y="42"/>
                </a:cubicBezTo>
                <a:cubicBezTo>
                  <a:pt x="72" y="44"/>
                  <a:pt x="50" y="67"/>
                  <a:pt x="50" y="67"/>
                </a:cubicBezTo>
                <a:cubicBezTo>
                  <a:pt x="50" y="67"/>
                  <a:pt x="47" y="70"/>
                  <a:pt x="51" y="70"/>
                </a:cubicBezTo>
                <a:cubicBezTo>
                  <a:pt x="55" y="70"/>
                  <a:pt x="61" y="70"/>
                  <a:pt x="61" y="70"/>
                </a:cubicBezTo>
                <a:cubicBezTo>
                  <a:pt x="61" y="70"/>
                  <a:pt x="61" y="72"/>
                  <a:pt x="61" y="74"/>
                </a:cubicBezTo>
                <a:cubicBezTo>
                  <a:pt x="61" y="81"/>
                  <a:pt x="61" y="93"/>
                  <a:pt x="61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23" y="101"/>
                  <a:pt x="11" y="89"/>
                  <a:pt x="11" y="75"/>
                </a:cubicBezTo>
                <a:cubicBezTo>
                  <a:pt x="11" y="63"/>
                  <a:pt x="18" y="54"/>
                  <a:pt x="28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6" y="20"/>
                  <a:pt x="50" y="17"/>
                </a:cubicBezTo>
                <a:cubicBezTo>
                  <a:pt x="65" y="16"/>
                  <a:pt x="74" y="30"/>
                  <a:pt x="74" y="30"/>
                </a:cubicBezTo>
                <a:cubicBezTo>
                  <a:pt x="74" y="30"/>
                  <a:pt x="77" y="11"/>
                  <a:pt x="97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7" y="48"/>
                  <a:pt x="127" y="50"/>
                </a:cubicBezTo>
                <a:cubicBezTo>
                  <a:pt x="137" y="53"/>
                  <a:pt x="147" y="63"/>
                  <a:pt x="147" y="75"/>
                </a:cubicBezTo>
                <a:cubicBezTo>
                  <a:pt x="147" y="89"/>
                  <a:pt x="135" y="101"/>
                  <a:pt x="120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9" name="组合 1"/>
          <p:cNvGrpSpPr/>
          <p:nvPr/>
        </p:nvGrpSpPr>
        <p:grpSpPr>
          <a:xfrm>
            <a:off x="1115616" y="1161507"/>
            <a:ext cx="3671487" cy="1161886"/>
            <a:chOff x="616532" y="3568134"/>
            <a:chExt cx="1832357" cy="1520131"/>
          </a:xfrm>
        </p:grpSpPr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616532" y="3568134"/>
              <a:ext cx="289214" cy="199988"/>
            </a:xfrm>
            <a:custGeom>
              <a:avLst/>
              <a:gdLst>
                <a:gd name="T0" fmla="*/ 135 w 156"/>
                <a:gd name="T1" fmla="*/ 47 h 107"/>
                <a:gd name="T2" fmla="*/ 136 w 156"/>
                <a:gd name="T3" fmla="*/ 37 h 107"/>
                <a:gd name="T4" fmla="*/ 99 w 156"/>
                <a:gd name="T5" fmla="*/ 0 h 107"/>
                <a:gd name="T6" fmla="*/ 73 w 156"/>
                <a:gd name="T7" fmla="*/ 18 h 107"/>
                <a:gd name="T8" fmla="*/ 45 w 156"/>
                <a:gd name="T9" fmla="*/ 8 h 107"/>
                <a:gd name="T10" fmla="*/ 19 w 156"/>
                <a:gd name="T11" fmla="*/ 40 h 107"/>
                <a:gd name="T12" fmla="*/ 20 w 156"/>
                <a:gd name="T13" fmla="*/ 47 h 107"/>
                <a:gd name="T14" fmla="*/ 0 w 156"/>
                <a:gd name="T15" fmla="*/ 76 h 107"/>
                <a:gd name="T16" fmla="*/ 31 w 156"/>
                <a:gd name="T17" fmla="*/ 107 h 107"/>
                <a:gd name="T18" fmla="*/ 126 w 156"/>
                <a:gd name="T19" fmla="*/ 107 h 107"/>
                <a:gd name="T20" fmla="*/ 156 w 156"/>
                <a:gd name="T21" fmla="*/ 76 h 107"/>
                <a:gd name="T22" fmla="*/ 135 w 156"/>
                <a:gd name="T23" fmla="*/ 47 h 107"/>
                <a:gd name="T24" fmla="*/ 120 w 156"/>
                <a:gd name="T25" fmla="*/ 101 h 107"/>
                <a:gd name="T26" fmla="*/ 91 w 156"/>
                <a:gd name="T27" fmla="*/ 101 h 107"/>
                <a:gd name="T28" fmla="*/ 91 w 156"/>
                <a:gd name="T29" fmla="*/ 74 h 107"/>
                <a:gd name="T30" fmla="*/ 91 w 156"/>
                <a:gd name="T31" fmla="*/ 69 h 107"/>
                <a:gd name="T32" fmla="*/ 103 w 156"/>
                <a:gd name="T33" fmla="*/ 69 h 107"/>
                <a:gd name="T34" fmla="*/ 103 w 156"/>
                <a:gd name="T35" fmla="*/ 66 h 107"/>
                <a:gd name="T36" fmla="*/ 78 w 156"/>
                <a:gd name="T37" fmla="*/ 42 h 107"/>
                <a:gd name="T38" fmla="*/ 74 w 156"/>
                <a:gd name="T39" fmla="*/ 42 h 107"/>
                <a:gd name="T40" fmla="*/ 50 w 156"/>
                <a:gd name="T41" fmla="*/ 67 h 107"/>
                <a:gd name="T42" fmla="*/ 51 w 156"/>
                <a:gd name="T43" fmla="*/ 70 h 107"/>
                <a:gd name="T44" fmla="*/ 61 w 156"/>
                <a:gd name="T45" fmla="*/ 70 h 107"/>
                <a:gd name="T46" fmla="*/ 61 w 156"/>
                <a:gd name="T47" fmla="*/ 74 h 107"/>
                <a:gd name="T48" fmla="*/ 61 w 156"/>
                <a:gd name="T49" fmla="*/ 101 h 107"/>
                <a:gd name="T50" fmla="*/ 38 w 156"/>
                <a:gd name="T51" fmla="*/ 101 h 107"/>
                <a:gd name="T52" fmla="*/ 11 w 156"/>
                <a:gd name="T53" fmla="*/ 75 h 107"/>
                <a:gd name="T54" fmla="*/ 28 w 156"/>
                <a:gd name="T55" fmla="*/ 50 h 107"/>
                <a:gd name="T56" fmla="*/ 28 w 156"/>
                <a:gd name="T57" fmla="*/ 44 h 107"/>
                <a:gd name="T58" fmla="*/ 50 w 156"/>
                <a:gd name="T59" fmla="*/ 17 h 107"/>
                <a:gd name="T60" fmla="*/ 74 w 156"/>
                <a:gd name="T61" fmla="*/ 30 h 107"/>
                <a:gd name="T62" fmla="*/ 97 w 156"/>
                <a:gd name="T63" fmla="*/ 11 h 107"/>
                <a:gd name="T64" fmla="*/ 128 w 156"/>
                <a:gd name="T65" fmla="*/ 42 h 107"/>
                <a:gd name="T66" fmla="*/ 127 w 156"/>
                <a:gd name="T67" fmla="*/ 50 h 107"/>
                <a:gd name="T68" fmla="*/ 147 w 156"/>
                <a:gd name="T69" fmla="*/ 75 h 107"/>
                <a:gd name="T70" fmla="*/ 120 w 156"/>
                <a:gd name="T71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6" h="107">
                  <a:moveTo>
                    <a:pt x="135" y="47"/>
                  </a:moveTo>
                  <a:cubicBezTo>
                    <a:pt x="136" y="44"/>
                    <a:pt x="136" y="40"/>
                    <a:pt x="136" y="37"/>
                  </a:cubicBezTo>
                  <a:cubicBezTo>
                    <a:pt x="136" y="17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29" y="11"/>
                    <a:pt x="19" y="25"/>
                    <a:pt x="19" y="40"/>
                  </a:cubicBezTo>
                  <a:cubicBezTo>
                    <a:pt x="19" y="42"/>
                    <a:pt x="20" y="45"/>
                    <a:pt x="20" y="47"/>
                  </a:cubicBezTo>
                  <a:cubicBezTo>
                    <a:pt x="8" y="51"/>
                    <a:pt x="0" y="63"/>
                    <a:pt x="0" y="76"/>
                  </a:cubicBezTo>
                  <a:cubicBezTo>
                    <a:pt x="0" y="93"/>
                    <a:pt x="14" y="107"/>
                    <a:pt x="31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43" y="107"/>
                    <a:pt x="156" y="93"/>
                    <a:pt x="156" y="76"/>
                  </a:cubicBezTo>
                  <a:cubicBezTo>
                    <a:pt x="156" y="62"/>
                    <a:pt x="147" y="51"/>
                    <a:pt x="135" y="47"/>
                  </a:cubicBezTo>
                  <a:close/>
                  <a:moveTo>
                    <a:pt x="120" y="101"/>
                  </a:moveTo>
                  <a:cubicBezTo>
                    <a:pt x="91" y="101"/>
                    <a:pt x="91" y="101"/>
                    <a:pt x="91" y="101"/>
                  </a:cubicBezTo>
                  <a:cubicBezTo>
                    <a:pt x="91" y="93"/>
                    <a:pt x="91" y="81"/>
                    <a:pt x="91" y="74"/>
                  </a:cubicBezTo>
                  <a:cubicBezTo>
                    <a:pt x="91" y="71"/>
                    <a:pt x="91" y="69"/>
                    <a:pt x="91" y="69"/>
                  </a:cubicBezTo>
                  <a:cubicBezTo>
                    <a:pt x="91" y="69"/>
                    <a:pt x="99" y="69"/>
                    <a:pt x="103" y="69"/>
                  </a:cubicBezTo>
                  <a:cubicBezTo>
                    <a:pt x="106" y="69"/>
                    <a:pt x="103" y="66"/>
                    <a:pt x="103" y="66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2"/>
                    <a:pt x="76" y="40"/>
                    <a:pt x="74" y="42"/>
                  </a:cubicBezTo>
                  <a:cubicBezTo>
                    <a:pt x="72" y="44"/>
                    <a:pt x="50" y="67"/>
                    <a:pt x="50" y="67"/>
                  </a:cubicBezTo>
                  <a:cubicBezTo>
                    <a:pt x="50" y="67"/>
                    <a:pt x="47" y="70"/>
                    <a:pt x="51" y="70"/>
                  </a:cubicBezTo>
                  <a:cubicBezTo>
                    <a:pt x="55" y="70"/>
                    <a:pt x="61" y="70"/>
                    <a:pt x="61" y="70"/>
                  </a:cubicBezTo>
                  <a:cubicBezTo>
                    <a:pt x="61" y="70"/>
                    <a:pt x="61" y="72"/>
                    <a:pt x="61" y="74"/>
                  </a:cubicBezTo>
                  <a:cubicBezTo>
                    <a:pt x="61" y="81"/>
                    <a:pt x="61" y="93"/>
                    <a:pt x="61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23" y="101"/>
                    <a:pt x="11" y="89"/>
                    <a:pt x="11" y="75"/>
                  </a:cubicBezTo>
                  <a:cubicBezTo>
                    <a:pt x="11" y="63"/>
                    <a:pt x="18" y="54"/>
                    <a:pt x="28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2"/>
                    <a:pt x="36" y="20"/>
                    <a:pt x="50" y="17"/>
                  </a:cubicBezTo>
                  <a:cubicBezTo>
                    <a:pt x="65" y="16"/>
                    <a:pt x="74" y="30"/>
                    <a:pt x="74" y="30"/>
                  </a:cubicBezTo>
                  <a:cubicBezTo>
                    <a:pt x="74" y="30"/>
                    <a:pt x="77" y="11"/>
                    <a:pt x="97" y="11"/>
                  </a:cubicBezTo>
                  <a:cubicBezTo>
                    <a:pt x="115" y="11"/>
                    <a:pt x="128" y="25"/>
                    <a:pt x="128" y="42"/>
                  </a:cubicBezTo>
                  <a:cubicBezTo>
                    <a:pt x="128" y="45"/>
                    <a:pt x="127" y="48"/>
                    <a:pt x="127" y="50"/>
                  </a:cubicBezTo>
                  <a:cubicBezTo>
                    <a:pt x="137" y="53"/>
                    <a:pt x="147" y="63"/>
                    <a:pt x="147" y="75"/>
                  </a:cubicBezTo>
                  <a:cubicBezTo>
                    <a:pt x="147" y="89"/>
                    <a:pt x="135" y="101"/>
                    <a:pt x="120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矩形 33"/>
            <p:cNvSpPr/>
            <p:nvPr/>
          </p:nvSpPr>
          <p:spPr>
            <a:xfrm>
              <a:off x="767483" y="3865647"/>
              <a:ext cx="1681406" cy="1222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创建临时数组“</a:t>
              </a: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temp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”，用于存储后续使用</a:t>
              </a: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blaze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姿势模型提取的关键点。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矩形 33"/>
          <p:cNvSpPr/>
          <p:nvPr/>
        </p:nvSpPr>
        <p:spPr>
          <a:xfrm>
            <a:off x="1521690" y="3064466"/>
            <a:ext cx="2038434" cy="1776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迭代完成后将临时数组添加到数据集。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4000"/>
              </a:lnSpc>
            </a:pP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创建一个空白图像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blackie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便于后续进展。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868206"/>
            <a:ext cx="31305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2324202"/>
            <a:ext cx="40513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03" y="654585"/>
            <a:ext cx="4267377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3"/>
          <p:cNvSpPr/>
          <p:nvPr/>
        </p:nvSpPr>
        <p:spPr>
          <a:xfrm>
            <a:off x="4932040" y="3394564"/>
            <a:ext cx="4032448" cy="1215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在图像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空白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图像“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blackie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绘制这些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地标，以仅关注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Blaze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姿势模型的结果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空白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图像“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blackie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的形状与给定图像的形状相同。</a:t>
            </a:r>
          </a:p>
        </p:txBody>
      </p:sp>
    </p:spTree>
    <p:extLst>
      <p:ext uri="{BB962C8B-B14F-4D97-AF65-F5344CB8AC3E}">
        <p14:creationId xmlns:p14="http://schemas.microsoft.com/office/powerpoint/2010/main" val="160948294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9050">
            <a:solidFill>
              <a:srgbClr val="0050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8957" y="20633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姿态估计准备数据集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12622" y="2488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 smtClean="0">
                <a:solidFill>
                  <a:srgbClr val="081F65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首都师范大学</a:t>
            </a:r>
            <a:endParaRPr lang="zh-CN" altLang="en-US" spc="300" dirty="0">
              <a:solidFill>
                <a:srgbClr val="081F65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98113" y="248829"/>
            <a:ext cx="287532" cy="287532"/>
            <a:chOff x="1220359" y="1929904"/>
            <a:chExt cx="1551447" cy="1551446"/>
          </a:xfrm>
        </p:grpSpPr>
        <p:sp>
          <p:nvSpPr>
            <p:cNvPr id="49" name="椭圆 48"/>
            <p:cNvSpPr/>
            <p:nvPr/>
          </p:nvSpPr>
          <p:spPr>
            <a:xfrm>
              <a:off x="1491975" y="2196475"/>
              <a:ext cx="1008226" cy="1018310"/>
            </a:xfrm>
            <a:prstGeom prst="ellipse">
              <a:avLst/>
            </a:prstGeom>
            <a:solidFill>
              <a:srgbClr val="081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220359" y="1929904"/>
              <a:ext cx="1551447" cy="1551446"/>
            </a:xfrm>
            <a:prstGeom prst="ellipse">
              <a:avLst/>
            </a:prstGeom>
            <a:noFill/>
            <a:ln>
              <a:solidFill>
                <a:srgbClr val="081F65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515257" y="1257930"/>
            <a:ext cx="3746095" cy="2262487"/>
            <a:chOff x="539552" y="1059582"/>
            <a:chExt cx="3938295" cy="2084048"/>
          </a:xfrm>
        </p:grpSpPr>
        <p:grpSp>
          <p:nvGrpSpPr>
            <p:cNvPr id="12" name="组合 7"/>
            <p:cNvGrpSpPr/>
            <p:nvPr/>
          </p:nvGrpSpPr>
          <p:grpSpPr>
            <a:xfrm>
              <a:off x="3448483" y="1059582"/>
              <a:ext cx="1029364" cy="1890000"/>
              <a:chOff x="3489970" y="1181121"/>
              <a:chExt cx="1029364" cy="1873250"/>
            </a:xfrm>
          </p:grpSpPr>
          <p:sp>
            <p:nvSpPr>
              <p:cNvPr id="14" name="矩形 5"/>
              <p:cNvSpPr/>
              <p:nvPr/>
            </p:nvSpPr>
            <p:spPr>
              <a:xfrm>
                <a:off x="3489970" y="1181121"/>
                <a:ext cx="938014" cy="187325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3900255" y="1378517"/>
                <a:ext cx="421485" cy="816672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image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圆角矩形 18"/>
            <p:cNvSpPr/>
            <p:nvPr/>
          </p:nvSpPr>
          <p:spPr>
            <a:xfrm>
              <a:off x="539552" y="3097911"/>
              <a:ext cx="3846945" cy="45719"/>
            </a:xfrm>
            <a:prstGeom prst="roundRect">
              <a:avLst/>
            </a:prstGeom>
            <a:solidFill>
              <a:schemeClr val="accent1">
                <a:alpha val="87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4"/>
          <p:cNvGrpSpPr/>
          <p:nvPr/>
        </p:nvGrpSpPr>
        <p:grpSpPr>
          <a:xfrm>
            <a:off x="4584115" y="1246792"/>
            <a:ext cx="4044628" cy="2291324"/>
            <a:chOff x="4755946" y="1059582"/>
            <a:chExt cx="3848502" cy="2062876"/>
          </a:xfrm>
        </p:grpSpPr>
        <p:grpSp>
          <p:nvGrpSpPr>
            <p:cNvPr id="17" name="组合 41"/>
            <p:cNvGrpSpPr/>
            <p:nvPr/>
          </p:nvGrpSpPr>
          <p:grpSpPr>
            <a:xfrm>
              <a:off x="7666434" y="1059582"/>
              <a:ext cx="938014" cy="1890000"/>
              <a:chOff x="3489970" y="1181121"/>
              <a:chExt cx="938014" cy="1873250"/>
            </a:xfrm>
          </p:grpSpPr>
          <p:sp>
            <p:nvSpPr>
              <p:cNvPr id="19" name="矩形 42"/>
              <p:cNvSpPr/>
              <p:nvPr/>
            </p:nvSpPr>
            <p:spPr>
              <a:xfrm>
                <a:off x="3489970" y="1181121"/>
                <a:ext cx="938014" cy="18732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3810400" y="1430523"/>
                <a:ext cx="411954" cy="8199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blackie</a:t>
                </a:r>
                <a:endPara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圆角矩形 47"/>
            <p:cNvSpPr/>
            <p:nvPr/>
          </p:nvSpPr>
          <p:spPr>
            <a:xfrm>
              <a:off x="4755946" y="3076739"/>
              <a:ext cx="3846945" cy="45719"/>
            </a:xfrm>
            <a:prstGeom prst="roundRect">
              <a:avLst/>
            </a:prstGeom>
            <a:solidFill>
              <a:schemeClr val="accent1">
                <a:alpha val="87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5257" y="771550"/>
            <a:ext cx="801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展示出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图的地标以及添加上这些地标后的空白图像“</a:t>
            </a:r>
            <a:r>
              <a:rPr lang="en-US" altLang="zh-CN" dirty="0" err="1" smtClean="0"/>
              <a:t>blackie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1246792"/>
            <a:ext cx="3014901" cy="206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46792"/>
            <a:ext cx="3070926" cy="209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55776" y="3725912"/>
            <a:ext cx="56403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获得所有图像的关键点后，我们必须添加一个目标值，作为机器学习模型的标签。你可以将第一个姿势的目标值设为 </a:t>
            </a:r>
            <a:r>
              <a:rPr lang="en-US" altLang="zh-CN" dirty="0"/>
              <a:t>0</a:t>
            </a:r>
            <a:r>
              <a:rPr lang="zh-CN" altLang="en-US" dirty="0"/>
              <a:t>，将另一个设为 </a:t>
            </a:r>
            <a:r>
              <a:rPr lang="en-US" altLang="zh-CN" dirty="0"/>
              <a:t>1</a:t>
            </a:r>
            <a:r>
              <a:rPr lang="zh-CN" altLang="en-US" dirty="0"/>
              <a:t>。之后，我们可以将这些数据保存到 </a:t>
            </a:r>
            <a:r>
              <a:rPr lang="en-US" altLang="zh-CN" dirty="0"/>
              <a:t>CSV </a:t>
            </a:r>
            <a:r>
              <a:rPr lang="zh-CN" altLang="en-US" dirty="0"/>
              <a:t>文件中，我们将在后续步骤中使用该文件创建机器学习模型。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48" y="3867894"/>
            <a:ext cx="2207766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0329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20458</TotalTime>
  <Words>1203</Words>
  <Application>Microsoft Office PowerPoint</Application>
  <PresentationFormat>全屏显示(16:9)</PresentationFormat>
  <Paragraphs>133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蓝色毕业论文答辩PPT模板</dc:title>
  <dc:creator>极简办公</dc:creator>
  <cp:keywords>www.jjppt.com</cp:keywords>
  <dc:description>www.jjppt.com</dc:description>
  <cp:lastModifiedBy>Administrator</cp:lastModifiedBy>
  <cp:revision>164</cp:revision>
  <dcterms:created xsi:type="dcterms:W3CDTF">2015-11-30T02:44:14Z</dcterms:created>
  <dcterms:modified xsi:type="dcterms:W3CDTF">2022-05-31T21:13:03Z</dcterms:modified>
  <cp:version>1</cp:version>
</cp:coreProperties>
</file>