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2" r:id="rId5"/>
    <p:sldId id="266" r:id="rId6"/>
    <p:sldId id="265" r:id="rId7"/>
    <p:sldId id="267" r:id="rId8"/>
    <p:sldId id="264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2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2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2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07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2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9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0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4465-F64F-4D90-BD4A-C69AEDBEF3A1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286BE2-2890-4E6D-82AB-AFC73D151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9BE4-D86B-39E8-2CA6-96330B40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89" y="1330116"/>
            <a:ext cx="9060873" cy="1646302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基于人脸特征点的疲劳度检测系统</a:t>
            </a:r>
            <a:br>
              <a:rPr lang="en-US" altLang="zh-CN" sz="4400" dirty="0">
                <a:solidFill>
                  <a:schemeClr val="tx1"/>
                </a:solidFill>
              </a:rPr>
            </a:br>
            <a:r>
              <a:rPr lang="zh-CN" altLang="en-US" sz="4400" dirty="0">
                <a:solidFill>
                  <a:schemeClr val="tx1"/>
                </a:solidFill>
              </a:rPr>
              <a:t>第三次进度汇报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AFF26-0CA7-3016-5EA2-4DD3A07C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457" y="402312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/>
              <a:t>汇报人 第二小组</a:t>
            </a:r>
            <a:endParaRPr lang="en-US" altLang="zh-CN" sz="2000" dirty="0"/>
          </a:p>
          <a:p>
            <a:pPr algn="ctr"/>
            <a:r>
              <a:rPr lang="zh-CN" altLang="en-US" sz="2000" dirty="0"/>
              <a:t>陈博楷 陈鹏宇 陈劲宇 陈帅</a:t>
            </a:r>
          </a:p>
        </p:txBody>
      </p:sp>
    </p:spTree>
    <p:extLst>
      <p:ext uri="{BB962C8B-B14F-4D97-AF65-F5344CB8AC3E}">
        <p14:creationId xmlns:p14="http://schemas.microsoft.com/office/powerpoint/2010/main" val="17865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17F62C-CEBB-2CF8-55B1-9889AEBD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745" y="2768600"/>
            <a:ext cx="6641638" cy="1320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73837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267B2-FFF9-A6FC-95C6-B6D274E0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15" y="779693"/>
            <a:ext cx="6157576" cy="118765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FF97E-FB10-F0B8-FEF3-B7C0F51E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715" y="1967344"/>
            <a:ext cx="6083684" cy="392545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、系统结构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、系统运行结果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、其他工作</a:t>
            </a:r>
          </a:p>
        </p:txBody>
      </p:sp>
    </p:spTree>
    <p:extLst>
      <p:ext uri="{BB962C8B-B14F-4D97-AF65-F5344CB8AC3E}">
        <p14:creationId xmlns:p14="http://schemas.microsoft.com/office/powerpoint/2010/main" val="24001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60" y="277090"/>
            <a:ext cx="8596668" cy="133927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系统结构</a:t>
            </a:r>
            <a:br>
              <a:rPr lang="en-US" altLang="zh-CN" sz="4400" dirty="0"/>
            </a:br>
            <a:r>
              <a:rPr lang="en-US" altLang="zh-CN" dirty="0"/>
              <a:t>1.MTCNN</a:t>
            </a:r>
            <a:r>
              <a:rPr lang="zh-CN" altLang="en-US" dirty="0"/>
              <a:t>网络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0C807C-EC0E-2CE3-AB7F-E626C361D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15715" b="5046"/>
          <a:stretch/>
        </p:blipFill>
        <p:spPr bwMode="auto">
          <a:xfrm>
            <a:off x="793759" y="1616363"/>
            <a:ext cx="8479549" cy="46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4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26"/>
            <a:ext cx="8596668" cy="1339274"/>
          </a:xfrm>
        </p:spPr>
        <p:txBody>
          <a:bodyPr>
            <a:normAutofit/>
          </a:bodyPr>
          <a:lstStyle/>
          <a:p>
            <a:r>
              <a:rPr lang="en-US" altLang="zh-CN" dirty="0"/>
              <a:t>2.CNN</a:t>
            </a:r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B5E0-AF77-2401-FA71-A754B66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48298"/>
            <a:ext cx="2923506" cy="549594"/>
          </a:xfrm>
        </p:spPr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网络的结构如下：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E0327C-0760-D482-A8C4-F6BCBA677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9" r="61167"/>
          <a:stretch/>
        </p:blipFill>
        <p:spPr>
          <a:xfrm>
            <a:off x="885998" y="2041265"/>
            <a:ext cx="2923506" cy="3768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FB08D5-7C44-06AF-FB6C-0FAC07222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54" b="39125"/>
          <a:stretch/>
        </p:blipFill>
        <p:spPr>
          <a:xfrm>
            <a:off x="3600839" y="845098"/>
            <a:ext cx="3250461" cy="55464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540BE0-64E9-BA5A-CE7D-1EF6BE302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6" t="539" r="4344" b="87878"/>
          <a:stretch/>
        </p:blipFill>
        <p:spPr>
          <a:xfrm>
            <a:off x="6524345" y="2288309"/>
            <a:ext cx="4212002" cy="18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926"/>
            <a:ext cx="8596668" cy="1339274"/>
          </a:xfrm>
        </p:spPr>
        <p:txBody>
          <a:bodyPr>
            <a:normAutofit/>
          </a:bodyPr>
          <a:lstStyle/>
          <a:p>
            <a:r>
              <a:rPr lang="en-US" altLang="zh-CN" dirty="0"/>
              <a:t>2.CNN</a:t>
            </a:r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B5E0-AF77-2401-FA71-A754B66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77606"/>
            <a:ext cx="8711779" cy="21659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CNN</a:t>
            </a:r>
            <a:r>
              <a:rPr lang="zh-CN" altLang="en-US" sz="2400" dirty="0"/>
              <a:t>网络数据集：</a:t>
            </a:r>
            <a:r>
              <a:rPr lang="en-US" altLang="zh-CN" sz="2400" dirty="0"/>
              <a:t>CEW</a:t>
            </a:r>
            <a:r>
              <a:rPr lang="zh-CN" altLang="en-US" sz="2400" dirty="0"/>
              <a:t>数据集</a:t>
            </a:r>
            <a:endParaRPr lang="en-US" altLang="zh-CN" sz="2400" dirty="0"/>
          </a:p>
          <a:p>
            <a:r>
              <a:rPr lang="en-US" altLang="zh-CN" sz="2400" b="0" i="0" dirty="0">
                <a:solidFill>
                  <a:srgbClr val="2E373E"/>
                </a:solidFill>
                <a:effectLst/>
                <a:latin typeface="-apple-system"/>
              </a:rPr>
              <a:t>CEW</a:t>
            </a:r>
            <a:r>
              <a:rPr lang="zh-CN" altLang="en-US" sz="2400" b="0" i="0" dirty="0">
                <a:solidFill>
                  <a:srgbClr val="2E373E"/>
                </a:solidFill>
                <a:effectLst/>
                <a:latin typeface="-apple-system"/>
              </a:rPr>
              <a:t>（</a:t>
            </a:r>
            <a:r>
              <a:rPr lang="en-US" altLang="zh-CN" sz="2400" b="0" i="0" dirty="0">
                <a:solidFill>
                  <a:srgbClr val="2E373E"/>
                </a:solidFill>
                <a:effectLst/>
                <a:latin typeface="-apple-system"/>
              </a:rPr>
              <a:t>Closed eyes in the wild</a:t>
            </a:r>
            <a:r>
              <a:rPr lang="zh-CN" altLang="en-US" sz="2400" b="0" i="0" dirty="0">
                <a:solidFill>
                  <a:srgbClr val="2E373E"/>
                </a:solidFill>
                <a:effectLst/>
                <a:latin typeface="-apple-system"/>
              </a:rPr>
              <a:t>）闭眼数据集由南京航空航天大学提供，包含了 </a:t>
            </a:r>
            <a:r>
              <a:rPr lang="en-US" altLang="zh-CN" sz="2400" b="0" i="0" dirty="0">
                <a:solidFill>
                  <a:srgbClr val="2E373E"/>
                </a:solidFill>
                <a:effectLst/>
                <a:latin typeface="-apple-system"/>
              </a:rPr>
              <a:t>2423 </a:t>
            </a:r>
            <a:r>
              <a:rPr lang="zh-CN" altLang="en-US" sz="2400" b="0" i="0" dirty="0">
                <a:solidFill>
                  <a:srgbClr val="2E373E"/>
                </a:solidFill>
                <a:effectLst/>
                <a:latin typeface="-apple-system"/>
              </a:rPr>
              <a:t>个测试者睁眼与闭眼状态的照片，照片的差异化体现于测试者个体的差异以及各种环境的变化，如光照、模糊度、遮挡等因素。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8DC304-4DE7-9662-1525-464A5D9B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257991"/>
            <a:ext cx="4298334" cy="30286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A21DB3-F799-2AE5-FA1F-EC85A71F9C35}"/>
              </a:ext>
            </a:extLst>
          </p:cNvPr>
          <p:cNvSpPr txBox="1"/>
          <p:nvPr/>
        </p:nvSpPr>
        <p:spPr>
          <a:xfrm>
            <a:off x="4975668" y="3519056"/>
            <a:ext cx="4413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原始数据集包含</a:t>
            </a:r>
            <a:r>
              <a:rPr lang="en-US" altLang="zh-CN" sz="2000" dirty="0"/>
              <a:t>1192</a:t>
            </a:r>
            <a:r>
              <a:rPr lang="zh-CN" altLang="en-US" sz="2000" dirty="0"/>
              <a:t>张左眼（和右眼）闭眼图像，</a:t>
            </a:r>
            <a:r>
              <a:rPr lang="en-US" altLang="zh-CN" sz="2000" dirty="0"/>
              <a:t>1231</a:t>
            </a:r>
            <a:r>
              <a:rPr lang="zh-CN" altLang="en-US" sz="2000" dirty="0"/>
              <a:t>张左眼（和右眼）睁眼图像，总共</a:t>
            </a:r>
            <a:r>
              <a:rPr lang="en-US" altLang="zh-CN" sz="2000" dirty="0"/>
              <a:t>4846</a:t>
            </a:r>
            <a:r>
              <a:rPr lang="zh-CN" altLang="en-US" sz="2000" dirty="0"/>
              <a:t>张灰度眼睛图像。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通过数据增强，将</a:t>
            </a:r>
            <a:r>
              <a:rPr lang="en-US" altLang="zh-CN" sz="2000" dirty="0"/>
              <a:t>4846</a:t>
            </a:r>
            <a:r>
              <a:rPr lang="zh-CN" altLang="en-US" sz="2000" dirty="0"/>
              <a:t>张眼睛图像扩充为</a:t>
            </a:r>
            <a:r>
              <a:rPr lang="en-US" altLang="zh-CN" sz="2000" dirty="0"/>
              <a:t>14538</a:t>
            </a:r>
            <a:r>
              <a:rPr lang="zh-CN" altLang="en-US" sz="2000" dirty="0"/>
              <a:t>张眼睛图像。</a:t>
            </a:r>
          </a:p>
        </p:txBody>
      </p:sp>
    </p:spTree>
    <p:extLst>
      <p:ext uri="{BB962C8B-B14F-4D97-AF65-F5344CB8AC3E}">
        <p14:creationId xmlns:p14="http://schemas.microsoft.com/office/powerpoint/2010/main" val="40560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271"/>
            <a:ext cx="8596668" cy="677374"/>
          </a:xfrm>
        </p:spPr>
        <p:txBody>
          <a:bodyPr>
            <a:normAutofit/>
          </a:bodyPr>
          <a:lstStyle/>
          <a:p>
            <a:r>
              <a:rPr lang="en-US" altLang="zh-CN" dirty="0"/>
              <a:t>2.CNN</a:t>
            </a:r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B5E0-AF77-2401-FA71-A754B66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6944"/>
            <a:ext cx="4765964" cy="43482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CNN</a:t>
            </a:r>
            <a:r>
              <a:rPr lang="zh-CN" altLang="en-US" sz="2000" dirty="0"/>
              <a:t>网络训练损失函数图像如下：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D05A2-F309-C2B7-D255-43C5D70A3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8401" r="7407"/>
          <a:stretch/>
        </p:blipFill>
        <p:spPr>
          <a:xfrm>
            <a:off x="677334" y="1966297"/>
            <a:ext cx="4886036" cy="3759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B2265C-718E-8ECF-2220-69734DA7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2847" r="12791"/>
          <a:stretch/>
        </p:blipFill>
        <p:spPr>
          <a:xfrm>
            <a:off x="5795818" y="2254576"/>
            <a:ext cx="4773388" cy="318342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E6A865-D1E7-033B-B7F8-33024088C58B}"/>
              </a:ext>
            </a:extLst>
          </p:cNvPr>
          <p:cNvSpPr txBox="1">
            <a:spLocks/>
          </p:cNvSpPr>
          <p:nvPr/>
        </p:nvSpPr>
        <p:spPr>
          <a:xfrm>
            <a:off x="5795818" y="1000645"/>
            <a:ext cx="4368800" cy="118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训练后</a:t>
            </a:r>
            <a:r>
              <a:rPr lang="en-US" altLang="zh-CN" sz="2000" dirty="0"/>
              <a:t>CNN</a:t>
            </a:r>
            <a:r>
              <a:rPr lang="zh-CN" altLang="en-US" sz="2000" dirty="0"/>
              <a:t>网络在测试集中表现如下，在</a:t>
            </a:r>
            <a:r>
              <a:rPr lang="en-US" altLang="zh-CN" sz="2000" dirty="0"/>
              <a:t>4360</a:t>
            </a:r>
            <a:r>
              <a:rPr lang="zh-CN" altLang="en-US" sz="2000" dirty="0"/>
              <a:t>张测试集中，预测错误数量为</a:t>
            </a:r>
            <a:r>
              <a:rPr lang="en-US" altLang="zh-CN" sz="2000" dirty="0"/>
              <a:t>303</a:t>
            </a:r>
            <a:r>
              <a:rPr lang="zh-CN" altLang="en-US" sz="2000" dirty="0"/>
              <a:t>张，正确率为</a:t>
            </a:r>
            <a:r>
              <a:rPr lang="en-US" altLang="zh-CN" sz="2000" dirty="0"/>
              <a:t>93.05%</a:t>
            </a:r>
          </a:p>
        </p:txBody>
      </p:sp>
    </p:spTree>
    <p:extLst>
      <p:ext uri="{BB962C8B-B14F-4D97-AF65-F5344CB8AC3E}">
        <p14:creationId xmlns:p14="http://schemas.microsoft.com/office/powerpoint/2010/main" val="7702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271"/>
            <a:ext cx="8596668" cy="1339274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系统结构</a:t>
            </a:r>
            <a:br>
              <a:rPr lang="en-US" altLang="zh-CN" sz="4400" dirty="0"/>
            </a:br>
            <a:r>
              <a:rPr lang="en-US" altLang="zh-CN" sz="4000" dirty="0"/>
              <a:t>3.</a:t>
            </a:r>
            <a:r>
              <a:rPr lang="zh-CN" altLang="en-US" sz="4000" dirty="0"/>
              <a:t>网络连接方式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B5E0-AF77-2401-FA71-A754B66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544"/>
            <a:ext cx="4765964" cy="207818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MTCNN</a:t>
            </a:r>
            <a:r>
              <a:rPr lang="zh-CN" altLang="en-US" sz="2000" dirty="0"/>
              <a:t>网络输出结果为人脸位置框坐标以及人脸五关键点坐标，根据五点坐标中双眼坐标可以确定眼睛框选大小。</a:t>
            </a:r>
            <a:endParaRPr lang="en-US" altLang="zh-CN" sz="2000" dirty="0"/>
          </a:p>
          <a:p>
            <a:r>
              <a:rPr lang="zh-CN" altLang="en-US" sz="2000" dirty="0"/>
              <a:t>由坐标点建立眼睛位置框的理论基础为“三庭五眼”理论，其理论图如下：</a:t>
            </a: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8E6A865-D1E7-033B-B7F8-33024088C58B}"/>
              </a:ext>
            </a:extLst>
          </p:cNvPr>
          <p:cNvSpPr txBox="1">
            <a:spLocks/>
          </p:cNvSpPr>
          <p:nvPr/>
        </p:nvSpPr>
        <p:spPr>
          <a:xfrm>
            <a:off x="5795818" y="752762"/>
            <a:ext cx="4368800" cy="685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系统中相关代码及运行后截图效果如下：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4D188-764C-F3EA-4BDB-5626C073C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72" y="3740727"/>
            <a:ext cx="2479287" cy="26874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2F4609-B781-96BC-A14A-B69663B81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70" r="39734" b="54024"/>
          <a:stretch/>
        </p:blipFill>
        <p:spPr>
          <a:xfrm>
            <a:off x="6248004" y="3804335"/>
            <a:ext cx="4210096" cy="26238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BAC895-F545-0EF1-6D39-D9A5A404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751" y="1438275"/>
            <a:ext cx="5672603" cy="21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52" y="357836"/>
            <a:ext cx="7305751" cy="101600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系统运行结果</a:t>
            </a:r>
            <a:endParaRPr lang="zh-CN" altLang="en-US" dirty="0"/>
          </a:p>
        </p:txBody>
      </p:sp>
      <p:pic>
        <p:nvPicPr>
          <p:cNvPr id="4" name="result">
            <a:hlinkClick r:id="" action="ppaction://media"/>
            <a:extLst>
              <a:ext uri="{FF2B5EF4-FFF2-40B4-BE49-F238E27FC236}">
                <a16:creationId xmlns:a16="http://schemas.microsoft.com/office/drawing/2014/main" id="{536585C3-864B-56B2-B29B-0BBF0FF04D8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9852" y="1373837"/>
            <a:ext cx="6950222" cy="4110326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08CCE-93CA-98C9-BD02-28241876E99E}"/>
              </a:ext>
            </a:extLst>
          </p:cNvPr>
          <p:cNvSpPr txBox="1"/>
          <p:nvPr/>
        </p:nvSpPr>
        <p:spPr>
          <a:xfrm>
            <a:off x="789852" y="5759271"/>
            <a:ext cx="704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视频时长</a:t>
            </a:r>
            <a:r>
              <a:rPr lang="en-US" altLang="zh-CN" dirty="0"/>
              <a:t>30</a:t>
            </a:r>
            <a:r>
              <a:rPr lang="zh-CN" altLang="en-US" dirty="0"/>
              <a:t>秒，运行时间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r>
              <a:rPr lang="en-US" altLang="zh-CN" dirty="0"/>
              <a:t>57</a:t>
            </a:r>
            <a:r>
              <a:rPr lang="zh-CN" altLang="en-US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5AA4-9CA9-975C-B96B-E26E9ABB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133927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其他工作</a:t>
            </a:r>
            <a:br>
              <a:rPr lang="en-US" altLang="zh-CN" sz="4400" dirty="0"/>
            </a:br>
            <a:r>
              <a:rPr lang="en-US" altLang="zh-CN" dirty="0"/>
              <a:t>MTCNN</a:t>
            </a:r>
            <a:r>
              <a:rPr lang="zh-CN" altLang="en-US" dirty="0"/>
              <a:t>网络训练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FB5E0-AF77-2401-FA71-A754B66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6509"/>
            <a:ext cx="8596668" cy="3879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论文中使用了</a:t>
            </a:r>
            <a:r>
              <a:rPr lang="en-US" altLang="zh-CN" sz="2400" dirty="0" err="1"/>
              <a:t>Wider_face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CelebA</a:t>
            </a:r>
            <a:r>
              <a:rPr lang="zh-CN" altLang="en-US" sz="2400" dirty="0"/>
              <a:t>数据库，其中</a:t>
            </a:r>
            <a:r>
              <a:rPr lang="en-US" altLang="zh-CN" sz="2400" dirty="0" err="1"/>
              <a:t>Wider_face</a:t>
            </a:r>
            <a:r>
              <a:rPr lang="zh-CN" altLang="en-US" sz="2400" dirty="0"/>
              <a:t>用于检测任务的训练，</a:t>
            </a:r>
            <a:r>
              <a:rPr lang="en-US" altLang="zh-CN" sz="2400" dirty="0" err="1"/>
              <a:t>CelebA</a:t>
            </a:r>
            <a:r>
              <a:rPr lang="zh-CN" altLang="en-US" sz="2400" dirty="0"/>
              <a:t>用于关键点的训练．训练集分为四种</a:t>
            </a:r>
            <a:r>
              <a:rPr lang="en-US" altLang="zh-CN" sz="2400" dirty="0"/>
              <a:t>:</a:t>
            </a:r>
            <a:r>
              <a:rPr lang="zh-CN" altLang="en-US" sz="2400" dirty="0"/>
              <a:t>负样本，正样本，部分样本，关键点样本。三个样本的比例为</a:t>
            </a:r>
            <a:r>
              <a:rPr lang="en-US" altLang="zh-CN" sz="2400" dirty="0"/>
              <a:t>3: 1: 1: 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训练主要包括三个任务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人脸分类任务：利用正样本和负样本进行训练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人脸边框回归任务：利用正样本和部分样本进行训练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关键点检测任务：利用关键点样本进行训练</a:t>
            </a:r>
          </a:p>
        </p:txBody>
      </p:sp>
    </p:spTree>
    <p:extLst>
      <p:ext uri="{BB962C8B-B14F-4D97-AF65-F5344CB8AC3E}">
        <p14:creationId xmlns:p14="http://schemas.microsoft.com/office/powerpoint/2010/main" val="356457116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411</Words>
  <Application>Microsoft Office PowerPoint</Application>
  <PresentationFormat>宽屏</PresentationFormat>
  <Paragraphs>31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Trebuchet MS</vt:lpstr>
      <vt:lpstr>Wingdings 3</vt:lpstr>
      <vt:lpstr>平面</vt:lpstr>
      <vt:lpstr>基于人脸特征点的疲劳度检测系统 第三次进度汇报</vt:lpstr>
      <vt:lpstr>目录</vt:lpstr>
      <vt:lpstr>系统结构 1.MTCNN网络</vt:lpstr>
      <vt:lpstr>2.CNN网络</vt:lpstr>
      <vt:lpstr>2.CNN网络</vt:lpstr>
      <vt:lpstr>2.CNN网络</vt:lpstr>
      <vt:lpstr>系统结构 3.网络连接方式</vt:lpstr>
      <vt:lpstr>系统运行结果</vt:lpstr>
      <vt:lpstr>其他工作 MTCNN网络训练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基于人脸特征点的疲劳度检测系统 第三次进度汇报</dc:title>
  <dc:creator>之心</dc:creator>
  <cp:lastModifiedBy>之心</cp:lastModifiedBy>
  <cp:revision>25</cp:revision>
  <dcterms:created xsi:type="dcterms:W3CDTF">2022-05-26T13:51:25Z</dcterms:created>
  <dcterms:modified xsi:type="dcterms:W3CDTF">2022-06-01T05:26:21Z</dcterms:modified>
</cp:coreProperties>
</file>