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League Spartan" charset="1" panose="00000800000000000000"/>
      <p:regular r:id="rId24"/>
    </p:embeddedFont>
    <p:embeddedFont>
      <p:font typeface="Poppins" charset="1" panose="00000500000000000000"/>
      <p:regular r:id="rId25"/>
    </p:embeddedFont>
    <p:embeddedFont>
      <p:font typeface="Poppins Medium" charset="1" panose="0000060000000000000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0.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1.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2.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3743903" y="-805452"/>
            <a:ext cx="14947286" cy="12108378"/>
            <a:chOff x="0" y="0"/>
            <a:chExt cx="3936734" cy="3189038"/>
          </a:xfrm>
        </p:grpSpPr>
        <p:sp>
          <p:nvSpPr>
            <p:cNvPr name="Freeform 3" id="3"/>
            <p:cNvSpPr/>
            <p:nvPr/>
          </p:nvSpPr>
          <p:spPr>
            <a:xfrm flipH="false" flipV="false" rot="0">
              <a:off x="0" y="0"/>
              <a:ext cx="3936734" cy="3189038"/>
            </a:xfrm>
            <a:custGeom>
              <a:avLst/>
              <a:gdLst/>
              <a:ahLst/>
              <a:cxnLst/>
              <a:rect r="r" b="b" t="t" l="l"/>
              <a:pathLst>
                <a:path h="3189038" w="3936734">
                  <a:moveTo>
                    <a:pt x="0" y="0"/>
                  </a:moveTo>
                  <a:lnTo>
                    <a:pt x="3936734" y="0"/>
                  </a:lnTo>
                  <a:lnTo>
                    <a:pt x="3936734" y="3189038"/>
                  </a:lnTo>
                  <a:lnTo>
                    <a:pt x="0" y="3189038"/>
                  </a:lnTo>
                  <a:close/>
                </a:path>
              </a:pathLst>
            </a:custGeom>
            <a:solidFill>
              <a:srgbClr val="1C5463"/>
            </a:solidFill>
          </p:spPr>
        </p:sp>
        <p:sp>
          <p:nvSpPr>
            <p:cNvPr name="TextBox 4" id="4"/>
            <p:cNvSpPr txBox="true"/>
            <p:nvPr/>
          </p:nvSpPr>
          <p:spPr>
            <a:xfrm>
              <a:off x="0" y="-57150"/>
              <a:ext cx="3936734" cy="324618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992741" y="595042"/>
            <a:ext cx="8245305" cy="9096915"/>
            <a:chOff x="0" y="0"/>
            <a:chExt cx="2171603" cy="2395895"/>
          </a:xfrm>
        </p:grpSpPr>
        <p:sp>
          <p:nvSpPr>
            <p:cNvPr name="Freeform 6" id="6"/>
            <p:cNvSpPr/>
            <p:nvPr/>
          </p:nvSpPr>
          <p:spPr>
            <a:xfrm flipH="false" flipV="false" rot="0">
              <a:off x="0" y="0"/>
              <a:ext cx="2171603" cy="2395895"/>
            </a:xfrm>
            <a:custGeom>
              <a:avLst/>
              <a:gdLst/>
              <a:ahLst/>
              <a:cxnLst/>
              <a:rect r="r" b="b" t="t" l="l"/>
              <a:pathLst>
                <a:path h="2395895" w="2171603">
                  <a:moveTo>
                    <a:pt x="47886" y="0"/>
                  </a:moveTo>
                  <a:lnTo>
                    <a:pt x="2123717" y="0"/>
                  </a:lnTo>
                  <a:cubicBezTo>
                    <a:pt x="2136417" y="0"/>
                    <a:pt x="2148597" y="5045"/>
                    <a:pt x="2157578" y="14026"/>
                  </a:cubicBezTo>
                  <a:cubicBezTo>
                    <a:pt x="2166558" y="23006"/>
                    <a:pt x="2171603" y="35186"/>
                    <a:pt x="2171603" y="47886"/>
                  </a:cubicBezTo>
                  <a:lnTo>
                    <a:pt x="2171603" y="2348009"/>
                  </a:lnTo>
                  <a:cubicBezTo>
                    <a:pt x="2171603" y="2374456"/>
                    <a:pt x="2150164" y="2395895"/>
                    <a:pt x="2123717" y="2395895"/>
                  </a:cubicBezTo>
                  <a:lnTo>
                    <a:pt x="47886" y="2395895"/>
                  </a:lnTo>
                  <a:cubicBezTo>
                    <a:pt x="21439" y="2395895"/>
                    <a:pt x="0" y="2374456"/>
                    <a:pt x="0" y="2348009"/>
                  </a:cubicBezTo>
                  <a:lnTo>
                    <a:pt x="0" y="47886"/>
                  </a:lnTo>
                  <a:cubicBezTo>
                    <a:pt x="0" y="21439"/>
                    <a:pt x="21439" y="0"/>
                    <a:pt x="47886" y="0"/>
                  </a:cubicBezTo>
                  <a:close/>
                </a:path>
              </a:pathLst>
            </a:custGeom>
            <a:solidFill>
              <a:srgbClr val="FCFCFB"/>
            </a:solidFill>
          </p:spPr>
        </p:sp>
        <p:sp>
          <p:nvSpPr>
            <p:cNvPr name="TextBox 7" id="7"/>
            <p:cNvSpPr txBox="true"/>
            <p:nvPr/>
          </p:nvSpPr>
          <p:spPr>
            <a:xfrm>
              <a:off x="0" y="-57150"/>
              <a:ext cx="2171603" cy="2453045"/>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15576607" y="810920"/>
            <a:ext cx="1742241" cy="435560"/>
          </a:xfrm>
          <a:custGeom>
            <a:avLst/>
            <a:gdLst/>
            <a:ahLst/>
            <a:cxnLst/>
            <a:rect r="r" b="b" t="t" l="l"/>
            <a:pathLst>
              <a:path h="435560" w="1742241">
                <a:moveTo>
                  <a:pt x="0" y="0"/>
                </a:moveTo>
                <a:lnTo>
                  <a:pt x="1742240" y="0"/>
                </a:lnTo>
                <a:lnTo>
                  <a:pt x="1742240" y="435560"/>
                </a:lnTo>
                <a:lnTo>
                  <a:pt x="0" y="43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206894" y="2905490"/>
            <a:ext cx="4191031" cy="4049203"/>
          </a:xfrm>
          <a:custGeom>
            <a:avLst/>
            <a:gdLst/>
            <a:ahLst/>
            <a:cxnLst/>
            <a:rect r="r" b="b" t="t" l="l"/>
            <a:pathLst>
              <a:path h="4049203" w="4191031">
                <a:moveTo>
                  <a:pt x="0" y="0"/>
                </a:moveTo>
                <a:lnTo>
                  <a:pt x="4191031" y="0"/>
                </a:lnTo>
                <a:lnTo>
                  <a:pt x="4191031" y="4049202"/>
                </a:lnTo>
                <a:lnTo>
                  <a:pt x="0" y="4049202"/>
                </a:lnTo>
                <a:lnTo>
                  <a:pt x="0" y="0"/>
                </a:lnTo>
                <a:close/>
              </a:path>
            </a:pathLst>
          </a:custGeom>
          <a:blipFill>
            <a:blip r:embed="rId4"/>
            <a:stretch>
              <a:fillRect l="0" t="0" r="0" b="0"/>
            </a:stretch>
          </a:blipFill>
        </p:spPr>
      </p:sp>
      <p:sp>
        <p:nvSpPr>
          <p:cNvPr name="TextBox 10" id="10"/>
          <p:cNvSpPr txBox="true"/>
          <p:nvPr/>
        </p:nvSpPr>
        <p:spPr>
          <a:xfrm rot="0">
            <a:off x="7304841" y="3906910"/>
            <a:ext cx="10030659" cy="2073130"/>
          </a:xfrm>
          <a:prstGeom prst="rect">
            <a:avLst/>
          </a:prstGeom>
        </p:spPr>
        <p:txBody>
          <a:bodyPr anchor="t" rtlCol="false" tIns="0" lIns="0" bIns="0" rIns="0">
            <a:spAutoFit/>
          </a:bodyPr>
          <a:lstStyle/>
          <a:p>
            <a:pPr algn="ctr">
              <a:lnSpc>
                <a:spcPts val="16983"/>
              </a:lnSpc>
            </a:pPr>
            <a:r>
              <a:rPr lang="en-US" sz="12130">
                <a:solidFill>
                  <a:srgbClr val="FFFFFF"/>
                </a:solidFill>
                <a:latin typeface="League Spartan"/>
                <a:ea typeface="League Spartan"/>
                <a:cs typeface="League Spartan"/>
                <a:sym typeface="League Spartan"/>
              </a:rPr>
              <a:t>PROPOSAL</a:t>
            </a:r>
          </a:p>
        </p:txBody>
      </p:sp>
      <p:sp>
        <p:nvSpPr>
          <p:cNvPr name="TextBox 11" id="11"/>
          <p:cNvSpPr txBox="true"/>
          <p:nvPr/>
        </p:nvSpPr>
        <p:spPr>
          <a:xfrm rot="0">
            <a:off x="7678331" y="2179783"/>
            <a:ext cx="9283678" cy="2073130"/>
          </a:xfrm>
          <a:prstGeom prst="rect">
            <a:avLst/>
          </a:prstGeom>
        </p:spPr>
        <p:txBody>
          <a:bodyPr anchor="t" rtlCol="false" tIns="0" lIns="0" bIns="0" rIns="0">
            <a:spAutoFit/>
          </a:bodyPr>
          <a:lstStyle/>
          <a:p>
            <a:pPr algn="ctr">
              <a:lnSpc>
                <a:spcPts val="16983"/>
              </a:lnSpc>
            </a:pPr>
            <a:r>
              <a:rPr lang="en-US" sz="12130">
                <a:solidFill>
                  <a:srgbClr val="FF9F64"/>
                </a:solidFill>
                <a:latin typeface="League Spartan"/>
                <a:ea typeface="League Spartan"/>
                <a:cs typeface="League Spartan"/>
                <a:sym typeface="League Spartan"/>
              </a:rPr>
              <a:t>SEMINAR</a:t>
            </a:r>
          </a:p>
        </p:txBody>
      </p:sp>
      <p:sp>
        <p:nvSpPr>
          <p:cNvPr name="TextBox 12" id="12"/>
          <p:cNvSpPr txBox="true"/>
          <p:nvPr/>
        </p:nvSpPr>
        <p:spPr>
          <a:xfrm rot="0">
            <a:off x="5778729" y="6830867"/>
            <a:ext cx="13082884" cy="2409825"/>
          </a:xfrm>
          <a:prstGeom prst="rect">
            <a:avLst/>
          </a:prstGeom>
        </p:spPr>
        <p:txBody>
          <a:bodyPr anchor="t" rtlCol="false" tIns="0" lIns="0" bIns="0" rIns="0">
            <a:spAutoFit/>
          </a:bodyPr>
          <a:lstStyle/>
          <a:p>
            <a:pPr algn="ctr">
              <a:lnSpc>
                <a:spcPts val="6299"/>
              </a:lnSpc>
            </a:pPr>
            <a:r>
              <a:rPr lang="en-US" sz="4500">
                <a:solidFill>
                  <a:srgbClr val="FFFFFF"/>
                </a:solidFill>
                <a:latin typeface="Poppins"/>
                <a:ea typeface="Poppins"/>
                <a:cs typeface="Poppins"/>
                <a:sym typeface="Poppins"/>
              </a:rPr>
              <a:t>Dosen Pembimbing :</a:t>
            </a:r>
          </a:p>
          <a:p>
            <a:pPr algn="ctr">
              <a:lnSpc>
                <a:spcPts val="6299"/>
              </a:lnSpc>
            </a:pPr>
            <a:r>
              <a:rPr lang="en-US" sz="4500">
                <a:solidFill>
                  <a:srgbClr val="FFFFFF"/>
                </a:solidFill>
                <a:latin typeface="Poppins"/>
                <a:ea typeface="Poppins"/>
                <a:cs typeface="Poppins"/>
                <a:sym typeface="Poppins"/>
              </a:rPr>
              <a:t>M. GHOFAR ROHMAN, S.Kom., M.Pd</a:t>
            </a:r>
          </a:p>
          <a:p>
            <a:pPr algn="ctr">
              <a:lnSpc>
                <a:spcPts val="6299"/>
              </a:lnSpc>
            </a:pPr>
            <a:r>
              <a:rPr lang="en-US" sz="4500">
                <a:solidFill>
                  <a:srgbClr val="FFFFFF"/>
                </a:solidFill>
                <a:latin typeface="Poppins"/>
                <a:ea typeface="Poppins"/>
                <a:cs typeface="Poppins"/>
                <a:sym typeface="Poppins"/>
              </a:rPr>
              <a:t>NIDN.0707108705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1057275"/>
            <a:ext cx="1742241" cy="435560"/>
          </a:xfrm>
          <a:custGeom>
            <a:avLst/>
            <a:gdLst/>
            <a:ahLst/>
            <a:cxnLst/>
            <a:rect r="r" b="b" t="t" l="l"/>
            <a:pathLst>
              <a:path h="435560" w="1742241">
                <a:moveTo>
                  <a:pt x="0" y="0"/>
                </a:moveTo>
                <a:lnTo>
                  <a:pt x="1742241" y="0"/>
                </a:lnTo>
                <a:lnTo>
                  <a:pt x="1742241" y="435560"/>
                </a:lnTo>
                <a:lnTo>
                  <a:pt x="0" y="43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4">
              <a:alphaModFix amt="56000"/>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664955" y="4229100"/>
            <a:ext cx="3574286" cy="2933097"/>
          </a:xfrm>
          <a:custGeom>
            <a:avLst/>
            <a:gdLst/>
            <a:ahLst/>
            <a:cxnLst/>
            <a:rect r="r" b="b" t="t" l="l"/>
            <a:pathLst>
              <a:path h="2933097" w="3574286">
                <a:moveTo>
                  <a:pt x="0" y="0"/>
                </a:moveTo>
                <a:lnTo>
                  <a:pt x="3574286" y="0"/>
                </a:lnTo>
                <a:lnTo>
                  <a:pt x="3574286" y="2933097"/>
                </a:lnTo>
                <a:lnTo>
                  <a:pt x="0" y="2933097"/>
                </a:lnTo>
                <a:lnTo>
                  <a:pt x="0" y="0"/>
                </a:lnTo>
                <a:close/>
              </a:path>
            </a:pathLst>
          </a:custGeom>
          <a:blipFill>
            <a:blip r:embed="rId6"/>
            <a:stretch>
              <a:fillRect l="0" t="0" r="0" b="0"/>
            </a:stretch>
          </a:blipFill>
        </p:spPr>
      </p:sp>
      <p:sp>
        <p:nvSpPr>
          <p:cNvPr name="TextBox 8" id="8"/>
          <p:cNvSpPr txBox="true"/>
          <p:nvPr/>
        </p:nvSpPr>
        <p:spPr>
          <a:xfrm rot="0">
            <a:off x="1028700" y="1729137"/>
            <a:ext cx="9363839" cy="930275"/>
          </a:xfrm>
          <a:prstGeom prst="rect">
            <a:avLst/>
          </a:prstGeom>
        </p:spPr>
        <p:txBody>
          <a:bodyPr anchor="t" rtlCol="false" tIns="0" lIns="0" bIns="0" rIns="0">
            <a:spAutoFit/>
          </a:bodyPr>
          <a:lstStyle/>
          <a:p>
            <a:pPr algn="l">
              <a:lnSpc>
                <a:spcPts val="6999"/>
              </a:lnSpc>
            </a:pPr>
            <a:r>
              <a:rPr lang="en-US" sz="6999">
                <a:solidFill>
                  <a:srgbClr val="FFFFFF"/>
                </a:solidFill>
                <a:latin typeface="League Spartan"/>
                <a:ea typeface="League Spartan"/>
                <a:cs typeface="League Spartan"/>
                <a:sym typeface="League Spartan"/>
              </a:rPr>
              <a:t>Linear Regression</a:t>
            </a:r>
          </a:p>
        </p:txBody>
      </p:sp>
      <p:sp>
        <p:nvSpPr>
          <p:cNvPr name="TextBox 9" id="9"/>
          <p:cNvSpPr txBox="true"/>
          <p:nvPr/>
        </p:nvSpPr>
        <p:spPr>
          <a:xfrm rot="0">
            <a:off x="1028700" y="2828925"/>
            <a:ext cx="16230600" cy="14001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Cara Menghitung a dan b:</a:t>
            </a:r>
          </a:p>
          <a:p>
            <a:pPr algn="just">
              <a:lnSpc>
                <a:spcPts val="3600"/>
              </a:lnSpc>
            </a:pPr>
            <a:r>
              <a:rPr lang="en-US" sz="3000">
                <a:solidFill>
                  <a:srgbClr val="FFFFFF"/>
                </a:solidFill>
                <a:latin typeface="Poppins"/>
                <a:ea typeface="Poppins"/>
                <a:cs typeface="Poppins"/>
                <a:sym typeface="Poppins"/>
              </a:rPr>
              <a:t>Koefisien a dan b bisa dihitung dengan menggunakan rumus berikut:</a:t>
            </a:r>
          </a:p>
          <a:p>
            <a:pPr algn="just">
              <a:lnSpc>
                <a:spcPts val="3600"/>
              </a:lnSpc>
            </a:pPr>
          </a:p>
        </p:txBody>
      </p:sp>
      <p:sp>
        <p:nvSpPr>
          <p:cNvPr name="TextBox 10" id="10"/>
          <p:cNvSpPr txBox="true"/>
          <p:nvPr/>
        </p:nvSpPr>
        <p:spPr>
          <a:xfrm rot="0">
            <a:off x="6258026" y="4486307"/>
            <a:ext cx="7692769" cy="2675890"/>
          </a:xfrm>
          <a:prstGeom prst="rect">
            <a:avLst/>
          </a:prstGeom>
        </p:spPr>
        <p:txBody>
          <a:bodyPr anchor="t" rtlCol="false" tIns="0" lIns="0" bIns="0" rIns="0">
            <a:spAutoFit/>
          </a:bodyPr>
          <a:lstStyle/>
          <a:p>
            <a:pPr algn="l">
              <a:lnSpc>
                <a:spcPts val="2659"/>
              </a:lnSpc>
            </a:pPr>
            <a:r>
              <a:rPr lang="en-US" sz="1899">
                <a:solidFill>
                  <a:srgbClr val="FFFFFF"/>
                </a:solidFill>
                <a:latin typeface="Poppins"/>
                <a:ea typeface="Poppins"/>
                <a:cs typeface="Poppins"/>
                <a:sym typeface="Poppins"/>
              </a:rPr>
              <a:t>Di mana:</a:t>
            </a:r>
          </a:p>
          <a:p>
            <a:pPr algn="l">
              <a:lnSpc>
                <a:spcPts val="2659"/>
              </a:lnSpc>
            </a:pPr>
            <a:r>
              <a:rPr lang="en-US" sz="1899">
                <a:solidFill>
                  <a:srgbClr val="FFFFFF"/>
                </a:solidFill>
                <a:latin typeface="Poppins"/>
                <a:ea typeface="Poppins"/>
                <a:cs typeface="Poppins"/>
                <a:sym typeface="Poppins"/>
              </a:rPr>
              <a:t>·y : jumlah data,</a:t>
            </a:r>
          </a:p>
          <a:p>
            <a:pPr algn="l">
              <a:lnSpc>
                <a:spcPts val="2659"/>
              </a:lnSpc>
            </a:pPr>
            <a:r>
              <a:rPr lang="en-US" sz="1899">
                <a:solidFill>
                  <a:srgbClr val="FFFFFF"/>
                </a:solidFill>
                <a:latin typeface="Poppins"/>
                <a:ea typeface="Poppins"/>
                <a:cs typeface="Poppins"/>
                <a:sym typeface="Poppins"/>
              </a:rPr>
              <a:t>·∑XY : total semua nilai X dikali total nilai Y.</a:t>
            </a:r>
          </a:p>
          <a:p>
            <a:pPr algn="l">
              <a:lnSpc>
                <a:spcPts val="2659"/>
              </a:lnSpc>
            </a:pPr>
            <a:r>
              <a:rPr lang="en-US" sz="1899">
                <a:solidFill>
                  <a:srgbClr val="FFFFFF"/>
                </a:solidFill>
                <a:latin typeface="Poppins"/>
                <a:ea typeface="Poppins"/>
                <a:cs typeface="Poppins"/>
                <a:sym typeface="Poppins"/>
              </a:rPr>
              <a:t>·∑X : total semua nilai X,</a:t>
            </a:r>
          </a:p>
          <a:p>
            <a:pPr algn="l">
              <a:lnSpc>
                <a:spcPts val="2659"/>
              </a:lnSpc>
            </a:pPr>
            <a:r>
              <a:rPr lang="en-US" sz="1899">
                <a:solidFill>
                  <a:srgbClr val="FFFFFF"/>
                </a:solidFill>
                <a:latin typeface="Poppins"/>
                <a:ea typeface="Poppins"/>
                <a:cs typeface="Poppins"/>
                <a:sym typeface="Poppins"/>
              </a:rPr>
              <a:t>·∑X2 : total kuadrat dari semua nilai X.</a:t>
            </a:r>
          </a:p>
          <a:p>
            <a:pPr algn="l">
              <a:lnSpc>
                <a:spcPts val="2659"/>
              </a:lnSpc>
            </a:pPr>
            <a:r>
              <a:rPr lang="en-US" sz="1899">
                <a:solidFill>
                  <a:srgbClr val="FFFFFF"/>
                </a:solidFill>
                <a:latin typeface="Poppins"/>
                <a:ea typeface="Poppins"/>
                <a:cs typeface="Poppins"/>
                <a:sym typeface="Poppins"/>
              </a:rPr>
              <a:t>y </a:t>
            </a:r>
            <a:r>
              <a:rPr lang="en-US" sz="1899">
                <a:solidFill>
                  <a:srgbClr val="FFFFFF"/>
                </a:solidFill>
                <a:latin typeface="Poppins"/>
                <a:ea typeface="Poppins"/>
                <a:cs typeface="Poppins"/>
                <a:sym typeface="Poppins"/>
              </a:rPr>
              <a:t>: rata-rata data Y.</a:t>
            </a:r>
          </a:p>
          <a:p>
            <a:pPr algn="l">
              <a:lnSpc>
                <a:spcPts val="2659"/>
              </a:lnSpc>
            </a:pPr>
            <a:r>
              <a:rPr lang="en-US" sz="1899">
                <a:solidFill>
                  <a:srgbClr val="FFFFFF"/>
                </a:solidFill>
                <a:latin typeface="Poppins"/>
                <a:ea typeface="Poppins"/>
                <a:cs typeface="Poppins"/>
                <a:sym typeface="Poppins"/>
              </a:rPr>
              <a:t>x  </a:t>
            </a:r>
            <a:r>
              <a:rPr lang="en-US" sz="1899">
                <a:solidFill>
                  <a:srgbClr val="FFFFFF"/>
                </a:solidFill>
                <a:latin typeface="Poppins"/>
                <a:ea typeface="Poppins"/>
                <a:cs typeface="Poppins"/>
                <a:sym typeface="Poppins"/>
              </a:rPr>
              <a:t>: rata-rata data X.</a:t>
            </a:r>
          </a:p>
          <a:p>
            <a:pPr algn="l">
              <a:lnSpc>
                <a:spcPts val="2659"/>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191657"/>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2532412"/>
            <a:ext cx="16230600" cy="41433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Metode Weighted Moving Average (WMA) adalah salah satu teknik peramalan yang menggunakan rata-rata tertimbang dari data historis, di mana data terbaru diberi bobot lebih besar daripada data yang lebih lama. Pendekatan ini bertujuan untuk meningkatkan ketepatan peramalan dengan lebih mengutamakan nilai terbaru yang dianggap lebih relevan dalam mencerminkan kondisi saat ini. Pada metode WMA, setiap nilai dalam data historis dikalikan dengan bobot tertentu, dan hasil perkalian tersebut dijumlahkan untuk mendapatkan proyeksi nilai di masa mendatang. Rumus dasar WMA adalah sebagai berikut: </a:t>
            </a:r>
          </a:p>
          <a:p>
            <a:pPr algn="just">
              <a:lnSpc>
                <a:spcPts val="3600"/>
              </a:lnSpc>
            </a:pPr>
          </a:p>
        </p:txBody>
      </p:sp>
      <p:sp>
        <p:nvSpPr>
          <p:cNvPr name="Freeform 6" id="6"/>
          <p:cNvSpPr/>
          <p:nvPr/>
        </p:nvSpPr>
        <p:spPr>
          <a:xfrm flipH="false" flipV="false" rot="0">
            <a:off x="1028700" y="1057275"/>
            <a:ext cx="1742241" cy="435560"/>
          </a:xfrm>
          <a:custGeom>
            <a:avLst/>
            <a:gdLst/>
            <a:ahLst/>
            <a:cxnLst/>
            <a:rect r="r" b="b" t="t" l="l"/>
            <a:pathLst>
              <a:path h="435560" w="1742241">
                <a:moveTo>
                  <a:pt x="0" y="0"/>
                </a:moveTo>
                <a:lnTo>
                  <a:pt x="1742241" y="0"/>
                </a:lnTo>
                <a:lnTo>
                  <a:pt x="1742241" y="435560"/>
                </a:lnTo>
                <a:lnTo>
                  <a:pt x="0" y="43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4">
              <a:alphaModFix amt="56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6536947"/>
            <a:ext cx="5183479" cy="1852918"/>
          </a:xfrm>
          <a:custGeom>
            <a:avLst/>
            <a:gdLst/>
            <a:ahLst/>
            <a:cxnLst/>
            <a:rect r="r" b="b" t="t" l="l"/>
            <a:pathLst>
              <a:path h="1852918" w="5183479">
                <a:moveTo>
                  <a:pt x="0" y="0"/>
                </a:moveTo>
                <a:lnTo>
                  <a:pt x="5183479" y="0"/>
                </a:lnTo>
                <a:lnTo>
                  <a:pt x="5183479" y="1852918"/>
                </a:lnTo>
                <a:lnTo>
                  <a:pt x="0" y="1852918"/>
                </a:lnTo>
                <a:lnTo>
                  <a:pt x="0" y="0"/>
                </a:lnTo>
                <a:close/>
              </a:path>
            </a:pathLst>
          </a:custGeom>
          <a:blipFill>
            <a:blip r:embed="rId6"/>
            <a:stretch>
              <a:fillRect l="0" t="0" r="0" b="0"/>
            </a:stretch>
          </a:blipFill>
        </p:spPr>
      </p:sp>
      <p:sp>
        <p:nvSpPr>
          <p:cNvPr name="TextBox 9" id="9"/>
          <p:cNvSpPr txBox="true"/>
          <p:nvPr/>
        </p:nvSpPr>
        <p:spPr>
          <a:xfrm rot="0">
            <a:off x="1028700" y="1738662"/>
            <a:ext cx="21761698" cy="669925"/>
          </a:xfrm>
          <a:prstGeom prst="rect">
            <a:avLst/>
          </a:prstGeom>
        </p:spPr>
        <p:txBody>
          <a:bodyPr anchor="t" rtlCol="false" tIns="0" lIns="0" bIns="0" rIns="0">
            <a:spAutoFit/>
          </a:bodyPr>
          <a:lstStyle/>
          <a:p>
            <a:pPr algn="l">
              <a:lnSpc>
                <a:spcPts val="5000"/>
              </a:lnSpc>
            </a:pPr>
            <a:r>
              <a:rPr lang="en-US" sz="5000">
                <a:solidFill>
                  <a:srgbClr val="FFFFFF"/>
                </a:solidFill>
                <a:latin typeface="League Spartan"/>
                <a:ea typeface="League Spartan"/>
                <a:cs typeface="League Spartan"/>
                <a:sym typeface="League Spartan"/>
              </a:rPr>
              <a:t>Weighted Moving Average (WMA) </a:t>
            </a:r>
          </a:p>
        </p:txBody>
      </p:sp>
      <p:sp>
        <p:nvSpPr>
          <p:cNvPr name="TextBox 10" id="10"/>
          <p:cNvSpPr txBox="true"/>
          <p:nvPr/>
        </p:nvSpPr>
        <p:spPr>
          <a:xfrm rot="0">
            <a:off x="6895808" y="6957180"/>
            <a:ext cx="12714147" cy="1461155"/>
          </a:xfrm>
          <a:prstGeom prst="rect">
            <a:avLst/>
          </a:prstGeom>
        </p:spPr>
        <p:txBody>
          <a:bodyPr anchor="t" rtlCol="false" tIns="0" lIns="0" bIns="0" rIns="0">
            <a:spAutoFit/>
          </a:bodyPr>
          <a:lstStyle/>
          <a:p>
            <a:pPr algn="just">
              <a:lnSpc>
                <a:spcPts val="2820"/>
              </a:lnSpc>
            </a:pPr>
            <a:r>
              <a:rPr lang="en-US" sz="2350">
                <a:solidFill>
                  <a:srgbClr val="FFFFFF"/>
                </a:solidFill>
                <a:latin typeface="Poppins"/>
                <a:ea typeface="Poppins"/>
                <a:cs typeface="Poppins"/>
                <a:sym typeface="Poppins"/>
              </a:rPr>
              <a:t>Di mana:</a:t>
            </a:r>
          </a:p>
          <a:p>
            <a:pPr algn="just">
              <a:lnSpc>
                <a:spcPts val="2820"/>
              </a:lnSpc>
            </a:pPr>
            <a:r>
              <a:rPr lang="en-US" sz="2350">
                <a:solidFill>
                  <a:srgbClr val="FFFFFF"/>
                </a:solidFill>
                <a:latin typeface="Poppins"/>
                <a:ea typeface="Poppins"/>
                <a:cs typeface="Poppins"/>
                <a:sym typeface="Poppins"/>
              </a:rPr>
              <a:t>Xi  : </a:t>
            </a:r>
            <a:r>
              <a:rPr lang="en-US" sz="2350">
                <a:solidFill>
                  <a:srgbClr val="FFFFFF"/>
                </a:solidFill>
                <a:latin typeface="Poppins"/>
                <a:ea typeface="Poppins"/>
                <a:cs typeface="Poppins"/>
                <a:sym typeface="Poppins"/>
              </a:rPr>
              <a:t>nilai data pada periode ke-i.</a:t>
            </a:r>
          </a:p>
          <a:p>
            <a:pPr algn="just">
              <a:lnSpc>
                <a:spcPts val="2820"/>
              </a:lnSpc>
            </a:pPr>
            <a:r>
              <a:rPr lang="en-US" sz="2350">
                <a:solidFill>
                  <a:srgbClr val="FFFFFF"/>
                </a:solidFill>
                <a:latin typeface="Poppins"/>
                <a:ea typeface="Poppins"/>
                <a:cs typeface="Poppins"/>
                <a:sym typeface="Poppins"/>
              </a:rPr>
              <a:t>Wi </a:t>
            </a:r>
            <a:r>
              <a:rPr lang="en-US" sz="2350">
                <a:solidFill>
                  <a:srgbClr val="FFFFFF"/>
                </a:solidFill>
                <a:latin typeface="Poppins"/>
                <a:ea typeface="Poppins"/>
                <a:cs typeface="Poppins"/>
                <a:sym typeface="Poppins"/>
              </a:rPr>
              <a:t>: bobot yang diberikan pada data periode ke-i. </a:t>
            </a:r>
          </a:p>
          <a:p>
            <a:pPr algn="just">
              <a:lnSpc>
                <a:spcPts val="2820"/>
              </a:lnSpc>
            </a:pPr>
            <a:r>
              <a:rPr lang="en-US" sz="2350">
                <a:solidFill>
                  <a:srgbClr val="FFFFFF"/>
                </a:solidFill>
                <a:latin typeface="Poppins"/>
                <a:ea typeface="Poppins"/>
                <a:cs typeface="Poppins"/>
                <a:sym typeface="Poppins"/>
              </a:rPr>
              <a:t>n   : </a:t>
            </a:r>
            <a:r>
              <a:rPr lang="en-US" sz="2350">
                <a:solidFill>
                  <a:srgbClr val="FFFFFF"/>
                </a:solidFill>
                <a:latin typeface="Poppins"/>
                <a:ea typeface="Poppins"/>
                <a:cs typeface="Poppins"/>
                <a:sym typeface="Poppins"/>
              </a:rPr>
              <a:t>jumlah periode yang digunakan dalam perhitungan WMA</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2828925"/>
            <a:ext cx="16230600" cy="36861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Mean Squared Error (MSE) adalah salah satu metode evaluasi untuk mengukur tingkat akurasi hasil peramalan. Nilai MSE dihitung dengan menjumlahkan kuadrat dari selisih antara nilai aktual dan nilai yang diprediksi (error) pada setiap periode, kemudian membaginya dengan jumlah periode. Metode</a:t>
            </a:r>
          </a:p>
          <a:p>
            <a:pPr algn="just">
              <a:lnSpc>
                <a:spcPts val="3600"/>
              </a:lnSpc>
            </a:pPr>
            <a:r>
              <a:rPr lang="en-US" sz="3000">
                <a:solidFill>
                  <a:srgbClr val="FFFFFF"/>
                </a:solidFill>
                <a:latin typeface="Poppins"/>
                <a:ea typeface="Poppins"/>
                <a:cs typeface="Poppins"/>
                <a:sym typeface="Poppins"/>
              </a:rPr>
              <a:t>ini memberikan bobot lebih besar pada kesalahan yang lebih besar karena penggunaan kuadrat. Oleh karena itu, MSE sering digunakan untuk meminimalkan kesalahan peramalan dalam berbagai model prediksi, termasuk pada kasus regresi dan peramalan deret waktu.</a:t>
            </a:r>
          </a:p>
        </p:txBody>
      </p:sp>
      <p:sp>
        <p:nvSpPr>
          <p:cNvPr name="Freeform 6" id="6"/>
          <p:cNvSpPr/>
          <p:nvPr/>
        </p:nvSpPr>
        <p:spPr>
          <a:xfrm flipH="false" flipV="false" rot="0">
            <a:off x="1028700" y="1057275"/>
            <a:ext cx="1742241" cy="435560"/>
          </a:xfrm>
          <a:custGeom>
            <a:avLst/>
            <a:gdLst/>
            <a:ahLst/>
            <a:cxnLst/>
            <a:rect r="r" b="b" t="t" l="l"/>
            <a:pathLst>
              <a:path h="435560" w="1742241">
                <a:moveTo>
                  <a:pt x="0" y="0"/>
                </a:moveTo>
                <a:lnTo>
                  <a:pt x="1742241" y="0"/>
                </a:lnTo>
                <a:lnTo>
                  <a:pt x="1742241" y="435560"/>
                </a:lnTo>
                <a:lnTo>
                  <a:pt x="0" y="43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4">
              <a:alphaModFix amt="56000"/>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028700" y="6715125"/>
            <a:ext cx="5177215" cy="2084333"/>
          </a:xfrm>
          <a:custGeom>
            <a:avLst/>
            <a:gdLst/>
            <a:ahLst/>
            <a:cxnLst/>
            <a:rect r="r" b="b" t="t" l="l"/>
            <a:pathLst>
              <a:path h="2084333" w="5177215">
                <a:moveTo>
                  <a:pt x="0" y="0"/>
                </a:moveTo>
                <a:lnTo>
                  <a:pt x="5177215" y="0"/>
                </a:lnTo>
                <a:lnTo>
                  <a:pt x="5177215" y="2084333"/>
                </a:lnTo>
                <a:lnTo>
                  <a:pt x="0" y="2084333"/>
                </a:lnTo>
                <a:lnTo>
                  <a:pt x="0" y="0"/>
                </a:lnTo>
                <a:close/>
              </a:path>
            </a:pathLst>
          </a:custGeom>
          <a:blipFill>
            <a:blip r:embed="rId6"/>
            <a:stretch>
              <a:fillRect l="0" t="0" r="0" b="0"/>
            </a:stretch>
          </a:blipFill>
        </p:spPr>
      </p:sp>
      <p:sp>
        <p:nvSpPr>
          <p:cNvPr name="TextBox 9" id="9"/>
          <p:cNvSpPr txBox="true"/>
          <p:nvPr/>
        </p:nvSpPr>
        <p:spPr>
          <a:xfrm rot="0">
            <a:off x="1028700" y="1729137"/>
            <a:ext cx="13859167" cy="930275"/>
          </a:xfrm>
          <a:prstGeom prst="rect">
            <a:avLst/>
          </a:prstGeom>
        </p:spPr>
        <p:txBody>
          <a:bodyPr anchor="t" rtlCol="false" tIns="0" lIns="0" bIns="0" rIns="0">
            <a:spAutoFit/>
          </a:bodyPr>
          <a:lstStyle/>
          <a:p>
            <a:pPr algn="l">
              <a:lnSpc>
                <a:spcPts val="6999"/>
              </a:lnSpc>
            </a:pPr>
            <a:r>
              <a:rPr lang="en-US" sz="6999">
                <a:solidFill>
                  <a:srgbClr val="FFFFFF"/>
                </a:solidFill>
                <a:latin typeface="League Spartan"/>
                <a:ea typeface="League Spartan"/>
                <a:cs typeface="League Spartan"/>
                <a:sym typeface="League Spartan"/>
              </a:rPr>
              <a:t>Mean Squared Error (MSE)</a:t>
            </a:r>
          </a:p>
        </p:txBody>
      </p:sp>
      <p:sp>
        <p:nvSpPr>
          <p:cNvPr name="TextBox 10" id="10"/>
          <p:cNvSpPr txBox="true"/>
          <p:nvPr/>
        </p:nvSpPr>
        <p:spPr>
          <a:xfrm rot="0">
            <a:off x="6772567" y="6943725"/>
            <a:ext cx="16230600" cy="23145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Dimana :</a:t>
            </a:r>
          </a:p>
          <a:p>
            <a:pPr algn="just">
              <a:lnSpc>
                <a:spcPts val="3600"/>
              </a:lnSpc>
            </a:pPr>
            <a:r>
              <a:rPr lang="en-US" sz="3000">
                <a:solidFill>
                  <a:srgbClr val="FFFFFF"/>
                </a:solidFill>
                <a:latin typeface="Poppins"/>
                <a:ea typeface="Poppins"/>
                <a:cs typeface="Poppins"/>
                <a:sym typeface="Poppins"/>
              </a:rPr>
              <a:t>Yt </a:t>
            </a:r>
            <a:r>
              <a:rPr lang="en-US" sz="3000">
                <a:solidFill>
                  <a:srgbClr val="FFFFFF"/>
                </a:solidFill>
                <a:latin typeface="Poppins"/>
                <a:ea typeface="Poppins"/>
                <a:cs typeface="Poppins"/>
                <a:sym typeface="Poppins"/>
              </a:rPr>
              <a:t>: Data penjualan aktual</a:t>
            </a:r>
          </a:p>
          <a:p>
            <a:pPr algn="just">
              <a:lnSpc>
                <a:spcPts val="3600"/>
              </a:lnSpc>
            </a:pPr>
            <a:r>
              <a:rPr lang="en-US" sz="3000">
                <a:solidFill>
                  <a:srgbClr val="FFFFFF"/>
                </a:solidFill>
                <a:latin typeface="Poppins"/>
                <a:ea typeface="Poppins"/>
                <a:cs typeface="Poppins"/>
                <a:sym typeface="Poppins"/>
              </a:rPr>
              <a:t>Yt </a:t>
            </a:r>
            <a:r>
              <a:rPr lang="en-US" sz="3000">
                <a:solidFill>
                  <a:srgbClr val="FFFFFF"/>
                </a:solidFill>
                <a:latin typeface="Poppins"/>
                <a:ea typeface="Poppins"/>
                <a:cs typeface="Poppins"/>
                <a:sym typeface="Poppins"/>
              </a:rPr>
              <a:t>: Hasil peramalan </a:t>
            </a:r>
          </a:p>
          <a:p>
            <a:pPr algn="just">
              <a:lnSpc>
                <a:spcPts val="3600"/>
              </a:lnSpc>
            </a:pPr>
            <a:r>
              <a:rPr lang="en-US" sz="3000">
                <a:solidFill>
                  <a:srgbClr val="FFFFFF"/>
                </a:solidFill>
                <a:latin typeface="Poppins"/>
                <a:ea typeface="Poppins"/>
                <a:cs typeface="Poppins"/>
                <a:sym typeface="Poppins"/>
              </a:rPr>
              <a:t>n  </a:t>
            </a:r>
            <a:r>
              <a:rPr lang="en-US" sz="3000">
                <a:solidFill>
                  <a:srgbClr val="FFFFFF"/>
                </a:solidFill>
                <a:latin typeface="Poppins"/>
                <a:ea typeface="Poppins"/>
                <a:cs typeface="Poppins"/>
                <a:sym typeface="Poppins"/>
              </a:rPr>
              <a:t>: Jumlah data peramalan</a:t>
            </a:r>
          </a:p>
          <a:p>
            <a:pPr algn="just">
              <a:lnSpc>
                <a:spcPts val="3600"/>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3413873" y="4745038"/>
            <a:ext cx="11460254" cy="930275"/>
          </a:xfrm>
          <a:prstGeom prst="rect">
            <a:avLst/>
          </a:prstGeom>
        </p:spPr>
        <p:txBody>
          <a:bodyPr anchor="t" rtlCol="false" tIns="0" lIns="0" bIns="0" rIns="0">
            <a:spAutoFit/>
          </a:bodyPr>
          <a:lstStyle/>
          <a:p>
            <a:pPr algn="l">
              <a:lnSpc>
                <a:spcPts val="6999"/>
              </a:lnSpc>
            </a:pPr>
            <a:r>
              <a:rPr lang="en-US" sz="6999">
                <a:solidFill>
                  <a:srgbClr val="FFFFFF"/>
                </a:solidFill>
                <a:latin typeface="League Spartan"/>
                <a:ea typeface="League Spartan"/>
                <a:cs typeface="League Spartan"/>
                <a:sym typeface="League Spartan"/>
              </a:rPr>
              <a:t>PERANCANGAN PROSES</a:t>
            </a:r>
          </a:p>
        </p:txBody>
      </p:sp>
      <p:sp>
        <p:nvSpPr>
          <p:cNvPr name="Freeform 7" id="7"/>
          <p:cNvSpPr/>
          <p:nvPr/>
        </p:nvSpPr>
        <p:spPr>
          <a:xfrm flipH="false" flipV="false" rot="0">
            <a:off x="8272880" y="1057275"/>
            <a:ext cx="1742241" cy="435560"/>
          </a:xfrm>
          <a:custGeom>
            <a:avLst/>
            <a:gdLst/>
            <a:ahLst/>
            <a:cxnLst/>
            <a:rect r="r" b="b" t="t" l="l"/>
            <a:pathLst>
              <a:path h="435560" w="1742241">
                <a:moveTo>
                  <a:pt x="0" y="0"/>
                </a:moveTo>
                <a:lnTo>
                  <a:pt x="1742240" y="0"/>
                </a:lnTo>
                <a:lnTo>
                  <a:pt x="1742240"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272880" y="1057275"/>
            <a:ext cx="1742241" cy="435560"/>
          </a:xfrm>
          <a:custGeom>
            <a:avLst/>
            <a:gdLst/>
            <a:ahLst/>
            <a:cxnLst/>
            <a:rect r="r" b="b" t="t" l="l"/>
            <a:pathLst>
              <a:path h="435560" w="1742241">
                <a:moveTo>
                  <a:pt x="0" y="0"/>
                </a:moveTo>
                <a:lnTo>
                  <a:pt x="1742240" y="0"/>
                </a:lnTo>
                <a:lnTo>
                  <a:pt x="1742240"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7944232" y="2626643"/>
            <a:ext cx="2399535" cy="7090627"/>
          </a:xfrm>
          <a:custGeom>
            <a:avLst/>
            <a:gdLst/>
            <a:ahLst/>
            <a:cxnLst/>
            <a:rect r="r" b="b" t="t" l="l"/>
            <a:pathLst>
              <a:path h="7090627" w="2399535">
                <a:moveTo>
                  <a:pt x="0" y="0"/>
                </a:moveTo>
                <a:lnTo>
                  <a:pt x="2399536" y="0"/>
                </a:lnTo>
                <a:lnTo>
                  <a:pt x="2399536" y="7090627"/>
                </a:lnTo>
                <a:lnTo>
                  <a:pt x="0" y="7090627"/>
                </a:lnTo>
                <a:lnTo>
                  <a:pt x="0" y="0"/>
                </a:lnTo>
                <a:close/>
              </a:path>
            </a:pathLst>
          </a:custGeom>
          <a:blipFill>
            <a:blip r:embed="rId6"/>
            <a:stretch>
              <a:fillRect l="0" t="0" r="0" b="0"/>
            </a:stretch>
          </a:blipFill>
        </p:spPr>
      </p:sp>
      <p:sp>
        <p:nvSpPr>
          <p:cNvPr name="TextBox 9" id="9"/>
          <p:cNvSpPr txBox="true"/>
          <p:nvPr/>
        </p:nvSpPr>
        <p:spPr>
          <a:xfrm rot="0">
            <a:off x="5719135" y="1766218"/>
            <a:ext cx="6849729" cy="669925"/>
          </a:xfrm>
          <a:prstGeom prst="rect">
            <a:avLst/>
          </a:prstGeom>
        </p:spPr>
        <p:txBody>
          <a:bodyPr anchor="t" rtlCol="false" tIns="0" lIns="0" bIns="0" rIns="0">
            <a:spAutoFit/>
          </a:bodyPr>
          <a:lstStyle/>
          <a:p>
            <a:pPr algn="l">
              <a:lnSpc>
                <a:spcPts val="5000"/>
              </a:lnSpc>
            </a:pPr>
            <a:r>
              <a:rPr lang="en-US" sz="5000">
                <a:solidFill>
                  <a:srgbClr val="FFFFFF"/>
                </a:solidFill>
                <a:latin typeface="League Spartan"/>
                <a:ea typeface="League Spartan"/>
                <a:cs typeface="League Spartan"/>
                <a:sym typeface="League Spartan"/>
              </a:rPr>
              <a:t>FLOWCHART SISTEM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272880" y="1057275"/>
            <a:ext cx="1742241" cy="435560"/>
          </a:xfrm>
          <a:custGeom>
            <a:avLst/>
            <a:gdLst/>
            <a:ahLst/>
            <a:cxnLst/>
            <a:rect r="r" b="b" t="t" l="l"/>
            <a:pathLst>
              <a:path h="435560" w="1742241">
                <a:moveTo>
                  <a:pt x="0" y="0"/>
                </a:moveTo>
                <a:lnTo>
                  <a:pt x="1742240" y="0"/>
                </a:lnTo>
                <a:lnTo>
                  <a:pt x="1742240"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3493371" y="3307045"/>
            <a:ext cx="11301259" cy="3672909"/>
          </a:xfrm>
          <a:custGeom>
            <a:avLst/>
            <a:gdLst/>
            <a:ahLst/>
            <a:cxnLst/>
            <a:rect r="r" b="b" t="t" l="l"/>
            <a:pathLst>
              <a:path h="3672909" w="11301259">
                <a:moveTo>
                  <a:pt x="0" y="0"/>
                </a:moveTo>
                <a:lnTo>
                  <a:pt x="11301258" y="0"/>
                </a:lnTo>
                <a:lnTo>
                  <a:pt x="11301258" y="3672910"/>
                </a:lnTo>
                <a:lnTo>
                  <a:pt x="0" y="3672910"/>
                </a:lnTo>
                <a:lnTo>
                  <a:pt x="0" y="0"/>
                </a:lnTo>
                <a:close/>
              </a:path>
            </a:pathLst>
          </a:custGeom>
          <a:blipFill>
            <a:blip r:embed="rId6"/>
            <a:stretch>
              <a:fillRect l="0" t="0" r="0" b="0"/>
            </a:stretch>
          </a:blipFill>
        </p:spPr>
      </p:sp>
      <p:sp>
        <p:nvSpPr>
          <p:cNvPr name="TextBox 9" id="9"/>
          <p:cNvSpPr txBox="true"/>
          <p:nvPr/>
        </p:nvSpPr>
        <p:spPr>
          <a:xfrm rot="0">
            <a:off x="6996008" y="1766218"/>
            <a:ext cx="4295985" cy="669925"/>
          </a:xfrm>
          <a:prstGeom prst="rect">
            <a:avLst/>
          </a:prstGeom>
        </p:spPr>
        <p:txBody>
          <a:bodyPr anchor="t" rtlCol="false" tIns="0" lIns="0" bIns="0" rIns="0">
            <a:spAutoFit/>
          </a:bodyPr>
          <a:lstStyle/>
          <a:p>
            <a:pPr algn="l">
              <a:lnSpc>
                <a:spcPts val="5000"/>
              </a:lnSpc>
            </a:pPr>
            <a:r>
              <a:rPr lang="en-US" sz="5000">
                <a:solidFill>
                  <a:srgbClr val="FFFFFF"/>
                </a:solidFill>
                <a:latin typeface="League Spartan"/>
                <a:ea typeface="League Spartan"/>
                <a:cs typeface="League Spartan"/>
                <a:sym typeface="League Spartan"/>
              </a:rPr>
              <a:t>DFD LEVEL 0</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17160" y="2436143"/>
            <a:ext cx="13253680" cy="7543958"/>
            <a:chOff x="0" y="0"/>
            <a:chExt cx="3490681" cy="1986886"/>
          </a:xfrm>
        </p:grpSpPr>
        <p:sp>
          <p:nvSpPr>
            <p:cNvPr name="Freeform 3" id="3"/>
            <p:cNvSpPr/>
            <p:nvPr/>
          </p:nvSpPr>
          <p:spPr>
            <a:xfrm flipH="false" flipV="false" rot="0">
              <a:off x="0" y="0"/>
              <a:ext cx="3490681" cy="1986886"/>
            </a:xfrm>
            <a:custGeom>
              <a:avLst/>
              <a:gdLst/>
              <a:ahLst/>
              <a:cxnLst/>
              <a:rect r="r" b="b" t="t" l="l"/>
              <a:pathLst>
                <a:path h="1986886" w="3490681">
                  <a:moveTo>
                    <a:pt x="29791" y="0"/>
                  </a:moveTo>
                  <a:lnTo>
                    <a:pt x="3460890" y="0"/>
                  </a:lnTo>
                  <a:cubicBezTo>
                    <a:pt x="3468791" y="0"/>
                    <a:pt x="3476369" y="3139"/>
                    <a:pt x="3481956" y="8726"/>
                  </a:cubicBezTo>
                  <a:cubicBezTo>
                    <a:pt x="3487543" y="14312"/>
                    <a:pt x="3490681" y="21890"/>
                    <a:pt x="3490681" y="29791"/>
                  </a:cubicBezTo>
                  <a:lnTo>
                    <a:pt x="3490681" y="1957095"/>
                  </a:lnTo>
                  <a:cubicBezTo>
                    <a:pt x="3490681" y="1973548"/>
                    <a:pt x="3477343" y="1986886"/>
                    <a:pt x="3460890" y="1986886"/>
                  </a:cubicBezTo>
                  <a:lnTo>
                    <a:pt x="29791" y="1986886"/>
                  </a:lnTo>
                  <a:cubicBezTo>
                    <a:pt x="13338" y="1986886"/>
                    <a:pt x="0" y="1973548"/>
                    <a:pt x="0" y="1957095"/>
                  </a:cubicBezTo>
                  <a:lnTo>
                    <a:pt x="0" y="29791"/>
                  </a:lnTo>
                  <a:cubicBezTo>
                    <a:pt x="0" y="13338"/>
                    <a:pt x="13338" y="0"/>
                    <a:pt x="29791" y="0"/>
                  </a:cubicBezTo>
                  <a:close/>
                </a:path>
              </a:pathLst>
            </a:custGeom>
            <a:solidFill>
              <a:srgbClr val="FFFFFF"/>
            </a:solidFill>
          </p:spPr>
        </p:sp>
        <p:sp>
          <p:nvSpPr>
            <p:cNvPr name="TextBox 4" id="4"/>
            <p:cNvSpPr txBox="true"/>
            <p:nvPr/>
          </p:nvSpPr>
          <p:spPr>
            <a:xfrm>
              <a:off x="0" y="-57150"/>
              <a:ext cx="3490681" cy="204403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35241" y="-910689"/>
            <a:ext cx="19823241" cy="12108378"/>
            <a:chOff x="0" y="0"/>
            <a:chExt cx="5220936" cy="3189038"/>
          </a:xfrm>
        </p:grpSpPr>
        <p:sp>
          <p:nvSpPr>
            <p:cNvPr name="Freeform 6" id="6"/>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7" id="7"/>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8272880" y="1057275"/>
            <a:ext cx="1742241" cy="435560"/>
          </a:xfrm>
          <a:custGeom>
            <a:avLst/>
            <a:gdLst/>
            <a:ahLst/>
            <a:cxnLst/>
            <a:rect r="r" b="b" t="t" l="l"/>
            <a:pathLst>
              <a:path h="435560" w="1742241">
                <a:moveTo>
                  <a:pt x="0" y="0"/>
                </a:moveTo>
                <a:lnTo>
                  <a:pt x="1742240" y="0"/>
                </a:lnTo>
                <a:lnTo>
                  <a:pt x="1742240" y="435560"/>
                </a:lnTo>
                <a:lnTo>
                  <a:pt x="0" y="43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9" id="9"/>
          <p:cNvGrpSpPr/>
          <p:nvPr/>
        </p:nvGrpSpPr>
        <p:grpSpPr>
          <a:xfrm rot="0">
            <a:off x="2982792" y="2436143"/>
            <a:ext cx="12322415" cy="7543958"/>
            <a:chOff x="0" y="0"/>
            <a:chExt cx="3245410" cy="1986886"/>
          </a:xfrm>
        </p:grpSpPr>
        <p:sp>
          <p:nvSpPr>
            <p:cNvPr name="Freeform 10" id="10"/>
            <p:cNvSpPr/>
            <p:nvPr/>
          </p:nvSpPr>
          <p:spPr>
            <a:xfrm flipH="false" flipV="false" rot="0">
              <a:off x="0" y="0"/>
              <a:ext cx="3245410" cy="1986886"/>
            </a:xfrm>
            <a:custGeom>
              <a:avLst/>
              <a:gdLst/>
              <a:ahLst/>
              <a:cxnLst/>
              <a:rect r="r" b="b" t="t" l="l"/>
              <a:pathLst>
                <a:path h="1986886" w="3245410">
                  <a:moveTo>
                    <a:pt x="32042" y="0"/>
                  </a:moveTo>
                  <a:lnTo>
                    <a:pt x="3213368" y="0"/>
                  </a:lnTo>
                  <a:cubicBezTo>
                    <a:pt x="3221866" y="0"/>
                    <a:pt x="3230016" y="3376"/>
                    <a:pt x="3236025" y="9385"/>
                  </a:cubicBezTo>
                  <a:cubicBezTo>
                    <a:pt x="3242034" y="15394"/>
                    <a:pt x="3245410" y="23544"/>
                    <a:pt x="3245410" y="32042"/>
                  </a:cubicBezTo>
                  <a:lnTo>
                    <a:pt x="3245410" y="1954844"/>
                  </a:lnTo>
                  <a:cubicBezTo>
                    <a:pt x="3245410" y="1963342"/>
                    <a:pt x="3242034" y="1971492"/>
                    <a:pt x="3236025" y="1977501"/>
                  </a:cubicBezTo>
                  <a:cubicBezTo>
                    <a:pt x="3230016" y="1983510"/>
                    <a:pt x="3221866" y="1986886"/>
                    <a:pt x="3213368" y="1986886"/>
                  </a:cubicBezTo>
                  <a:lnTo>
                    <a:pt x="32042" y="1986886"/>
                  </a:lnTo>
                  <a:cubicBezTo>
                    <a:pt x="23544" y="1986886"/>
                    <a:pt x="15394" y="1983510"/>
                    <a:pt x="9385" y="1977501"/>
                  </a:cubicBezTo>
                  <a:cubicBezTo>
                    <a:pt x="3376" y="1971492"/>
                    <a:pt x="0" y="1963342"/>
                    <a:pt x="0" y="1954844"/>
                  </a:cubicBezTo>
                  <a:lnTo>
                    <a:pt x="0" y="32042"/>
                  </a:lnTo>
                  <a:cubicBezTo>
                    <a:pt x="0" y="23544"/>
                    <a:pt x="3376" y="15394"/>
                    <a:pt x="9385" y="9385"/>
                  </a:cubicBezTo>
                  <a:cubicBezTo>
                    <a:pt x="15394" y="3376"/>
                    <a:pt x="23544" y="0"/>
                    <a:pt x="32042" y="0"/>
                  </a:cubicBezTo>
                  <a:close/>
                </a:path>
              </a:pathLst>
            </a:custGeom>
            <a:solidFill>
              <a:srgbClr val="FCFCFB"/>
            </a:solidFill>
          </p:spPr>
        </p:sp>
        <p:sp>
          <p:nvSpPr>
            <p:cNvPr name="TextBox 11" id="11"/>
            <p:cNvSpPr txBox="true"/>
            <p:nvPr/>
          </p:nvSpPr>
          <p:spPr>
            <a:xfrm>
              <a:off x="0" y="-57150"/>
              <a:ext cx="3245410" cy="2044036"/>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4642808" y="2626643"/>
            <a:ext cx="9002385" cy="6943089"/>
          </a:xfrm>
          <a:custGeom>
            <a:avLst/>
            <a:gdLst/>
            <a:ahLst/>
            <a:cxnLst/>
            <a:rect r="r" b="b" t="t" l="l"/>
            <a:pathLst>
              <a:path h="6943089" w="9002385">
                <a:moveTo>
                  <a:pt x="0" y="0"/>
                </a:moveTo>
                <a:lnTo>
                  <a:pt x="9002384" y="0"/>
                </a:lnTo>
                <a:lnTo>
                  <a:pt x="9002384" y="6943090"/>
                </a:lnTo>
                <a:lnTo>
                  <a:pt x="0" y="6943090"/>
                </a:lnTo>
                <a:lnTo>
                  <a:pt x="0" y="0"/>
                </a:lnTo>
                <a:close/>
              </a:path>
            </a:pathLst>
          </a:custGeom>
          <a:blipFill>
            <a:blip r:embed="rId4"/>
            <a:stretch>
              <a:fillRect l="0" t="0" r="0" b="0"/>
            </a:stretch>
          </a:blipFill>
        </p:spPr>
      </p:sp>
      <p:sp>
        <p:nvSpPr>
          <p:cNvPr name="TextBox 13" id="13"/>
          <p:cNvSpPr txBox="true"/>
          <p:nvPr/>
        </p:nvSpPr>
        <p:spPr>
          <a:xfrm rot="0">
            <a:off x="7163941" y="1766218"/>
            <a:ext cx="3960119" cy="669925"/>
          </a:xfrm>
          <a:prstGeom prst="rect">
            <a:avLst/>
          </a:prstGeom>
        </p:spPr>
        <p:txBody>
          <a:bodyPr anchor="t" rtlCol="false" tIns="0" lIns="0" bIns="0" rIns="0">
            <a:spAutoFit/>
          </a:bodyPr>
          <a:lstStyle/>
          <a:p>
            <a:pPr algn="l">
              <a:lnSpc>
                <a:spcPts val="5000"/>
              </a:lnSpc>
            </a:pPr>
            <a:r>
              <a:rPr lang="en-US" sz="5000">
                <a:solidFill>
                  <a:srgbClr val="FFFFFF"/>
                </a:solidFill>
                <a:latin typeface="League Spartan"/>
                <a:ea typeface="League Spartan"/>
                <a:cs typeface="League Spartan"/>
                <a:sym typeface="League Spartan"/>
              </a:rPr>
              <a:t>DFD LEVEL 1</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17160" y="2436143"/>
            <a:ext cx="13253680" cy="7543958"/>
            <a:chOff x="0" y="0"/>
            <a:chExt cx="3490681" cy="1986886"/>
          </a:xfrm>
        </p:grpSpPr>
        <p:sp>
          <p:nvSpPr>
            <p:cNvPr name="Freeform 3" id="3"/>
            <p:cNvSpPr/>
            <p:nvPr/>
          </p:nvSpPr>
          <p:spPr>
            <a:xfrm flipH="false" flipV="false" rot="0">
              <a:off x="0" y="0"/>
              <a:ext cx="3490681" cy="1986886"/>
            </a:xfrm>
            <a:custGeom>
              <a:avLst/>
              <a:gdLst/>
              <a:ahLst/>
              <a:cxnLst/>
              <a:rect r="r" b="b" t="t" l="l"/>
              <a:pathLst>
                <a:path h="1986886" w="3490681">
                  <a:moveTo>
                    <a:pt x="29791" y="0"/>
                  </a:moveTo>
                  <a:lnTo>
                    <a:pt x="3460890" y="0"/>
                  </a:lnTo>
                  <a:cubicBezTo>
                    <a:pt x="3468791" y="0"/>
                    <a:pt x="3476369" y="3139"/>
                    <a:pt x="3481956" y="8726"/>
                  </a:cubicBezTo>
                  <a:cubicBezTo>
                    <a:pt x="3487543" y="14312"/>
                    <a:pt x="3490681" y="21890"/>
                    <a:pt x="3490681" y="29791"/>
                  </a:cubicBezTo>
                  <a:lnTo>
                    <a:pt x="3490681" y="1957095"/>
                  </a:lnTo>
                  <a:cubicBezTo>
                    <a:pt x="3490681" y="1973548"/>
                    <a:pt x="3477343" y="1986886"/>
                    <a:pt x="3460890" y="1986886"/>
                  </a:cubicBezTo>
                  <a:lnTo>
                    <a:pt x="29791" y="1986886"/>
                  </a:lnTo>
                  <a:cubicBezTo>
                    <a:pt x="13338" y="1986886"/>
                    <a:pt x="0" y="1973548"/>
                    <a:pt x="0" y="1957095"/>
                  </a:cubicBezTo>
                  <a:lnTo>
                    <a:pt x="0" y="29791"/>
                  </a:lnTo>
                  <a:cubicBezTo>
                    <a:pt x="0" y="13338"/>
                    <a:pt x="13338" y="0"/>
                    <a:pt x="29791" y="0"/>
                  </a:cubicBezTo>
                  <a:close/>
                </a:path>
              </a:pathLst>
            </a:custGeom>
            <a:solidFill>
              <a:srgbClr val="FFFFFF"/>
            </a:solidFill>
          </p:spPr>
        </p:sp>
        <p:sp>
          <p:nvSpPr>
            <p:cNvPr name="TextBox 4" id="4"/>
            <p:cNvSpPr txBox="true"/>
            <p:nvPr/>
          </p:nvSpPr>
          <p:spPr>
            <a:xfrm>
              <a:off x="0" y="-57150"/>
              <a:ext cx="3490681" cy="2044036"/>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1535241" y="-910689"/>
            <a:ext cx="19823241" cy="12108378"/>
            <a:chOff x="0" y="0"/>
            <a:chExt cx="5220936" cy="3189038"/>
          </a:xfrm>
        </p:grpSpPr>
        <p:sp>
          <p:nvSpPr>
            <p:cNvPr name="Freeform 6" id="6"/>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7" id="7"/>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8272880" y="1057275"/>
            <a:ext cx="1742241" cy="435560"/>
          </a:xfrm>
          <a:custGeom>
            <a:avLst/>
            <a:gdLst/>
            <a:ahLst/>
            <a:cxnLst/>
            <a:rect r="r" b="b" t="t" l="l"/>
            <a:pathLst>
              <a:path h="435560" w="1742241">
                <a:moveTo>
                  <a:pt x="0" y="0"/>
                </a:moveTo>
                <a:lnTo>
                  <a:pt x="1742240" y="0"/>
                </a:lnTo>
                <a:lnTo>
                  <a:pt x="1742240" y="435560"/>
                </a:lnTo>
                <a:lnTo>
                  <a:pt x="0" y="43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70077" y="3365432"/>
            <a:ext cx="6906327" cy="4584791"/>
          </a:xfrm>
          <a:custGeom>
            <a:avLst/>
            <a:gdLst/>
            <a:ahLst/>
            <a:cxnLst/>
            <a:rect r="r" b="b" t="t" l="l"/>
            <a:pathLst>
              <a:path h="4584791" w="6906327">
                <a:moveTo>
                  <a:pt x="0" y="0"/>
                </a:moveTo>
                <a:lnTo>
                  <a:pt x="6906327" y="0"/>
                </a:lnTo>
                <a:lnTo>
                  <a:pt x="6906327" y="4584791"/>
                </a:lnTo>
                <a:lnTo>
                  <a:pt x="0" y="4584791"/>
                </a:lnTo>
                <a:lnTo>
                  <a:pt x="0" y="0"/>
                </a:lnTo>
                <a:close/>
              </a:path>
            </a:pathLst>
          </a:custGeom>
          <a:blipFill>
            <a:blip r:embed="rId4"/>
            <a:stretch>
              <a:fillRect l="0" t="0" r="0" b="0"/>
            </a:stretch>
          </a:blipFill>
        </p:spPr>
      </p:sp>
      <p:sp>
        <p:nvSpPr>
          <p:cNvPr name="Freeform 10" id="10"/>
          <p:cNvSpPr/>
          <p:nvPr/>
        </p:nvSpPr>
        <p:spPr>
          <a:xfrm flipH="false" flipV="false" rot="0">
            <a:off x="10015120" y="3210576"/>
            <a:ext cx="6301674" cy="4894504"/>
          </a:xfrm>
          <a:custGeom>
            <a:avLst/>
            <a:gdLst/>
            <a:ahLst/>
            <a:cxnLst/>
            <a:rect r="r" b="b" t="t" l="l"/>
            <a:pathLst>
              <a:path h="4894504" w="6301674">
                <a:moveTo>
                  <a:pt x="0" y="0"/>
                </a:moveTo>
                <a:lnTo>
                  <a:pt x="6301675" y="0"/>
                </a:lnTo>
                <a:lnTo>
                  <a:pt x="6301675" y="4894504"/>
                </a:lnTo>
                <a:lnTo>
                  <a:pt x="0" y="4894504"/>
                </a:lnTo>
                <a:lnTo>
                  <a:pt x="0" y="0"/>
                </a:lnTo>
                <a:close/>
              </a:path>
            </a:pathLst>
          </a:custGeom>
          <a:blipFill>
            <a:blip r:embed="rId5"/>
            <a:stretch>
              <a:fillRect l="0" t="0" r="0" b="0"/>
            </a:stretch>
          </a:blipFill>
        </p:spPr>
      </p:sp>
      <p:sp>
        <p:nvSpPr>
          <p:cNvPr name="TextBox 11" id="11"/>
          <p:cNvSpPr txBox="true"/>
          <p:nvPr/>
        </p:nvSpPr>
        <p:spPr>
          <a:xfrm rot="0">
            <a:off x="7163941" y="1766218"/>
            <a:ext cx="3960119" cy="669925"/>
          </a:xfrm>
          <a:prstGeom prst="rect">
            <a:avLst/>
          </a:prstGeom>
        </p:spPr>
        <p:txBody>
          <a:bodyPr anchor="t" rtlCol="false" tIns="0" lIns="0" bIns="0" rIns="0">
            <a:spAutoFit/>
          </a:bodyPr>
          <a:lstStyle/>
          <a:p>
            <a:pPr algn="l">
              <a:lnSpc>
                <a:spcPts val="5000"/>
              </a:lnSpc>
            </a:pPr>
            <a:r>
              <a:rPr lang="en-US" sz="5000">
                <a:solidFill>
                  <a:srgbClr val="FFFFFF"/>
                </a:solidFill>
                <a:latin typeface="League Spartan"/>
                <a:ea typeface="League Spartan"/>
                <a:cs typeface="League Spartan"/>
                <a:sym typeface="League Spartan"/>
              </a:rPr>
              <a:t>CDM &amp; PDM</a:t>
            </a:r>
          </a:p>
        </p:txBody>
      </p:sp>
      <p:sp>
        <p:nvSpPr>
          <p:cNvPr name="TextBox 12" id="12"/>
          <p:cNvSpPr txBox="true"/>
          <p:nvPr/>
        </p:nvSpPr>
        <p:spPr>
          <a:xfrm rot="0">
            <a:off x="3899006" y="8588375"/>
            <a:ext cx="3960119" cy="669925"/>
          </a:xfrm>
          <a:prstGeom prst="rect">
            <a:avLst/>
          </a:prstGeom>
        </p:spPr>
        <p:txBody>
          <a:bodyPr anchor="t" rtlCol="false" tIns="0" lIns="0" bIns="0" rIns="0">
            <a:spAutoFit/>
          </a:bodyPr>
          <a:lstStyle/>
          <a:p>
            <a:pPr algn="l">
              <a:lnSpc>
                <a:spcPts val="5000"/>
              </a:lnSpc>
            </a:pPr>
            <a:r>
              <a:rPr lang="en-US" sz="5000">
                <a:solidFill>
                  <a:srgbClr val="FFFFFF"/>
                </a:solidFill>
                <a:latin typeface="League Spartan"/>
                <a:ea typeface="League Spartan"/>
                <a:cs typeface="League Spartan"/>
                <a:sym typeface="League Spartan"/>
              </a:rPr>
              <a:t>CDM</a:t>
            </a:r>
          </a:p>
        </p:txBody>
      </p:sp>
      <p:sp>
        <p:nvSpPr>
          <p:cNvPr name="TextBox 13" id="13"/>
          <p:cNvSpPr txBox="true"/>
          <p:nvPr/>
        </p:nvSpPr>
        <p:spPr>
          <a:xfrm rot="0">
            <a:off x="12356676" y="8588375"/>
            <a:ext cx="3960119" cy="669925"/>
          </a:xfrm>
          <a:prstGeom prst="rect">
            <a:avLst/>
          </a:prstGeom>
        </p:spPr>
        <p:txBody>
          <a:bodyPr anchor="t" rtlCol="false" tIns="0" lIns="0" bIns="0" rIns="0">
            <a:spAutoFit/>
          </a:bodyPr>
          <a:lstStyle/>
          <a:p>
            <a:pPr algn="l">
              <a:lnSpc>
                <a:spcPts val="5000"/>
              </a:lnSpc>
            </a:pPr>
            <a:r>
              <a:rPr lang="en-US" sz="5000">
                <a:solidFill>
                  <a:srgbClr val="FFFFFF"/>
                </a:solidFill>
                <a:latin typeface="League Spartan"/>
                <a:ea typeface="League Spartan"/>
                <a:cs typeface="League Spartan"/>
                <a:sym typeface="League Spartan"/>
              </a:rPr>
              <a:t>PDM</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4460" y="7517045"/>
            <a:ext cx="5071890" cy="4521518"/>
          </a:xfrm>
          <a:custGeom>
            <a:avLst/>
            <a:gdLst/>
            <a:ahLst/>
            <a:cxnLst/>
            <a:rect r="r" b="b" t="t" l="l"/>
            <a:pathLst>
              <a:path h="4521518" w="5071890">
                <a:moveTo>
                  <a:pt x="0" y="0"/>
                </a:moveTo>
                <a:lnTo>
                  <a:pt x="5071890" y="0"/>
                </a:lnTo>
                <a:lnTo>
                  <a:pt x="5071890" y="4521517"/>
                </a:lnTo>
                <a:lnTo>
                  <a:pt x="0" y="452151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3216110" y="7517045"/>
            <a:ext cx="5071890" cy="4521518"/>
          </a:xfrm>
          <a:custGeom>
            <a:avLst/>
            <a:gdLst/>
            <a:ahLst/>
            <a:cxnLst/>
            <a:rect r="r" b="b" t="t" l="l"/>
            <a:pathLst>
              <a:path h="4521518" w="5071890">
                <a:moveTo>
                  <a:pt x="0" y="0"/>
                </a:moveTo>
                <a:lnTo>
                  <a:pt x="5071890" y="0"/>
                </a:lnTo>
                <a:lnTo>
                  <a:pt x="5071890" y="4521517"/>
                </a:lnTo>
                <a:lnTo>
                  <a:pt x="0" y="452151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8272880" y="1057275"/>
            <a:ext cx="1742241" cy="435560"/>
          </a:xfrm>
          <a:custGeom>
            <a:avLst/>
            <a:gdLst/>
            <a:ahLst/>
            <a:cxnLst/>
            <a:rect r="r" b="b" t="t" l="l"/>
            <a:pathLst>
              <a:path h="435560" w="1742241">
                <a:moveTo>
                  <a:pt x="0" y="0"/>
                </a:moveTo>
                <a:lnTo>
                  <a:pt x="1742240" y="0"/>
                </a:lnTo>
                <a:lnTo>
                  <a:pt x="1742240"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8" id="8"/>
          <p:cNvSpPr txBox="true"/>
          <p:nvPr/>
        </p:nvSpPr>
        <p:spPr>
          <a:xfrm rot="0">
            <a:off x="5354492" y="4931794"/>
            <a:ext cx="7579017" cy="2222501"/>
          </a:xfrm>
          <a:prstGeom prst="rect">
            <a:avLst/>
          </a:prstGeom>
        </p:spPr>
        <p:txBody>
          <a:bodyPr anchor="t" rtlCol="false" tIns="0" lIns="0" bIns="0" rIns="0">
            <a:spAutoFit/>
          </a:bodyPr>
          <a:lstStyle/>
          <a:p>
            <a:pPr algn="ctr">
              <a:lnSpc>
                <a:spcPts val="18199"/>
              </a:lnSpc>
            </a:pPr>
            <a:r>
              <a:rPr lang="en-US" sz="12999">
                <a:solidFill>
                  <a:srgbClr val="FFFFFF"/>
                </a:solidFill>
                <a:latin typeface="League Spartan"/>
                <a:ea typeface="League Spartan"/>
                <a:cs typeface="League Spartan"/>
                <a:sym typeface="League Spartan"/>
              </a:rPr>
              <a:t>KASIH</a:t>
            </a:r>
          </a:p>
        </p:txBody>
      </p:sp>
      <p:sp>
        <p:nvSpPr>
          <p:cNvPr name="TextBox 9" id="9"/>
          <p:cNvSpPr txBox="true"/>
          <p:nvPr/>
        </p:nvSpPr>
        <p:spPr>
          <a:xfrm rot="0">
            <a:off x="5086350" y="3172800"/>
            <a:ext cx="8115300" cy="2222501"/>
          </a:xfrm>
          <a:prstGeom prst="rect">
            <a:avLst/>
          </a:prstGeom>
        </p:spPr>
        <p:txBody>
          <a:bodyPr anchor="t" rtlCol="false" tIns="0" lIns="0" bIns="0" rIns="0">
            <a:spAutoFit/>
          </a:bodyPr>
          <a:lstStyle/>
          <a:p>
            <a:pPr algn="ctr">
              <a:lnSpc>
                <a:spcPts val="18199"/>
              </a:lnSpc>
            </a:pPr>
            <a:r>
              <a:rPr lang="en-US" sz="12999">
                <a:solidFill>
                  <a:srgbClr val="FF9F64"/>
                </a:solidFill>
                <a:latin typeface="League Spartan"/>
                <a:ea typeface="League Spartan"/>
                <a:cs typeface="League Spartan"/>
                <a:sym typeface="League Spartan"/>
              </a:rPr>
              <a:t>TERIMA</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805452"/>
            <a:ext cx="18691190" cy="12108378"/>
            <a:chOff x="0" y="0"/>
            <a:chExt cx="4922783" cy="3189038"/>
          </a:xfrm>
        </p:grpSpPr>
        <p:sp>
          <p:nvSpPr>
            <p:cNvPr name="Freeform 3" id="3"/>
            <p:cNvSpPr/>
            <p:nvPr/>
          </p:nvSpPr>
          <p:spPr>
            <a:xfrm flipH="false" flipV="false" rot="0">
              <a:off x="0" y="0"/>
              <a:ext cx="4922782" cy="3189038"/>
            </a:xfrm>
            <a:custGeom>
              <a:avLst/>
              <a:gdLst/>
              <a:ahLst/>
              <a:cxnLst/>
              <a:rect r="r" b="b" t="t" l="l"/>
              <a:pathLst>
                <a:path h="3189038" w="4922782">
                  <a:moveTo>
                    <a:pt x="0" y="0"/>
                  </a:moveTo>
                  <a:lnTo>
                    <a:pt x="4922782" y="0"/>
                  </a:lnTo>
                  <a:lnTo>
                    <a:pt x="4922782" y="3189038"/>
                  </a:lnTo>
                  <a:lnTo>
                    <a:pt x="0" y="3189038"/>
                  </a:lnTo>
                  <a:close/>
                </a:path>
              </a:pathLst>
            </a:custGeom>
            <a:solidFill>
              <a:srgbClr val="1C5463"/>
            </a:solidFill>
          </p:spPr>
        </p:sp>
        <p:sp>
          <p:nvSpPr>
            <p:cNvPr name="TextBox 4" id="4"/>
            <p:cNvSpPr txBox="true"/>
            <p:nvPr/>
          </p:nvSpPr>
          <p:spPr>
            <a:xfrm>
              <a:off x="0" y="-57150"/>
              <a:ext cx="4922783"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5576607" y="810920"/>
            <a:ext cx="1742241" cy="435560"/>
          </a:xfrm>
          <a:custGeom>
            <a:avLst/>
            <a:gdLst/>
            <a:ahLst/>
            <a:cxnLst/>
            <a:rect r="r" b="b" t="t" l="l"/>
            <a:pathLst>
              <a:path h="435560" w="1742241">
                <a:moveTo>
                  <a:pt x="0" y="0"/>
                </a:moveTo>
                <a:lnTo>
                  <a:pt x="1742240" y="0"/>
                </a:lnTo>
                <a:lnTo>
                  <a:pt x="1742240" y="435560"/>
                </a:lnTo>
                <a:lnTo>
                  <a:pt x="0" y="43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8286302" y="810920"/>
            <a:ext cx="1715396" cy="1657991"/>
          </a:xfrm>
          <a:custGeom>
            <a:avLst/>
            <a:gdLst/>
            <a:ahLst/>
            <a:cxnLst/>
            <a:rect r="r" b="b" t="t" l="l"/>
            <a:pathLst>
              <a:path h="1657991" w="1715396">
                <a:moveTo>
                  <a:pt x="0" y="0"/>
                </a:moveTo>
                <a:lnTo>
                  <a:pt x="1715396" y="0"/>
                </a:lnTo>
                <a:lnTo>
                  <a:pt x="1715396" y="1657991"/>
                </a:lnTo>
                <a:lnTo>
                  <a:pt x="0" y="1657991"/>
                </a:lnTo>
                <a:lnTo>
                  <a:pt x="0" y="0"/>
                </a:lnTo>
                <a:close/>
              </a:path>
            </a:pathLst>
          </a:custGeom>
          <a:blipFill>
            <a:blip r:embed="rId4"/>
            <a:stretch>
              <a:fillRect l="0" t="0" r="0" b="0"/>
            </a:stretch>
          </a:blipFill>
        </p:spPr>
      </p:sp>
      <p:sp>
        <p:nvSpPr>
          <p:cNvPr name="TextBox 7" id="7"/>
          <p:cNvSpPr txBox="true"/>
          <p:nvPr/>
        </p:nvSpPr>
        <p:spPr>
          <a:xfrm rot="0">
            <a:off x="1123399" y="2952976"/>
            <a:ext cx="16041201" cy="2371725"/>
          </a:xfrm>
          <a:prstGeom prst="rect">
            <a:avLst/>
          </a:prstGeom>
        </p:spPr>
        <p:txBody>
          <a:bodyPr anchor="t" rtlCol="false" tIns="0" lIns="0" bIns="0" rIns="0">
            <a:spAutoFit/>
          </a:bodyPr>
          <a:lstStyle/>
          <a:p>
            <a:pPr algn="ctr">
              <a:lnSpc>
                <a:spcPts val="6299"/>
              </a:lnSpc>
            </a:pPr>
            <a:r>
              <a:rPr lang="en-US" sz="4500">
                <a:solidFill>
                  <a:srgbClr val="FFFFFF"/>
                </a:solidFill>
                <a:latin typeface="League Spartan"/>
                <a:ea typeface="League Spartan"/>
                <a:cs typeface="League Spartan"/>
                <a:sym typeface="League Spartan"/>
              </a:rPr>
              <a:t>SISTEM PREDIKSI PENJUALAN PRODUK PADA STARMART DENGAN METODE LINEAR REGRESSION DAN WEIGHTED MOVING AVERAGE</a:t>
            </a:r>
          </a:p>
        </p:txBody>
      </p:sp>
      <p:sp>
        <p:nvSpPr>
          <p:cNvPr name="TextBox 8" id="8"/>
          <p:cNvSpPr txBox="true"/>
          <p:nvPr/>
        </p:nvSpPr>
        <p:spPr>
          <a:xfrm rot="0">
            <a:off x="4336360" y="5917175"/>
            <a:ext cx="9615279" cy="1873250"/>
          </a:xfrm>
          <a:prstGeom prst="rect">
            <a:avLst/>
          </a:prstGeom>
        </p:spPr>
        <p:txBody>
          <a:bodyPr anchor="t" rtlCol="false" tIns="0" lIns="0" bIns="0" rIns="0">
            <a:spAutoFit/>
          </a:bodyPr>
          <a:lstStyle/>
          <a:p>
            <a:pPr algn="ctr">
              <a:lnSpc>
                <a:spcPts val="4900"/>
              </a:lnSpc>
            </a:pPr>
            <a:r>
              <a:rPr lang="en-US" sz="3500" b="true">
                <a:solidFill>
                  <a:srgbClr val="FFFFFF"/>
                </a:solidFill>
                <a:latin typeface="Poppins Medium"/>
                <a:ea typeface="Poppins Medium"/>
                <a:cs typeface="Poppins Medium"/>
                <a:sym typeface="Poppins Medium"/>
              </a:rPr>
              <a:t>Disusun Oleh:</a:t>
            </a:r>
          </a:p>
          <a:p>
            <a:pPr algn="ctr">
              <a:lnSpc>
                <a:spcPts val="4900"/>
              </a:lnSpc>
            </a:pPr>
            <a:r>
              <a:rPr lang="en-US" sz="3500" b="true">
                <a:solidFill>
                  <a:srgbClr val="FFFFFF"/>
                </a:solidFill>
                <a:latin typeface="Poppins Medium"/>
                <a:ea typeface="Poppins Medium"/>
                <a:cs typeface="Poppins Medium"/>
                <a:sym typeface="Poppins Medium"/>
              </a:rPr>
              <a:t>DHIAS ARSYAH ADIYATMA</a:t>
            </a:r>
          </a:p>
          <a:p>
            <a:pPr algn="ctr">
              <a:lnSpc>
                <a:spcPts val="4900"/>
              </a:lnSpc>
            </a:pPr>
            <a:r>
              <a:rPr lang="en-US" sz="3500" b="true">
                <a:solidFill>
                  <a:srgbClr val="FFFFFF"/>
                </a:solidFill>
                <a:latin typeface="Poppins Medium"/>
                <a:ea typeface="Poppins Medium"/>
                <a:cs typeface="Poppins Medium"/>
                <a:sym typeface="Poppins Medium"/>
              </a:rPr>
              <a:t>NIM (112110048)</a:t>
            </a:r>
          </a:p>
        </p:txBody>
      </p:sp>
      <p:sp>
        <p:nvSpPr>
          <p:cNvPr name="TextBox 9" id="9"/>
          <p:cNvSpPr txBox="true"/>
          <p:nvPr/>
        </p:nvSpPr>
        <p:spPr>
          <a:xfrm rot="0">
            <a:off x="3917842" y="8176888"/>
            <a:ext cx="10452317" cy="1073925"/>
          </a:xfrm>
          <a:prstGeom prst="rect">
            <a:avLst/>
          </a:prstGeom>
        </p:spPr>
        <p:txBody>
          <a:bodyPr anchor="t" rtlCol="false" tIns="0" lIns="0" bIns="0" rIns="0">
            <a:spAutoFit/>
          </a:bodyPr>
          <a:lstStyle/>
          <a:p>
            <a:pPr algn="ctr">
              <a:lnSpc>
                <a:spcPts val="4332"/>
              </a:lnSpc>
            </a:pPr>
            <a:r>
              <a:rPr lang="en-US" sz="3094">
                <a:solidFill>
                  <a:srgbClr val="F1E720"/>
                </a:solidFill>
                <a:latin typeface="League Spartan"/>
                <a:ea typeface="League Spartan"/>
                <a:cs typeface="League Spartan"/>
                <a:sym typeface="League Spartan"/>
              </a:rPr>
              <a:t>PRODI TEKNIK INFORMATIKA </a:t>
            </a:r>
          </a:p>
          <a:p>
            <a:pPr algn="ctr">
              <a:lnSpc>
                <a:spcPts val="4332"/>
              </a:lnSpc>
            </a:pPr>
            <a:r>
              <a:rPr lang="en-US" sz="3094">
                <a:solidFill>
                  <a:srgbClr val="F1E720"/>
                </a:solidFill>
                <a:latin typeface="League Spartan"/>
                <a:ea typeface="League Spartan"/>
                <a:cs typeface="League Spartan"/>
                <a:sym typeface="League Spartan"/>
              </a:rPr>
              <a:t>FAKULTAS SAINS DAN TEKNOLOGI</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962147"/>
            <a:ext cx="7630037" cy="930275"/>
          </a:xfrm>
          <a:prstGeom prst="rect">
            <a:avLst/>
          </a:prstGeom>
        </p:spPr>
        <p:txBody>
          <a:bodyPr anchor="t" rtlCol="false" tIns="0" lIns="0" bIns="0" rIns="0">
            <a:spAutoFit/>
          </a:bodyPr>
          <a:lstStyle/>
          <a:p>
            <a:pPr algn="l">
              <a:lnSpc>
                <a:spcPts val="6999"/>
              </a:lnSpc>
            </a:pPr>
            <a:r>
              <a:rPr lang="en-US" sz="6999">
                <a:solidFill>
                  <a:srgbClr val="FFFFFF"/>
                </a:solidFill>
                <a:latin typeface="League Spartan"/>
                <a:ea typeface="League Spartan"/>
                <a:cs typeface="League Spartan"/>
                <a:sym typeface="League Spartan"/>
              </a:rPr>
              <a:t>Latar Belakang</a:t>
            </a:r>
          </a:p>
        </p:txBody>
      </p:sp>
      <p:sp>
        <p:nvSpPr>
          <p:cNvPr name="TextBox 7" id="7"/>
          <p:cNvSpPr txBox="true"/>
          <p:nvPr/>
        </p:nvSpPr>
        <p:spPr>
          <a:xfrm rot="0">
            <a:off x="1028700" y="3000488"/>
            <a:ext cx="16230600" cy="55149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Starmart adalah salah satu Retail Modern Trade yang ada di Desa Kedungwangi, Kec.Sambeng Kab.Lamongan. Starmart juga menyediakan tempat yang nyaman dan menyediakan berbagai macam kebutuhan rumah tangga, perlengkapan balita,alat kosmetik, makanan dan minuman,Starmart ini juga sudah menggunakan mesin transaksi secara online akan tetapi semakin majunya teknologi starmart juga perlu menyesuaikan trend teknologi di masa kini.</a:t>
            </a:r>
          </a:p>
          <a:p>
            <a:pPr algn="just">
              <a:lnSpc>
                <a:spcPts val="3600"/>
              </a:lnSpc>
            </a:pPr>
          </a:p>
          <a:p>
            <a:pPr algn="just">
              <a:lnSpc>
                <a:spcPts val="3600"/>
              </a:lnSpc>
            </a:pPr>
            <a:r>
              <a:rPr lang="en-US" sz="3000">
                <a:solidFill>
                  <a:srgbClr val="FFFFFF"/>
                </a:solidFill>
                <a:latin typeface="Poppins"/>
                <a:ea typeface="Poppins"/>
                <a:cs typeface="Poppins"/>
                <a:sym typeface="Poppins"/>
              </a:rPr>
              <a:t>Berdasarkan uraian diatas, penulis tertarik untuk membuat sebuah sistem yaitu “Sistem prediksi penjualan produk pada toko starmart dengan metode Linear Regression Dan Weighted Moving Average.”.Alasan penggunaan metode tersebut dipilih karena dapat mempermudah dan membantu Starmart dalam memprediksi penjualan di masa yang akan datang.</a:t>
            </a:r>
          </a:p>
        </p:txBody>
      </p:sp>
      <p:sp>
        <p:nvSpPr>
          <p:cNvPr name="Freeform 8" id="8"/>
          <p:cNvSpPr/>
          <p:nvPr/>
        </p:nvSpPr>
        <p:spPr>
          <a:xfrm flipH="false" flipV="false" rot="0">
            <a:off x="1028700" y="1057275"/>
            <a:ext cx="1742241" cy="435560"/>
          </a:xfrm>
          <a:custGeom>
            <a:avLst/>
            <a:gdLst/>
            <a:ahLst/>
            <a:cxnLst/>
            <a:rect r="r" b="b" t="t" l="l"/>
            <a:pathLst>
              <a:path h="435560" w="1742241">
                <a:moveTo>
                  <a:pt x="0" y="0"/>
                </a:moveTo>
                <a:lnTo>
                  <a:pt x="1742241" y="0"/>
                </a:lnTo>
                <a:lnTo>
                  <a:pt x="1742241"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C5463"/>
            </a:solidFill>
          </p:spPr>
        </p:sp>
        <p:sp>
          <p:nvSpPr>
            <p:cNvPr name="TextBox 4" id="4"/>
            <p:cNvSpPr txBox="true"/>
            <p:nvPr/>
          </p:nvSpPr>
          <p:spPr>
            <a:xfrm>
              <a:off x="0" y="-57150"/>
              <a:ext cx="4816593" cy="27664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219024"/>
            <a:ext cx="5418609" cy="4830613"/>
          </a:xfrm>
          <a:custGeom>
            <a:avLst/>
            <a:gdLst/>
            <a:ahLst/>
            <a:cxnLst/>
            <a:rect r="r" b="b" t="t" l="l"/>
            <a:pathLst>
              <a:path h="4830613" w="5418609">
                <a:moveTo>
                  <a:pt x="0" y="0"/>
                </a:moveTo>
                <a:lnTo>
                  <a:pt x="5418609" y="0"/>
                </a:lnTo>
                <a:lnTo>
                  <a:pt x="5418609" y="4830613"/>
                </a:lnTo>
                <a:lnTo>
                  <a:pt x="0" y="4830613"/>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869391" y="8219024"/>
            <a:ext cx="5418609" cy="4830613"/>
          </a:xfrm>
          <a:custGeom>
            <a:avLst/>
            <a:gdLst/>
            <a:ahLst/>
            <a:cxnLst/>
            <a:rect r="r" b="b" t="t" l="l"/>
            <a:pathLst>
              <a:path h="4830613" w="5418609">
                <a:moveTo>
                  <a:pt x="0" y="0"/>
                </a:moveTo>
                <a:lnTo>
                  <a:pt x="5418609" y="0"/>
                </a:lnTo>
                <a:lnTo>
                  <a:pt x="5418609" y="4830613"/>
                </a:lnTo>
                <a:lnTo>
                  <a:pt x="0" y="4830613"/>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8386882" y="1778585"/>
            <a:ext cx="8872418" cy="930275"/>
          </a:xfrm>
          <a:prstGeom prst="rect">
            <a:avLst/>
          </a:prstGeom>
        </p:spPr>
        <p:txBody>
          <a:bodyPr anchor="t" rtlCol="false" tIns="0" lIns="0" bIns="0" rIns="0">
            <a:spAutoFit/>
          </a:bodyPr>
          <a:lstStyle/>
          <a:p>
            <a:pPr algn="r">
              <a:lnSpc>
                <a:spcPts val="6999"/>
              </a:lnSpc>
            </a:pPr>
            <a:r>
              <a:rPr lang="en-US" sz="6999">
                <a:solidFill>
                  <a:srgbClr val="FFFFFF"/>
                </a:solidFill>
                <a:latin typeface="League Spartan"/>
                <a:ea typeface="League Spartan"/>
                <a:cs typeface="League Spartan"/>
                <a:sym typeface="League Spartan"/>
              </a:rPr>
              <a:t>Rumusan Masalah</a:t>
            </a:r>
          </a:p>
        </p:txBody>
      </p:sp>
      <p:sp>
        <p:nvSpPr>
          <p:cNvPr name="Freeform 8" id="8"/>
          <p:cNvSpPr/>
          <p:nvPr/>
        </p:nvSpPr>
        <p:spPr>
          <a:xfrm flipH="false" flipV="false" rot="0">
            <a:off x="15517059" y="1028700"/>
            <a:ext cx="1742241" cy="435560"/>
          </a:xfrm>
          <a:custGeom>
            <a:avLst/>
            <a:gdLst/>
            <a:ahLst/>
            <a:cxnLst/>
            <a:rect r="r" b="b" t="t" l="l"/>
            <a:pathLst>
              <a:path h="435560" w="1742241">
                <a:moveTo>
                  <a:pt x="0" y="0"/>
                </a:moveTo>
                <a:lnTo>
                  <a:pt x="1742241" y="0"/>
                </a:lnTo>
                <a:lnTo>
                  <a:pt x="1742241"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28700" y="3086100"/>
            <a:ext cx="16230600" cy="41433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1. Bagaimana Implementasi metode Linear Regression dan Weighted Moving  Average dalam sistem prediksi penjualan produk pada starmart ?</a:t>
            </a:r>
          </a:p>
          <a:p>
            <a:pPr algn="just">
              <a:lnSpc>
                <a:spcPts val="3600"/>
              </a:lnSpc>
            </a:pPr>
          </a:p>
          <a:p>
            <a:pPr algn="just">
              <a:lnSpc>
                <a:spcPts val="3600"/>
              </a:lnSpc>
            </a:pPr>
            <a:r>
              <a:rPr lang="en-US" sz="3000">
                <a:solidFill>
                  <a:srgbClr val="FFFFFF"/>
                </a:solidFill>
                <a:latin typeface="Poppins"/>
                <a:ea typeface="Poppins"/>
                <a:cs typeface="Poppins"/>
                <a:sym typeface="Poppins"/>
              </a:rPr>
              <a:t>2. </a:t>
            </a:r>
            <a:r>
              <a:rPr lang="en-US" sz="3000">
                <a:solidFill>
                  <a:srgbClr val="FFFFFF"/>
                </a:solidFill>
                <a:latin typeface="Poppins"/>
                <a:ea typeface="Poppins"/>
                <a:cs typeface="Poppins"/>
                <a:sym typeface="Poppins"/>
              </a:rPr>
              <a:t>Bagaimana tingkat akurasi metode Linear Regression dan Weighted Moving Average dalam sistem prediksi penjualan produk pada starmart ?</a:t>
            </a:r>
          </a:p>
          <a:p>
            <a:pPr algn="just">
              <a:lnSpc>
                <a:spcPts val="3600"/>
              </a:lnSpc>
            </a:pPr>
          </a:p>
          <a:p>
            <a:pPr algn="just">
              <a:lnSpc>
                <a:spcPts val="3600"/>
              </a:lnSpc>
            </a:pPr>
            <a:r>
              <a:rPr lang="en-US" sz="3000">
                <a:solidFill>
                  <a:srgbClr val="FFFFFF"/>
                </a:solidFill>
                <a:latin typeface="Poppins"/>
                <a:ea typeface="Poppins"/>
                <a:cs typeface="Poppins"/>
                <a:sym typeface="Poppins"/>
              </a:rPr>
              <a:t>3.  </a:t>
            </a:r>
            <a:r>
              <a:rPr lang="en-US" sz="3000">
                <a:solidFill>
                  <a:srgbClr val="FFFFFF"/>
                </a:solidFill>
                <a:latin typeface="Poppins"/>
                <a:ea typeface="Poppins"/>
                <a:cs typeface="Poppins"/>
                <a:sym typeface="Poppins"/>
              </a:rPr>
              <a:t>Bagaimana perbandingan tingkat akurasi antara metode Linear Regression dan Weighted Moving Average dalam sistem prediksi penjualan produk pada starmart ?</a:t>
            </a:r>
          </a:p>
          <a:p>
            <a:pPr algn="just">
              <a:lnSpc>
                <a:spcPts val="360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729137"/>
            <a:ext cx="8583628" cy="930275"/>
          </a:xfrm>
          <a:prstGeom prst="rect">
            <a:avLst/>
          </a:prstGeom>
        </p:spPr>
        <p:txBody>
          <a:bodyPr anchor="t" rtlCol="false" tIns="0" lIns="0" bIns="0" rIns="0">
            <a:spAutoFit/>
          </a:bodyPr>
          <a:lstStyle/>
          <a:p>
            <a:pPr algn="l">
              <a:lnSpc>
                <a:spcPts val="6999"/>
              </a:lnSpc>
            </a:pPr>
            <a:r>
              <a:rPr lang="en-US" sz="6999">
                <a:solidFill>
                  <a:srgbClr val="FFFFFF"/>
                </a:solidFill>
                <a:latin typeface="League Spartan"/>
                <a:ea typeface="League Spartan"/>
                <a:cs typeface="League Spartan"/>
                <a:sym typeface="League Spartan"/>
              </a:rPr>
              <a:t>Batasan Masalah</a:t>
            </a:r>
          </a:p>
        </p:txBody>
      </p:sp>
      <p:sp>
        <p:nvSpPr>
          <p:cNvPr name="TextBox 7" id="7"/>
          <p:cNvSpPr txBox="true"/>
          <p:nvPr/>
        </p:nvSpPr>
        <p:spPr>
          <a:xfrm rot="0">
            <a:off x="1028700" y="2545112"/>
            <a:ext cx="16230600" cy="73437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1.   Membahas mengenai prediksi penjualan pada Starmart dengan data penjualan produk dari bulan januari sampai bulan desember 2024.</a:t>
            </a:r>
          </a:p>
          <a:p>
            <a:pPr algn="just">
              <a:lnSpc>
                <a:spcPts val="3600"/>
              </a:lnSpc>
            </a:pPr>
          </a:p>
          <a:p>
            <a:pPr algn="just">
              <a:lnSpc>
                <a:spcPts val="3600"/>
              </a:lnSpc>
            </a:pPr>
            <a:r>
              <a:rPr lang="en-US" sz="3000">
                <a:solidFill>
                  <a:srgbClr val="FFFFFF"/>
                </a:solidFill>
                <a:latin typeface="Poppins"/>
                <a:ea typeface="Poppins"/>
                <a:cs typeface="Poppins"/>
                <a:sym typeface="Poppins"/>
              </a:rPr>
              <a:t>2. </a:t>
            </a:r>
            <a:r>
              <a:rPr lang="en-US" sz="3000">
                <a:solidFill>
                  <a:srgbClr val="FFFFFF"/>
                </a:solidFill>
                <a:latin typeface="Poppins"/>
                <a:ea typeface="Poppins"/>
                <a:cs typeface="Poppins"/>
                <a:sym typeface="Poppins"/>
              </a:rPr>
              <a:t>Algoritma yang diterapkan terbatas pada metode Linear Regression Dan Weighted Moving Average, sehingga akurasi prediksi bergantung pada kecocokan metode tersebut dengan pola data yang ada.</a:t>
            </a:r>
          </a:p>
          <a:p>
            <a:pPr algn="just">
              <a:lnSpc>
                <a:spcPts val="3600"/>
              </a:lnSpc>
            </a:pPr>
          </a:p>
          <a:p>
            <a:pPr algn="just">
              <a:lnSpc>
                <a:spcPts val="3600"/>
              </a:lnSpc>
            </a:pPr>
            <a:r>
              <a:rPr lang="en-US" sz="3000">
                <a:solidFill>
                  <a:srgbClr val="FFFFFF"/>
                </a:solidFill>
                <a:latin typeface="Poppins"/>
                <a:ea typeface="Poppins"/>
                <a:cs typeface="Poppins"/>
                <a:sym typeface="Poppins"/>
              </a:rPr>
              <a:t>3.  </a:t>
            </a:r>
            <a:r>
              <a:rPr lang="en-US" sz="3000">
                <a:solidFill>
                  <a:srgbClr val="FFFFFF"/>
                </a:solidFill>
                <a:latin typeface="Poppins"/>
                <a:ea typeface="Poppins"/>
                <a:cs typeface="Poppins"/>
                <a:sym typeface="Poppins"/>
              </a:rPr>
              <a:t>Sistem hanya dirancang untuk membantu prediksi penjualan produk pada starmart dan tidak mencakup pengelolahan keuangan atau logistik lain di starmart.</a:t>
            </a:r>
          </a:p>
          <a:p>
            <a:pPr algn="just">
              <a:lnSpc>
                <a:spcPts val="3600"/>
              </a:lnSpc>
            </a:pPr>
          </a:p>
          <a:p>
            <a:pPr algn="just">
              <a:lnSpc>
                <a:spcPts val="3600"/>
              </a:lnSpc>
            </a:pPr>
            <a:r>
              <a:rPr lang="en-US" sz="3000">
                <a:solidFill>
                  <a:srgbClr val="FFFFFF"/>
                </a:solidFill>
                <a:latin typeface="Poppins"/>
                <a:ea typeface="Poppins"/>
                <a:cs typeface="Poppins"/>
                <a:sym typeface="Poppins"/>
              </a:rPr>
              <a:t>4. </a:t>
            </a:r>
            <a:r>
              <a:rPr lang="en-US" sz="3000">
                <a:solidFill>
                  <a:srgbClr val="FFFFFF"/>
                </a:solidFill>
                <a:latin typeface="Poppins"/>
                <a:ea typeface="Poppins"/>
                <a:cs typeface="Poppins"/>
                <a:sym typeface="Poppins"/>
              </a:rPr>
              <a:t>Analisis akurasi peramalan hanya menggunakan metric tertentu, yaitu Mean Squared Error (MSE) untuk mengevaluasi tingkat keakuratan dari kedua metode.</a:t>
            </a:r>
          </a:p>
          <a:p>
            <a:pPr algn="just">
              <a:lnSpc>
                <a:spcPts val="3600"/>
              </a:lnSpc>
            </a:pPr>
          </a:p>
          <a:p>
            <a:pPr algn="just">
              <a:lnSpc>
                <a:spcPts val="3600"/>
              </a:lnSpc>
            </a:pPr>
            <a:r>
              <a:rPr lang="en-US" sz="3000">
                <a:solidFill>
                  <a:srgbClr val="FFFFFF"/>
                </a:solidFill>
                <a:latin typeface="Poppins"/>
                <a:ea typeface="Poppins"/>
                <a:cs typeface="Poppins"/>
                <a:sym typeface="Poppins"/>
              </a:rPr>
              <a:t>5. </a:t>
            </a:r>
            <a:r>
              <a:rPr lang="en-US" sz="3000">
                <a:solidFill>
                  <a:srgbClr val="FFFFFF"/>
                </a:solidFill>
                <a:latin typeface="Poppins"/>
                <a:ea typeface="Poppins"/>
                <a:cs typeface="Poppins"/>
                <a:sym typeface="Poppins"/>
              </a:rPr>
              <a:t>Bahasa pemrograman yang digunakan adalah bahasa pemrograman PHP dan databasenya menggunakan MySQL.</a:t>
            </a:r>
          </a:p>
          <a:p>
            <a:pPr algn="just">
              <a:lnSpc>
                <a:spcPts val="3600"/>
              </a:lnSpc>
            </a:pPr>
          </a:p>
        </p:txBody>
      </p:sp>
      <p:sp>
        <p:nvSpPr>
          <p:cNvPr name="Freeform 8" id="8"/>
          <p:cNvSpPr/>
          <p:nvPr/>
        </p:nvSpPr>
        <p:spPr>
          <a:xfrm flipH="false" flipV="false" rot="0">
            <a:off x="1028700" y="1057275"/>
            <a:ext cx="1742241" cy="435560"/>
          </a:xfrm>
          <a:custGeom>
            <a:avLst/>
            <a:gdLst/>
            <a:ahLst/>
            <a:cxnLst/>
            <a:rect r="r" b="b" t="t" l="l"/>
            <a:pathLst>
              <a:path h="435560" w="1742241">
                <a:moveTo>
                  <a:pt x="0" y="0"/>
                </a:moveTo>
                <a:lnTo>
                  <a:pt x="1742241" y="0"/>
                </a:lnTo>
                <a:lnTo>
                  <a:pt x="1742241"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4816593" cy="2709333"/>
          </a:xfrm>
        </p:grpSpPr>
        <p:sp>
          <p:nvSpPr>
            <p:cNvPr name="Freeform 3" id="3"/>
            <p:cNvSpPr/>
            <p:nvPr/>
          </p:nvSpPr>
          <p:spPr>
            <a:xfrm flipH="false" flipV="false" rot="0">
              <a:off x="0" y="0"/>
              <a:ext cx="4816592" cy="2709333"/>
            </a:xfrm>
            <a:custGeom>
              <a:avLst/>
              <a:gdLst/>
              <a:ahLst/>
              <a:cxnLst/>
              <a:rect r="r" b="b" t="t" l="l"/>
              <a:pathLst>
                <a:path h="2709333" w="4816592">
                  <a:moveTo>
                    <a:pt x="0" y="0"/>
                  </a:moveTo>
                  <a:lnTo>
                    <a:pt x="4816592" y="0"/>
                  </a:lnTo>
                  <a:lnTo>
                    <a:pt x="4816592" y="2709333"/>
                  </a:lnTo>
                  <a:lnTo>
                    <a:pt x="0" y="2709333"/>
                  </a:lnTo>
                  <a:close/>
                </a:path>
              </a:pathLst>
            </a:custGeom>
            <a:solidFill>
              <a:srgbClr val="1C5463"/>
            </a:solidFill>
          </p:spPr>
        </p:sp>
        <p:sp>
          <p:nvSpPr>
            <p:cNvPr name="TextBox 4" id="4"/>
            <p:cNvSpPr txBox="true"/>
            <p:nvPr/>
          </p:nvSpPr>
          <p:spPr>
            <a:xfrm>
              <a:off x="0" y="-57150"/>
              <a:ext cx="4816593" cy="276648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219024"/>
            <a:ext cx="5418609" cy="4830613"/>
          </a:xfrm>
          <a:custGeom>
            <a:avLst/>
            <a:gdLst/>
            <a:ahLst/>
            <a:cxnLst/>
            <a:rect r="r" b="b" t="t" l="l"/>
            <a:pathLst>
              <a:path h="4830613" w="5418609">
                <a:moveTo>
                  <a:pt x="0" y="0"/>
                </a:moveTo>
                <a:lnTo>
                  <a:pt x="5418609" y="0"/>
                </a:lnTo>
                <a:lnTo>
                  <a:pt x="5418609" y="4830613"/>
                </a:lnTo>
                <a:lnTo>
                  <a:pt x="0" y="4830613"/>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2869391" y="8219024"/>
            <a:ext cx="5418609" cy="4830613"/>
          </a:xfrm>
          <a:custGeom>
            <a:avLst/>
            <a:gdLst/>
            <a:ahLst/>
            <a:cxnLst/>
            <a:rect r="r" b="b" t="t" l="l"/>
            <a:pathLst>
              <a:path h="4830613" w="5418609">
                <a:moveTo>
                  <a:pt x="0" y="0"/>
                </a:moveTo>
                <a:lnTo>
                  <a:pt x="5418609" y="0"/>
                </a:lnTo>
                <a:lnTo>
                  <a:pt x="5418609" y="4830613"/>
                </a:lnTo>
                <a:lnTo>
                  <a:pt x="0" y="4830613"/>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8386882" y="1778585"/>
            <a:ext cx="8872418" cy="930275"/>
          </a:xfrm>
          <a:prstGeom prst="rect">
            <a:avLst/>
          </a:prstGeom>
        </p:spPr>
        <p:txBody>
          <a:bodyPr anchor="t" rtlCol="false" tIns="0" lIns="0" bIns="0" rIns="0">
            <a:spAutoFit/>
          </a:bodyPr>
          <a:lstStyle/>
          <a:p>
            <a:pPr algn="r">
              <a:lnSpc>
                <a:spcPts val="6999"/>
              </a:lnSpc>
            </a:pPr>
            <a:r>
              <a:rPr lang="en-US" sz="6999">
                <a:solidFill>
                  <a:srgbClr val="FFFFFF"/>
                </a:solidFill>
                <a:latin typeface="League Spartan"/>
                <a:ea typeface="League Spartan"/>
                <a:cs typeface="League Spartan"/>
                <a:sym typeface="League Spartan"/>
              </a:rPr>
              <a:t>Tujuan Penelitian</a:t>
            </a:r>
          </a:p>
        </p:txBody>
      </p:sp>
      <p:sp>
        <p:nvSpPr>
          <p:cNvPr name="Freeform 8" id="8"/>
          <p:cNvSpPr/>
          <p:nvPr/>
        </p:nvSpPr>
        <p:spPr>
          <a:xfrm flipH="false" flipV="false" rot="0">
            <a:off x="15517059" y="1028700"/>
            <a:ext cx="1742241" cy="435560"/>
          </a:xfrm>
          <a:custGeom>
            <a:avLst/>
            <a:gdLst/>
            <a:ahLst/>
            <a:cxnLst/>
            <a:rect r="r" b="b" t="t" l="l"/>
            <a:pathLst>
              <a:path h="435560" w="1742241">
                <a:moveTo>
                  <a:pt x="0" y="0"/>
                </a:moveTo>
                <a:lnTo>
                  <a:pt x="1742241" y="0"/>
                </a:lnTo>
                <a:lnTo>
                  <a:pt x="1742241"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28700" y="2708860"/>
            <a:ext cx="16230600" cy="68865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1.     Membuat sistem prediksi penjualan berbasis web menggunakan metode Linear Regression dan Weighted Moving Average.</a:t>
            </a:r>
          </a:p>
          <a:p>
            <a:pPr algn="just">
              <a:lnSpc>
                <a:spcPts val="3600"/>
              </a:lnSpc>
            </a:pPr>
          </a:p>
          <a:p>
            <a:pPr algn="just">
              <a:lnSpc>
                <a:spcPts val="3600"/>
              </a:lnSpc>
            </a:pPr>
            <a:r>
              <a:rPr lang="en-US" sz="3000">
                <a:solidFill>
                  <a:srgbClr val="FFFFFF"/>
                </a:solidFill>
                <a:latin typeface="Poppins"/>
                <a:ea typeface="Poppins"/>
                <a:cs typeface="Poppins"/>
                <a:sym typeface="Poppins"/>
              </a:rPr>
              <a:t>2.  Menganalisis implementasi metode Linear Regression dalam sistem prediksi penjualan produk pada starmart berbasis website.</a:t>
            </a:r>
          </a:p>
          <a:p>
            <a:pPr algn="just">
              <a:lnSpc>
                <a:spcPts val="3600"/>
              </a:lnSpc>
            </a:pPr>
          </a:p>
          <a:p>
            <a:pPr algn="just">
              <a:lnSpc>
                <a:spcPts val="3600"/>
              </a:lnSpc>
            </a:pPr>
            <a:r>
              <a:rPr lang="en-US" sz="3000">
                <a:solidFill>
                  <a:srgbClr val="FFFFFF"/>
                </a:solidFill>
                <a:latin typeface="Poppins"/>
                <a:ea typeface="Poppins"/>
                <a:cs typeface="Poppins"/>
                <a:sym typeface="Poppins"/>
              </a:rPr>
              <a:t>3.  Menganalisis implementasi metode Weighted Moving Average dalam sistem prediksi penjualan produk pada starmart berbasis website. </a:t>
            </a:r>
          </a:p>
          <a:p>
            <a:pPr algn="just">
              <a:lnSpc>
                <a:spcPts val="3600"/>
              </a:lnSpc>
            </a:pPr>
          </a:p>
          <a:p>
            <a:pPr algn="just">
              <a:lnSpc>
                <a:spcPts val="3600"/>
              </a:lnSpc>
            </a:pPr>
            <a:r>
              <a:rPr lang="en-US" sz="3000">
                <a:solidFill>
                  <a:srgbClr val="FFFFFF"/>
                </a:solidFill>
                <a:latin typeface="Poppins"/>
                <a:ea typeface="Poppins"/>
                <a:cs typeface="Poppins"/>
                <a:sym typeface="Poppins"/>
              </a:rPr>
              <a:t>4.   Mengukur tingkat akurasi dari metode Linear Regression dalam sistem prediksi penjualan produk pada starmart.</a:t>
            </a:r>
          </a:p>
          <a:p>
            <a:pPr algn="just">
              <a:lnSpc>
                <a:spcPts val="3600"/>
              </a:lnSpc>
            </a:pPr>
          </a:p>
          <a:p>
            <a:pPr algn="just">
              <a:lnSpc>
                <a:spcPts val="3600"/>
              </a:lnSpc>
            </a:pPr>
            <a:r>
              <a:rPr lang="en-US" sz="3000">
                <a:solidFill>
                  <a:srgbClr val="FFFFFF"/>
                </a:solidFill>
                <a:latin typeface="Poppins"/>
                <a:ea typeface="Poppins"/>
                <a:cs typeface="Poppins"/>
                <a:sym typeface="Poppins"/>
              </a:rPr>
              <a:t>5.    Mengukur tingkat akurasi dari metode Weighted Moving Average dalam sistem prediksi penjualan produk pada starmart.</a:t>
            </a:r>
          </a:p>
          <a:p>
            <a:pPr algn="just">
              <a:lnSpc>
                <a:spcPts val="3600"/>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1028700" y="1729137"/>
            <a:ext cx="9363839" cy="930275"/>
          </a:xfrm>
          <a:prstGeom prst="rect">
            <a:avLst/>
          </a:prstGeom>
        </p:spPr>
        <p:txBody>
          <a:bodyPr anchor="t" rtlCol="false" tIns="0" lIns="0" bIns="0" rIns="0">
            <a:spAutoFit/>
          </a:bodyPr>
          <a:lstStyle/>
          <a:p>
            <a:pPr algn="l">
              <a:lnSpc>
                <a:spcPts val="6999"/>
              </a:lnSpc>
            </a:pPr>
            <a:r>
              <a:rPr lang="en-US" sz="6999">
                <a:solidFill>
                  <a:srgbClr val="FFFFFF"/>
                </a:solidFill>
                <a:latin typeface="League Spartan"/>
                <a:ea typeface="League Spartan"/>
                <a:cs typeface="League Spartan"/>
                <a:sym typeface="League Spartan"/>
              </a:rPr>
              <a:t>Manfaat Penelitian</a:t>
            </a:r>
          </a:p>
        </p:txBody>
      </p:sp>
      <p:sp>
        <p:nvSpPr>
          <p:cNvPr name="TextBox 7" id="7"/>
          <p:cNvSpPr txBox="true"/>
          <p:nvPr/>
        </p:nvSpPr>
        <p:spPr>
          <a:xfrm rot="0">
            <a:off x="1028700" y="2545112"/>
            <a:ext cx="16230600" cy="68865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1. Mendapatkan sistem prediksi dalam bentuk web menggunakan metode Linear Regression dan Weighted Moving Average.</a:t>
            </a:r>
          </a:p>
          <a:p>
            <a:pPr algn="just">
              <a:lnSpc>
                <a:spcPts val="3600"/>
              </a:lnSpc>
            </a:pPr>
          </a:p>
          <a:p>
            <a:pPr algn="just">
              <a:lnSpc>
                <a:spcPts val="3600"/>
              </a:lnSpc>
            </a:pPr>
            <a:r>
              <a:rPr lang="en-US" sz="3000">
                <a:solidFill>
                  <a:srgbClr val="FFFFFF"/>
                </a:solidFill>
                <a:latin typeface="Poppins"/>
                <a:ea typeface="Poppins"/>
                <a:cs typeface="Poppins"/>
                <a:sym typeface="Poppins"/>
              </a:rPr>
              <a:t>2. Menyediakan hasil analisis mengenai tingkat akurasi kedua metode peramalan, sehingga dapat digunakan sebagai acuan dalam memilih metode peramalan yang lebih efektif dalam sistem prediksi penjualan.</a:t>
            </a:r>
          </a:p>
          <a:p>
            <a:pPr algn="just">
              <a:lnSpc>
                <a:spcPts val="3600"/>
              </a:lnSpc>
            </a:pPr>
          </a:p>
          <a:p>
            <a:pPr algn="just">
              <a:lnSpc>
                <a:spcPts val="3600"/>
              </a:lnSpc>
            </a:pPr>
            <a:r>
              <a:rPr lang="en-US" sz="3000">
                <a:solidFill>
                  <a:srgbClr val="FFFFFF"/>
                </a:solidFill>
                <a:latin typeface="Poppins"/>
                <a:ea typeface="Poppins"/>
                <a:cs typeface="Poppins"/>
                <a:sym typeface="Poppins"/>
              </a:rPr>
              <a:t>3. </a:t>
            </a:r>
            <a:r>
              <a:rPr lang="en-US" sz="3000">
                <a:solidFill>
                  <a:srgbClr val="FFFFFF"/>
                </a:solidFill>
                <a:latin typeface="Poppins"/>
                <a:ea typeface="Poppins"/>
                <a:cs typeface="Poppins"/>
                <a:sym typeface="Poppins"/>
              </a:rPr>
              <a:t>Memberikan pemahaman mengenai implementasi metode Linear Regression dan Weighted Moving Average dalam sistem peramalan penjualan berbasis website.</a:t>
            </a:r>
          </a:p>
          <a:p>
            <a:pPr algn="just">
              <a:lnSpc>
                <a:spcPts val="3600"/>
              </a:lnSpc>
            </a:pPr>
          </a:p>
          <a:p>
            <a:pPr algn="just">
              <a:lnSpc>
                <a:spcPts val="3600"/>
              </a:lnSpc>
            </a:pPr>
            <a:r>
              <a:rPr lang="en-US" sz="3000">
                <a:solidFill>
                  <a:srgbClr val="FFFFFF"/>
                </a:solidFill>
                <a:latin typeface="Poppins"/>
                <a:ea typeface="Poppins"/>
                <a:cs typeface="Poppins"/>
                <a:sym typeface="Poppins"/>
              </a:rPr>
              <a:t>4. </a:t>
            </a:r>
            <a:r>
              <a:rPr lang="en-US" sz="3000">
                <a:solidFill>
                  <a:srgbClr val="FFFFFF"/>
                </a:solidFill>
                <a:latin typeface="Poppins"/>
                <a:ea typeface="Poppins"/>
                <a:cs typeface="Poppins"/>
                <a:sym typeface="Poppins"/>
              </a:rPr>
              <a:t>Mendukung pengembangan aplikasi berbasis website dengan fitur peramalan penjualan yang terukur dan teruji berdasarkan metode yang dianalisis.</a:t>
            </a:r>
          </a:p>
          <a:p>
            <a:pPr algn="just">
              <a:lnSpc>
                <a:spcPts val="3600"/>
              </a:lnSpc>
            </a:pPr>
          </a:p>
          <a:p>
            <a:pPr algn="just">
              <a:lnSpc>
                <a:spcPts val="3600"/>
              </a:lnSpc>
            </a:pPr>
            <a:r>
              <a:rPr lang="en-US" sz="3000">
                <a:solidFill>
                  <a:srgbClr val="FFFFFF"/>
                </a:solidFill>
                <a:latin typeface="Poppins"/>
                <a:ea typeface="Poppins"/>
                <a:cs typeface="Poppins"/>
                <a:sym typeface="Poppins"/>
              </a:rPr>
              <a:t>5. </a:t>
            </a:r>
            <a:r>
              <a:rPr lang="en-US" sz="3000">
                <a:solidFill>
                  <a:srgbClr val="FFFFFF"/>
                </a:solidFill>
                <a:latin typeface="Poppins"/>
                <a:ea typeface="Poppins"/>
                <a:cs typeface="Poppins"/>
                <a:sym typeface="Poppins"/>
              </a:rPr>
              <a:t> tingkat akurasinya berdasarkan metode yang digunakan.</a:t>
            </a:r>
          </a:p>
          <a:p>
            <a:pPr algn="just">
              <a:lnSpc>
                <a:spcPts val="3600"/>
              </a:lnSpc>
            </a:pPr>
          </a:p>
        </p:txBody>
      </p:sp>
      <p:sp>
        <p:nvSpPr>
          <p:cNvPr name="Freeform 8" id="8"/>
          <p:cNvSpPr/>
          <p:nvPr/>
        </p:nvSpPr>
        <p:spPr>
          <a:xfrm flipH="false" flipV="false" rot="0">
            <a:off x="1028700" y="1057275"/>
            <a:ext cx="1742241" cy="435560"/>
          </a:xfrm>
          <a:custGeom>
            <a:avLst/>
            <a:gdLst/>
            <a:ahLst/>
            <a:cxnLst/>
            <a:rect r="r" b="b" t="t" l="l"/>
            <a:pathLst>
              <a:path h="435560" w="1742241">
                <a:moveTo>
                  <a:pt x="0" y="0"/>
                </a:moveTo>
                <a:lnTo>
                  <a:pt x="1742241" y="0"/>
                </a:lnTo>
                <a:lnTo>
                  <a:pt x="1742241"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0"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
        <p:nvSpPr>
          <p:cNvPr name="TextBox 6" id="6"/>
          <p:cNvSpPr txBox="true"/>
          <p:nvPr/>
        </p:nvSpPr>
        <p:spPr>
          <a:xfrm rot="0">
            <a:off x="4100872" y="4745038"/>
            <a:ext cx="10086256" cy="930275"/>
          </a:xfrm>
          <a:prstGeom prst="rect">
            <a:avLst/>
          </a:prstGeom>
        </p:spPr>
        <p:txBody>
          <a:bodyPr anchor="t" rtlCol="false" tIns="0" lIns="0" bIns="0" rIns="0">
            <a:spAutoFit/>
          </a:bodyPr>
          <a:lstStyle/>
          <a:p>
            <a:pPr algn="l">
              <a:lnSpc>
                <a:spcPts val="6999"/>
              </a:lnSpc>
            </a:pPr>
            <a:r>
              <a:rPr lang="en-US" sz="6999">
                <a:solidFill>
                  <a:srgbClr val="FFFFFF"/>
                </a:solidFill>
                <a:latin typeface="League Spartan"/>
                <a:ea typeface="League Spartan"/>
                <a:cs typeface="League Spartan"/>
                <a:sym typeface="League Spartan"/>
              </a:rPr>
              <a:t>PENJELASAN METODE</a:t>
            </a:r>
          </a:p>
        </p:txBody>
      </p:sp>
      <p:sp>
        <p:nvSpPr>
          <p:cNvPr name="Freeform 7" id="7"/>
          <p:cNvSpPr/>
          <p:nvPr/>
        </p:nvSpPr>
        <p:spPr>
          <a:xfrm flipH="false" flipV="false" rot="0">
            <a:off x="8272880" y="1057275"/>
            <a:ext cx="1742241" cy="435560"/>
          </a:xfrm>
          <a:custGeom>
            <a:avLst/>
            <a:gdLst/>
            <a:ahLst/>
            <a:cxnLst/>
            <a:rect r="r" b="b" t="t" l="l"/>
            <a:pathLst>
              <a:path h="435560" w="1742241">
                <a:moveTo>
                  <a:pt x="0" y="0"/>
                </a:moveTo>
                <a:lnTo>
                  <a:pt x="1742240" y="0"/>
                </a:lnTo>
                <a:lnTo>
                  <a:pt x="1742240" y="435560"/>
                </a:lnTo>
                <a:lnTo>
                  <a:pt x="0" y="43556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2">
              <a:alphaModFix amt="56000"/>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35241" y="-910689"/>
            <a:ext cx="19823241" cy="12108378"/>
            <a:chOff x="0" y="0"/>
            <a:chExt cx="5220936" cy="3189038"/>
          </a:xfrm>
        </p:grpSpPr>
        <p:sp>
          <p:nvSpPr>
            <p:cNvPr name="Freeform 3" id="3"/>
            <p:cNvSpPr/>
            <p:nvPr/>
          </p:nvSpPr>
          <p:spPr>
            <a:xfrm flipH="false" flipV="false" rot="0">
              <a:off x="0" y="0"/>
              <a:ext cx="5220936" cy="3189038"/>
            </a:xfrm>
            <a:custGeom>
              <a:avLst/>
              <a:gdLst/>
              <a:ahLst/>
              <a:cxnLst/>
              <a:rect r="r" b="b" t="t" l="l"/>
              <a:pathLst>
                <a:path h="3189038" w="5220936">
                  <a:moveTo>
                    <a:pt x="0" y="0"/>
                  </a:moveTo>
                  <a:lnTo>
                    <a:pt x="5220936" y="0"/>
                  </a:lnTo>
                  <a:lnTo>
                    <a:pt x="5220936" y="3189038"/>
                  </a:lnTo>
                  <a:lnTo>
                    <a:pt x="0" y="3189038"/>
                  </a:lnTo>
                  <a:close/>
                </a:path>
              </a:pathLst>
            </a:custGeom>
            <a:solidFill>
              <a:srgbClr val="1C5463"/>
            </a:solidFill>
          </p:spPr>
        </p:sp>
        <p:sp>
          <p:nvSpPr>
            <p:cNvPr name="TextBox 4" id="4"/>
            <p:cNvSpPr txBox="true"/>
            <p:nvPr/>
          </p:nvSpPr>
          <p:spPr>
            <a:xfrm>
              <a:off x="0" y="-57150"/>
              <a:ext cx="5220936" cy="3246188"/>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1028700" y="1729137"/>
            <a:ext cx="9363839" cy="930275"/>
          </a:xfrm>
          <a:prstGeom prst="rect">
            <a:avLst/>
          </a:prstGeom>
        </p:spPr>
        <p:txBody>
          <a:bodyPr anchor="t" rtlCol="false" tIns="0" lIns="0" bIns="0" rIns="0">
            <a:spAutoFit/>
          </a:bodyPr>
          <a:lstStyle/>
          <a:p>
            <a:pPr algn="l">
              <a:lnSpc>
                <a:spcPts val="6999"/>
              </a:lnSpc>
            </a:pPr>
            <a:r>
              <a:rPr lang="en-US" sz="6999">
                <a:solidFill>
                  <a:srgbClr val="FFFFFF"/>
                </a:solidFill>
                <a:latin typeface="League Spartan"/>
                <a:ea typeface="League Spartan"/>
                <a:cs typeface="League Spartan"/>
                <a:sym typeface="League Spartan"/>
              </a:rPr>
              <a:t>Linear Regression</a:t>
            </a:r>
          </a:p>
        </p:txBody>
      </p:sp>
      <p:sp>
        <p:nvSpPr>
          <p:cNvPr name="TextBox 6" id="6"/>
          <p:cNvSpPr txBox="true"/>
          <p:nvPr/>
        </p:nvSpPr>
        <p:spPr>
          <a:xfrm rot="0">
            <a:off x="1028700" y="2828925"/>
            <a:ext cx="16230600" cy="4600575"/>
          </a:xfrm>
          <a:prstGeom prst="rect">
            <a:avLst/>
          </a:prstGeom>
        </p:spPr>
        <p:txBody>
          <a:bodyPr anchor="t" rtlCol="false" tIns="0" lIns="0" bIns="0" rIns="0">
            <a:spAutoFit/>
          </a:bodyPr>
          <a:lstStyle/>
          <a:p>
            <a:pPr algn="just">
              <a:lnSpc>
                <a:spcPts val="3600"/>
              </a:lnSpc>
            </a:pPr>
            <a:r>
              <a:rPr lang="en-US" sz="3000">
                <a:solidFill>
                  <a:srgbClr val="FFFFFF"/>
                </a:solidFill>
                <a:latin typeface="Poppins"/>
                <a:ea typeface="Poppins"/>
                <a:cs typeface="Poppins"/>
                <a:sym typeface="Poppins"/>
              </a:rPr>
              <a:t>Linear Regression adalah salah satu metode prediksi yang paling sederhana dan populer. Metode ini memodelkan hubungan linear antara variabel independen (faktor prediksi) dan variabel dependen (hasil yang diprediksi). Misalnya, dalam prediksi penjualan, variabel independen bisa berupa faktor waktu, harga, atau promosi, sementara variabel dependen adalah jumlah penjualan. Dengan asumsi hubungan linier, model regresi membantu memprediksi nilai variabel dependen berdasarkan perubahan dalam variabel independen.       </a:t>
            </a:r>
          </a:p>
          <a:p>
            <a:pPr algn="just">
              <a:lnSpc>
                <a:spcPts val="3600"/>
              </a:lnSpc>
            </a:pPr>
            <a:r>
              <a:rPr lang="en-US" sz="3000">
                <a:solidFill>
                  <a:srgbClr val="FFFFFF"/>
                </a:solidFill>
                <a:latin typeface="Poppins"/>
                <a:ea typeface="Poppins"/>
                <a:cs typeface="Poppins"/>
                <a:sym typeface="Poppins"/>
              </a:rPr>
              <a:t>     </a:t>
            </a:r>
          </a:p>
          <a:p>
            <a:pPr algn="ctr">
              <a:lnSpc>
                <a:spcPts val="3600"/>
              </a:lnSpc>
            </a:pPr>
            <a:r>
              <a:rPr lang="en-US" sz="3000">
                <a:solidFill>
                  <a:srgbClr val="FFFFFF"/>
                </a:solidFill>
                <a:latin typeface="Poppins"/>
                <a:ea typeface="Poppins"/>
                <a:cs typeface="Poppins"/>
                <a:sym typeface="Poppins"/>
              </a:rPr>
              <a:t>  Y=a+bX         </a:t>
            </a:r>
          </a:p>
          <a:p>
            <a:pPr algn="just">
              <a:lnSpc>
                <a:spcPts val="3600"/>
              </a:lnSpc>
            </a:pPr>
            <a:r>
              <a:rPr lang="en-US" sz="3000">
                <a:solidFill>
                  <a:srgbClr val="FFFFFF"/>
                </a:solidFill>
                <a:latin typeface="Poppins"/>
                <a:ea typeface="Poppins"/>
                <a:cs typeface="Poppins"/>
                <a:sym typeface="Poppins"/>
              </a:rPr>
              <a:t>                   </a:t>
            </a:r>
          </a:p>
        </p:txBody>
      </p:sp>
      <p:sp>
        <p:nvSpPr>
          <p:cNvPr name="Freeform 7" id="7"/>
          <p:cNvSpPr/>
          <p:nvPr/>
        </p:nvSpPr>
        <p:spPr>
          <a:xfrm flipH="false" flipV="false" rot="0">
            <a:off x="1028700" y="1057275"/>
            <a:ext cx="1742241" cy="435560"/>
          </a:xfrm>
          <a:custGeom>
            <a:avLst/>
            <a:gdLst/>
            <a:ahLst/>
            <a:cxnLst/>
            <a:rect r="r" b="b" t="t" l="l"/>
            <a:pathLst>
              <a:path h="435560" w="1742241">
                <a:moveTo>
                  <a:pt x="0" y="0"/>
                </a:moveTo>
                <a:lnTo>
                  <a:pt x="1742241" y="0"/>
                </a:lnTo>
                <a:lnTo>
                  <a:pt x="1742241" y="435560"/>
                </a:lnTo>
                <a:lnTo>
                  <a:pt x="0" y="43556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8" id="8"/>
          <p:cNvSpPr/>
          <p:nvPr/>
        </p:nvSpPr>
        <p:spPr>
          <a:xfrm flipH="false" flipV="false" rot="0">
            <a:off x="13252881" y="8728304"/>
            <a:ext cx="5035119" cy="4488737"/>
          </a:xfrm>
          <a:custGeom>
            <a:avLst/>
            <a:gdLst/>
            <a:ahLst/>
            <a:cxnLst/>
            <a:rect r="r" b="b" t="t" l="l"/>
            <a:pathLst>
              <a:path h="4488737" w="5035119">
                <a:moveTo>
                  <a:pt x="0" y="0"/>
                </a:moveTo>
                <a:lnTo>
                  <a:pt x="5035119" y="0"/>
                </a:lnTo>
                <a:lnTo>
                  <a:pt x="5035119" y="4488737"/>
                </a:lnTo>
                <a:lnTo>
                  <a:pt x="0" y="4488737"/>
                </a:lnTo>
                <a:lnTo>
                  <a:pt x="0" y="0"/>
                </a:lnTo>
                <a:close/>
              </a:path>
            </a:pathLst>
          </a:custGeom>
          <a:blipFill>
            <a:blip r:embed="rId4">
              <a:alphaModFix amt="56000"/>
              <a:extLst>
                <a:ext uri="{96DAC541-7B7A-43D3-8B79-37D633B846F1}">
                  <asvg:svgBlip xmlns:asvg="http://schemas.microsoft.com/office/drawing/2016/SVG/main" r:embed="rId5"/>
                </a:ext>
              </a:extLst>
            </a:blip>
            <a:stretch>
              <a:fillRect l="0" t="0" r="0" b="0"/>
            </a:stretch>
          </a:blipFill>
        </p:spPr>
      </p:sp>
      <p:sp>
        <p:nvSpPr>
          <p:cNvPr name="TextBox 9" id="9"/>
          <p:cNvSpPr txBox="true"/>
          <p:nvPr/>
        </p:nvSpPr>
        <p:spPr>
          <a:xfrm rot="0">
            <a:off x="1028700" y="6819952"/>
            <a:ext cx="15871478" cy="1675765"/>
          </a:xfrm>
          <a:prstGeom prst="rect">
            <a:avLst/>
          </a:prstGeom>
        </p:spPr>
        <p:txBody>
          <a:bodyPr anchor="t" rtlCol="false" tIns="0" lIns="0" bIns="0" rIns="0">
            <a:spAutoFit/>
          </a:bodyPr>
          <a:lstStyle/>
          <a:p>
            <a:pPr algn="l">
              <a:lnSpc>
                <a:spcPts val="2659"/>
              </a:lnSpc>
              <a:spcBef>
                <a:spcPct val="0"/>
              </a:spcBef>
            </a:pPr>
            <a:r>
              <a:rPr lang="en-US" sz="1899">
                <a:solidFill>
                  <a:srgbClr val="FFFFFF"/>
                </a:solidFill>
                <a:latin typeface="Poppins"/>
                <a:ea typeface="Poppins"/>
                <a:cs typeface="Poppins"/>
                <a:sym typeface="Poppins"/>
              </a:rPr>
              <a:t>Di mana:</a:t>
            </a:r>
          </a:p>
          <a:p>
            <a:pPr algn="l">
              <a:lnSpc>
                <a:spcPts val="2659"/>
              </a:lnSpc>
              <a:spcBef>
                <a:spcPct val="0"/>
              </a:spcBef>
            </a:pPr>
            <a:r>
              <a:rPr lang="en-US" sz="1899">
                <a:solidFill>
                  <a:srgbClr val="FFFFFF"/>
                </a:solidFill>
                <a:latin typeface="Poppins"/>
                <a:ea typeface="Poppins"/>
                <a:cs typeface="Poppins"/>
                <a:sym typeface="Poppins"/>
              </a:rPr>
              <a:t>· Y : variabel dependen (nilai yang diprediksi),</a:t>
            </a:r>
          </a:p>
          <a:p>
            <a:pPr algn="l">
              <a:lnSpc>
                <a:spcPts val="2659"/>
              </a:lnSpc>
              <a:spcBef>
                <a:spcPct val="0"/>
              </a:spcBef>
            </a:pPr>
            <a:r>
              <a:rPr lang="en-US" sz="1899">
                <a:solidFill>
                  <a:srgbClr val="FFFFFF"/>
                </a:solidFill>
                <a:latin typeface="Poppins"/>
                <a:ea typeface="Poppins"/>
                <a:cs typeface="Poppins"/>
                <a:sym typeface="Poppins"/>
              </a:rPr>
              <a:t>· X : variabel independen (faktor yang mempengaruhi nilai Y),</a:t>
            </a:r>
          </a:p>
          <a:p>
            <a:pPr algn="l">
              <a:lnSpc>
                <a:spcPts val="2659"/>
              </a:lnSpc>
              <a:spcBef>
                <a:spcPct val="0"/>
              </a:spcBef>
            </a:pPr>
            <a:r>
              <a:rPr lang="en-US" sz="1899">
                <a:solidFill>
                  <a:srgbClr val="FFFFFF"/>
                </a:solidFill>
                <a:latin typeface="Poppins"/>
                <a:ea typeface="Poppins"/>
                <a:cs typeface="Poppins"/>
                <a:sym typeface="Poppins"/>
              </a:rPr>
              <a:t>· a : intercept atau konstanta (titik di mana garis regresi memotong sumbu Y ketika X=0),</a:t>
            </a:r>
          </a:p>
          <a:p>
            <a:pPr algn="l">
              <a:lnSpc>
                <a:spcPts val="2659"/>
              </a:lnSpc>
              <a:spcBef>
                <a:spcPct val="0"/>
              </a:spcBef>
            </a:pPr>
            <a:r>
              <a:rPr lang="en-US" sz="1899">
                <a:solidFill>
                  <a:srgbClr val="FFFFFF"/>
                </a:solidFill>
                <a:latin typeface="Poppins"/>
                <a:ea typeface="Poppins"/>
                <a:cs typeface="Poppins"/>
                <a:sym typeface="Poppins"/>
              </a:rPr>
              <a:t>· b : koefisien regresi atau slope (kemiringan garis yang menunjukkan perubahan pada Y untuk setiap perubahan satu unit pada X).</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DAGbtOBi18w</dc:identifier>
  <dcterms:modified xsi:type="dcterms:W3CDTF">2011-08-01T06:04:30Z</dcterms:modified>
  <cp:revision>1</cp:revision>
  <dc:title>Hijau Oranye Geometris Modern Presentasi Seminar Proposal</dc:title>
</cp:coreProperties>
</file>