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2" r:id="rId8"/>
    <p:sldId id="263" r:id="rId9"/>
    <p:sldId id="269" r:id="rId10"/>
    <p:sldId id="270" r:id="rId11"/>
    <p:sldId id="265" r:id="rId12"/>
    <p:sldId id="267" r:id="rId13"/>
    <p:sldId id="268" r:id="rId14"/>
    <p:sldId id="266" r:id="rId1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5140C-C326-4DAA-A267-498AD5117D68}" type="doc">
      <dgm:prSet loTypeId="urn:microsoft.com/office/officeart/2005/8/layout/vList4" loCatId="picture" qsTypeId="urn:microsoft.com/office/officeart/2005/8/quickstyle/simple5" qsCatId="simple" csTypeId="urn:microsoft.com/office/officeart/2005/8/colors/accent5_2" csCatId="accent5" phldr="1"/>
      <dgm:spPr/>
      <dgm:t>
        <a:bodyPr/>
        <a:lstStyle/>
        <a:p>
          <a:endParaRPr lang="es-CL"/>
        </a:p>
      </dgm:t>
    </dgm:pt>
    <dgm:pt modelId="{78BFB295-8F5D-4286-B72B-79142F8F0E13}">
      <dgm:prSet phldrT="[Texto]"/>
      <dgm:spPr/>
      <dgm:t>
        <a:bodyPr/>
        <a:lstStyle/>
        <a:p>
          <a:r>
            <a:rPr lang="es-MX" dirty="0"/>
            <a:t>Aaron tobar</a:t>
          </a:r>
          <a:endParaRPr lang="es-CL" dirty="0"/>
        </a:p>
      </dgm:t>
    </dgm:pt>
    <dgm:pt modelId="{F1885FAB-61EC-4F80-98D0-72360031AF9F}" type="parTrans" cxnId="{2AD07198-D472-4B98-B6D5-5A730374E9A2}">
      <dgm:prSet/>
      <dgm:spPr/>
      <dgm:t>
        <a:bodyPr/>
        <a:lstStyle/>
        <a:p>
          <a:endParaRPr lang="es-CL"/>
        </a:p>
      </dgm:t>
    </dgm:pt>
    <dgm:pt modelId="{E88D0928-51D4-4670-8963-60ABBB193E13}" type="sibTrans" cxnId="{2AD07198-D472-4B98-B6D5-5A730374E9A2}">
      <dgm:prSet/>
      <dgm:spPr/>
      <dgm:t>
        <a:bodyPr/>
        <a:lstStyle/>
        <a:p>
          <a:endParaRPr lang="es-CL"/>
        </a:p>
      </dgm:t>
    </dgm:pt>
    <dgm:pt modelId="{D868444B-AE34-4422-A6A5-1F7D392D0C20}">
      <dgm:prSet phldrT="[Texto]"/>
      <dgm:spPr/>
      <dgm:t>
        <a:bodyPr/>
        <a:lstStyle/>
        <a:p>
          <a:r>
            <a:rPr lang="es-MX" dirty="0"/>
            <a:t>Equipo de desarrollo</a:t>
          </a:r>
          <a:endParaRPr lang="es-CL" dirty="0"/>
        </a:p>
      </dgm:t>
    </dgm:pt>
    <dgm:pt modelId="{7DB88D83-6C3A-48C1-8CAD-0D11C3BEC35C}" type="parTrans" cxnId="{484B8A37-0122-4FF5-93D2-4A15DF521A17}">
      <dgm:prSet/>
      <dgm:spPr/>
      <dgm:t>
        <a:bodyPr/>
        <a:lstStyle/>
        <a:p>
          <a:endParaRPr lang="es-CL"/>
        </a:p>
      </dgm:t>
    </dgm:pt>
    <dgm:pt modelId="{74B9B1A5-94EB-40A9-BFF2-678501068FB8}" type="sibTrans" cxnId="{484B8A37-0122-4FF5-93D2-4A15DF521A17}">
      <dgm:prSet/>
      <dgm:spPr/>
      <dgm:t>
        <a:bodyPr/>
        <a:lstStyle/>
        <a:p>
          <a:endParaRPr lang="es-CL"/>
        </a:p>
      </dgm:t>
    </dgm:pt>
    <dgm:pt modelId="{2E221207-005F-49CB-81E1-6D036D64322B}">
      <dgm:prSet phldrT="[Texto]"/>
      <dgm:spPr/>
      <dgm:t>
        <a:bodyPr/>
        <a:lstStyle/>
        <a:p>
          <a:r>
            <a:rPr lang="es-MX" dirty="0"/>
            <a:t>Funciones desempeñadas:</a:t>
          </a:r>
          <a:endParaRPr lang="es-CL" dirty="0"/>
        </a:p>
      </dgm:t>
    </dgm:pt>
    <dgm:pt modelId="{3728DB5E-E904-481D-A1E5-49CF4AFFC0D3}" type="sibTrans" cxnId="{1C3272C9-C630-4D60-B76B-138907BB4D41}">
      <dgm:prSet/>
      <dgm:spPr/>
      <dgm:t>
        <a:bodyPr/>
        <a:lstStyle/>
        <a:p>
          <a:endParaRPr lang="es-CL"/>
        </a:p>
      </dgm:t>
    </dgm:pt>
    <dgm:pt modelId="{B200B6AA-AA2A-4CB8-80FF-4BB54938E8A5}" type="parTrans" cxnId="{1C3272C9-C630-4D60-B76B-138907BB4D41}">
      <dgm:prSet/>
      <dgm:spPr/>
      <dgm:t>
        <a:bodyPr/>
        <a:lstStyle/>
        <a:p>
          <a:endParaRPr lang="es-CL"/>
        </a:p>
      </dgm:t>
    </dgm:pt>
    <dgm:pt modelId="{EBF82E84-A603-44A5-AF53-E7918B3122B2}">
      <dgm:prSet phldrT="[Texto]"/>
      <dgm:spPr/>
      <dgm:t>
        <a:bodyPr/>
        <a:lstStyle/>
        <a:p>
          <a:r>
            <a:rPr lang="es-MX" dirty="0"/>
            <a:t>Implementé toda la programación y desarrollo técnico.
Creé la documentación técnica y funcional del proyecto.
Diseñé y ejecuté las pruebas necesarias para garantizar la calidad del producto.</a:t>
          </a:r>
          <a:endParaRPr lang="es-CL" dirty="0"/>
        </a:p>
      </dgm:t>
    </dgm:pt>
    <dgm:pt modelId="{B5CD9CA0-D081-4CBB-9361-7EB509215A7E}" type="parTrans" cxnId="{4F44234B-7DEA-49C9-AD83-D5E8EA46BAAF}">
      <dgm:prSet/>
      <dgm:spPr/>
      <dgm:t>
        <a:bodyPr/>
        <a:lstStyle/>
        <a:p>
          <a:endParaRPr lang="es-CL"/>
        </a:p>
      </dgm:t>
    </dgm:pt>
    <dgm:pt modelId="{F6E0FB1C-09DE-459C-8A92-C44492C22EA5}" type="sibTrans" cxnId="{4F44234B-7DEA-49C9-AD83-D5E8EA46BAAF}">
      <dgm:prSet/>
      <dgm:spPr/>
      <dgm:t>
        <a:bodyPr/>
        <a:lstStyle/>
        <a:p>
          <a:endParaRPr lang="es-CL"/>
        </a:p>
      </dgm:t>
    </dgm:pt>
    <dgm:pt modelId="{6E1E561E-88C1-49C6-A3F7-DE4B9AD43273}" type="pres">
      <dgm:prSet presAssocID="{BE45140C-C326-4DAA-A267-498AD5117D68}" presName="linear" presStyleCnt="0">
        <dgm:presLayoutVars>
          <dgm:dir/>
          <dgm:resizeHandles val="exact"/>
        </dgm:presLayoutVars>
      </dgm:prSet>
      <dgm:spPr/>
    </dgm:pt>
    <dgm:pt modelId="{F70979D0-5925-4EC3-AD84-986E0EC7B0D8}" type="pres">
      <dgm:prSet presAssocID="{78BFB295-8F5D-4286-B72B-79142F8F0E13}" presName="comp" presStyleCnt="0"/>
      <dgm:spPr/>
    </dgm:pt>
    <dgm:pt modelId="{54FC4CB6-0791-48D3-B2C5-2E99B8AFCFF7}" type="pres">
      <dgm:prSet presAssocID="{78BFB295-8F5D-4286-B72B-79142F8F0E13}" presName="box" presStyleLbl="node1" presStyleIdx="0" presStyleCnt="1" custLinFactNeighborX="5318" custLinFactNeighborY="-12417"/>
      <dgm:spPr/>
    </dgm:pt>
    <dgm:pt modelId="{9A7E2690-DE9C-4572-9BE5-B8C9A3B8BBB3}" type="pres">
      <dgm:prSet presAssocID="{78BFB295-8F5D-4286-B72B-79142F8F0E13}" presName="img" presStyleLbl="fgImgPlace1" presStyleIdx="0" presStyleCnt="1"/>
      <dgm:spPr/>
    </dgm:pt>
    <dgm:pt modelId="{52D125D2-FCA7-4A2D-AB39-B6BD54F251F2}" type="pres">
      <dgm:prSet presAssocID="{78BFB295-8F5D-4286-B72B-79142F8F0E13}" presName="text" presStyleLbl="node1" presStyleIdx="0" presStyleCnt="1">
        <dgm:presLayoutVars>
          <dgm:bulletEnabled val="1"/>
        </dgm:presLayoutVars>
      </dgm:prSet>
      <dgm:spPr/>
    </dgm:pt>
  </dgm:ptLst>
  <dgm:cxnLst>
    <dgm:cxn modelId="{399BD705-2380-48A3-9C48-1D49A5A32D61}" type="presOf" srcId="{2E221207-005F-49CB-81E1-6D036D64322B}" destId="{52D125D2-FCA7-4A2D-AB39-B6BD54F251F2}" srcOrd="1" destOrd="2" presId="urn:microsoft.com/office/officeart/2005/8/layout/vList4"/>
    <dgm:cxn modelId="{D2B94F0C-C779-4AC1-87E4-35116A3DED02}" type="presOf" srcId="{78BFB295-8F5D-4286-B72B-79142F8F0E13}" destId="{54FC4CB6-0791-48D3-B2C5-2E99B8AFCFF7}" srcOrd="0" destOrd="0" presId="urn:microsoft.com/office/officeart/2005/8/layout/vList4"/>
    <dgm:cxn modelId="{484B8A37-0122-4FF5-93D2-4A15DF521A17}" srcId="{78BFB295-8F5D-4286-B72B-79142F8F0E13}" destId="{D868444B-AE34-4422-A6A5-1F7D392D0C20}" srcOrd="0" destOrd="0" parTransId="{7DB88D83-6C3A-48C1-8CAD-0D11C3BEC35C}" sibTransId="{74B9B1A5-94EB-40A9-BFF2-678501068FB8}"/>
    <dgm:cxn modelId="{7E8FC05E-FE02-4336-B1F8-3EAA05519A49}" type="presOf" srcId="{D868444B-AE34-4422-A6A5-1F7D392D0C20}" destId="{54FC4CB6-0791-48D3-B2C5-2E99B8AFCFF7}" srcOrd="0" destOrd="1" presId="urn:microsoft.com/office/officeart/2005/8/layout/vList4"/>
    <dgm:cxn modelId="{4F44234B-7DEA-49C9-AD83-D5E8EA46BAAF}" srcId="{2E221207-005F-49CB-81E1-6D036D64322B}" destId="{EBF82E84-A603-44A5-AF53-E7918B3122B2}" srcOrd="0" destOrd="0" parTransId="{B5CD9CA0-D081-4CBB-9361-7EB509215A7E}" sibTransId="{F6E0FB1C-09DE-459C-8A92-C44492C22EA5}"/>
    <dgm:cxn modelId="{2AD07198-D472-4B98-B6D5-5A730374E9A2}" srcId="{BE45140C-C326-4DAA-A267-498AD5117D68}" destId="{78BFB295-8F5D-4286-B72B-79142F8F0E13}" srcOrd="0" destOrd="0" parTransId="{F1885FAB-61EC-4F80-98D0-72360031AF9F}" sibTransId="{E88D0928-51D4-4670-8963-60ABBB193E13}"/>
    <dgm:cxn modelId="{690A389C-25C1-485B-88F9-437236A47744}" type="presOf" srcId="{BE45140C-C326-4DAA-A267-498AD5117D68}" destId="{6E1E561E-88C1-49C6-A3F7-DE4B9AD43273}" srcOrd="0" destOrd="0" presId="urn:microsoft.com/office/officeart/2005/8/layout/vList4"/>
    <dgm:cxn modelId="{ECFD91A4-F44F-4C84-8B25-37DA0B249A1F}" type="presOf" srcId="{78BFB295-8F5D-4286-B72B-79142F8F0E13}" destId="{52D125D2-FCA7-4A2D-AB39-B6BD54F251F2}" srcOrd="1" destOrd="0" presId="urn:microsoft.com/office/officeart/2005/8/layout/vList4"/>
    <dgm:cxn modelId="{FE5360C5-555C-42B2-9E63-16D2D46F21B1}" type="presOf" srcId="{D868444B-AE34-4422-A6A5-1F7D392D0C20}" destId="{52D125D2-FCA7-4A2D-AB39-B6BD54F251F2}" srcOrd="1" destOrd="1" presId="urn:microsoft.com/office/officeart/2005/8/layout/vList4"/>
    <dgm:cxn modelId="{1C3272C9-C630-4D60-B76B-138907BB4D41}" srcId="{78BFB295-8F5D-4286-B72B-79142F8F0E13}" destId="{2E221207-005F-49CB-81E1-6D036D64322B}" srcOrd="1" destOrd="0" parTransId="{B200B6AA-AA2A-4CB8-80FF-4BB54938E8A5}" sibTransId="{3728DB5E-E904-481D-A1E5-49CF4AFFC0D3}"/>
    <dgm:cxn modelId="{A70C9FD5-2935-4C81-937A-B6C05F5E54BA}" type="presOf" srcId="{2E221207-005F-49CB-81E1-6D036D64322B}" destId="{54FC4CB6-0791-48D3-B2C5-2E99B8AFCFF7}" srcOrd="0" destOrd="2" presId="urn:microsoft.com/office/officeart/2005/8/layout/vList4"/>
    <dgm:cxn modelId="{A40EA2D7-5767-4AD9-9B63-AF9CD0599C4B}" type="presOf" srcId="{EBF82E84-A603-44A5-AF53-E7918B3122B2}" destId="{52D125D2-FCA7-4A2D-AB39-B6BD54F251F2}" srcOrd="1" destOrd="3" presId="urn:microsoft.com/office/officeart/2005/8/layout/vList4"/>
    <dgm:cxn modelId="{A9E409ED-6AE3-43A6-BBC1-49C120BE8160}" type="presOf" srcId="{EBF82E84-A603-44A5-AF53-E7918B3122B2}" destId="{54FC4CB6-0791-48D3-B2C5-2E99B8AFCFF7}" srcOrd="0" destOrd="3" presId="urn:microsoft.com/office/officeart/2005/8/layout/vList4"/>
    <dgm:cxn modelId="{DA463EE6-78DB-4E59-8099-EBA029F401B0}" type="presParOf" srcId="{6E1E561E-88C1-49C6-A3F7-DE4B9AD43273}" destId="{F70979D0-5925-4EC3-AD84-986E0EC7B0D8}" srcOrd="0" destOrd="0" presId="urn:microsoft.com/office/officeart/2005/8/layout/vList4"/>
    <dgm:cxn modelId="{2FE346D7-6685-4BD0-9465-988681234E35}" type="presParOf" srcId="{F70979D0-5925-4EC3-AD84-986E0EC7B0D8}" destId="{54FC4CB6-0791-48D3-B2C5-2E99B8AFCFF7}" srcOrd="0" destOrd="0" presId="urn:microsoft.com/office/officeart/2005/8/layout/vList4"/>
    <dgm:cxn modelId="{3671DC51-8308-4E14-B210-C8528BB18500}" type="presParOf" srcId="{F70979D0-5925-4EC3-AD84-986E0EC7B0D8}" destId="{9A7E2690-DE9C-4572-9BE5-B8C9A3B8BBB3}" srcOrd="1" destOrd="0" presId="urn:microsoft.com/office/officeart/2005/8/layout/vList4"/>
    <dgm:cxn modelId="{36512CCB-6AF4-4E79-94F2-3EAFE5E8BC48}" type="presParOf" srcId="{F70979D0-5925-4EC3-AD84-986E0EC7B0D8}" destId="{52D125D2-FCA7-4A2D-AB39-B6BD54F251F2}"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C4CB6-0791-48D3-B2C5-2E99B8AFCFF7}">
      <dsp:nvSpPr>
        <dsp:cNvPr id="0" name=""/>
        <dsp:cNvSpPr/>
      </dsp:nvSpPr>
      <dsp:spPr>
        <a:xfrm>
          <a:off x="0" y="0"/>
          <a:ext cx="7633494" cy="286449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Aaron tobar</a:t>
          </a:r>
          <a:endParaRPr lang="es-CL" sz="2300" kern="1200" dirty="0"/>
        </a:p>
        <a:p>
          <a:pPr marL="171450" lvl="1" indent="-171450" algn="l" defTabSz="800100">
            <a:lnSpc>
              <a:spcPct val="90000"/>
            </a:lnSpc>
            <a:spcBef>
              <a:spcPct val="0"/>
            </a:spcBef>
            <a:spcAft>
              <a:spcPct val="15000"/>
            </a:spcAft>
            <a:buChar char="•"/>
          </a:pPr>
          <a:r>
            <a:rPr lang="es-MX" sz="1800" kern="1200" dirty="0"/>
            <a:t>Equipo de desarrollo</a:t>
          </a:r>
          <a:endParaRPr lang="es-CL" sz="1800" kern="1200" dirty="0"/>
        </a:p>
        <a:p>
          <a:pPr marL="171450" lvl="1" indent="-171450" algn="l" defTabSz="800100">
            <a:lnSpc>
              <a:spcPct val="90000"/>
            </a:lnSpc>
            <a:spcBef>
              <a:spcPct val="0"/>
            </a:spcBef>
            <a:spcAft>
              <a:spcPct val="15000"/>
            </a:spcAft>
            <a:buChar char="•"/>
          </a:pPr>
          <a:r>
            <a:rPr lang="es-MX" sz="1800" kern="1200" dirty="0"/>
            <a:t>Funciones desempeñadas:</a:t>
          </a:r>
          <a:endParaRPr lang="es-CL" sz="1800" kern="1200" dirty="0"/>
        </a:p>
        <a:p>
          <a:pPr marL="342900" lvl="2" indent="-171450" algn="l" defTabSz="800100">
            <a:lnSpc>
              <a:spcPct val="90000"/>
            </a:lnSpc>
            <a:spcBef>
              <a:spcPct val="0"/>
            </a:spcBef>
            <a:spcAft>
              <a:spcPct val="15000"/>
            </a:spcAft>
            <a:buChar char="•"/>
          </a:pPr>
          <a:r>
            <a:rPr lang="es-MX" sz="1800" kern="1200" dirty="0"/>
            <a:t>Implementé toda la programación y desarrollo técnico.
Creé la documentación técnica y funcional del proyecto.
Diseñé y ejecuté las pruebas necesarias para garantizar la calidad del producto.</a:t>
          </a:r>
          <a:endParaRPr lang="es-CL" sz="1800" kern="1200" dirty="0"/>
        </a:p>
      </dsp:txBody>
      <dsp:txXfrm>
        <a:off x="1813148" y="0"/>
        <a:ext cx="5820345" cy="2864498"/>
      </dsp:txXfrm>
    </dsp:sp>
    <dsp:sp modelId="{9A7E2690-DE9C-4572-9BE5-B8C9A3B8BBB3}">
      <dsp:nvSpPr>
        <dsp:cNvPr id="0" name=""/>
        <dsp:cNvSpPr/>
      </dsp:nvSpPr>
      <dsp:spPr>
        <a:xfrm>
          <a:off x="286449" y="286449"/>
          <a:ext cx="1526698" cy="229159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4A916-2C2E-265E-D1A7-F8BA8BAA56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2B618F-FEF4-D0FB-4038-D93A262E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443312A-AEFB-3177-E12B-386C4F4291CC}"/>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5" name="Marcador de pie de página 4">
            <a:extLst>
              <a:ext uri="{FF2B5EF4-FFF2-40B4-BE49-F238E27FC236}">
                <a16:creationId xmlns:a16="http://schemas.microsoft.com/office/drawing/2014/main" id="{A47C3C00-ADC0-ABB2-EF55-4D170DA0D7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1B0C28A-E393-39C0-65D4-7252445FA6A3}"/>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0538870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049-BEF3-0AFD-A19B-45FF1D82064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4FD3394-1BB2-4A78-E0C2-B81E3B0A0C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FB1E014-02B1-2EA8-C324-69C0657119E1}"/>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5" name="Marcador de pie de página 4">
            <a:extLst>
              <a:ext uri="{FF2B5EF4-FFF2-40B4-BE49-F238E27FC236}">
                <a16:creationId xmlns:a16="http://schemas.microsoft.com/office/drawing/2014/main" id="{15D9E46F-A5FD-E000-2817-06E54BC72CB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5F151D9-94A1-87E1-B673-4D3D316B9078}"/>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08580473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72A6E5-A0E4-586A-8BAE-08F39AC9E9A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C8C75B9-2362-53B4-3282-7D8A22F061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B97AA35-3C24-08C9-2992-BE0C70C5DAAA}"/>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5" name="Marcador de pie de página 4">
            <a:extLst>
              <a:ext uri="{FF2B5EF4-FFF2-40B4-BE49-F238E27FC236}">
                <a16:creationId xmlns:a16="http://schemas.microsoft.com/office/drawing/2014/main" id="{59103D78-DCDD-276E-7575-A1992D704E5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60B15A-BAF6-5EBF-7331-0AFFFFABED0D}"/>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23337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7B6CD-9456-B138-ECD2-C8D7A666C49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874D6B0-7AF3-685F-CEAB-5529E05E8C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F52F25-C2C6-7F7B-276E-37CD648AA75E}"/>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5" name="Marcador de pie de página 4">
            <a:extLst>
              <a:ext uri="{FF2B5EF4-FFF2-40B4-BE49-F238E27FC236}">
                <a16:creationId xmlns:a16="http://schemas.microsoft.com/office/drawing/2014/main" id="{03947A73-C5CF-9FE2-967B-D4D866F9DDD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ECAE93-9144-BF33-1401-DF6FFF6FAB64}"/>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6239297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56A89-B019-96BD-5BAD-62AE0C3AC1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22B60B4-76B8-D88B-5674-F86DC36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DE800A-255F-4AE1-5E56-606A61B379B8}"/>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5" name="Marcador de pie de página 4">
            <a:extLst>
              <a:ext uri="{FF2B5EF4-FFF2-40B4-BE49-F238E27FC236}">
                <a16:creationId xmlns:a16="http://schemas.microsoft.com/office/drawing/2014/main" id="{8DFC92BF-9B9F-10CC-5BC8-BAC85DDB9B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3372357-062E-F22F-4B80-ED779DDD11B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9142600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99D17-3BAA-B1F3-D450-274A02753DE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660F58E-6555-CC20-7FB5-60DB4AEFC8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2CAA47F-EB54-628D-A823-3A00718BE8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890AFF8-D9BE-4C13-0483-E843C51CA16A}"/>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6" name="Marcador de pie de página 5">
            <a:extLst>
              <a:ext uri="{FF2B5EF4-FFF2-40B4-BE49-F238E27FC236}">
                <a16:creationId xmlns:a16="http://schemas.microsoft.com/office/drawing/2014/main" id="{2ECF5C03-2790-90EB-0D65-AA62820C0CD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491F526-CDE5-755B-4A3F-50F807763AF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35284685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F108-6B99-8CCE-C8FD-D995F9965A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0B922A-6156-2235-AA95-A8B8C02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40D8F2-325E-B2D8-EDDA-56DE9D1F20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C58884F1-5F33-E36A-DEE4-9693FBE7D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DF08E0-1508-F512-337D-F5C8A5F0C3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553ED18-81E3-9782-22CD-40D6A19098E9}"/>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8" name="Marcador de pie de página 7">
            <a:extLst>
              <a:ext uri="{FF2B5EF4-FFF2-40B4-BE49-F238E27FC236}">
                <a16:creationId xmlns:a16="http://schemas.microsoft.com/office/drawing/2014/main" id="{F78D2E67-9BFA-E800-3A7E-8900D96D4AB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56AEF8A-22F0-544A-1B96-40996F1A6F82}"/>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2630447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0A5D8-AC89-1289-2F04-0814CB9B163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03452B-17EB-394F-735B-5A921A58A383}"/>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4" name="Marcador de pie de página 3">
            <a:extLst>
              <a:ext uri="{FF2B5EF4-FFF2-40B4-BE49-F238E27FC236}">
                <a16:creationId xmlns:a16="http://schemas.microsoft.com/office/drawing/2014/main" id="{A60A54D4-94C4-7743-43A2-1A52792A4A3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9886359-BA16-2E60-D21D-C9E1AD88B45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802827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082406-6A57-2057-24EC-1A6C257A2E2A}"/>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3" name="Marcador de pie de página 2">
            <a:extLst>
              <a:ext uri="{FF2B5EF4-FFF2-40B4-BE49-F238E27FC236}">
                <a16:creationId xmlns:a16="http://schemas.microsoft.com/office/drawing/2014/main" id="{4D4737A7-3975-9225-3AAC-282F9F4567A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758996F-BDE4-86FA-BD9D-DFCAB9143F7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5357640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1326-48D6-CCCF-9030-3AC9A67CDA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704BD84-4F55-3649-4756-7A4CE760D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F111F47-438E-ECB7-5D1F-CB07E54FD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1E9545-DD0E-6A0B-2B88-934785A7ED75}"/>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6" name="Marcador de pie de página 5">
            <a:extLst>
              <a:ext uri="{FF2B5EF4-FFF2-40B4-BE49-F238E27FC236}">
                <a16:creationId xmlns:a16="http://schemas.microsoft.com/office/drawing/2014/main" id="{D23CD897-12AF-A56D-CB14-1B41012DE2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9257B85-275B-F539-96E6-BF6C3F487D25}"/>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15351477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5BFE8-4F8E-9F77-F45C-B4D870295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3CB21F6-368F-6F50-5C0D-6BE2DDE1E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012122B-29C5-7F4E-7EFB-41EF277F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7332B2-B78B-790B-184B-C7299CC48B23}"/>
              </a:ext>
            </a:extLst>
          </p:cNvPr>
          <p:cNvSpPr>
            <a:spLocks noGrp="1"/>
          </p:cNvSpPr>
          <p:nvPr>
            <p:ph type="dt" sz="half" idx="10"/>
          </p:nvPr>
        </p:nvSpPr>
        <p:spPr/>
        <p:txBody>
          <a:bodyPr/>
          <a:lstStyle/>
          <a:p>
            <a:fld id="{6E1704C8-43E3-4F4F-BE90-356A640D5754}" type="datetimeFigureOut">
              <a:rPr lang="es-CL" smtClean="0"/>
              <a:t>20-11-2024</a:t>
            </a:fld>
            <a:endParaRPr lang="es-CL"/>
          </a:p>
        </p:txBody>
      </p:sp>
      <p:sp>
        <p:nvSpPr>
          <p:cNvPr id="6" name="Marcador de pie de página 5">
            <a:extLst>
              <a:ext uri="{FF2B5EF4-FFF2-40B4-BE49-F238E27FC236}">
                <a16:creationId xmlns:a16="http://schemas.microsoft.com/office/drawing/2014/main" id="{761CBB3B-17B4-113F-AA5B-E804167ADCD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8A1FFA-A66B-F32D-E3CE-2337B07F5FA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2366035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6D4E-E3C2-3792-E3C4-2CBC2E052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882E89E-FB21-817B-8050-7AD81F9C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3A1C48C-F8B6-B30A-3815-D7ADD14FF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04C8-43E3-4F4F-BE90-356A640D5754}" type="datetimeFigureOut">
              <a:rPr lang="es-CL" smtClean="0"/>
              <a:t>20-11-2024</a:t>
            </a:fld>
            <a:endParaRPr lang="es-CL"/>
          </a:p>
        </p:txBody>
      </p:sp>
      <p:sp>
        <p:nvSpPr>
          <p:cNvPr id="5" name="Marcador de pie de página 4">
            <a:extLst>
              <a:ext uri="{FF2B5EF4-FFF2-40B4-BE49-F238E27FC236}">
                <a16:creationId xmlns:a16="http://schemas.microsoft.com/office/drawing/2014/main" id="{C909214F-88E2-1045-9D0B-C2ECD481C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D38CA17-DD6E-139F-6ED9-FAD83BB72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AF52-67EF-4B3A-939D-BC0B060810A1}" type="slidenum">
              <a:rPr lang="es-CL" smtClean="0"/>
              <a:t>‹Nº›</a:t>
            </a:fld>
            <a:endParaRPr lang="es-CL"/>
          </a:p>
        </p:txBody>
      </p:sp>
    </p:spTree>
    <p:extLst>
      <p:ext uri="{BB962C8B-B14F-4D97-AF65-F5344CB8AC3E}">
        <p14:creationId xmlns:p14="http://schemas.microsoft.com/office/powerpoint/2010/main" val="275670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1.jpe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dirty="0"/>
              <a:t>PROYECTO “</a:t>
            </a:r>
            <a:r>
              <a:rPr lang="es-MX" sz="4400" dirty="0" err="1"/>
              <a:t>FastServ</a:t>
            </a:r>
            <a:r>
              <a:rPr lang="es-MX" sz="4400" dirty="0"/>
              <a:t>”</a:t>
            </a:r>
          </a:p>
          <a:p>
            <a:pPr algn="ctr"/>
            <a:r>
              <a:rPr lang="es-MX" sz="2400" dirty="0"/>
              <a:t>PRESENTACIÓN FINAL CAPSTONE</a:t>
            </a:r>
            <a:endParaRPr lang="es-CL" sz="2400" dirty="0"/>
          </a:p>
        </p:txBody>
      </p:sp>
    </p:spTree>
    <p:extLst>
      <p:ext uri="{BB962C8B-B14F-4D97-AF65-F5344CB8AC3E}">
        <p14:creationId xmlns:p14="http://schemas.microsoft.com/office/powerpoint/2010/main" val="2391963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a:t>
            </a:r>
            <a:r>
              <a:rPr lang="es-MX" dirty="0" err="1">
                <a:solidFill>
                  <a:schemeClr val="bg2">
                    <a:lumMod val="50000"/>
                  </a:schemeClr>
                </a:solidFill>
              </a:rPr>
              <a:t>FastServ</a:t>
            </a:r>
            <a:r>
              <a:rPr lang="es-MX" dirty="0">
                <a:solidFill>
                  <a:schemeClr val="bg2">
                    <a:lumMod val="50000"/>
                  </a:schemeClr>
                </a:solidFill>
              </a:rPr>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Tecnologías utilizadas</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0561822E-7A08-546F-F0D0-E9A22C4A50DF}"/>
              </a:ext>
            </a:extLst>
          </p:cNvPr>
          <p:cNvSpPr txBox="1"/>
          <p:nvPr/>
        </p:nvSpPr>
        <p:spPr>
          <a:xfrm>
            <a:off x="136188" y="2078986"/>
            <a:ext cx="2112490" cy="369332"/>
          </a:xfrm>
          <a:prstGeom prst="rect">
            <a:avLst/>
          </a:prstGeom>
          <a:noFill/>
        </p:spPr>
        <p:txBody>
          <a:bodyPr wrap="square" rtlCol="0">
            <a:spAutoFit/>
          </a:bodyPr>
          <a:lstStyle/>
          <a:p>
            <a:r>
              <a:rPr lang="es-CL" dirty="0"/>
              <a:t>Sistema web</a:t>
            </a:r>
          </a:p>
        </p:txBody>
      </p:sp>
      <p:pic>
        <p:nvPicPr>
          <p:cNvPr id="8" name="Imagen 7">
            <a:extLst>
              <a:ext uri="{FF2B5EF4-FFF2-40B4-BE49-F238E27FC236}">
                <a16:creationId xmlns:a16="http://schemas.microsoft.com/office/drawing/2014/main" id="{CB4C8897-638A-7C75-9EAA-F38D5688C7E5}"/>
              </a:ext>
            </a:extLst>
          </p:cNvPr>
          <p:cNvPicPr>
            <a:picLocks noChangeAspect="1"/>
          </p:cNvPicPr>
          <p:nvPr/>
        </p:nvPicPr>
        <p:blipFill>
          <a:blip r:embed="rId3"/>
          <a:stretch>
            <a:fillRect/>
          </a:stretch>
        </p:blipFill>
        <p:spPr>
          <a:xfrm>
            <a:off x="475531" y="2593910"/>
            <a:ext cx="716902" cy="716902"/>
          </a:xfrm>
          <a:prstGeom prst="rect">
            <a:avLst/>
          </a:prstGeom>
        </p:spPr>
      </p:pic>
      <p:pic>
        <p:nvPicPr>
          <p:cNvPr id="11" name="Imagen 10">
            <a:extLst>
              <a:ext uri="{FF2B5EF4-FFF2-40B4-BE49-F238E27FC236}">
                <a16:creationId xmlns:a16="http://schemas.microsoft.com/office/drawing/2014/main" id="{12F6EF2B-32DF-B8B9-987B-1570C8B370E5}"/>
              </a:ext>
            </a:extLst>
          </p:cNvPr>
          <p:cNvPicPr>
            <a:picLocks noChangeAspect="1"/>
          </p:cNvPicPr>
          <p:nvPr/>
        </p:nvPicPr>
        <p:blipFill>
          <a:blip r:embed="rId4"/>
          <a:stretch>
            <a:fillRect/>
          </a:stretch>
        </p:blipFill>
        <p:spPr>
          <a:xfrm>
            <a:off x="1390263" y="2593911"/>
            <a:ext cx="716902" cy="716902"/>
          </a:xfrm>
          <a:prstGeom prst="rect">
            <a:avLst/>
          </a:prstGeom>
        </p:spPr>
      </p:pic>
      <p:pic>
        <p:nvPicPr>
          <p:cNvPr id="13" name="Imagen 12">
            <a:extLst>
              <a:ext uri="{FF2B5EF4-FFF2-40B4-BE49-F238E27FC236}">
                <a16:creationId xmlns:a16="http://schemas.microsoft.com/office/drawing/2014/main" id="{2B395C86-A85F-B873-C409-35C82A4A10ED}"/>
              </a:ext>
            </a:extLst>
          </p:cNvPr>
          <p:cNvPicPr>
            <a:picLocks noChangeAspect="1"/>
          </p:cNvPicPr>
          <p:nvPr/>
        </p:nvPicPr>
        <p:blipFill>
          <a:blip r:embed="rId5"/>
          <a:stretch>
            <a:fillRect/>
          </a:stretch>
        </p:blipFill>
        <p:spPr>
          <a:xfrm>
            <a:off x="2304995" y="2593910"/>
            <a:ext cx="716902" cy="716902"/>
          </a:xfrm>
          <a:prstGeom prst="rect">
            <a:avLst/>
          </a:prstGeom>
        </p:spPr>
      </p:pic>
      <p:pic>
        <p:nvPicPr>
          <p:cNvPr id="16" name="Imagen 15">
            <a:extLst>
              <a:ext uri="{FF2B5EF4-FFF2-40B4-BE49-F238E27FC236}">
                <a16:creationId xmlns:a16="http://schemas.microsoft.com/office/drawing/2014/main" id="{0CD73D7F-30C9-69B3-978C-81A508065186}"/>
              </a:ext>
            </a:extLst>
          </p:cNvPr>
          <p:cNvPicPr>
            <a:picLocks noChangeAspect="1"/>
          </p:cNvPicPr>
          <p:nvPr/>
        </p:nvPicPr>
        <p:blipFill>
          <a:blip r:embed="rId6"/>
          <a:stretch>
            <a:fillRect/>
          </a:stretch>
        </p:blipFill>
        <p:spPr>
          <a:xfrm>
            <a:off x="678955" y="3752736"/>
            <a:ext cx="1026955" cy="544286"/>
          </a:xfrm>
          <a:prstGeom prst="rect">
            <a:avLst/>
          </a:prstGeom>
        </p:spPr>
      </p:pic>
      <p:pic>
        <p:nvPicPr>
          <p:cNvPr id="1030" name="Picture 6" descr="MySQL Logo - símbolo, significado logotipo, historia, PNG">
            <a:extLst>
              <a:ext uri="{FF2B5EF4-FFF2-40B4-BE49-F238E27FC236}">
                <a16:creationId xmlns:a16="http://schemas.microsoft.com/office/drawing/2014/main" id="{17DED2D2-D06C-C2CB-48DB-0181A355BB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5776" y="4759266"/>
            <a:ext cx="1451299" cy="753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jax · GitHub Topics · GitHub">
            <a:extLst>
              <a:ext uri="{FF2B5EF4-FFF2-40B4-BE49-F238E27FC236}">
                <a16:creationId xmlns:a16="http://schemas.microsoft.com/office/drawing/2014/main" id="{DC89B916-BC6E-4F7F-D1D1-DE48EA026B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9538" y="3461247"/>
            <a:ext cx="1127264" cy="1127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hart.js Logo PNG Vector (SVG) Free Download">
            <a:extLst>
              <a:ext uri="{FF2B5EF4-FFF2-40B4-BE49-F238E27FC236}">
                <a16:creationId xmlns:a16="http://schemas.microsoft.com/office/drawing/2014/main" id="{A7E806BC-8D07-6531-4EA6-CA114DC04C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713" y="4588511"/>
            <a:ext cx="809626" cy="960031"/>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6">
            <a:extLst>
              <a:ext uri="{FF2B5EF4-FFF2-40B4-BE49-F238E27FC236}">
                <a16:creationId xmlns:a16="http://schemas.microsoft.com/office/drawing/2014/main" id="{6FD7BAE5-42F6-96FB-A1FD-708E3F26063D}"/>
              </a:ext>
            </a:extLst>
          </p:cNvPr>
          <p:cNvPicPr>
            <a:picLocks noChangeAspect="1"/>
          </p:cNvPicPr>
          <p:nvPr/>
        </p:nvPicPr>
        <p:blipFill>
          <a:blip r:embed="rId10"/>
          <a:stretch>
            <a:fillRect/>
          </a:stretch>
        </p:blipFill>
        <p:spPr>
          <a:xfrm>
            <a:off x="376903" y="5764194"/>
            <a:ext cx="1204745" cy="960031"/>
          </a:xfrm>
          <a:prstGeom prst="rect">
            <a:avLst/>
          </a:prstGeom>
        </p:spPr>
      </p:pic>
      <p:pic>
        <p:nvPicPr>
          <p:cNvPr id="1036" name="Picture 12" descr="Jquery vertical logo - Iconos Social Media y Logos">
            <a:extLst>
              <a:ext uri="{FF2B5EF4-FFF2-40B4-BE49-F238E27FC236}">
                <a16:creationId xmlns:a16="http://schemas.microsoft.com/office/drawing/2014/main" id="{88085D9E-DC22-F3A3-9154-627B3D24651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2481" y="5783477"/>
            <a:ext cx="1001378" cy="940748"/>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17">
            <a:extLst>
              <a:ext uri="{FF2B5EF4-FFF2-40B4-BE49-F238E27FC236}">
                <a16:creationId xmlns:a16="http://schemas.microsoft.com/office/drawing/2014/main" id="{7CE3FA1C-A043-A42E-4131-0F3A92E88D4D}"/>
              </a:ext>
            </a:extLst>
          </p:cNvPr>
          <p:cNvPicPr>
            <a:picLocks noChangeAspect="1"/>
          </p:cNvPicPr>
          <p:nvPr/>
        </p:nvPicPr>
        <p:blipFill>
          <a:blip r:embed="rId12"/>
          <a:stretch>
            <a:fillRect/>
          </a:stretch>
        </p:blipFill>
        <p:spPr>
          <a:xfrm>
            <a:off x="3324692" y="5817940"/>
            <a:ext cx="871821" cy="871821"/>
          </a:xfrm>
          <a:prstGeom prst="rect">
            <a:avLst/>
          </a:prstGeom>
        </p:spPr>
      </p:pic>
      <p:pic>
        <p:nvPicPr>
          <p:cNvPr id="20" name="Imagen 19">
            <a:extLst>
              <a:ext uri="{FF2B5EF4-FFF2-40B4-BE49-F238E27FC236}">
                <a16:creationId xmlns:a16="http://schemas.microsoft.com/office/drawing/2014/main" id="{46DF0456-8915-E65B-F7BD-563613D29EC4}"/>
              </a:ext>
            </a:extLst>
          </p:cNvPr>
          <p:cNvPicPr>
            <a:picLocks noChangeAspect="1"/>
          </p:cNvPicPr>
          <p:nvPr/>
        </p:nvPicPr>
        <p:blipFill>
          <a:blip r:embed="rId13"/>
          <a:stretch>
            <a:fillRect/>
          </a:stretch>
        </p:blipFill>
        <p:spPr>
          <a:xfrm>
            <a:off x="3267075" y="3611100"/>
            <a:ext cx="821036" cy="821036"/>
          </a:xfrm>
          <a:prstGeom prst="rect">
            <a:avLst/>
          </a:prstGeom>
        </p:spPr>
      </p:pic>
      <p:pic>
        <p:nvPicPr>
          <p:cNvPr id="22" name="Imagen 21">
            <a:extLst>
              <a:ext uri="{FF2B5EF4-FFF2-40B4-BE49-F238E27FC236}">
                <a16:creationId xmlns:a16="http://schemas.microsoft.com/office/drawing/2014/main" id="{D08D63BE-B3A1-BF1A-88EE-33830C92D7DE}"/>
              </a:ext>
            </a:extLst>
          </p:cNvPr>
          <p:cNvPicPr>
            <a:picLocks noChangeAspect="1"/>
          </p:cNvPicPr>
          <p:nvPr/>
        </p:nvPicPr>
        <p:blipFill>
          <a:blip r:embed="rId14"/>
          <a:stretch>
            <a:fillRect/>
          </a:stretch>
        </p:blipFill>
        <p:spPr>
          <a:xfrm>
            <a:off x="3459723" y="4915723"/>
            <a:ext cx="1251787" cy="418630"/>
          </a:xfrm>
          <a:prstGeom prst="rect">
            <a:avLst/>
          </a:prstGeom>
        </p:spPr>
      </p:pic>
      <p:pic>
        <p:nvPicPr>
          <p:cNvPr id="23" name="Imagen 22">
            <a:extLst>
              <a:ext uri="{FF2B5EF4-FFF2-40B4-BE49-F238E27FC236}">
                <a16:creationId xmlns:a16="http://schemas.microsoft.com/office/drawing/2014/main" id="{33DBCCFC-4B15-B2E3-6158-6B4608B1FDD2}"/>
              </a:ext>
            </a:extLst>
          </p:cNvPr>
          <p:cNvPicPr>
            <a:picLocks noChangeAspect="1"/>
          </p:cNvPicPr>
          <p:nvPr/>
        </p:nvPicPr>
        <p:blipFill>
          <a:blip r:embed="rId15"/>
          <a:stretch>
            <a:fillRect/>
          </a:stretch>
        </p:blipFill>
        <p:spPr>
          <a:xfrm>
            <a:off x="3374163" y="2577724"/>
            <a:ext cx="711453" cy="716902"/>
          </a:xfrm>
          <a:prstGeom prst="rect">
            <a:avLst/>
          </a:prstGeom>
        </p:spPr>
      </p:pic>
      <p:sp>
        <p:nvSpPr>
          <p:cNvPr id="24" name="CuadroTexto 23">
            <a:extLst>
              <a:ext uri="{FF2B5EF4-FFF2-40B4-BE49-F238E27FC236}">
                <a16:creationId xmlns:a16="http://schemas.microsoft.com/office/drawing/2014/main" id="{D38DB2CD-E76A-5855-F135-A9ED9DF96E62}"/>
              </a:ext>
            </a:extLst>
          </p:cNvPr>
          <p:cNvSpPr txBox="1"/>
          <p:nvPr/>
        </p:nvSpPr>
        <p:spPr>
          <a:xfrm>
            <a:off x="5936913" y="2078986"/>
            <a:ext cx="2112490" cy="369332"/>
          </a:xfrm>
          <a:prstGeom prst="rect">
            <a:avLst/>
          </a:prstGeom>
          <a:noFill/>
        </p:spPr>
        <p:txBody>
          <a:bodyPr wrap="square" rtlCol="0">
            <a:spAutoFit/>
          </a:bodyPr>
          <a:lstStyle/>
          <a:p>
            <a:r>
              <a:rPr lang="es-CL" dirty="0"/>
              <a:t>App Mobile</a:t>
            </a:r>
          </a:p>
        </p:txBody>
      </p:sp>
      <p:pic>
        <p:nvPicPr>
          <p:cNvPr id="25" name="Imagen 24">
            <a:extLst>
              <a:ext uri="{FF2B5EF4-FFF2-40B4-BE49-F238E27FC236}">
                <a16:creationId xmlns:a16="http://schemas.microsoft.com/office/drawing/2014/main" id="{4FCB70EA-64C4-38AE-5B96-DDA61E255A9A}"/>
              </a:ext>
            </a:extLst>
          </p:cNvPr>
          <p:cNvPicPr>
            <a:picLocks noChangeAspect="1"/>
          </p:cNvPicPr>
          <p:nvPr/>
        </p:nvPicPr>
        <p:blipFill>
          <a:blip r:embed="rId16"/>
          <a:stretch>
            <a:fillRect/>
          </a:stretch>
        </p:blipFill>
        <p:spPr>
          <a:xfrm>
            <a:off x="6223138" y="2605275"/>
            <a:ext cx="1000126" cy="867329"/>
          </a:xfrm>
          <a:prstGeom prst="rect">
            <a:avLst/>
          </a:prstGeom>
        </p:spPr>
      </p:pic>
      <p:pic>
        <p:nvPicPr>
          <p:cNvPr id="26" name="Imagen 25">
            <a:extLst>
              <a:ext uri="{FF2B5EF4-FFF2-40B4-BE49-F238E27FC236}">
                <a16:creationId xmlns:a16="http://schemas.microsoft.com/office/drawing/2014/main" id="{CE132650-AF1B-C931-853D-A07F6C624515}"/>
              </a:ext>
            </a:extLst>
          </p:cNvPr>
          <p:cNvPicPr>
            <a:picLocks noChangeAspect="1"/>
          </p:cNvPicPr>
          <p:nvPr/>
        </p:nvPicPr>
        <p:blipFill>
          <a:blip r:embed="rId17"/>
          <a:stretch>
            <a:fillRect/>
          </a:stretch>
        </p:blipFill>
        <p:spPr>
          <a:xfrm>
            <a:off x="7408566" y="2577724"/>
            <a:ext cx="1029509" cy="1029509"/>
          </a:xfrm>
          <a:prstGeom prst="rect">
            <a:avLst/>
          </a:prstGeom>
        </p:spPr>
      </p:pic>
      <p:pic>
        <p:nvPicPr>
          <p:cNvPr id="27" name="Imagen 26">
            <a:extLst>
              <a:ext uri="{FF2B5EF4-FFF2-40B4-BE49-F238E27FC236}">
                <a16:creationId xmlns:a16="http://schemas.microsoft.com/office/drawing/2014/main" id="{54B2F260-839E-715E-402B-3E86764B124B}"/>
              </a:ext>
            </a:extLst>
          </p:cNvPr>
          <p:cNvPicPr>
            <a:picLocks noChangeAspect="1"/>
          </p:cNvPicPr>
          <p:nvPr/>
        </p:nvPicPr>
        <p:blipFill>
          <a:blip r:embed="rId18"/>
          <a:stretch>
            <a:fillRect/>
          </a:stretch>
        </p:blipFill>
        <p:spPr>
          <a:xfrm>
            <a:off x="8772152" y="2654328"/>
            <a:ext cx="876300" cy="876300"/>
          </a:xfrm>
          <a:prstGeom prst="rect">
            <a:avLst/>
          </a:prstGeom>
        </p:spPr>
      </p:pic>
      <p:pic>
        <p:nvPicPr>
          <p:cNvPr id="28" name="Imagen 27">
            <a:extLst>
              <a:ext uri="{FF2B5EF4-FFF2-40B4-BE49-F238E27FC236}">
                <a16:creationId xmlns:a16="http://schemas.microsoft.com/office/drawing/2014/main" id="{769CB885-2D2B-0739-4967-BBAA6E812378}"/>
              </a:ext>
            </a:extLst>
          </p:cNvPr>
          <p:cNvPicPr>
            <a:picLocks noChangeAspect="1"/>
          </p:cNvPicPr>
          <p:nvPr/>
        </p:nvPicPr>
        <p:blipFill>
          <a:blip r:embed="rId19"/>
          <a:stretch>
            <a:fillRect/>
          </a:stretch>
        </p:blipFill>
        <p:spPr>
          <a:xfrm>
            <a:off x="6305809" y="3948279"/>
            <a:ext cx="1834910" cy="273284"/>
          </a:xfrm>
          <a:prstGeom prst="rect">
            <a:avLst/>
          </a:prstGeom>
        </p:spPr>
      </p:pic>
      <p:pic>
        <p:nvPicPr>
          <p:cNvPr id="29" name="Imagen 28">
            <a:extLst>
              <a:ext uri="{FF2B5EF4-FFF2-40B4-BE49-F238E27FC236}">
                <a16:creationId xmlns:a16="http://schemas.microsoft.com/office/drawing/2014/main" id="{A1FC4AC1-4E13-0B32-A492-BBB8E98B5730}"/>
              </a:ext>
            </a:extLst>
          </p:cNvPr>
          <p:cNvPicPr>
            <a:picLocks noChangeAspect="1"/>
          </p:cNvPicPr>
          <p:nvPr/>
        </p:nvPicPr>
        <p:blipFill>
          <a:blip r:embed="rId20"/>
          <a:stretch>
            <a:fillRect/>
          </a:stretch>
        </p:blipFill>
        <p:spPr>
          <a:xfrm>
            <a:off x="10030209" y="2577724"/>
            <a:ext cx="1074844" cy="1096780"/>
          </a:xfrm>
          <a:prstGeom prst="rect">
            <a:avLst/>
          </a:prstGeom>
        </p:spPr>
      </p:pic>
      <p:pic>
        <p:nvPicPr>
          <p:cNvPr id="30" name="Imagen 29">
            <a:extLst>
              <a:ext uri="{FF2B5EF4-FFF2-40B4-BE49-F238E27FC236}">
                <a16:creationId xmlns:a16="http://schemas.microsoft.com/office/drawing/2014/main" id="{4698238E-A517-59C2-9F1F-348C8FADD0E1}"/>
              </a:ext>
            </a:extLst>
          </p:cNvPr>
          <p:cNvPicPr>
            <a:picLocks noChangeAspect="1"/>
          </p:cNvPicPr>
          <p:nvPr/>
        </p:nvPicPr>
        <p:blipFill>
          <a:blip r:embed="rId21"/>
          <a:stretch>
            <a:fillRect/>
          </a:stretch>
        </p:blipFill>
        <p:spPr>
          <a:xfrm>
            <a:off x="8650910" y="3674504"/>
            <a:ext cx="1995083" cy="820834"/>
          </a:xfrm>
          <a:prstGeom prst="rect">
            <a:avLst/>
          </a:prstGeom>
        </p:spPr>
      </p:pic>
    </p:spTree>
    <p:extLst>
      <p:ext uri="{BB962C8B-B14F-4D97-AF65-F5344CB8AC3E}">
        <p14:creationId xmlns:p14="http://schemas.microsoft.com/office/powerpoint/2010/main" val="340536874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dirty="0"/>
              <a:t>DEMOSTRACIÓN DEL RESULTADO DEL PROYECTO</a:t>
            </a:r>
          </a:p>
          <a:p>
            <a:pPr algn="ctr"/>
            <a:r>
              <a:rPr lang="es-MX" sz="2400" dirty="0">
                <a:solidFill>
                  <a:schemeClr val="bg2">
                    <a:lumMod val="50000"/>
                  </a:schemeClr>
                </a:solidFill>
              </a:rPr>
              <a:t>*Exposición del sistema</a:t>
            </a:r>
            <a:endParaRPr lang="es-CL" sz="2400" dirty="0">
              <a:solidFill>
                <a:schemeClr val="bg2">
                  <a:lumMod val="50000"/>
                </a:schemeClr>
              </a:solidFill>
            </a:endParaRPr>
          </a:p>
        </p:txBody>
      </p:sp>
    </p:spTree>
    <p:extLst>
      <p:ext uri="{BB962C8B-B14F-4D97-AF65-F5344CB8AC3E}">
        <p14:creationId xmlns:p14="http://schemas.microsoft.com/office/powerpoint/2010/main" val="4891746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1459095"/>
            <a:ext cx="12191999" cy="769441"/>
          </a:xfrm>
          <a:prstGeom prst="rect">
            <a:avLst/>
          </a:prstGeom>
          <a:noFill/>
        </p:spPr>
        <p:txBody>
          <a:bodyPr wrap="square" rtlCol="0">
            <a:spAutoFit/>
          </a:bodyPr>
          <a:lstStyle/>
          <a:p>
            <a:pPr algn="ctr"/>
            <a:r>
              <a:rPr lang="es-MX" sz="4400" dirty="0"/>
              <a:t>Resultados obtenidos</a:t>
            </a:r>
          </a:p>
        </p:txBody>
      </p:sp>
      <p:sp>
        <p:nvSpPr>
          <p:cNvPr id="3" name="CuadroTexto 2">
            <a:extLst>
              <a:ext uri="{FF2B5EF4-FFF2-40B4-BE49-F238E27FC236}">
                <a16:creationId xmlns:a16="http://schemas.microsoft.com/office/drawing/2014/main" id="{11803D5B-1500-3302-DEFC-2C1CBAB784B3}"/>
              </a:ext>
            </a:extLst>
          </p:cNvPr>
          <p:cNvSpPr txBox="1"/>
          <p:nvPr/>
        </p:nvSpPr>
        <p:spPr>
          <a:xfrm>
            <a:off x="1035699" y="2510599"/>
            <a:ext cx="4282751" cy="3323987"/>
          </a:xfrm>
          <a:prstGeom prst="rect">
            <a:avLst/>
          </a:prstGeom>
          <a:noFill/>
        </p:spPr>
        <p:txBody>
          <a:bodyPr wrap="square" rtlCol="0">
            <a:spAutoFit/>
          </a:bodyPr>
          <a:lstStyle/>
          <a:p>
            <a:pPr>
              <a:buFont typeface="+mj-lt"/>
              <a:buAutoNum type="arabicPeriod"/>
            </a:pPr>
            <a:r>
              <a:rPr lang="es-MX" sz="1400" b="1" dirty="0"/>
              <a:t>Gestión de Pedidos</a:t>
            </a:r>
            <a:endParaRPr lang="es-MX" sz="1400" dirty="0"/>
          </a:p>
          <a:p>
            <a:pPr marL="742950" lvl="1" indent="-285750">
              <a:buFont typeface="Arial" panose="020B0604020202020204" pitchFamily="34" charset="0"/>
              <a:buChar char="•"/>
            </a:pPr>
            <a:r>
              <a:rPr lang="es-MX" sz="1400" dirty="0"/>
              <a:t>Pedidos actualizados en tiempo real por el personal.</a:t>
            </a:r>
          </a:p>
          <a:p>
            <a:pPr marL="742950" lvl="1" indent="-285750">
              <a:buFont typeface="Arial" panose="020B0604020202020204" pitchFamily="34" charset="0"/>
              <a:buChar char="•"/>
            </a:pPr>
            <a:r>
              <a:rPr lang="es-MX" sz="1400" dirty="0"/>
              <a:t>Prioridades, cancelaciones y estados eficientes.</a:t>
            </a:r>
          </a:p>
          <a:p>
            <a:pPr>
              <a:buFont typeface="+mj-lt"/>
              <a:buAutoNum type="arabicPeriod"/>
            </a:pPr>
            <a:r>
              <a:rPr lang="es-MX" sz="1400" b="1" dirty="0"/>
              <a:t>Gestión de Mesas</a:t>
            </a:r>
            <a:endParaRPr lang="es-MX" sz="1400" dirty="0"/>
          </a:p>
          <a:p>
            <a:pPr marL="742950" lvl="1" indent="-285750">
              <a:buFont typeface="Arial" panose="020B0604020202020204" pitchFamily="34" charset="0"/>
              <a:buChar char="•"/>
            </a:pPr>
            <a:r>
              <a:rPr lang="es-MX" sz="1400" dirty="0"/>
              <a:t>Asignación y actualización de estados.</a:t>
            </a:r>
          </a:p>
          <a:p>
            <a:pPr marL="742950" lvl="1" indent="-285750">
              <a:buFont typeface="Arial" panose="020B0604020202020204" pitchFamily="34" charset="0"/>
              <a:buChar char="•"/>
            </a:pPr>
            <a:r>
              <a:rPr lang="es-MX" sz="1400" dirty="0"/>
              <a:t>Meseros informados sobre asignaciones y estados.</a:t>
            </a:r>
          </a:p>
          <a:p>
            <a:pPr>
              <a:buFont typeface="+mj-lt"/>
              <a:buAutoNum type="arabicPeriod"/>
            </a:pPr>
            <a:r>
              <a:rPr lang="es-MX" sz="1400" b="1" dirty="0"/>
              <a:t>Realización de Pedidos</a:t>
            </a:r>
            <a:endParaRPr lang="es-MX" sz="1400" dirty="0"/>
          </a:p>
          <a:p>
            <a:pPr marL="742950" lvl="1" indent="-285750">
              <a:buFont typeface="Arial" panose="020B0604020202020204" pitchFamily="34" charset="0"/>
              <a:buChar char="•"/>
            </a:pPr>
            <a:r>
              <a:rPr lang="es-MX" sz="1400" dirty="0"/>
              <a:t>Clientes: </a:t>
            </a:r>
            <a:r>
              <a:rPr lang="es-MX" sz="1400" b="1" dirty="0"/>
              <a:t>Para llevar</a:t>
            </a:r>
            <a:r>
              <a:rPr lang="es-MX" sz="1400" dirty="0"/>
              <a:t> o </a:t>
            </a:r>
            <a:r>
              <a:rPr lang="es-MX" sz="1400" b="1" dirty="0"/>
              <a:t>Para servir</a:t>
            </a:r>
            <a:r>
              <a:rPr lang="es-MX" sz="1400" dirty="0"/>
              <a:t>.</a:t>
            </a:r>
          </a:p>
          <a:p>
            <a:pPr marL="742950" lvl="1" indent="-285750">
              <a:buFont typeface="Arial" panose="020B0604020202020204" pitchFamily="34" charset="0"/>
              <a:buChar char="•"/>
            </a:pPr>
            <a:r>
              <a:rPr lang="es-MX" sz="1400" dirty="0"/>
              <a:t>Meseros pueden tomar pedidos directamente.</a:t>
            </a:r>
          </a:p>
          <a:p>
            <a:pPr>
              <a:buFont typeface="+mj-lt"/>
              <a:buAutoNum type="arabicPeriod"/>
            </a:pPr>
            <a:r>
              <a:rPr lang="es-MX" sz="1400" b="1" dirty="0"/>
              <a:t>Interacción con Clientes</a:t>
            </a:r>
            <a:endParaRPr lang="es-MX" sz="1400" dirty="0"/>
          </a:p>
          <a:p>
            <a:pPr marL="742950" lvl="1" indent="-285750">
              <a:buFont typeface="Arial" panose="020B0604020202020204" pitchFamily="34" charset="0"/>
              <a:buChar char="•"/>
            </a:pPr>
            <a:r>
              <a:rPr lang="es-MX" sz="1400" dirty="0"/>
              <a:t>Estado del pedido visible en tiempo real.</a:t>
            </a:r>
          </a:p>
        </p:txBody>
      </p:sp>
      <p:sp>
        <p:nvSpPr>
          <p:cNvPr id="5" name="CuadroTexto 4">
            <a:extLst>
              <a:ext uri="{FF2B5EF4-FFF2-40B4-BE49-F238E27FC236}">
                <a16:creationId xmlns:a16="http://schemas.microsoft.com/office/drawing/2014/main" id="{A9DB8DD8-AFB9-50D8-FEE7-456CA2182617}"/>
              </a:ext>
            </a:extLst>
          </p:cNvPr>
          <p:cNvSpPr txBox="1"/>
          <p:nvPr/>
        </p:nvSpPr>
        <p:spPr>
          <a:xfrm>
            <a:off x="5781869" y="2228536"/>
            <a:ext cx="5486400" cy="3570208"/>
          </a:xfrm>
          <a:prstGeom prst="rect">
            <a:avLst/>
          </a:prstGeom>
          <a:noFill/>
        </p:spPr>
        <p:txBody>
          <a:bodyPr wrap="square" rtlCol="0">
            <a:spAutoFit/>
          </a:bodyPr>
          <a:lstStyle/>
          <a:p>
            <a:pPr>
              <a:buFont typeface="+mj-lt"/>
              <a:buAutoNum type="arabicPeriod"/>
            </a:pPr>
            <a:endParaRPr lang="es-MX" sz="1600" b="1" dirty="0"/>
          </a:p>
          <a:p>
            <a:r>
              <a:rPr lang="es-MX" sz="1600" b="1" dirty="0"/>
              <a:t>5.Comunicación Interna</a:t>
            </a:r>
            <a:endParaRPr lang="es-MX" sz="1600" dirty="0"/>
          </a:p>
          <a:p>
            <a:pPr marL="742950" lvl="1" indent="-285750">
              <a:buFont typeface="Arial" panose="020B0604020202020204" pitchFamily="34" charset="0"/>
              <a:buChar char="•"/>
            </a:pPr>
            <a:r>
              <a:rPr lang="es-MX" sz="1600" dirty="0"/>
              <a:t>Chat fluido entre personal.</a:t>
            </a:r>
          </a:p>
          <a:p>
            <a:r>
              <a:rPr lang="es-MX" sz="1600" b="1" dirty="0"/>
              <a:t>6.Automatización de Tareas</a:t>
            </a:r>
            <a:endParaRPr lang="es-MX" sz="1600" dirty="0"/>
          </a:p>
          <a:p>
            <a:pPr marL="742950" lvl="1" indent="-285750">
              <a:buFont typeface="Arial" panose="020B0604020202020204" pitchFamily="34" charset="0"/>
              <a:buChar char="•"/>
            </a:pPr>
            <a:r>
              <a:rPr lang="es-MX" sz="1600" dirty="0"/>
              <a:t>Asignación de mesas y estados automatizados.</a:t>
            </a:r>
          </a:p>
          <a:p>
            <a:r>
              <a:rPr lang="es-MX" sz="1600" b="1" dirty="0"/>
              <a:t>7.Gestión de Reservas</a:t>
            </a:r>
            <a:endParaRPr lang="es-MX" sz="1600" dirty="0"/>
          </a:p>
          <a:p>
            <a:pPr marL="742950" lvl="1" indent="-285750">
              <a:buFont typeface="Arial" panose="020B0604020202020204" pitchFamily="34" charset="0"/>
              <a:buChar char="•"/>
            </a:pPr>
            <a:r>
              <a:rPr lang="es-MX" sz="1600" dirty="0"/>
              <a:t>Reservas en línea, asignación y gestión eficiente.</a:t>
            </a:r>
          </a:p>
          <a:p>
            <a:r>
              <a:rPr lang="es-MX" sz="1600" b="1" dirty="0"/>
              <a:t>8.Monitoreo en Tiempo Real</a:t>
            </a:r>
            <a:endParaRPr lang="es-MX" sz="1600" dirty="0"/>
          </a:p>
          <a:p>
            <a:pPr marL="742950" lvl="1" indent="-285750">
              <a:buFont typeface="Arial" panose="020B0604020202020204" pitchFamily="34" charset="0"/>
              <a:buChar char="•"/>
            </a:pPr>
            <a:r>
              <a:rPr lang="es-MX" sz="1600" dirty="0"/>
              <a:t>Pedidos y mesas supervisados para decisiones rápidas.</a:t>
            </a:r>
          </a:p>
          <a:p>
            <a:r>
              <a:rPr lang="es-MX" sz="1600" b="1" dirty="0"/>
              <a:t>9.Generación de Informes</a:t>
            </a:r>
            <a:endParaRPr lang="es-MX" sz="1600" dirty="0"/>
          </a:p>
          <a:p>
            <a:pPr marL="742950" lvl="1" indent="-285750">
              <a:buFont typeface="Arial" panose="020B0604020202020204" pitchFamily="34" charset="0"/>
              <a:buChar char="•"/>
            </a:pPr>
            <a:r>
              <a:rPr lang="es-MX" sz="1600" dirty="0"/>
              <a:t>Análisis de ventas, pedidos y desempeño estratégico.</a:t>
            </a:r>
          </a:p>
          <a:p>
            <a:r>
              <a:rPr lang="es-MX" sz="1600" b="1" dirty="0"/>
              <a:t>10.Mejora en la Experiencia del Cliente</a:t>
            </a:r>
            <a:endParaRPr lang="es-MX" sz="1600" dirty="0"/>
          </a:p>
          <a:p>
            <a:pPr marL="742950" lvl="1" indent="-285750">
              <a:buFont typeface="Arial" panose="020B0604020202020204" pitchFamily="34" charset="0"/>
              <a:buChar char="•"/>
            </a:pPr>
            <a:r>
              <a:rPr lang="es-MX" sz="1600" dirty="0"/>
              <a:t>Menú en línea, pedidos y seguimiento en tiempo real</a:t>
            </a:r>
          </a:p>
          <a:p>
            <a:endParaRPr lang="es-CL" dirty="0"/>
          </a:p>
        </p:txBody>
      </p:sp>
    </p:spTree>
    <p:extLst>
      <p:ext uri="{BB962C8B-B14F-4D97-AF65-F5344CB8AC3E}">
        <p14:creationId xmlns:p14="http://schemas.microsoft.com/office/powerpoint/2010/main" val="29048937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1360773"/>
            <a:ext cx="12191999" cy="769441"/>
          </a:xfrm>
          <a:prstGeom prst="rect">
            <a:avLst/>
          </a:prstGeom>
          <a:noFill/>
        </p:spPr>
        <p:txBody>
          <a:bodyPr wrap="square" rtlCol="0">
            <a:spAutoFit/>
          </a:bodyPr>
          <a:lstStyle/>
          <a:p>
            <a:pPr algn="ctr"/>
            <a:r>
              <a:rPr lang="es-MX" sz="4400" dirty="0"/>
              <a:t>Obstáculos presentados durante el desarrollo</a:t>
            </a:r>
          </a:p>
        </p:txBody>
      </p:sp>
      <p:sp>
        <p:nvSpPr>
          <p:cNvPr id="6" name="CuadroTexto 5">
            <a:extLst>
              <a:ext uri="{FF2B5EF4-FFF2-40B4-BE49-F238E27FC236}">
                <a16:creationId xmlns:a16="http://schemas.microsoft.com/office/drawing/2014/main" id="{F1A520DA-2C2B-7C0A-1ED6-00D60BF79DAB}"/>
              </a:ext>
            </a:extLst>
          </p:cNvPr>
          <p:cNvSpPr txBox="1"/>
          <p:nvPr/>
        </p:nvSpPr>
        <p:spPr>
          <a:xfrm>
            <a:off x="1268963" y="2332652"/>
            <a:ext cx="9946432" cy="3461657"/>
          </a:xfrm>
          <a:prstGeom prst="rect">
            <a:avLst/>
          </a:prstGeom>
          <a:noFill/>
        </p:spPr>
        <p:txBody>
          <a:bodyPr wrap="square" rtlCol="0">
            <a:spAutoFit/>
          </a:bodyPr>
          <a:lstStyle/>
          <a:p>
            <a:endParaRPr lang="es-CL" dirty="0"/>
          </a:p>
        </p:txBody>
      </p:sp>
      <p:sp>
        <p:nvSpPr>
          <p:cNvPr id="7" name="Rectangle 2">
            <a:extLst>
              <a:ext uri="{FF2B5EF4-FFF2-40B4-BE49-F238E27FC236}">
                <a16:creationId xmlns:a16="http://schemas.microsoft.com/office/drawing/2014/main" id="{4CC03C29-6F69-3221-07E2-352B0A74AF76}"/>
              </a:ext>
            </a:extLst>
          </p:cNvPr>
          <p:cNvSpPr>
            <a:spLocks noChangeArrowheads="1"/>
          </p:cNvSpPr>
          <p:nvPr/>
        </p:nvSpPr>
        <p:spPr bwMode="auto">
          <a:xfrm rot="10800000" flipV="1">
            <a:off x="779106" y="2586154"/>
            <a:ext cx="1063378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L" altLang="es-CL" sz="2400" b="1" i="0" u="none" strike="noStrike" cap="none" normalizeH="0" baseline="0" dirty="0">
                <a:ln>
                  <a:noFill/>
                </a:ln>
                <a:solidFill>
                  <a:schemeClr val="tx1"/>
                </a:solidFill>
                <a:effectLst/>
                <a:latin typeface="Arial" panose="020B0604020202020204" pitchFamily="34" charset="0"/>
              </a:rPr>
              <a:t>Gestión del Tiempo</a:t>
            </a:r>
            <a:endParaRPr kumimoji="0" lang="es-CL" altLang="es-CL"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2400" b="0" i="0" u="none" strike="noStrike" cap="none" normalizeH="0" baseline="0" dirty="0">
                <a:ln>
                  <a:noFill/>
                </a:ln>
                <a:solidFill>
                  <a:schemeClr val="tx1"/>
                </a:solidFill>
                <a:effectLst/>
                <a:latin typeface="Arial" panose="020B0604020202020204" pitchFamily="34" charset="0"/>
              </a:rPr>
              <a:t>Realizar la práctica profesional y el proyecto simultáneamente redujo el tiempo disponible para avanzar en el desarrollo.</a:t>
            </a:r>
          </a:p>
          <a:p>
            <a:pPr marL="0" marR="0" lvl="0" indent="0" algn="l" defTabSz="914400" rtl="0" eaLnBrk="0" fontAlgn="base" latinLnBrk="0" hangingPunct="0">
              <a:lnSpc>
                <a:spcPct val="100000"/>
              </a:lnSpc>
              <a:spcBef>
                <a:spcPct val="0"/>
              </a:spcBef>
              <a:spcAft>
                <a:spcPct val="0"/>
              </a:spcAft>
              <a:buClrTx/>
              <a:buSzTx/>
              <a:tabLst/>
            </a:pPr>
            <a:r>
              <a:rPr kumimoji="0" lang="es-CL" altLang="es-CL" sz="2400" b="1" i="0" u="none" strike="noStrike" cap="none" normalizeH="0" baseline="0" dirty="0">
                <a:ln>
                  <a:noFill/>
                </a:ln>
                <a:solidFill>
                  <a:schemeClr val="tx1"/>
                </a:solidFill>
                <a:effectLst/>
                <a:latin typeface="Arial" panose="020B0604020202020204" pitchFamily="34" charset="0"/>
              </a:rPr>
              <a:t>Visión Inicial Difusa</a:t>
            </a:r>
            <a:endParaRPr kumimoji="0" lang="es-CL" altLang="es-CL"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2400" b="0" i="0" u="none" strike="noStrike" cap="none" normalizeH="0" baseline="0" dirty="0">
                <a:ln>
                  <a:noFill/>
                </a:ln>
                <a:solidFill>
                  <a:schemeClr val="tx1"/>
                </a:solidFill>
                <a:effectLst/>
                <a:latin typeface="Arial" panose="020B0604020202020204" pitchFamily="34" charset="0"/>
              </a:rPr>
              <a:t>La falta de claridad al inicio del proyecto retrasó los avances en las primeras etapas.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2400" b="0" i="0" u="none" strike="noStrike" cap="none" normalizeH="0" baseline="0" dirty="0">
                <a:ln>
                  <a:noFill/>
                </a:ln>
                <a:solidFill>
                  <a:schemeClr val="tx1"/>
                </a:solidFill>
                <a:effectLst/>
                <a:latin typeface="Arial" panose="020B0604020202020204" pitchFamily="34" charset="0"/>
              </a:rPr>
              <a:t>Se requirió tiempo extra para redefinir objetivos y estrategias.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626850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0" y="3044279"/>
            <a:ext cx="12191999" cy="769441"/>
          </a:xfrm>
          <a:prstGeom prst="rect">
            <a:avLst/>
          </a:prstGeom>
          <a:noFill/>
        </p:spPr>
        <p:txBody>
          <a:bodyPr wrap="square" rtlCol="0">
            <a:spAutoFit/>
          </a:bodyPr>
          <a:lstStyle/>
          <a:p>
            <a:pPr algn="ctr"/>
            <a:r>
              <a:rPr lang="es-MX" sz="4400" dirty="0"/>
              <a:t>PREGUNTAS DE LA COMISIÓN</a:t>
            </a:r>
          </a:p>
        </p:txBody>
      </p:sp>
    </p:spTree>
    <p:extLst>
      <p:ext uri="{BB962C8B-B14F-4D97-AF65-F5344CB8AC3E}">
        <p14:creationId xmlns:p14="http://schemas.microsoft.com/office/powerpoint/2010/main" val="4158079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a:extLst>
              <a:ext uri="{FF2B5EF4-FFF2-40B4-BE49-F238E27FC236}">
                <a16:creationId xmlns:a16="http://schemas.microsoft.com/office/drawing/2014/main" id="{CD98BAAD-E67E-3FB9-220F-BD3AA3645FAD}"/>
              </a:ext>
            </a:extLst>
          </p:cNvPr>
          <p:cNvGraphicFramePr/>
          <p:nvPr>
            <p:extLst>
              <p:ext uri="{D42A27DB-BD31-4B8C-83A1-F6EECF244321}">
                <p14:modId xmlns:p14="http://schemas.microsoft.com/office/powerpoint/2010/main" val="3234535566"/>
              </p:ext>
            </p:extLst>
          </p:nvPr>
        </p:nvGraphicFramePr>
        <p:xfrm>
          <a:off x="4121026" y="2192694"/>
          <a:ext cx="7633494" cy="2864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a:t>
            </a:r>
            <a:r>
              <a:rPr lang="es-MX" dirty="0" err="1">
                <a:solidFill>
                  <a:schemeClr val="bg2">
                    <a:lumMod val="50000"/>
                  </a:schemeClr>
                </a:solidFill>
              </a:rPr>
              <a:t>FastServ</a:t>
            </a:r>
            <a:r>
              <a:rPr lang="es-MX" dirty="0">
                <a:solidFill>
                  <a:schemeClr val="bg2">
                    <a:lumMod val="50000"/>
                  </a:schemeClr>
                </a:solidFill>
              </a:rPr>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238327" y="3058616"/>
            <a:ext cx="3608961" cy="1200329"/>
          </a:xfrm>
          <a:prstGeom prst="rect">
            <a:avLst/>
          </a:prstGeom>
          <a:noFill/>
        </p:spPr>
        <p:txBody>
          <a:bodyPr wrap="square" rtlCol="0">
            <a:spAutoFit/>
          </a:bodyPr>
          <a:lstStyle/>
          <a:p>
            <a:pPr algn="ctr"/>
            <a:r>
              <a:rPr lang="es-MX" sz="3600" dirty="0"/>
              <a:t>INTEGRANTES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8159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a:t>
            </a:r>
            <a:r>
              <a:rPr lang="es-MX" dirty="0" err="1">
                <a:solidFill>
                  <a:schemeClr val="bg2">
                    <a:lumMod val="50000"/>
                  </a:schemeClr>
                </a:solidFill>
              </a:rPr>
              <a:t>FastServ</a:t>
            </a:r>
            <a:r>
              <a:rPr lang="es-MX" dirty="0">
                <a:solidFill>
                  <a:schemeClr val="bg2">
                    <a:lumMod val="50000"/>
                  </a:schemeClr>
                </a:solidFill>
              </a:rPr>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130849"/>
            <a:ext cx="12191999" cy="646331"/>
          </a:xfrm>
          <a:prstGeom prst="rect">
            <a:avLst/>
          </a:prstGeom>
          <a:noFill/>
        </p:spPr>
        <p:txBody>
          <a:bodyPr wrap="square" rtlCol="0">
            <a:spAutoFit/>
          </a:bodyPr>
          <a:lstStyle/>
          <a:p>
            <a:pPr algn="ctr"/>
            <a:r>
              <a:rPr lang="es-MX" sz="3600" dirty="0"/>
              <a:t>DESCRIPCIÓN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5CB288BD-84B1-DF16-6004-32D5F8A61FF7}"/>
              </a:ext>
            </a:extLst>
          </p:cNvPr>
          <p:cNvSpPr/>
          <p:nvPr/>
        </p:nvSpPr>
        <p:spPr>
          <a:xfrm>
            <a:off x="472751" y="2169769"/>
            <a:ext cx="4807170" cy="4473125"/>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u="sng" dirty="0"/>
              <a:t>Problema o dolor</a:t>
            </a:r>
          </a:p>
          <a:p>
            <a:pPr algn="just"/>
            <a:endParaRPr lang="es-CL" sz="1800" dirty="0"/>
          </a:p>
          <a:p>
            <a:r>
              <a:rPr lang="es-MX" sz="1100" b="1" dirty="0"/>
              <a:t>Largos Tiempos de Espera</a:t>
            </a:r>
            <a:endParaRPr lang="es-MX" sz="1100" dirty="0"/>
          </a:p>
          <a:p>
            <a:pPr lvl="1"/>
            <a:r>
              <a:rPr lang="es-MX" sz="1100" dirty="0"/>
              <a:t>En varias etapas del proceso de pedido y entrega.</a:t>
            </a:r>
          </a:p>
          <a:p>
            <a:r>
              <a:rPr lang="es-MX" sz="1100" b="1" dirty="0"/>
              <a:t>Falta de Información al Cliente</a:t>
            </a:r>
            <a:endParaRPr lang="es-MX" sz="1100" dirty="0"/>
          </a:p>
          <a:p>
            <a:pPr lvl="1"/>
            <a:r>
              <a:rPr lang="es-MX" sz="1100" dirty="0"/>
              <a:t>Clientes no reciben actualizaciones adecuadas sobre el estado de sus pedidos.</a:t>
            </a:r>
          </a:p>
          <a:p>
            <a:r>
              <a:rPr lang="es-MX" sz="1100" b="1" dirty="0"/>
              <a:t>Sobrecarga de Trabajo para Meseros</a:t>
            </a:r>
            <a:endParaRPr lang="es-MX" sz="1100" dirty="0"/>
          </a:p>
          <a:p>
            <a:pPr lvl="1"/>
            <a:r>
              <a:rPr lang="es-MX" sz="1100" dirty="0"/>
              <a:t>Meseros tienen demasiadas tareas, lo que afecta su eficiencia.</a:t>
            </a:r>
          </a:p>
          <a:p>
            <a:r>
              <a:rPr lang="es-MX" sz="1100" b="1" dirty="0"/>
              <a:t>Desorganización en la Gestión de Pedidos</a:t>
            </a:r>
            <a:endParaRPr lang="es-MX" sz="1100" dirty="0"/>
          </a:p>
          <a:p>
            <a:pPr lvl="1"/>
            <a:r>
              <a:rPr lang="es-MX" sz="1100" dirty="0"/>
              <a:t>Falta de un sistema organizado para manejar los pedidos.</a:t>
            </a:r>
          </a:p>
          <a:p>
            <a:r>
              <a:rPr lang="es-MX" sz="1100" b="1" dirty="0"/>
              <a:t>Errores en los Pedidos</a:t>
            </a:r>
            <a:endParaRPr lang="es-MX" sz="1100" dirty="0"/>
          </a:p>
          <a:p>
            <a:pPr lvl="1"/>
            <a:r>
              <a:rPr lang="es-MX" sz="1100" dirty="0"/>
              <a:t>La combinación de los factores anteriores lleva a errores, aumentando aún más los tiempos de espera.</a:t>
            </a:r>
          </a:p>
          <a:p>
            <a:r>
              <a:rPr lang="es-MX" sz="1100" b="1" dirty="0"/>
              <a:t>Impacto Negativo en la Experiencia del Cliente</a:t>
            </a:r>
            <a:endParaRPr lang="es-MX" sz="1100" dirty="0"/>
          </a:p>
          <a:p>
            <a:pPr lvl="1"/>
            <a:r>
              <a:rPr lang="es-MX" sz="1100" dirty="0"/>
              <a:t>Todos estos problemas combinados afectan negativamente la satisfacción del cliente.</a:t>
            </a:r>
          </a:p>
          <a:p>
            <a:pPr lvl="0" algn="ctr"/>
            <a:endParaRPr lang="es-CL" sz="1800" u="sng" dirty="0"/>
          </a:p>
        </p:txBody>
      </p:sp>
      <p:sp>
        <p:nvSpPr>
          <p:cNvPr id="4" name="Rectángulo: esquinas redondeadas 3">
            <a:extLst>
              <a:ext uri="{FF2B5EF4-FFF2-40B4-BE49-F238E27FC236}">
                <a16:creationId xmlns:a16="http://schemas.microsoft.com/office/drawing/2014/main" id="{DDC84C5C-77A0-B2A2-F0BB-8A7713B865EA}"/>
              </a:ext>
            </a:extLst>
          </p:cNvPr>
          <p:cNvSpPr/>
          <p:nvPr/>
        </p:nvSpPr>
        <p:spPr>
          <a:xfrm>
            <a:off x="6912079" y="2177325"/>
            <a:ext cx="4807170" cy="4473125"/>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u="sng" dirty="0"/>
              <a:t>Propuesta de solución</a:t>
            </a:r>
            <a:endParaRPr lang="es-CL" dirty="0"/>
          </a:p>
          <a:p>
            <a:r>
              <a:rPr lang="es-MX" sz="1100" b="1" dirty="0"/>
              <a:t>Implementar un sistema digital integral</a:t>
            </a:r>
            <a:r>
              <a:rPr lang="es-MX" sz="1100" dirty="0"/>
              <a:t> que agilice los procesos internos del restaurante, mejorando la comunicación y eficiencia.</a:t>
            </a:r>
          </a:p>
          <a:p>
            <a:r>
              <a:rPr lang="es-MX" sz="1100" b="1" dirty="0"/>
              <a:t>Componentes principales:</a:t>
            </a:r>
          </a:p>
          <a:p>
            <a:r>
              <a:rPr lang="es-MX" sz="1100" b="1" dirty="0"/>
              <a:t>Sistema Maitre:</a:t>
            </a:r>
            <a:endParaRPr lang="es-MX" sz="1100" dirty="0"/>
          </a:p>
          <a:p>
            <a:pPr lvl="1"/>
            <a:r>
              <a:rPr lang="es-MX" sz="1100" dirty="0"/>
              <a:t>Asignación de mesas.</a:t>
            </a:r>
          </a:p>
          <a:p>
            <a:pPr lvl="1"/>
            <a:r>
              <a:rPr lang="es-MX" sz="1100" dirty="0"/>
              <a:t>Gestión de disponibilidad de platillos.</a:t>
            </a:r>
          </a:p>
          <a:p>
            <a:pPr lvl="1"/>
            <a:r>
              <a:rPr lang="es-MX" sz="1100" dirty="0"/>
              <a:t>Organización de pedidos y reservas.</a:t>
            </a:r>
          </a:p>
          <a:p>
            <a:r>
              <a:rPr lang="es-MX" sz="1100" b="1" dirty="0"/>
              <a:t>Sistema Mesero:</a:t>
            </a:r>
            <a:endParaRPr lang="es-MX" sz="1100" dirty="0"/>
          </a:p>
          <a:p>
            <a:pPr lvl="1"/>
            <a:r>
              <a:rPr lang="es-MX" sz="1100" dirty="0"/>
              <a:t>Información detallada del estado de los pedidos.</a:t>
            </a:r>
          </a:p>
          <a:p>
            <a:pPr lvl="1"/>
            <a:r>
              <a:rPr lang="es-MX" sz="1100" dirty="0"/>
              <a:t>Herramientas para actualizar estados y gestionar pedidos eficientemente.</a:t>
            </a:r>
          </a:p>
          <a:p>
            <a:r>
              <a:rPr lang="es-MX" sz="1100" b="1" dirty="0"/>
              <a:t>Sistema Cocina:</a:t>
            </a:r>
            <a:endParaRPr lang="es-MX" sz="1100" dirty="0"/>
          </a:p>
          <a:p>
            <a:pPr lvl="1"/>
            <a:r>
              <a:rPr lang="es-MX" sz="1100" dirty="0"/>
              <a:t>Visualización de pedidos activos con tiempos destacados por colores.</a:t>
            </a:r>
          </a:p>
          <a:p>
            <a:pPr lvl="1"/>
            <a:r>
              <a:rPr lang="es-MX" sz="1100" dirty="0"/>
              <a:t>Identificación de pedidos prioritarios de forma clara.</a:t>
            </a:r>
          </a:p>
          <a:p>
            <a:r>
              <a:rPr lang="es-MX" sz="1100" b="1" dirty="0"/>
              <a:t>Sistema Administrador:</a:t>
            </a:r>
            <a:endParaRPr lang="es-MX" sz="1100" dirty="0"/>
          </a:p>
          <a:p>
            <a:pPr lvl="1"/>
            <a:r>
              <a:rPr lang="es-MX" sz="1100" dirty="0"/>
              <a:t>Gestión de usuarios, platillos, mesas y reportes.</a:t>
            </a:r>
          </a:p>
          <a:p>
            <a:pPr lvl="1"/>
            <a:r>
              <a:rPr lang="es-MX" sz="1100" dirty="0"/>
              <a:t>Acceso a estadísticas y análisis de ventas.</a:t>
            </a:r>
          </a:p>
          <a:p>
            <a:r>
              <a:rPr lang="es-MX" sz="1100" b="1" dirty="0"/>
              <a:t>Sistema Cliente:</a:t>
            </a:r>
            <a:endParaRPr lang="es-MX" sz="1100" dirty="0"/>
          </a:p>
          <a:p>
            <a:pPr lvl="1"/>
            <a:r>
              <a:rPr lang="es-MX" sz="1100" dirty="0"/>
              <a:t>Posibilidad de realizar pedidos desde su dispositivo.</a:t>
            </a:r>
          </a:p>
          <a:p>
            <a:pPr lvl="1"/>
            <a:r>
              <a:rPr lang="es-MX" sz="1100" dirty="0"/>
              <a:t>Visualización en tiempo real del estado de su pedido con una barra de progreso animada.</a:t>
            </a:r>
          </a:p>
          <a:p>
            <a:pPr lvl="0" algn="ctr"/>
            <a:endParaRPr lang="es-MX" u="sng" dirty="0"/>
          </a:p>
        </p:txBody>
      </p:sp>
      <p:sp>
        <p:nvSpPr>
          <p:cNvPr id="8" name="Flecha: a la derecha 7">
            <a:extLst>
              <a:ext uri="{FF2B5EF4-FFF2-40B4-BE49-F238E27FC236}">
                <a16:creationId xmlns:a16="http://schemas.microsoft.com/office/drawing/2014/main" id="{E4B09E7F-FBE6-31BF-0C0F-DD32DBE05724}"/>
              </a:ext>
            </a:extLst>
          </p:cNvPr>
          <p:cNvSpPr/>
          <p:nvPr/>
        </p:nvSpPr>
        <p:spPr>
          <a:xfrm>
            <a:off x="5456903" y="3736258"/>
            <a:ext cx="1140542" cy="757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75730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a:t>
            </a:r>
            <a:r>
              <a:rPr lang="es-MX" dirty="0" err="1">
                <a:solidFill>
                  <a:schemeClr val="bg2">
                    <a:lumMod val="50000"/>
                  </a:schemeClr>
                </a:solidFill>
              </a:rPr>
              <a:t>FastServ</a:t>
            </a:r>
            <a:r>
              <a:rPr lang="es-MX" dirty="0">
                <a:solidFill>
                  <a:schemeClr val="bg2">
                    <a:lumMod val="50000"/>
                  </a:schemeClr>
                </a:solidFill>
              </a:rPr>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3" y="1250751"/>
            <a:ext cx="12191999" cy="646331"/>
          </a:xfrm>
          <a:prstGeom prst="rect">
            <a:avLst/>
          </a:prstGeom>
          <a:noFill/>
        </p:spPr>
        <p:txBody>
          <a:bodyPr wrap="square" rtlCol="0">
            <a:spAutoFit/>
          </a:bodyPr>
          <a:lstStyle/>
          <a:p>
            <a:pPr algn="ctr"/>
            <a:r>
              <a:rPr lang="es-MX" sz="3600" dirty="0"/>
              <a:t>Objetivo General</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33B57D9-BF13-9372-D021-14655CF00C4C}"/>
              </a:ext>
            </a:extLst>
          </p:cNvPr>
          <p:cNvSpPr txBox="1"/>
          <p:nvPr/>
        </p:nvSpPr>
        <p:spPr>
          <a:xfrm>
            <a:off x="1" y="3759281"/>
            <a:ext cx="12191999" cy="646331"/>
          </a:xfrm>
          <a:prstGeom prst="rect">
            <a:avLst/>
          </a:prstGeom>
          <a:noFill/>
        </p:spPr>
        <p:txBody>
          <a:bodyPr wrap="square" rtlCol="0">
            <a:spAutoFit/>
          </a:bodyPr>
          <a:lstStyle/>
          <a:p>
            <a:pPr algn="ctr"/>
            <a:r>
              <a:rPr lang="es-MX" sz="3600" dirty="0"/>
              <a:t>Objetivos Específicos</a:t>
            </a:r>
            <a:endParaRPr lang="es-CL" dirty="0"/>
          </a:p>
        </p:txBody>
      </p:sp>
      <p:sp>
        <p:nvSpPr>
          <p:cNvPr id="3" name="Rectángulo: esquinas redondeadas 2">
            <a:extLst>
              <a:ext uri="{FF2B5EF4-FFF2-40B4-BE49-F238E27FC236}">
                <a16:creationId xmlns:a16="http://schemas.microsoft.com/office/drawing/2014/main" id="{08D4A171-2FE3-5173-34E6-9DC3D74E7376}"/>
              </a:ext>
            </a:extLst>
          </p:cNvPr>
          <p:cNvSpPr/>
          <p:nvPr/>
        </p:nvSpPr>
        <p:spPr>
          <a:xfrm>
            <a:off x="614515" y="2040571"/>
            <a:ext cx="10962967" cy="15752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dirty="0"/>
              <a:t>implementar un sistema de gestión integral para restaurantes que optimice la eficiencia operativa, reduzca los tiempos de espera y minimice los errores en la toma y seguimiento de pedidos. Este sistema busca mejorar la experiencia tanto de los clientes como del personal del restaurante mediante la automatización de procesos, la provisión de la gestión de mesas, notificaciones, </a:t>
            </a:r>
            <a:r>
              <a:rPr lang="es-MX" dirty="0" err="1"/>
              <a:t>siinformación</a:t>
            </a:r>
            <a:r>
              <a:rPr lang="es-MX" dirty="0"/>
              <a:t> en tiempo real y la integración de funcionalidades clave como </a:t>
            </a:r>
            <a:r>
              <a:rPr lang="es-MX" dirty="0" err="1"/>
              <a:t>stemas</a:t>
            </a:r>
            <a:r>
              <a:rPr lang="es-MX" dirty="0"/>
              <a:t> de pago y generación de reportes.</a:t>
            </a:r>
            <a:endParaRPr lang="es-CL" dirty="0"/>
          </a:p>
        </p:txBody>
      </p:sp>
      <p:sp>
        <p:nvSpPr>
          <p:cNvPr id="4" name="Rectángulo: esquinas redondeadas 3">
            <a:extLst>
              <a:ext uri="{FF2B5EF4-FFF2-40B4-BE49-F238E27FC236}">
                <a16:creationId xmlns:a16="http://schemas.microsoft.com/office/drawing/2014/main" id="{7E63425F-86F4-531E-E0F5-7A349604A51E}"/>
              </a:ext>
            </a:extLst>
          </p:cNvPr>
          <p:cNvSpPr/>
          <p:nvPr/>
        </p:nvSpPr>
        <p:spPr>
          <a:xfrm>
            <a:off x="614512" y="4405612"/>
            <a:ext cx="10962967" cy="20834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s-MX" sz="1600" dirty="0"/>
              <a:t>Gestionar mesas y </a:t>
            </a:r>
            <a:r>
              <a:rPr lang="es-MX" sz="1600" dirty="0" err="1"/>
              <a:t>reservas:Asignar</a:t>
            </a:r>
            <a:r>
              <a:rPr lang="es-MX" sz="1600" dirty="0"/>
              <a:t> mesas y controlar reservas en tiempo real.</a:t>
            </a:r>
          </a:p>
          <a:p>
            <a:pPr marL="285750" indent="-285750">
              <a:buFont typeface="Arial" panose="020B0604020202020204" pitchFamily="34" charset="0"/>
              <a:buChar char="•"/>
            </a:pPr>
            <a:r>
              <a:rPr lang="es-MX" sz="1600" dirty="0"/>
              <a:t>Agilizar </a:t>
            </a:r>
            <a:r>
              <a:rPr lang="es-MX" sz="1600" dirty="0" err="1"/>
              <a:t>pedidos:Permitir</a:t>
            </a:r>
            <a:r>
              <a:rPr lang="es-MX" sz="1600" dirty="0"/>
              <a:t> la toma y seguimiento eficiente de pedidos.</a:t>
            </a:r>
          </a:p>
          <a:p>
            <a:pPr marL="285750" indent="-285750">
              <a:buFont typeface="Arial" panose="020B0604020202020204" pitchFamily="34" charset="0"/>
              <a:buChar char="•"/>
            </a:pPr>
            <a:r>
              <a:rPr lang="es-MX" sz="1600" dirty="0"/>
              <a:t>Mejorar la </a:t>
            </a:r>
            <a:r>
              <a:rPr lang="es-MX" sz="1600" dirty="0" err="1"/>
              <a:t>comunicación:Conectar</a:t>
            </a:r>
            <a:r>
              <a:rPr lang="es-MX" sz="1600" dirty="0"/>
              <a:t> cocina, meseros y clientes con notificaciones en tiempo real.</a:t>
            </a:r>
          </a:p>
          <a:p>
            <a:pPr marL="285750" indent="-285750">
              <a:buFont typeface="Arial" panose="020B0604020202020204" pitchFamily="34" charset="0"/>
              <a:buChar char="•"/>
            </a:pPr>
            <a:r>
              <a:rPr lang="es-MX" sz="1600" dirty="0"/>
              <a:t>Reducir tiempos y </a:t>
            </a:r>
            <a:r>
              <a:rPr lang="es-MX" sz="1600" dirty="0" err="1"/>
              <a:t>errores:Priorizar</a:t>
            </a:r>
            <a:r>
              <a:rPr lang="es-MX" sz="1600" dirty="0"/>
              <a:t> pedidos y automatizar procesos clave.</a:t>
            </a:r>
          </a:p>
          <a:p>
            <a:pPr marL="285750" indent="-285750">
              <a:buFont typeface="Arial" panose="020B0604020202020204" pitchFamily="34" charset="0"/>
              <a:buChar char="•"/>
            </a:pPr>
            <a:r>
              <a:rPr lang="es-MX" sz="1600" dirty="0"/>
              <a:t>Generar </a:t>
            </a:r>
            <a:r>
              <a:rPr lang="es-MX" sz="1600" dirty="0" err="1"/>
              <a:t>reportes:Proveer</a:t>
            </a:r>
            <a:r>
              <a:rPr lang="es-MX" sz="1600" dirty="0"/>
              <a:t> estadísticas y análisis para el administrador.</a:t>
            </a:r>
          </a:p>
          <a:p>
            <a:pPr marL="285750" indent="-285750">
              <a:buFont typeface="Arial" panose="020B0604020202020204" pitchFamily="34" charset="0"/>
              <a:buChar char="•"/>
            </a:pPr>
            <a:r>
              <a:rPr lang="es-MX" sz="1600" dirty="0"/>
              <a:t>Facilitar </a:t>
            </a:r>
            <a:r>
              <a:rPr lang="es-MX" sz="1600" dirty="0" err="1"/>
              <a:t>pagos:Integrar</a:t>
            </a:r>
            <a:r>
              <a:rPr lang="es-MX" sz="1600" dirty="0"/>
              <a:t> opciones digitales y tradicionales de pago.</a:t>
            </a:r>
          </a:p>
          <a:p>
            <a:pPr marL="285750" indent="-285750">
              <a:buFont typeface="Arial" panose="020B0604020202020204" pitchFamily="34" charset="0"/>
              <a:buChar char="•"/>
            </a:pPr>
            <a:r>
              <a:rPr lang="es-MX" sz="1600" dirty="0"/>
              <a:t>Mejorar la experiencia del </a:t>
            </a:r>
            <a:r>
              <a:rPr lang="es-MX" sz="1600" dirty="0" err="1"/>
              <a:t>cliente:Ofrecer</a:t>
            </a:r>
            <a:r>
              <a:rPr lang="es-MX" sz="1600" dirty="0"/>
              <a:t> pedidos desde app y seguimiento visual de su estado.</a:t>
            </a:r>
          </a:p>
          <a:p>
            <a:pPr marL="285750" indent="-285750">
              <a:buFont typeface="Arial" panose="020B0604020202020204" pitchFamily="34" charset="0"/>
              <a:buChar char="•"/>
            </a:pPr>
            <a:r>
              <a:rPr lang="es-MX" sz="1600" dirty="0"/>
              <a:t>Optimizar la organización </a:t>
            </a:r>
            <a:r>
              <a:rPr lang="es-MX" sz="1600" dirty="0" err="1"/>
              <a:t>interna:Centralizar</a:t>
            </a:r>
            <a:r>
              <a:rPr lang="es-MX" sz="1600" dirty="0"/>
              <a:t> la gestión de usuarios, platillos e inventarios.</a:t>
            </a:r>
            <a:endParaRPr lang="es-CL" sz="1600" dirty="0"/>
          </a:p>
        </p:txBody>
      </p:sp>
    </p:spTree>
    <p:extLst>
      <p:ext uri="{BB962C8B-B14F-4D97-AF65-F5344CB8AC3E}">
        <p14:creationId xmlns:p14="http://schemas.microsoft.com/office/powerpoint/2010/main" val="2717669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a:t>
            </a:r>
            <a:r>
              <a:rPr lang="es-MX" dirty="0" err="1">
                <a:solidFill>
                  <a:schemeClr val="bg2">
                    <a:lumMod val="50000"/>
                  </a:schemeClr>
                </a:solidFill>
              </a:rPr>
              <a:t>FastServ</a:t>
            </a:r>
            <a:r>
              <a:rPr lang="es-MX" dirty="0">
                <a:solidFill>
                  <a:schemeClr val="bg2">
                    <a:lumMod val="50000"/>
                  </a:schemeClr>
                </a:solidFill>
              </a:rPr>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1" y="797058"/>
            <a:ext cx="12191999" cy="646331"/>
          </a:xfrm>
          <a:prstGeom prst="rect">
            <a:avLst/>
          </a:prstGeom>
          <a:noFill/>
        </p:spPr>
        <p:txBody>
          <a:bodyPr wrap="square" rtlCol="0">
            <a:spAutoFit/>
          </a:bodyPr>
          <a:lstStyle/>
          <a:p>
            <a:pPr algn="ctr"/>
            <a:r>
              <a:rPr lang="es-MX" sz="3600" dirty="0"/>
              <a:t>Alcances y limitaciones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2" name="Tabla 1">
            <a:extLst>
              <a:ext uri="{FF2B5EF4-FFF2-40B4-BE49-F238E27FC236}">
                <a16:creationId xmlns:a16="http://schemas.microsoft.com/office/drawing/2014/main" id="{A2041D48-ADDA-DADE-619D-BFE57DC558FB}"/>
              </a:ext>
            </a:extLst>
          </p:cNvPr>
          <p:cNvGraphicFramePr>
            <a:graphicFrameLocks noGrp="1"/>
          </p:cNvGraphicFramePr>
          <p:nvPr>
            <p:extLst>
              <p:ext uri="{D42A27DB-BD31-4B8C-83A1-F6EECF244321}">
                <p14:modId xmlns:p14="http://schemas.microsoft.com/office/powerpoint/2010/main" val="2155505549"/>
              </p:ext>
            </p:extLst>
          </p:nvPr>
        </p:nvGraphicFramePr>
        <p:xfrm>
          <a:off x="1194318" y="1443389"/>
          <a:ext cx="9937102" cy="5095240"/>
        </p:xfrm>
        <a:graphic>
          <a:graphicData uri="http://schemas.openxmlformats.org/drawingml/2006/table">
            <a:tbl>
              <a:tblPr firstRow="1" bandRow="1">
                <a:tableStyleId>{5C22544A-7EE6-4342-B048-85BDC9FD1C3A}</a:tableStyleId>
              </a:tblPr>
              <a:tblGrid>
                <a:gridCol w="4968551">
                  <a:extLst>
                    <a:ext uri="{9D8B030D-6E8A-4147-A177-3AD203B41FA5}">
                      <a16:colId xmlns:a16="http://schemas.microsoft.com/office/drawing/2014/main" val="2249492161"/>
                    </a:ext>
                  </a:extLst>
                </a:gridCol>
                <a:gridCol w="4968551">
                  <a:extLst>
                    <a:ext uri="{9D8B030D-6E8A-4147-A177-3AD203B41FA5}">
                      <a16:colId xmlns:a16="http://schemas.microsoft.com/office/drawing/2014/main" val="478374"/>
                    </a:ext>
                  </a:extLst>
                </a:gridCol>
              </a:tblGrid>
              <a:tr h="370840">
                <a:tc>
                  <a:txBody>
                    <a:bodyPr/>
                    <a:lstStyle/>
                    <a:p>
                      <a:r>
                        <a:rPr lang="es-CL" sz="1800" dirty="0"/>
                        <a:t>Alcances</a:t>
                      </a:r>
                    </a:p>
                  </a:txBody>
                  <a:tcPr/>
                </a:tc>
                <a:tc>
                  <a:txBody>
                    <a:bodyPr/>
                    <a:lstStyle/>
                    <a:p>
                      <a:r>
                        <a:rPr lang="es-CL" sz="1600" dirty="0"/>
                        <a:t>Limitaciones</a:t>
                      </a:r>
                    </a:p>
                  </a:txBody>
                  <a:tcPr/>
                </a:tc>
                <a:extLst>
                  <a:ext uri="{0D108BD9-81ED-4DB2-BD59-A6C34878D82A}">
                    <a16:rowId xmlns:a16="http://schemas.microsoft.com/office/drawing/2014/main" val="2061446342"/>
                  </a:ext>
                </a:extLst>
              </a:tr>
              <a:tr h="370840">
                <a:tc>
                  <a:txBody>
                    <a:bodyPr/>
                    <a:lstStyle/>
                    <a:p>
                      <a:r>
                        <a:rPr lang="es-MX" sz="1800" b="1" dirty="0"/>
                        <a:t>Mejora de procesos internos:</a:t>
                      </a:r>
                      <a:br>
                        <a:rPr lang="es-MX" sz="1800" dirty="0"/>
                      </a:br>
                      <a:r>
                        <a:rPr lang="es-MX" sz="1800" dirty="0"/>
                        <a:t>Optimización de la gestión de mesas, pedidos y pagos.</a:t>
                      </a:r>
                    </a:p>
                    <a:p>
                      <a:r>
                        <a:rPr lang="es-MX" sz="1800" b="1" dirty="0"/>
                        <a:t>Aplicación para meseros y clientes:</a:t>
                      </a:r>
                      <a:br>
                        <a:rPr lang="es-MX" sz="1800" dirty="0"/>
                      </a:br>
                      <a:r>
                        <a:rPr lang="es-MX" sz="1800" dirty="0"/>
                        <a:t>Facilitar la toma de pedidos y el seguimiento en tiempo real.</a:t>
                      </a:r>
                    </a:p>
                    <a:p>
                      <a:r>
                        <a:rPr lang="es-MX" sz="1800" b="1" dirty="0"/>
                        <a:t>Mejor comunicación entre áreas:</a:t>
                      </a:r>
                      <a:br>
                        <a:rPr lang="es-MX" sz="1800" dirty="0"/>
                      </a:br>
                      <a:r>
                        <a:rPr lang="es-MX" sz="1800" dirty="0"/>
                        <a:t>Conexión eficiente entre cocina, meseros y clientes.</a:t>
                      </a:r>
                    </a:p>
                    <a:p>
                      <a:r>
                        <a:rPr lang="es-MX" sz="1800" b="1" dirty="0"/>
                        <a:t>Gestión de ventas y reportes:</a:t>
                      </a:r>
                      <a:br>
                        <a:rPr lang="es-MX" sz="1800" dirty="0"/>
                      </a:br>
                      <a:r>
                        <a:rPr lang="es-MX" sz="1800" dirty="0"/>
                        <a:t>Herramientas para que el administrador vea estadísticas y controle la operación.</a:t>
                      </a:r>
                    </a:p>
                    <a:p>
                      <a:r>
                        <a:rPr lang="es-MX" sz="1800" b="1" dirty="0"/>
                        <a:t>Métodos de pago integrados:</a:t>
                      </a:r>
                      <a:br>
                        <a:rPr lang="es-MX" sz="1800" dirty="0"/>
                      </a:br>
                      <a:r>
                        <a:rPr lang="es-MX" sz="1800" dirty="0"/>
                        <a:t>Facilitar el pago mediante diferentes opciones, como tarjeta o efectivo.</a:t>
                      </a:r>
                    </a:p>
                    <a:p>
                      <a:endParaRPr lang="es-CL" sz="1800" dirty="0"/>
                    </a:p>
                  </a:txBody>
                  <a:tcPr/>
                </a:tc>
                <a:tc>
                  <a:txBody>
                    <a:bodyPr/>
                    <a:lstStyle/>
                    <a:p>
                      <a:r>
                        <a:rPr lang="es-MX" sz="1600" b="1" dirty="0"/>
                        <a:t>Dependencia de tecnología:</a:t>
                      </a:r>
                      <a:br>
                        <a:rPr lang="es-MX" sz="1600" dirty="0"/>
                      </a:br>
                      <a:r>
                        <a:rPr lang="es-MX" sz="1600" dirty="0"/>
                        <a:t>Requiere dispositivos y conexión a internet para funcionar.</a:t>
                      </a:r>
                    </a:p>
                    <a:p>
                      <a:r>
                        <a:rPr lang="es-MX" sz="1600" b="1" dirty="0"/>
                        <a:t>Capacitación del personal:</a:t>
                      </a:r>
                      <a:br>
                        <a:rPr lang="es-MX" sz="1600" dirty="0"/>
                      </a:br>
                      <a:r>
                        <a:rPr lang="es-MX" sz="1600" dirty="0"/>
                        <a:t>El personal necesitará tiempo para adaptarse al nuevo sistema.</a:t>
                      </a:r>
                    </a:p>
                    <a:p>
                      <a:r>
                        <a:rPr lang="es-MX" sz="1600" b="1" dirty="0"/>
                        <a:t>Tiempo de implementación:</a:t>
                      </a:r>
                      <a:br>
                        <a:rPr lang="es-MX" sz="1600" dirty="0"/>
                      </a:br>
                      <a:r>
                        <a:rPr lang="es-MX" sz="1600" dirty="0"/>
                        <a:t>El sistema tomará tiempo para ser instalado y configurado.</a:t>
                      </a:r>
                    </a:p>
                    <a:p>
                      <a:r>
                        <a:rPr lang="es-MX" sz="1600" b="1" dirty="0"/>
                        <a:t>Costos iniciales:</a:t>
                      </a:r>
                      <a:br>
                        <a:rPr lang="es-MX" sz="1600" dirty="0"/>
                      </a:br>
                      <a:r>
                        <a:rPr lang="es-MX" sz="1600" dirty="0"/>
                        <a:t>Inversión necesaria para el desarrollo, instalación y formación.</a:t>
                      </a:r>
                    </a:p>
                    <a:p>
                      <a:r>
                        <a:rPr lang="es-MX" sz="1600" b="1" dirty="0"/>
                        <a:t>Mantenimiento del sistema:</a:t>
                      </a:r>
                      <a:br>
                        <a:rPr lang="es-MX" sz="1600" dirty="0"/>
                      </a:br>
                      <a:r>
                        <a:rPr lang="es-MX" sz="1600" dirty="0"/>
                        <a:t>Necesitará actualizaciones y soporte técnico para mantenerlo operativo.</a:t>
                      </a:r>
                    </a:p>
                    <a:p>
                      <a:r>
                        <a:rPr lang="es-MX" sz="1600" b="1" dirty="0"/>
                        <a:t>Problemas tecnológicos:</a:t>
                      </a:r>
                      <a:br>
                        <a:rPr lang="es-MX" sz="1600" dirty="0"/>
                      </a:br>
                      <a:r>
                        <a:rPr lang="es-MX" sz="1600" dirty="0"/>
                        <a:t>Fallos en el sistema o en internet podrían afectar las operaciones momentáneamente.</a:t>
                      </a:r>
                    </a:p>
                    <a:p>
                      <a:endParaRPr lang="es-CL" sz="1600" dirty="0"/>
                    </a:p>
                  </a:txBody>
                  <a:tcPr/>
                </a:tc>
                <a:extLst>
                  <a:ext uri="{0D108BD9-81ED-4DB2-BD59-A6C34878D82A}">
                    <a16:rowId xmlns:a16="http://schemas.microsoft.com/office/drawing/2014/main" val="583582855"/>
                  </a:ext>
                </a:extLst>
              </a:tr>
            </a:tbl>
          </a:graphicData>
        </a:graphic>
      </p:graphicFrame>
    </p:spTree>
    <p:extLst>
      <p:ext uri="{BB962C8B-B14F-4D97-AF65-F5344CB8AC3E}">
        <p14:creationId xmlns:p14="http://schemas.microsoft.com/office/powerpoint/2010/main" val="32999564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a:t>
            </a:r>
            <a:r>
              <a:rPr lang="es-MX" dirty="0" err="1">
                <a:solidFill>
                  <a:schemeClr val="bg2">
                    <a:lumMod val="50000"/>
                  </a:schemeClr>
                </a:solidFill>
              </a:rPr>
              <a:t>FastServ</a:t>
            </a:r>
            <a:r>
              <a:rPr lang="es-MX" dirty="0">
                <a:solidFill>
                  <a:schemeClr val="bg2">
                    <a:lumMod val="50000"/>
                  </a:schemeClr>
                </a:solidFill>
              </a:rPr>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Metodología de trabajo para el desarrollo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D44EC94B-850E-DB39-A986-1427ABFC55A0}"/>
              </a:ext>
            </a:extLst>
          </p:cNvPr>
          <p:cNvSpPr txBox="1"/>
          <p:nvPr/>
        </p:nvSpPr>
        <p:spPr>
          <a:xfrm>
            <a:off x="531845" y="2078986"/>
            <a:ext cx="11243388" cy="2862322"/>
          </a:xfrm>
          <a:prstGeom prst="rect">
            <a:avLst/>
          </a:prstGeom>
          <a:noFill/>
        </p:spPr>
        <p:txBody>
          <a:bodyPr wrap="square" rtlCol="0">
            <a:spAutoFit/>
          </a:bodyPr>
          <a:lstStyle/>
          <a:p>
            <a:r>
              <a:rPr lang="es-MX" dirty="0"/>
              <a:t>Se utilizó </a:t>
            </a:r>
            <a:r>
              <a:rPr lang="es-MX" b="1" dirty="0"/>
              <a:t>Scrum</a:t>
            </a:r>
            <a:r>
              <a:rPr lang="es-MX" dirty="0"/>
              <a:t> debido a la falta de una visión clara al inicio del proyecto y la incertidumbre sobre su alcance. Al principio, solo se pensaba en una funcionalidad básica para la toma de pedidos. Sin embargo, a medida que avanzaban las semanas, el proyecto evolucionó rápidamente y surgieron cambios constantes.</a:t>
            </a:r>
          </a:p>
          <a:p>
            <a:r>
              <a:rPr lang="es-MX" b="1" dirty="0"/>
              <a:t>Razones para elegir Scrum:</a:t>
            </a:r>
            <a:endParaRPr lang="es-MX" dirty="0"/>
          </a:p>
          <a:p>
            <a:pPr>
              <a:buFont typeface="Arial" panose="020B0604020202020204" pitchFamily="34" charset="0"/>
              <a:buChar char="•"/>
            </a:pPr>
            <a:r>
              <a:rPr lang="es-MX" b="1" dirty="0"/>
              <a:t>Evolución constante:</a:t>
            </a:r>
            <a:r>
              <a:rPr lang="es-MX" dirty="0"/>
              <a:t> Scrum permitió adaptarse a los cambios y ajustes rápidos en los requisitos del proyecto.</a:t>
            </a:r>
          </a:p>
          <a:p>
            <a:pPr>
              <a:buFont typeface="Arial" panose="020B0604020202020204" pitchFamily="34" charset="0"/>
              <a:buChar char="•"/>
            </a:pPr>
            <a:r>
              <a:rPr lang="es-MX" b="1" dirty="0"/>
              <a:t>Flexibilidad:</a:t>
            </a:r>
            <a:r>
              <a:rPr lang="es-MX" dirty="0"/>
              <a:t> La metodología facilitó la incorporación de nuevas funcionalidades, como la gestión de mesas, pagos y reportes.</a:t>
            </a:r>
          </a:p>
          <a:p>
            <a:pPr>
              <a:buFont typeface="Arial" panose="020B0604020202020204" pitchFamily="34" charset="0"/>
              <a:buChar char="•"/>
            </a:pPr>
            <a:r>
              <a:rPr lang="es-MX" b="1" dirty="0"/>
              <a:t>Entrega incremental:</a:t>
            </a:r>
            <a:r>
              <a:rPr lang="es-MX" dirty="0"/>
              <a:t> Permitió entregar funcionalidades en etapas, lo que garantizó avances continuos, a pesar de los tiempos limitados para el desarrollo.</a:t>
            </a:r>
          </a:p>
          <a:p>
            <a:pPr>
              <a:buFont typeface="Arial" panose="020B0604020202020204" pitchFamily="34" charset="0"/>
              <a:buChar char="•"/>
            </a:pPr>
            <a:r>
              <a:rPr lang="es-MX" b="1" dirty="0"/>
              <a:t>Colaboración:</a:t>
            </a:r>
            <a:r>
              <a:rPr lang="es-MX" dirty="0"/>
              <a:t> la retroalimentación de el profesor ayudo a ajustar el rumbo del proyecto en cada iteración.</a:t>
            </a:r>
          </a:p>
        </p:txBody>
      </p:sp>
    </p:spTree>
    <p:extLst>
      <p:ext uri="{BB962C8B-B14F-4D97-AF65-F5344CB8AC3E}">
        <p14:creationId xmlns:p14="http://schemas.microsoft.com/office/powerpoint/2010/main" val="39641997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a:t>
            </a:r>
            <a:r>
              <a:rPr lang="es-MX" dirty="0" err="1">
                <a:solidFill>
                  <a:schemeClr val="bg2">
                    <a:lumMod val="50000"/>
                  </a:schemeClr>
                </a:solidFill>
              </a:rPr>
              <a:t>FastServ</a:t>
            </a:r>
            <a:r>
              <a:rPr lang="es-MX" dirty="0">
                <a:solidFill>
                  <a:schemeClr val="bg2">
                    <a:lumMod val="50000"/>
                  </a:schemeClr>
                </a:solidFill>
              </a:rPr>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1" y="1155656"/>
            <a:ext cx="12191999" cy="892552"/>
          </a:xfrm>
          <a:prstGeom prst="rect">
            <a:avLst/>
          </a:prstGeom>
          <a:noFill/>
        </p:spPr>
        <p:txBody>
          <a:bodyPr wrap="square" rtlCol="0">
            <a:spAutoFit/>
          </a:bodyPr>
          <a:lstStyle/>
          <a:p>
            <a:pPr algn="ctr"/>
            <a:r>
              <a:rPr lang="es-MX" sz="3600" dirty="0"/>
              <a:t>Cronograma para el desarrollo del proyecto</a:t>
            </a:r>
          </a:p>
          <a:p>
            <a:pPr algn="ctr"/>
            <a:r>
              <a:rPr lang="es-MX" sz="1600" dirty="0">
                <a:solidFill>
                  <a:schemeClr val="bg2">
                    <a:lumMod val="50000"/>
                  </a:schemeClr>
                </a:solidFill>
              </a:rPr>
              <a:t>* Utilizar cronograma de inicio, indicando el cumplimiento al término del proyecto </a:t>
            </a:r>
            <a:endParaRPr lang="es-CL" sz="1000" dirty="0">
              <a:solidFill>
                <a:schemeClr val="bg2">
                  <a:lumMod val="50000"/>
                </a:schemeClr>
              </a:solidFill>
            </a:endParaRP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5" name="Tabla 4">
            <a:extLst>
              <a:ext uri="{FF2B5EF4-FFF2-40B4-BE49-F238E27FC236}">
                <a16:creationId xmlns:a16="http://schemas.microsoft.com/office/drawing/2014/main" id="{807B7A29-E472-CAD7-93E0-846ADBA6240F}"/>
              </a:ext>
            </a:extLst>
          </p:cNvPr>
          <p:cNvGraphicFramePr>
            <a:graphicFrameLocks noGrp="1"/>
          </p:cNvGraphicFramePr>
          <p:nvPr>
            <p:extLst>
              <p:ext uri="{D42A27DB-BD31-4B8C-83A1-F6EECF244321}">
                <p14:modId xmlns:p14="http://schemas.microsoft.com/office/powerpoint/2010/main" val="2153352817"/>
              </p:ext>
            </p:extLst>
          </p:nvPr>
        </p:nvGraphicFramePr>
        <p:xfrm>
          <a:off x="890408" y="2048208"/>
          <a:ext cx="10683557" cy="4725629"/>
        </p:xfrm>
        <a:graphic>
          <a:graphicData uri="http://schemas.openxmlformats.org/drawingml/2006/table">
            <a:tbl>
              <a:tblPr bandRow="1"/>
              <a:tblGrid>
                <a:gridCol w="1283334">
                  <a:extLst>
                    <a:ext uri="{9D8B030D-6E8A-4147-A177-3AD203B41FA5}">
                      <a16:colId xmlns:a16="http://schemas.microsoft.com/office/drawing/2014/main" val="3270372750"/>
                    </a:ext>
                  </a:extLst>
                </a:gridCol>
                <a:gridCol w="509531">
                  <a:extLst>
                    <a:ext uri="{9D8B030D-6E8A-4147-A177-3AD203B41FA5}">
                      <a16:colId xmlns:a16="http://schemas.microsoft.com/office/drawing/2014/main" val="1672919138"/>
                    </a:ext>
                  </a:extLst>
                </a:gridCol>
                <a:gridCol w="497173">
                  <a:extLst>
                    <a:ext uri="{9D8B030D-6E8A-4147-A177-3AD203B41FA5}">
                      <a16:colId xmlns:a16="http://schemas.microsoft.com/office/drawing/2014/main" val="3118790959"/>
                    </a:ext>
                  </a:extLst>
                </a:gridCol>
                <a:gridCol w="500024">
                  <a:extLst>
                    <a:ext uri="{9D8B030D-6E8A-4147-A177-3AD203B41FA5}">
                      <a16:colId xmlns:a16="http://schemas.microsoft.com/office/drawing/2014/main" val="3012798818"/>
                    </a:ext>
                  </a:extLst>
                </a:gridCol>
                <a:gridCol w="500024">
                  <a:extLst>
                    <a:ext uri="{9D8B030D-6E8A-4147-A177-3AD203B41FA5}">
                      <a16:colId xmlns:a16="http://schemas.microsoft.com/office/drawing/2014/main" val="4284894057"/>
                    </a:ext>
                  </a:extLst>
                </a:gridCol>
                <a:gridCol w="497173">
                  <a:extLst>
                    <a:ext uri="{9D8B030D-6E8A-4147-A177-3AD203B41FA5}">
                      <a16:colId xmlns:a16="http://schemas.microsoft.com/office/drawing/2014/main" val="1059604894"/>
                    </a:ext>
                  </a:extLst>
                </a:gridCol>
                <a:gridCol w="497173">
                  <a:extLst>
                    <a:ext uri="{9D8B030D-6E8A-4147-A177-3AD203B41FA5}">
                      <a16:colId xmlns:a16="http://schemas.microsoft.com/office/drawing/2014/main" val="2239802850"/>
                    </a:ext>
                  </a:extLst>
                </a:gridCol>
                <a:gridCol w="497173">
                  <a:extLst>
                    <a:ext uri="{9D8B030D-6E8A-4147-A177-3AD203B41FA5}">
                      <a16:colId xmlns:a16="http://schemas.microsoft.com/office/drawing/2014/main" val="3745306715"/>
                    </a:ext>
                  </a:extLst>
                </a:gridCol>
                <a:gridCol w="497173">
                  <a:extLst>
                    <a:ext uri="{9D8B030D-6E8A-4147-A177-3AD203B41FA5}">
                      <a16:colId xmlns:a16="http://schemas.microsoft.com/office/drawing/2014/main" val="1641929903"/>
                    </a:ext>
                  </a:extLst>
                </a:gridCol>
                <a:gridCol w="497173">
                  <a:extLst>
                    <a:ext uri="{9D8B030D-6E8A-4147-A177-3AD203B41FA5}">
                      <a16:colId xmlns:a16="http://schemas.microsoft.com/office/drawing/2014/main" val="2136595153"/>
                    </a:ext>
                  </a:extLst>
                </a:gridCol>
                <a:gridCol w="497173">
                  <a:extLst>
                    <a:ext uri="{9D8B030D-6E8A-4147-A177-3AD203B41FA5}">
                      <a16:colId xmlns:a16="http://schemas.microsoft.com/office/drawing/2014/main" val="682899017"/>
                    </a:ext>
                  </a:extLst>
                </a:gridCol>
                <a:gridCol w="497173">
                  <a:extLst>
                    <a:ext uri="{9D8B030D-6E8A-4147-A177-3AD203B41FA5}">
                      <a16:colId xmlns:a16="http://schemas.microsoft.com/office/drawing/2014/main" val="1256630080"/>
                    </a:ext>
                  </a:extLst>
                </a:gridCol>
                <a:gridCol w="499074">
                  <a:extLst>
                    <a:ext uri="{9D8B030D-6E8A-4147-A177-3AD203B41FA5}">
                      <a16:colId xmlns:a16="http://schemas.microsoft.com/office/drawing/2014/main" val="3355149609"/>
                    </a:ext>
                  </a:extLst>
                </a:gridCol>
                <a:gridCol w="499074">
                  <a:extLst>
                    <a:ext uri="{9D8B030D-6E8A-4147-A177-3AD203B41FA5}">
                      <a16:colId xmlns:a16="http://schemas.microsoft.com/office/drawing/2014/main" val="2195179523"/>
                    </a:ext>
                  </a:extLst>
                </a:gridCol>
                <a:gridCol w="499074">
                  <a:extLst>
                    <a:ext uri="{9D8B030D-6E8A-4147-A177-3AD203B41FA5}">
                      <a16:colId xmlns:a16="http://schemas.microsoft.com/office/drawing/2014/main" val="2921678003"/>
                    </a:ext>
                  </a:extLst>
                </a:gridCol>
                <a:gridCol w="499074">
                  <a:extLst>
                    <a:ext uri="{9D8B030D-6E8A-4147-A177-3AD203B41FA5}">
                      <a16:colId xmlns:a16="http://schemas.microsoft.com/office/drawing/2014/main" val="317602175"/>
                    </a:ext>
                  </a:extLst>
                </a:gridCol>
                <a:gridCol w="499074">
                  <a:extLst>
                    <a:ext uri="{9D8B030D-6E8A-4147-A177-3AD203B41FA5}">
                      <a16:colId xmlns:a16="http://schemas.microsoft.com/office/drawing/2014/main" val="505173990"/>
                    </a:ext>
                  </a:extLst>
                </a:gridCol>
                <a:gridCol w="209871">
                  <a:extLst>
                    <a:ext uri="{9D8B030D-6E8A-4147-A177-3AD203B41FA5}">
                      <a16:colId xmlns:a16="http://schemas.microsoft.com/office/drawing/2014/main" val="1292898885"/>
                    </a:ext>
                  </a:extLst>
                </a:gridCol>
                <a:gridCol w="499074">
                  <a:extLst>
                    <a:ext uri="{9D8B030D-6E8A-4147-A177-3AD203B41FA5}">
                      <a16:colId xmlns:a16="http://schemas.microsoft.com/office/drawing/2014/main" val="2667630094"/>
                    </a:ext>
                  </a:extLst>
                </a:gridCol>
                <a:gridCol w="499074">
                  <a:extLst>
                    <a:ext uri="{9D8B030D-6E8A-4147-A177-3AD203B41FA5}">
                      <a16:colId xmlns:a16="http://schemas.microsoft.com/office/drawing/2014/main" val="3832179100"/>
                    </a:ext>
                  </a:extLst>
                </a:gridCol>
                <a:gridCol w="209871">
                  <a:extLst>
                    <a:ext uri="{9D8B030D-6E8A-4147-A177-3AD203B41FA5}">
                      <a16:colId xmlns:a16="http://schemas.microsoft.com/office/drawing/2014/main" val="3844826945"/>
                    </a:ext>
                  </a:extLst>
                </a:gridCol>
              </a:tblGrid>
              <a:tr h="123448">
                <a:tc rowSpan="2">
                  <a:txBody>
                    <a:bodyPr/>
                    <a:lstStyle/>
                    <a:p>
                      <a:pPr algn="just">
                        <a:lnSpc>
                          <a:spcPct val="150000"/>
                        </a:lnSpc>
                        <a:spcAft>
                          <a:spcPts val="800"/>
                        </a:spcAft>
                      </a:pPr>
                      <a:r>
                        <a:rPr lang="es-CL" sz="1050" b="1" dirty="0">
                          <a:effectLst/>
                          <a:latin typeface="Calibri" panose="020F0502020204030204" pitchFamily="34" charset="0"/>
                          <a:ea typeface="Calibri" panose="020F0502020204030204" pitchFamily="34" charset="0"/>
                        </a:rPr>
                        <a:t>Actividad</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4">
                  <a:txBody>
                    <a:bodyPr/>
                    <a:lstStyle/>
                    <a:p>
                      <a:pPr algn="ctr">
                        <a:lnSpc>
                          <a:spcPct val="150000"/>
                        </a:lnSpc>
                        <a:spcAft>
                          <a:spcPts val="800"/>
                        </a:spcAft>
                      </a:pPr>
                      <a:r>
                        <a:rPr lang="es-CL" sz="500" b="1">
                          <a:solidFill>
                            <a:srgbClr val="000000"/>
                          </a:solidFill>
                          <a:effectLst/>
                          <a:latin typeface="Calibri" panose="020F0502020204030204" pitchFamily="34" charset="0"/>
                          <a:ea typeface="Calibri" panose="020F0502020204030204" pitchFamily="34" charset="0"/>
                        </a:rPr>
                        <a:t>Fase 1</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E2EFD9"/>
                    </a:solidFill>
                  </a:tcPr>
                </a:tc>
                <a:tc hMerge="1">
                  <a:txBody>
                    <a:bodyPr/>
                    <a:lstStyle/>
                    <a:p>
                      <a:endParaRPr lang="es-CL"/>
                    </a:p>
                  </a:txBody>
                  <a:tcPr/>
                </a:tc>
                <a:tc hMerge="1">
                  <a:txBody>
                    <a:bodyPr/>
                    <a:lstStyle/>
                    <a:p>
                      <a:endParaRPr lang="es-CL"/>
                    </a:p>
                  </a:txBody>
                  <a:tcPr/>
                </a:tc>
                <a:tc hMerge="1">
                  <a:txBody>
                    <a:bodyPr/>
                    <a:lstStyle/>
                    <a:p>
                      <a:endParaRPr lang="es-CL"/>
                    </a:p>
                  </a:txBody>
                  <a:tcPr/>
                </a:tc>
                <a:tc gridSpan="12">
                  <a:txBody>
                    <a:bodyPr/>
                    <a:lstStyle/>
                    <a:p>
                      <a:pPr algn="ctr">
                        <a:lnSpc>
                          <a:spcPct val="150000"/>
                        </a:lnSpc>
                        <a:spcAft>
                          <a:spcPts val="800"/>
                        </a:spcAft>
                      </a:pPr>
                      <a:r>
                        <a:rPr lang="es-CL" sz="500" b="1">
                          <a:solidFill>
                            <a:srgbClr val="000000"/>
                          </a:solidFill>
                          <a:effectLst/>
                          <a:latin typeface="Calibri" panose="020F0502020204030204" pitchFamily="34" charset="0"/>
                          <a:ea typeface="Calibri" panose="020F0502020204030204" pitchFamily="34" charset="0"/>
                        </a:rPr>
                        <a:t>Fase 2</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2CC"/>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4">
                  <a:txBody>
                    <a:bodyPr/>
                    <a:lstStyle/>
                    <a:p>
                      <a:pPr algn="ctr">
                        <a:lnSpc>
                          <a:spcPct val="150000"/>
                        </a:lnSpc>
                        <a:spcAft>
                          <a:spcPts val="800"/>
                        </a:spcAft>
                      </a:pPr>
                      <a:r>
                        <a:rPr lang="es-CL" sz="500" b="1">
                          <a:solidFill>
                            <a:srgbClr val="000000"/>
                          </a:solidFill>
                          <a:effectLst/>
                          <a:latin typeface="Calibri" panose="020F0502020204030204" pitchFamily="34" charset="0"/>
                          <a:ea typeface="Calibri" panose="020F0502020204030204" pitchFamily="34" charset="0"/>
                        </a:rPr>
                        <a:t>Fase 3</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BE5D5"/>
                    </a:solidFill>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613903884"/>
                  </a:ext>
                </a:extLst>
              </a:tr>
              <a:tr h="229385">
                <a:tc vMerge="1">
                  <a:txBody>
                    <a:bodyPr/>
                    <a:lstStyle/>
                    <a:p>
                      <a:endParaRPr lang="es-CL"/>
                    </a:p>
                  </a:txBody>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2</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3</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4</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5</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6</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7</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8</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9</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10</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11</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12</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13</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14</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15</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16</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17</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ctr">
                        <a:lnSpc>
                          <a:spcPct val="150000"/>
                        </a:lnSpc>
                        <a:spcAft>
                          <a:spcPts val="800"/>
                        </a:spcAft>
                      </a:pPr>
                      <a:r>
                        <a:rPr lang="es-CL" sz="500" b="1">
                          <a:effectLst/>
                          <a:latin typeface="Calibri" panose="020F0502020204030204" pitchFamily="34" charset="0"/>
                          <a:ea typeface="Calibri" panose="020F0502020204030204" pitchFamily="34" charset="0"/>
                        </a:rPr>
                        <a:t>S 18</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a:noFill/>
                    </a:lnB>
                    <a:noFill/>
                  </a:tcPr>
                </a:tc>
                <a:extLst>
                  <a:ext uri="{0D108BD9-81ED-4DB2-BD59-A6C34878D82A}">
                    <a16:rowId xmlns:a16="http://schemas.microsoft.com/office/drawing/2014/main" val="3313758752"/>
                  </a:ext>
                </a:extLst>
              </a:tr>
              <a:tr h="383862">
                <a:tc>
                  <a:txBody>
                    <a:bodyPr/>
                    <a:lstStyle/>
                    <a:p>
                      <a:pPr algn="just">
                        <a:lnSpc>
                          <a:spcPct val="107000"/>
                        </a:lnSpc>
                        <a:spcAft>
                          <a:spcPts val="800"/>
                        </a:spcAft>
                      </a:pPr>
                      <a:r>
                        <a:rPr lang="es-CL" sz="1050" i="1" dirty="0">
                          <a:effectLst/>
                          <a:latin typeface="Calibri" panose="020F0502020204030204" pitchFamily="34" charset="0"/>
                          <a:ea typeface="Calibri" panose="020F0502020204030204" pitchFamily="34" charset="0"/>
                        </a:rPr>
                        <a:t>Diseño del Esquema de Base de Datos</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F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908650858"/>
                  </a:ext>
                </a:extLst>
              </a:tr>
              <a:tr h="577934">
                <a:tc>
                  <a:txBody>
                    <a:bodyPr/>
                    <a:lstStyle/>
                    <a:p>
                      <a:pPr algn="just">
                        <a:lnSpc>
                          <a:spcPct val="107000"/>
                        </a:lnSpc>
                        <a:spcAft>
                          <a:spcPts val="800"/>
                        </a:spcAft>
                      </a:pPr>
                      <a:r>
                        <a:rPr lang="es-CL" sz="1050" i="1" dirty="0">
                          <a:effectLst/>
                          <a:latin typeface="Calibri" panose="020F0502020204030204" pitchFamily="34" charset="0"/>
                          <a:ea typeface="Calibri" panose="020F0502020204030204" pitchFamily="34" charset="0"/>
                        </a:rPr>
                        <a:t>Prototipo de interfaz del sistema de gestión para el Maître</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171003318"/>
                  </a:ext>
                </a:extLst>
              </a:tr>
              <a:tr h="480898">
                <a:tc>
                  <a:txBody>
                    <a:bodyPr/>
                    <a:lstStyle/>
                    <a:p>
                      <a:pPr algn="just">
                        <a:lnSpc>
                          <a:spcPct val="107000"/>
                        </a:lnSpc>
                        <a:spcAft>
                          <a:spcPts val="800"/>
                        </a:spcAft>
                      </a:pPr>
                      <a:r>
                        <a:rPr lang="es-CL" sz="1050" i="1" dirty="0">
                          <a:effectLst/>
                          <a:latin typeface="Calibri" panose="020F0502020204030204" pitchFamily="34" charset="0"/>
                          <a:ea typeface="Calibri" panose="020F0502020204030204" pitchFamily="34" charset="0"/>
                        </a:rPr>
                        <a:t>Implementación inicial del sistema de pedidos </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D966"/>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D966"/>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D966"/>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014700409"/>
                  </a:ext>
                </a:extLst>
              </a:tr>
              <a:tr h="383862">
                <a:tc>
                  <a:txBody>
                    <a:bodyPr/>
                    <a:lstStyle/>
                    <a:p>
                      <a:pPr algn="just">
                        <a:lnSpc>
                          <a:spcPct val="107000"/>
                        </a:lnSpc>
                        <a:spcAft>
                          <a:spcPts val="800"/>
                        </a:spcAft>
                      </a:pPr>
                      <a:r>
                        <a:rPr lang="es-CL" sz="1050" i="1" dirty="0" err="1">
                          <a:effectLst/>
                          <a:latin typeface="Calibri" panose="020F0502020204030204" pitchFamily="34" charset="0"/>
                          <a:ea typeface="Calibri" panose="020F0502020204030204" pitchFamily="34" charset="0"/>
                        </a:rPr>
                        <a:t>Implementacion</a:t>
                      </a:r>
                      <a:r>
                        <a:rPr lang="es-CL" sz="1050" i="1" dirty="0">
                          <a:effectLst/>
                          <a:latin typeface="Calibri" panose="020F0502020204030204" pitchFamily="34" charset="0"/>
                          <a:ea typeface="Calibri" panose="020F0502020204030204" pitchFamily="34" charset="0"/>
                        </a:rPr>
                        <a:t> sistema cocina  </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F8F00"/>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989730864"/>
                  </a:ext>
                </a:extLst>
              </a:tr>
              <a:tr h="480898">
                <a:tc>
                  <a:txBody>
                    <a:bodyPr/>
                    <a:lstStyle/>
                    <a:p>
                      <a:pPr algn="just">
                        <a:lnSpc>
                          <a:spcPct val="107000"/>
                        </a:lnSpc>
                        <a:spcAft>
                          <a:spcPts val="800"/>
                        </a:spcAft>
                      </a:pPr>
                      <a:r>
                        <a:rPr lang="es-CL" sz="1050" i="1" dirty="0" err="1">
                          <a:effectLst/>
                          <a:latin typeface="Calibri" panose="020F0502020204030204" pitchFamily="34" charset="0"/>
                          <a:ea typeface="Calibri" panose="020F0502020204030204" pitchFamily="34" charset="0"/>
                        </a:rPr>
                        <a:t>Implementacion</a:t>
                      </a:r>
                      <a:r>
                        <a:rPr lang="es-CL" sz="1050" i="1" dirty="0">
                          <a:effectLst/>
                          <a:latin typeface="Calibri" panose="020F0502020204030204" pitchFamily="34" charset="0"/>
                          <a:ea typeface="Calibri" panose="020F0502020204030204" pitchFamily="34" charset="0"/>
                        </a:rPr>
                        <a:t> modulo </a:t>
                      </a:r>
                      <a:r>
                        <a:rPr lang="es-CL" sz="1050" i="1" dirty="0" err="1">
                          <a:effectLst/>
                          <a:latin typeface="Calibri" panose="020F0502020204030204" pitchFamily="34" charset="0"/>
                          <a:ea typeface="Calibri" panose="020F0502020204030204" pitchFamily="34" charset="0"/>
                        </a:rPr>
                        <a:t>administracion</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2E74B5"/>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2E74B5"/>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764254285"/>
                  </a:ext>
                </a:extLst>
              </a:tr>
              <a:tr h="383862">
                <a:tc>
                  <a:txBody>
                    <a:bodyPr/>
                    <a:lstStyle/>
                    <a:p>
                      <a:pPr>
                        <a:lnSpc>
                          <a:spcPct val="107000"/>
                        </a:lnSpc>
                        <a:spcAft>
                          <a:spcPts val="800"/>
                        </a:spcAft>
                      </a:pPr>
                      <a:r>
                        <a:rPr lang="es-CL" sz="1050" i="1" dirty="0" err="1">
                          <a:effectLst/>
                          <a:latin typeface="Calibri" panose="020F0502020204030204" pitchFamily="34" charset="0"/>
                          <a:ea typeface="Calibri" panose="020F0502020204030204" pitchFamily="34" charset="0"/>
                        </a:rPr>
                        <a:t>Implementacion</a:t>
                      </a:r>
                      <a:r>
                        <a:rPr lang="es-CL" sz="1050" i="1" dirty="0">
                          <a:effectLst/>
                          <a:latin typeface="Calibri" panose="020F0502020204030204" pitchFamily="34" charset="0"/>
                          <a:ea typeface="Calibri" panose="020F0502020204030204" pitchFamily="34" charset="0"/>
                        </a:rPr>
                        <a:t> modulo metre </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C5E0B3"/>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094367418"/>
                  </a:ext>
                </a:extLst>
              </a:tr>
              <a:tr h="383862">
                <a:tc>
                  <a:txBody>
                    <a:bodyPr/>
                    <a:lstStyle/>
                    <a:p>
                      <a:pPr algn="ctr">
                        <a:lnSpc>
                          <a:spcPct val="107000"/>
                        </a:lnSpc>
                        <a:spcAft>
                          <a:spcPts val="800"/>
                        </a:spcAft>
                      </a:pPr>
                      <a:r>
                        <a:rPr lang="es-CL" sz="1050" i="1" dirty="0" err="1">
                          <a:effectLst/>
                          <a:latin typeface="Calibri" panose="020F0502020204030204" pitchFamily="34" charset="0"/>
                          <a:ea typeface="Calibri" panose="020F0502020204030204" pitchFamily="34" charset="0"/>
                        </a:rPr>
                        <a:t>Implementacion</a:t>
                      </a:r>
                      <a:r>
                        <a:rPr lang="es-CL" sz="1050" i="1" dirty="0">
                          <a:effectLst/>
                          <a:latin typeface="Calibri" panose="020F0502020204030204" pitchFamily="34" charset="0"/>
                          <a:ea typeface="Calibri" panose="020F0502020204030204" pitchFamily="34" charset="0"/>
                        </a:rPr>
                        <a:t> modulo meseros </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4C6E7"/>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B4C6E7"/>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059082629"/>
                  </a:ext>
                </a:extLst>
              </a:tr>
              <a:tr h="577934">
                <a:tc>
                  <a:txBody>
                    <a:bodyPr/>
                    <a:lstStyle/>
                    <a:p>
                      <a:pPr algn="ctr">
                        <a:lnSpc>
                          <a:spcPct val="107000"/>
                        </a:lnSpc>
                        <a:spcAft>
                          <a:spcPts val="800"/>
                        </a:spcAft>
                      </a:pPr>
                      <a:r>
                        <a:rPr lang="es-CL" sz="1050" i="1" dirty="0">
                          <a:effectLst/>
                          <a:latin typeface="Calibri" panose="020F0502020204030204" pitchFamily="34" charset="0"/>
                          <a:ea typeface="Calibri" panose="020F0502020204030204" pitchFamily="34" charset="0"/>
                        </a:rPr>
                        <a:t>Desarrollo app móvil con funcionalidades de mesero</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C45911"/>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C45911"/>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78943305"/>
                  </a:ext>
                </a:extLst>
              </a:tr>
              <a:tr h="480898">
                <a:tc>
                  <a:txBody>
                    <a:bodyPr/>
                    <a:lstStyle/>
                    <a:p>
                      <a:pPr>
                        <a:lnSpc>
                          <a:spcPct val="107000"/>
                        </a:lnSpc>
                        <a:spcAft>
                          <a:spcPts val="800"/>
                        </a:spcAft>
                      </a:pPr>
                      <a:r>
                        <a:rPr lang="es-CL" sz="1050" i="1" dirty="0" err="1">
                          <a:effectLst/>
                          <a:latin typeface="Calibri" panose="020F0502020204030204" pitchFamily="34" charset="0"/>
                          <a:ea typeface="Calibri" panose="020F0502020204030204" pitchFamily="34" charset="0"/>
                        </a:rPr>
                        <a:t>Implementacion</a:t>
                      </a:r>
                      <a:r>
                        <a:rPr lang="es-CL" sz="1050" i="1" dirty="0">
                          <a:effectLst/>
                          <a:latin typeface="Calibri" panose="020F0502020204030204" pitchFamily="34" charset="0"/>
                          <a:ea typeface="Calibri" panose="020F0502020204030204" pitchFamily="34" charset="0"/>
                        </a:rPr>
                        <a:t> modulo pedidos en app </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2F5496"/>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2F5496"/>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222800404"/>
                  </a:ext>
                </a:extLst>
              </a:tr>
              <a:tr h="115400">
                <a:tc>
                  <a:txBody>
                    <a:bodyPr/>
                    <a:lstStyle/>
                    <a:p>
                      <a:pPr algn="ctr">
                        <a:lnSpc>
                          <a:spcPct val="107000"/>
                        </a:lnSpc>
                        <a:spcAft>
                          <a:spcPts val="800"/>
                        </a:spcAft>
                      </a:pPr>
                      <a:r>
                        <a:rPr lang="es-CL" sz="1050" i="1" dirty="0">
                          <a:effectLst/>
                          <a:latin typeface="Calibri" panose="020F0502020204030204" pitchFamily="34" charset="0"/>
                          <a:ea typeface="Calibri" panose="020F0502020204030204" pitchFamily="34" charset="0"/>
                        </a:rPr>
                        <a:t>Pruebas</a:t>
                      </a:r>
                      <a:endParaRPr lang="es-CL" sz="1050" dirty="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gridSpan="2">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s-CL"/>
                    </a:p>
                  </a:txBody>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lnSpc>
                          <a:spcPct val="150000"/>
                        </a:lnSpc>
                        <a:spcAft>
                          <a:spcPts val="800"/>
                        </a:spcAft>
                      </a:pPr>
                      <a:r>
                        <a:rPr lang="es-CL" sz="500" b="1">
                          <a:effectLst/>
                          <a:latin typeface="Calibri" panose="020F0502020204030204" pitchFamily="34" charset="0"/>
                          <a:ea typeface="Calibri" panose="020F0502020204030204" pitchFamily="34" charset="0"/>
                        </a:rPr>
                        <a:t> </a:t>
                      </a:r>
                      <a:endParaRPr lang="es-CL" sz="700">
                        <a:effectLst/>
                        <a:latin typeface="Calibri" panose="020F0502020204030204" pitchFamily="34" charset="0"/>
                        <a:ea typeface="Calibri" panose="020F0502020204030204" pitchFamily="34" charset="0"/>
                      </a:endParaRPr>
                    </a:p>
                  </a:txBody>
                  <a:tcPr marL="42895" marR="42895"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pPr>
                      <a:r>
                        <a:rPr lang="es-CL" sz="700" dirty="0">
                          <a:effectLst/>
                          <a:latin typeface="Calibri" panose="020F0502020204030204" pitchFamily="34" charset="0"/>
                          <a:ea typeface="Calibri" panose="020F0502020204030204" pitchFamily="34" charset="0"/>
                        </a:rPr>
                        <a:t> </a:t>
                      </a:r>
                    </a:p>
                  </a:txBody>
                  <a:tcPr marL="0" marR="0" marT="0" marB="0" anchor="ctr">
                    <a:lnL w="12700" cap="flat" cmpd="sng" algn="ctr">
                      <a:solidFill>
                        <a:srgbClr val="BFBFBF"/>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020658101"/>
                  </a:ext>
                </a:extLst>
              </a:tr>
            </a:tbl>
          </a:graphicData>
        </a:graphic>
      </p:graphicFrame>
    </p:spTree>
    <p:extLst>
      <p:ext uri="{BB962C8B-B14F-4D97-AF65-F5344CB8AC3E}">
        <p14:creationId xmlns:p14="http://schemas.microsoft.com/office/powerpoint/2010/main" val="332431338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a:t>
            </a:r>
            <a:r>
              <a:rPr lang="es-MX" dirty="0" err="1">
                <a:solidFill>
                  <a:schemeClr val="bg2">
                    <a:lumMod val="50000"/>
                  </a:schemeClr>
                </a:solidFill>
              </a:rPr>
              <a:t>FastServ</a:t>
            </a:r>
            <a:r>
              <a:rPr lang="es-MX" dirty="0">
                <a:solidFill>
                  <a:schemeClr val="bg2">
                    <a:lumMod val="50000"/>
                  </a:schemeClr>
                </a:solidFill>
              </a:rPr>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136187" y="933711"/>
            <a:ext cx="12191999" cy="1015663"/>
          </a:xfrm>
          <a:prstGeom prst="rect">
            <a:avLst/>
          </a:prstGeom>
          <a:noFill/>
        </p:spPr>
        <p:txBody>
          <a:bodyPr wrap="square" rtlCol="0">
            <a:spAutoFit/>
          </a:bodyPr>
          <a:lstStyle/>
          <a:p>
            <a:pPr algn="ctr"/>
            <a:r>
              <a:rPr lang="es-MX" sz="3600" dirty="0"/>
              <a:t>Arquitectura del software</a:t>
            </a:r>
          </a:p>
          <a:p>
            <a:pPr algn="ctr"/>
            <a:r>
              <a:rPr lang="es-MX" sz="2400" dirty="0">
                <a:solidFill>
                  <a:schemeClr val="bg2">
                    <a:lumMod val="50000"/>
                  </a:schemeClr>
                </a:solidFill>
              </a:rPr>
              <a:t>*Presentar esquema</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E63F6917-6F6E-4DC3-AD6F-FC6E8502C95B}"/>
              </a:ext>
            </a:extLst>
          </p:cNvPr>
          <p:cNvPicPr>
            <a:picLocks noChangeAspect="1"/>
          </p:cNvPicPr>
          <p:nvPr/>
        </p:nvPicPr>
        <p:blipFill>
          <a:blip r:embed="rId3"/>
          <a:stretch>
            <a:fillRect/>
          </a:stretch>
        </p:blipFill>
        <p:spPr>
          <a:xfrm>
            <a:off x="4198775" y="2249619"/>
            <a:ext cx="4375018" cy="4029884"/>
          </a:xfrm>
          <a:prstGeom prst="rect">
            <a:avLst/>
          </a:prstGeom>
        </p:spPr>
      </p:pic>
    </p:spTree>
    <p:extLst>
      <p:ext uri="{BB962C8B-B14F-4D97-AF65-F5344CB8AC3E}">
        <p14:creationId xmlns:p14="http://schemas.microsoft.com/office/powerpoint/2010/main" val="189049146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a:t>
            </a:r>
            <a:r>
              <a:rPr lang="es-MX" dirty="0" err="1">
                <a:solidFill>
                  <a:schemeClr val="bg2">
                    <a:lumMod val="50000"/>
                  </a:schemeClr>
                </a:solidFill>
              </a:rPr>
              <a:t>FastServ</a:t>
            </a:r>
            <a:r>
              <a:rPr lang="es-MX" dirty="0">
                <a:solidFill>
                  <a:schemeClr val="bg2">
                    <a:lumMod val="50000"/>
                  </a:schemeClr>
                </a:solidFill>
              </a:rPr>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744438"/>
            <a:ext cx="12191999" cy="646331"/>
          </a:xfrm>
          <a:prstGeom prst="rect">
            <a:avLst/>
          </a:prstGeom>
          <a:noFill/>
        </p:spPr>
        <p:txBody>
          <a:bodyPr wrap="square" rtlCol="0">
            <a:spAutoFit/>
          </a:bodyPr>
          <a:lstStyle/>
          <a:p>
            <a:pPr algn="ctr"/>
            <a:r>
              <a:rPr lang="es-MX" sz="3600" dirty="0"/>
              <a:t>Modelo de datos</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3" name="Imagen 2" descr="Diagrama, Escala de tiempo&#10;&#10;Descripción generada automáticamente con confianza media">
            <a:extLst>
              <a:ext uri="{FF2B5EF4-FFF2-40B4-BE49-F238E27FC236}">
                <a16:creationId xmlns:a16="http://schemas.microsoft.com/office/drawing/2014/main" id="{BEFC5C0A-29FC-E508-FE31-F7C86A2DD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853" y="1383527"/>
            <a:ext cx="10442291" cy="5467231"/>
          </a:xfrm>
          <a:prstGeom prst="rect">
            <a:avLst/>
          </a:prstGeom>
        </p:spPr>
      </p:pic>
    </p:spTree>
    <p:extLst>
      <p:ext uri="{BB962C8B-B14F-4D97-AF65-F5344CB8AC3E}">
        <p14:creationId xmlns:p14="http://schemas.microsoft.com/office/powerpoint/2010/main" val="2752457618"/>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1387</Words>
  <Application>Microsoft Office PowerPoint</Application>
  <PresentationFormat>Panorámica</PresentationFormat>
  <Paragraphs>347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lastModifiedBy>AARON BASTIAN TOBAR VILCHES</cp:lastModifiedBy>
  <cp:revision>6</cp:revision>
  <dcterms:created xsi:type="dcterms:W3CDTF">2023-10-28T21:12:11Z</dcterms:created>
  <dcterms:modified xsi:type="dcterms:W3CDTF">2024-11-20T17:55:28Z</dcterms:modified>
</cp:coreProperties>
</file>