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643068"/>
            <a:ext cx="6665952" cy="833199"/>
          </a:xfrm>
          <a:prstGeom prst="rect">
            <a:avLst/>
          </a:prstGeom>
          <a:noFill/>
          <a:ln/>
        </p:spPr>
        <p:txBody>
          <a:bodyPr wrap="none" rtlCol="0" anchor="t"/>
          <a:lstStyle/>
          <a:p>
            <a:pPr indent="0" marL="0">
              <a:lnSpc>
                <a:spcPts val="6561"/>
              </a:lnSpc>
              <a:buNone/>
            </a:pPr>
            <a:r>
              <a:rPr lang="en-US" sz="5249" dirty="0">
                <a:solidFill>
                  <a:srgbClr val="FFFFFF"/>
                </a:solidFill>
                <a:latin typeface="Fraunces" pitchFamily="34" charset="0"/>
                <a:ea typeface="Fraunces" pitchFamily="34" charset="-122"/>
                <a:cs typeface="Fraunces" pitchFamily="34" charset="-120"/>
              </a:rPr>
              <a:t>Citizen Safety App</a:t>
            </a:r>
            <a:endParaRPr lang="en-US" sz="5249" dirty="0"/>
          </a:p>
        </p:txBody>
      </p:sp>
      <p:sp>
        <p:nvSpPr>
          <p:cNvPr id="6" name="Text 3"/>
          <p:cNvSpPr/>
          <p:nvPr/>
        </p:nvSpPr>
        <p:spPr>
          <a:xfrm>
            <a:off x="833199" y="3809524"/>
            <a:ext cx="7477601"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Citizen Safety App aims to protect individuals against cybercrimes by flagging malicious or fraudulent indicators in real time. By analyzing mobile numbers, SMS headers, URL links, UPI addresses, Bitcoin wallet addresses, and SMS templates, the app identifies potential threats and alerts users accordingly.</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Shape 2"/>
          <p:cNvSpPr/>
          <p:nvPr/>
        </p:nvSpPr>
        <p:spPr>
          <a:xfrm>
            <a:off x="0" y="0"/>
            <a:ext cx="3657600" cy="8229600"/>
          </a:xfrm>
          <a:prstGeom prst="rect">
            <a:avLst/>
          </a:prstGeom>
          <a:solidFill>
            <a:srgbClr val="E5E0DF"/>
          </a:solidFill>
          <a:ln/>
        </p:spPr>
      </p:sp>
      <p:pic>
        <p:nvPicPr>
          <p:cNvPr id="5" name="Image 0" descr="preencoded.png">    </p:cNvPr>
          <p:cNvPicPr>
            <a:picLocks noChangeAspect="1"/>
          </p:cNvPicPr>
          <p:nvPr/>
        </p:nvPicPr>
        <p:blipFill>
          <a:blip r:embed="rId1"/>
          <a:stretch>
            <a:fillRect/>
          </a:stretch>
        </p:blipFill>
        <p:spPr>
          <a:xfrm>
            <a:off x="1511618" y="3789998"/>
            <a:ext cx="634246" cy="634246"/>
          </a:xfrm>
          <a:prstGeom prst="rect">
            <a:avLst/>
          </a:prstGeom>
        </p:spPr>
      </p:pic>
      <p:sp>
        <p:nvSpPr>
          <p:cNvPr id="6" name="Text 3"/>
          <p:cNvSpPr/>
          <p:nvPr/>
        </p:nvSpPr>
        <p:spPr>
          <a:xfrm>
            <a:off x="4450437" y="749498"/>
            <a:ext cx="9387126" cy="1321594"/>
          </a:xfrm>
          <a:prstGeom prst="rect">
            <a:avLst/>
          </a:prstGeom>
          <a:noFill/>
          <a:ln/>
        </p:spPr>
        <p:txBody>
          <a:bodyPr wrap="square" rtlCol="0" anchor="t"/>
          <a:lstStyle/>
          <a:p>
            <a:pPr indent="0" marL="0">
              <a:lnSpc>
                <a:spcPts val="5203"/>
              </a:lnSpc>
              <a:buNone/>
            </a:pPr>
            <a:r>
              <a:rPr lang="en-US" sz="4162" dirty="0">
                <a:solidFill>
                  <a:srgbClr val="FFFFFF"/>
                </a:solidFill>
                <a:latin typeface="Fraunces" pitchFamily="34" charset="0"/>
                <a:ea typeface="Fraunces" pitchFamily="34" charset="-122"/>
                <a:cs typeface="Fraunces" pitchFamily="34" charset="-120"/>
              </a:rPr>
              <a:t>Real-time Malicious Indicator Detection</a:t>
            </a:r>
            <a:endParaRPr lang="en-US" sz="4162" dirty="0"/>
          </a:p>
        </p:txBody>
      </p:sp>
      <p:sp>
        <p:nvSpPr>
          <p:cNvPr id="7" name="Shape 4"/>
          <p:cNvSpPr/>
          <p:nvPr/>
        </p:nvSpPr>
        <p:spPr>
          <a:xfrm>
            <a:off x="4746427" y="2388156"/>
            <a:ext cx="42267" cy="5091827"/>
          </a:xfrm>
          <a:prstGeom prst="roundRect">
            <a:avLst>
              <a:gd name="adj" fmla="val 225103"/>
            </a:avLst>
          </a:prstGeom>
          <a:solidFill>
            <a:srgbClr val="414A70"/>
          </a:solidFill>
          <a:ln/>
        </p:spPr>
      </p:sp>
      <p:sp>
        <p:nvSpPr>
          <p:cNvPr id="8" name="Shape 5"/>
          <p:cNvSpPr/>
          <p:nvPr/>
        </p:nvSpPr>
        <p:spPr>
          <a:xfrm>
            <a:off x="5005328" y="2769930"/>
            <a:ext cx="739973" cy="42267"/>
          </a:xfrm>
          <a:prstGeom prst="roundRect">
            <a:avLst>
              <a:gd name="adj" fmla="val 225103"/>
            </a:avLst>
          </a:prstGeom>
          <a:solidFill>
            <a:srgbClr val="414A70"/>
          </a:solidFill>
          <a:ln/>
        </p:spPr>
      </p:sp>
      <p:sp>
        <p:nvSpPr>
          <p:cNvPr id="9" name="Shape 6"/>
          <p:cNvSpPr/>
          <p:nvPr/>
        </p:nvSpPr>
        <p:spPr>
          <a:xfrm>
            <a:off x="4529673" y="2553295"/>
            <a:ext cx="475655" cy="475655"/>
          </a:xfrm>
          <a:prstGeom prst="roundRect">
            <a:avLst>
              <a:gd name="adj" fmla="val 20003"/>
            </a:avLst>
          </a:prstGeom>
          <a:solidFill>
            <a:srgbClr val="283157"/>
          </a:solidFill>
          <a:ln w="7620">
            <a:solidFill>
              <a:srgbClr val="414A70"/>
            </a:solidFill>
            <a:prstDash val="solid"/>
          </a:ln>
        </p:spPr>
      </p:sp>
      <p:sp>
        <p:nvSpPr>
          <p:cNvPr id="10" name="Text 7"/>
          <p:cNvSpPr/>
          <p:nvPr/>
        </p:nvSpPr>
        <p:spPr>
          <a:xfrm>
            <a:off x="4694813" y="2592824"/>
            <a:ext cx="145375" cy="396478"/>
          </a:xfrm>
          <a:prstGeom prst="rect">
            <a:avLst/>
          </a:prstGeom>
          <a:noFill/>
          <a:ln/>
        </p:spPr>
        <p:txBody>
          <a:bodyPr wrap="none" rtlCol="0" anchor="t"/>
          <a:lstStyle/>
          <a:p>
            <a:pPr algn="ctr" indent="0" marL="0">
              <a:lnSpc>
                <a:spcPts val="3122"/>
              </a:lnSpc>
              <a:buNone/>
            </a:pPr>
            <a:r>
              <a:rPr lang="en-US" sz="2497" dirty="0">
                <a:solidFill>
                  <a:srgbClr val="EBECEF"/>
                </a:solidFill>
                <a:latin typeface="Fraunces" pitchFamily="34" charset="0"/>
                <a:ea typeface="Fraunces" pitchFamily="34" charset="-122"/>
                <a:cs typeface="Fraunces" pitchFamily="34" charset="-120"/>
              </a:rPr>
              <a:t>1</a:t>
            </a:r>
            <a:endParaRPr lang="en-US" sz="2497" dirty="0"/>
          </a:p>
        </p:txBody>
      </p:sp>
      <p:sp>
        <p:nvSpPr>
          <p:cNvPr id="11" name="Text 8"/>
          <p:cNvSpPr/>
          <p:nvPr/>
        </p:nvSpPr>
        <p:spPr>
          <a:xfrm>
            <a:off x="5930265" y="2599492"/>
            <a:ext cx="2943582" cy="330398"/>
          </a:xfrm>
          <a:prstGeom prst="rect">
            <a:avLst/>
          </a:prstGeom>
          <a:noFill/>
          <a:ln/>
        </p:spPr>
        <p:txBody>
          <a:bodyPr wrap="none" rtlCol="0" anchor="t"/>
          <a:lstStyle/>
          <a:p>
            <a:pPr algn="l" indent="0" marL="0">
              <a:lnSpc>
                <a:spcPts val="2601"/>
              </a:lnSpc>
              <a:buNone/>
            </a:pPr>
            <a:r>
              <a:rPr lang="en-US" sz="2081" dirty="0">
                <a:solidFill>
                  <a:srgbClr val="EBECEF"/>
                </a:solidFill>
                <a:latin typeface="Fraunces" pitchFamily="34" charset="0"/>
                <a:ea typeface="Fraunces" pitchFamily="34" charset="-122"/>
                <a:cs typeface="Fraunces" pitchFamily="34" charset="-120"/>
              </a:rPr>
              <a:t>Continuous Monitoring</a:t>
            </a:r>
            <a:endParaRPr lang="en-US" sz="2081" dirty="0"/>
          </a:p>
        </p:txBody>
      </p:sp>
      <p:sp>
        <p:nvSpPr>
          <p:cNvPr id="12" name="Text 9"/>
          <p:cNvSpPr/>
          <p:nvPr/>
        </p:nvSpPr>
        <p:spPr>
          <a:xfrm>
            <a:off x="5930265" y="3056692"/>
            <a:ext cx="7907298" cy="676513"/>
          </a:xfrm>
          <a:prstGeom prst="rect">
            <a:avLst/>
          </a:prstGeom>
          <a:noFill/>
          <a:ln/>
        </p:spPr>
        <p:txBody>
          <a:bodyPr wrap="square" rtlCol="0" anchor="t"/>
          <a:lstStyle/>
          <a:p>
            <a:pPr algn="l" indent="0" marL="0">
              <a:lnSpc>
                <a:spcPts val="2664"/>
              </a:lnSpc>
              <a:buNone/>
            </a:pPr>
            <a:r>
              <a:rPr lang="en-US" sz="1665" dirty="0">
                <a:solidFill>
                  <a:srgbClr val="EBECEF"/>
                </a:solidFill>
                <a:latin typeface="Epilogue" pitchFamily="34" charset="0"/>
                <a:ea typeface="Epilogue" pitchFamily="34" charset="-122"/>
                <a:cs typeface="Epilogue" pitchFamily="34" charset="-120"/>
              </a:rPr>
              <a:t>The app should continuously monitor incoming data such as SMS, URLs, and other digital communication channels for potential threats.</a:t>
            </a:r>
            <a:endParaRPr lang="en-US" sz="1665" dirty="0"/>
          </a:p>
        </p:txBody>
      </p:sp>
      <p:sp>
        <p:nvSpPr>
          <p:cNvPr id="13" name="Shape 10"/>
          <p:cNvSpPr/>
          <p:nvPr/>
        </p:nvSpPr>
        <p:spPr>
          <a:xfrm>
            <a:off x="5005328" y="4537650"/>
            <a:ext cx="739973" cy="42267"/>
          </a:xfrm>
          <a:prstGeom prst="roundRect">
            <a:avLst>
              <a:gd name="adj" fmla="val 225103"/>
            </a:avLst>
          </a:prstGeom>
          <a:solidFill>
            <a:srgbClr val="414A70"/>
          </a:solidFill>
          <a:ln/>
        </p:spPr>
      </p:sp>
      <p:sp>
        <p:nvSpPr>
          <p:cNvPr id="14" name="Shape 11"/>
          <p:cNvSpPr/>
          <p:nvPr/>
        </p:nvSpPr>
        <p:spPr>
          <a:xfrm>
            <a:off x="4529673" y="4321016"/>
            <a:ext cx="475655" cy="475655"/>
          </a:xfrm>
          <a:prstGeom prst="roundRect">
            <a:avLst>
              <a:gd name="adj" fmla="val 20003"/>
            </a:avLst>
          </a:prstGeom>
          <a:solidFill>
            <a:srgbClr val="283157"/>
          </a:solidFill>
          <a:ln w="7620">
            <a:solidFill>
              <a:srgbClr val="414A70"/>
            </a:solidFill>
            <a:prstDash val="solid"/>
          </a:ln>
        </p:spPr>
      </p:sp>
      <p:sp>
        <p:nvSpPr>
          <p:cNvPr id="15" name="Text 12"/>
          <p:cNvSpPr/>
          <p:nvPr/>
        </p:nvSpPr>
        <p:spPr>
          <a:xfrm>
            <a:off x="4671358" y="4360545"/>
            <a:ext cx="192167" cy="396478"/>
          </a:xfrm>
          <a:prstGeom prst="rect">
            <a:avLst/>
          </a:prstGeom>
          <a:noFill/>
          <a:ln/>
        </p:spPr>
        <p:txBody>
          <a:bodyPr wrap="none" rtlCol="0" anchor="t"/>
          <a:lstStyle/>
          <a:p>
            <a:pPr algn="ctr" indent="0" marL="0">
              <a:lnSpc>
                <a:spcPts val="3122"/>
              </a:lnSpc>
              <a:buNone/>
            </a:pPr>
            <a:r>
              <a:rPr lang="en-US" sz="2497" dirty="0">
                <a:solidFill>
                  <a:srgbClr val="EBECEF"/>
                </a:solidFill>
                <a:latin typeface="Fraunces" pitchFamily="34" charset="0"/>
                <a:ea typeface="Fraunces" pitchFamily="34" charset="-122"/>
                <a:cs typeface="Fraunces" pitchFamily="34" charset="-120"/>
              </a:rPr>
              <a:t>2</a:t>
            </a:r>
            <a:endParaRPr lang="en-US" sz="2497" dirty="0"/>
          </a:p>
        </p:txBody>
      </p:sp>
      <p:sp>
        <p:nvSpPr>
          <p:cNvPr id="16" name="Text 13"/>
          <p:cNvSpPr/>
          <p:nvPr/>
        </p:nvSpPr>
        <p:spPr>
          <a:xfrm>
            <a:off x="5930265" y="4367213"/>
            <a:ext cx="2642830" cy="330398"/>
          </a:xfrm>
          <a:prstGeom prst="rect">
            <a:avLst/>
          </a:prstGeom>
          <a:noFill/>
          <a:ln/>
        </p:spPr>
        <p:txBody>
          <a:bodyPr wrap="none" rtlCol="0" anchor="t"/>
          <a:lstStyle/>
          <a:p>
            <a:pPr algn="l" indent="0" marL="0">
              <a:lnSpc>
                <a:spcPts val="2601"/>
              </a:lnSpc>
              <a:buNone/>
            </a:pPr>
            <a:r>
              <a:rPr lang="en-US" sz="2081" dirty="0">
                <a:solidFill>
                  <a:srgbClr val="EBECEF"/>
                </a:solidFill>
                <a:latin typeface="Fraunces" pitchFamily="34" charset="0"/>
                <a:ea typeface="Fraunces" pitchFamily="34" charset="-122"/>
                <a:cs typeface="Fraunces" pitchFamily="34" charset="-120"/>
              </a:rPr>
              <a:t>Threat Identification</a:t>
            </a:r>
            <a:endParaRPr lang="en-US" sz="2081" dirty="0"/>
          </a:p>
        </p:txBody>
      </p:sp>
      <p:sp>
        <p:nvSpPr>
          <p:cNvPr id="17" name="Text 14"/>
          <p:cNvSpPr/>
          <p:nvPr/>
        </p:nvSpPr>
        <p:spPr>
          <a:xfrm>
            <a:off x="5930265" y="4824413"/>
            <a:ext cx="7907298" cy="676513"/>
          </a:xfrm>
          <a:prstGeom prst="rect">
            <a:avLst/>
          </a:prstGeom>
          <a:noFill/>
          <a:ln/>
        </p:spPr>
        <p:txBody>
          <a:bodyPr wrap="square" rtlCol="0" anchor="t"/>
          <a:lstStyle/>
          <a:p>
            <a:pPr algn="l" indent="0" marL="0">
              <a:lnSpc>
                <a:spcPts val="2664"/>
              </a:lnSpc>
              <a:buNone/>
            </a:pPr>
            <a:r>
              <a:rPr lang="en-US" sz="1665" dirty="0">
                <a:solidFill>
                  <a:srgbClr val="EBECEF"/>
                </a:solidFill>
                <a:latin typeface="Epilogue" pitchFamily="34" charset="0"/>
                <a:ea typeface="Epilogue" pitchFamily="34" charset="-122"/>
                <a:cs typeface="Epilogue" pitchFamily="34" charset="-120"/>
              </a:rPr>
              <a:t>Identify and flag potential threats in real time to ensure users are promptly alerted.</a:t>
            </a:r>
            <a:endParaRPr lang="en-US" sz="1665" dirty="0"/>
          </a:p>
        </p:txBody>
      </p:sp>
      <p:sp>
        <p:nvSpPr>
          <p:cNvPr id="18" name="Shape 15"/>
          <p:cNvSpPr/>
          <p:nvPr/>
        </p:nvSpPr>
        <p:spPr>
          <a:xfrm>
            <a:off x="5005328" y="6305371"/>
            <a:ext cx="739973" cy="42267"/>
          </a:xfrm>
          <a:prstGeom prst="roundRect">
            <a:avLst>
              <a:gd name="adj" fmla="val 225103"/>
            </a:avLst>
          </a:prstGeom>
          <a:solidFill>
            <a:srgbClr val="414A70"/>
          </a:solidFill>
          <a:ln/>
        </p:spPr>
      </p:sp>
      <p:sp>
        <p:nvSpPr>
          <p:cNvPr id="19" name="Shape 16"/>
          <p:cNvSpPr/>
          <p:nvPr/>
        </p:nvSpPr>
        <p:spPr>
          <a:xfrm>
            <a:off x="4529673" y="6088737"/>
            <a:ext cx="475655" cy="475655"/>
          </a:xfrm>
          <a:prstGeom prst="roundRect">
            <a:avLst>
              <a:gd name="adj" fmla="val 20003"/>
            </a:avLst>
          </a:prstGeom>
          <a:solidFill>
            <a:srgbClr val="283157"/>
          </a:solidFill>
          <a:ln w="7620">
            <a:solidFill>
              <a:srgbClr val="414A70"/>
            </a:solidFill>
            <a:prstDash val="solid"/>
          </a:ln>
        </p:spPr>
      </p:sp>
      <p:sp>
        <p:nvSpPr>
          <p:cNvPr id="20" name="Text 17"/>
          <p:cNvSpPr/>
          <p:nvPr/>
        </p:nvSpPr>
        <p:spPr>
          <a:xfrm>
            <a:off x="4679930" y="6128266"/>
            <a:ext cx="175022" cy="396478"/>
          </a:xfrm>
          <a:prstGeom prst="rect">
            <a:avLst/>
          </a:prstGeom>
          <a:noFill/>
          <a:ln/>
        </p:spPr>
        <p:txBody>
          <a:bodyPr wrap="none" rtlCol="0" anchor="t"/>
          <a:lstStyle/>
          <a:p>
            <a:pPr algn="ctr" indent="0" marL="0">
              <a:lnSpc>
                <a:spcPts val="3122"/>
              </a:lnSpc>
              <a:buNone/>
            </a:pPr>
            <a:r>
              <a:rPr lang="en-US" sz="2497" dirty="0">
                <a:solidFill>
                  <a:srgbClr val="EBECEF"/>
                </a:solidFill>
                <a:latin typeface="Fraunces" pitchFamily="34" charset="0"/>
                <a:ea typeface="Fraunces" pitchFamily="34" charset="-122"/>
                <a:cs typeface="Fraunces" pitchFamily="34" charset="-120"/>
              </a:rPr>
              <a:t>3</a:t>
            </a:r>
            <a:endParaRPr lang="en-US" sz="2497" dirty="0"/>
          </a:p>
        </p:txBody>
      </p:sp>
      <p:sp>
        <p:nvSpPr>
          <p:cNvPr id="21" name="Text 18"/>
          <p:cNvSpPr/>
          <p:nvPr/>
        </p:nvSpPr>
        <p:spPr>
          <a:xfrm>
            <a:off x="5930265" y="6134933"/>
            <a:ext cx="2642830" cy="330398"/>
          </a:xfrm>
          <a:prstGeom prst="rect">
            <a:avLst/>
          </a:prstGeom>
          <a:noFill/>
          <a:ln/>
        </p:spPr>
        <p:txBody>
          <a:bodyPr wrap="none" rtlCol="0" anchor="t"/>
          <a:lstStyle/>
          <a:p>
            <a:pPr algn="l" indent="0" marL="0">
              <a:lnSpc>
                <a:spcPts val="2601"/>
              </a:lnSpc>
              <a:buNone/>
            </a:pPr>
            <a:r>
              <a:rPr lang="en-US" sz="2081" dirty="0">
                <a:solidFill>
                  <a:srgbClr val="EBECEF"/>
                </a:solidFill>
                <a:latin typeface="Fraunces" pitchFamily="34" charset="0"/>
                <a:ea typeface="Fraunces" pitchFamily="34" charset="-122"/>
                <a:cs typeface="Fraunces" pitchFamily="34" charset="-120"/>
              </a:rPr>
              <a:t>Alert System</a:t>
            </a:r>
            <a:endParaRPr lang="en-US" sz="2081" dirty="0"/>
          </a:p>
        </p:txBody>
      </p:sp>
      <p:sp>
        <p:nvSpPr>
          <p:cNvPr id="22" name="Text 19"/>
          <p:cNvSpPr/>
          <p:nvPr/>
        </p:nvSpPr>
        <p:spPr>
          <a:xfrm>
            <a:off x="5930265" y="6592133"/>
            <a:ext cx="7907298" cy="676513"/>
          </a:xfrm>
          <a:prstGeom prst="rect">
            <a:avLst/>
          </a:prstGeom>
          <a:noFill/>
          <a:ln/>
        </p:spPr>
        <p:txBody>
          <a:bodyPr wrap="square" rtlCol="0" anchor="t"/>
          <a:lstStyle/>
          <a:p>
            <a:pPr algn="l" indent="0" marL="0">
              <a:lnSpc>
                <a:spcPts val="2664"/>
              </a:lnSpc>
              <a:buNone/>
            </a:pPr>
            <a:r>
              <a:rPr lang="en-US" sz="1665" dirty="0">
                <a:solidFill>
                  <a:srgbClr val="EBECEF"/>
                </a:solidFill>
                <a:latin typeface="Epilogue" pitchFamily="34" charset="0"/>
                <a:ea typeface="Epilogue" pitchFamily="34" charset="-122"/>
                <a:cs typeface="Epilogue" pitchFamily="34" charset="-120"/>
              </a:rPr>
              <a:t>Instantly alert users when a potential threat is detected, providing them with information on the type of threat and recommended actions to take.</a:t>
            </a:r>
            <a:endParaRPr lang="en-US" sz="1665"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337905"/>
            <a:ext cx="64821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Mobile Number Analysis</a:t>
            </a:r>
            <a:endParaRPr lang="en-US" sz="4374" dirty="0"/>
          </a:p>
        </p:txBody>
      </p:sp>
      <p:sp>
        <p:nvSpPr>
          <p:cNvPr id="6" name="Shape 3"/>
          <p:cNvSpPr/>
          <p:nvPr/>
        </p:nvSpPr>
        <p:spPr>
          <a:xfrm>
            <a:off x="4490799" y="2539127"/>
            <a:ext cx="499943" cy="499943"/>
          </a:xfrm>
          <a:prstGeom prst="roundRect">
            <a:avLst>
              <a:gd name="adj" fmla="val 20000"/>
            </a:avLst>
          </a:prstGeom>
          <a:solidFill>
            <a:srgbClr val="283157"/>
          </a:solidFill>
          <a:ln w="7620">
            <a:solidFill>
              <a:srgbClr val="414A70"/>
            </a:solidFill>
            <a:prstDash val="solid"/>
          </a:ln>
        </p:spPr>
      </p:sp>
      <p:sp>
        <p:nvSpPr>
          <p:cNvPr id="7" name="Text 4"/>
          <p:cNvSpPr/>
          <p:nvPr/>
        </p:nvSpPr>
        <p:spPr>
          <a:xfrm>
            <a:off x="4664273" y="2580799"/>
            <a:ext cx="152876"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8" name="Text 5"/>
          <p:cNvSpPr/>
          <p:nvPr/>
        </p:nvSpPr>
        <p:spPr>
          <a:xfrm>
            <a:off x="5212913" y="2615446"/>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Suspicious Patterns</a:t>
            </a:r>
            <a:endParaRPr lang="en-US" sz="2187" dirty="0"/>
          </a:p>
        </p:txBody>
      </p:sp>
      <p:sp>
        <p:nvSpPr>
          <p:cNvPr id="9" name="Text 6"/>
          <p:cNvSpPr/>
          <p:nvPr/>
        </p:nvSpPr>
        <p:spPr>
          <a:xfrm>
            <a:off x="5212913" y="3095863"/>
            <a:ext cx="3820001"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Analyze incoming calls and messages to identify suspicious patterns associated with mobile numbers, such as spam calls, phishing attempts, or scam messages.</a:t>
            </a:r>
            <a:endParaRPr lang="en-US" sz="1750" dirty="0"/>
          </a:p>
        </p:txBody>
      </p:sp>
      <p:sp>
        <p:nvSpPr>
          <p:cNvPr id="10" name="Shape 7"/>
          <p:cNvSpPr/>
          <p:nvPr/>
        </p:nvSpPr>
        <p:spPr>
          <a:xfrm>
            <a:off x="9255085" y="2539127"/>
            <a:ext cx="499943" cy="499943"/>
          </a:xfrm>
          <a:prstGeom prst="roundRect">
            <a:avLst>
              <a:gd name="adj" fmla="val 20000"/>
            </a:avLst>
          </a:prstGeom>
          <a:solidFill>
            <a:srgbClr val="283157"/>
          </a:solidFill>
          <a:ln w="7620">
            <a:solidFill>
              <a:srgbClr val="414A70"/>
            </a:solidFill>
            <a:prstDash val="solid"/>
          </a:ln>
        </p:spPr>
      </p:sp>
      <p:sp>
        <p:nvSpPr>
          <p:cNvPr id="11" name="Text 8"/>
          <p:cNvSpPr/>
          <p:nvPr/>
        </p:nvSpPr>
        <p:spPr>
          <a:xfrm>
            <a:off x="9404033" y="2580799"/>
            <a:ext cx="202049"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2" name="Text 9"/>
          <p:cNvSpPr/>
          <p:nvPr/>
        </p:nvSpPr>
        <p:spPr>
          <a:xfrm>
            <a:off x="9977199" y="2615446"/>
            <a:ext cx="2821543"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Spam Calls Detection</a:t>
            </a:r>
            <a:endParaRPr lang="en-US" sz="2187" dirty="0"/>
          </a:p>
        </p:txBody>
      </p:sp>
      <p:sp>
        <p:nvSpPr>
          <p:cNvPr id="13" name="Text 10"/>
          <p:cNvSpPr/>
          <p:nvPr/>
        </p:nvSpPr>
        <p:spPr>
          <a:xfrm>
            <a:off x="9977199" y="3095863"/>
            <a:ext cx="38200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Detect and alert users about potential spam calls to prevent any malicious activities or fraud attempts.</a:t>
            </a:r>
            <a:endParaRPr lang="en-US" sz="1750" dirty="0"/>
          </a:p>
        </p:txBody>
      </p:sp>
      <p:sp>
        <p:nvSpPr>
          <p:cNvPr id="14" name="Shape 11"/>
          <p:cNvSpPr/>
          <p:nvPr/>
        </p:nvSpPr>
        <p:spPr>
          <a:xfrm>
            <a:off x="4490799" y="5624036"/>
            <a:ext cx="499943" cy="499943"/>
          </a:xfrm>
          <a:prstGeom prst="roundRect">
            <a:avLst>
              <a:gd name="adj" fmla="val 20000"/>
            </a:avLst>
          </a:prstGeom>
          <a:solidFill>
            <a:srgbClr val="283157"/>
          </a:solidFill>
          <a:ln w="7620">
            <a:solidFill>
              <a:srgbClr val="414A70"/>
            </a:solidFill>
            <a:prstDash val="solid"/>
          </a:ln>
        </p:spPr>
      </p:sp>
      <p:sp>
        <p:nvSpPr>
          <p:cNvPr id="15" name="Text 12"/>
          <p:cNvSpPr/>
          <p:nvPr/>
        </p:nvSpPr>
        <p:spPr>
          <a:xfrm>
            <a:off x="4648676" y="5665708"/>
            <a:ext cx="184071"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6" name="Text 13"/>
          <p:cNvSpPr/>
          <p:nvPr/>
        </p:nvSpPr>
        <p:spPr>
          <a:xfrm>
            <a:off x="5212913" y="5700355"/>
            <a:ext cx="391156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Scam Messages Identification</a:t>
            </a:r>
            <a:endParaRPr lang="en-US" sz="2187" dirty="0"/>
          </a:p>
        </p:txBody>
      </p:sp>
      <p:sp>
        <p:nvSpPr>
          <p:cNvPr id="17" name="Text 14"/>
          <p:cNvSpPr/>
          <p:nvPr/>
        </p:nvSpPr>
        <p:spPr>
          <a:xfrm>
            <a:off x="5212913" y="6180773"/>
            <a:ext cx="8584287"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Identify and flag scam messages to ensure users can avoid engaging with fraudulent activities.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305997"/>
            <a:ext cx="6189702"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SMS Header Inspection</a:t>
            </a:r>
            <a:endParaRPr lang="en-US" sz="4374" dirty="0"/>
          </a:p>
        </p:txBody>
      </p:sp>
      <p:sp>
        <p:nvSpPr>
          <p:cNvPr id="6" name="Shape 3"/>
          <p:cNvSpPr/>
          <p:nvPr/>
        </p:nvSpPr>
        <p:spPr>
          <a:xfrm>
            <a:off x="4490799" y="2333625"/>
            <a:ext cx="4542115" cy="2717006"/>
          </a:xfrm>
          <a:prstGeom prst="roundRect">
            <a:avLst>
              <a:gd name="adj" fmla="val 3680"/>
            </a:avLst>
          </a:prstGeom>
          <a:solidFill>
            <a:srgbClr val="283157"/>
          </a:solidFill>
          <a:ln w="7620">
            <a:solidFill>
              <a:srgbClr val="414A70"/>
            </a:solidFill>
            <a:prstDash val="solid"/>
          </a:ln>
        </p:spPr>
      </p:sp>
      <p:sp>
        <p:nvSpPr>
          <p:cNvPr id="7" name="Text 4"/>
          <p:cNvSpPr/>
          <p:nvPr/>
        </p:nvSpPr>
        <p:spPr>
          <a:xfrm>
            <a:off x="4720590" y="2563416"/>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Header Scrutiny</a:t>
            </a:r>
            <a:endParaRPr lang="en-US" sz="2187" dirty="0"/>
          </a:p>
        </p:txBody>
      </p:sp>
      <p:sp>
        <p:nvSpPr>
          <p:cNvPr id="8" name="Text 5"/>
          <p:cNvSpPr/>
          <p:nvPr/>
        </p:nvSpPr>
        <p:spPr>
          <a:xfrm>
            <a:off x="4720590" y="3043833"/>
            <a:ext cx="4082534"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Scrutinize SMS headers to detect spoofed or suspicious sources, ensuring users are aware of potential phishing or fraudulent messages.</a:t>
            </a:r>
            <a:endParaRPr lang="en-US" sz="1750" dirty="0"/>
          </a:p>
        </p:txBody>
      </p:sp>
      <p:sp>
        <p:nvSpPr>
          <p:cNvPr id="9" name="Shape 6"/>
          <p:cNvSpPr/>
          <p:nvPr/>
        </p:nvSpPr>
        <p:spPr>
          <a:xfrm>
            <a:off x="9255085" y="2333625"/>
            <a:ext cx="4542115" cy="2717006"/>
          </a:xfrm>
          <a:prstGeom prst="roundRect">
            <a:avLst>
              <a:gd name="adj" fmla="val 3680"/>
            </a:avLst>
          </a:prstGeom>
          <a:solidFill>
            <a:srgbClr val="283157"/>
          </a:solidFill>
          <a:ln w="7620">
            <a:solidFill>
              <a:srgbClr val="414A70"/>
            </a:solidFill>
            <a:prstDash val="solid"/>
          </a:ln>
        </p:spPr>
      </p:sp>
      <p:sp>
        <p:nvSpPr>
          <p:cNvPr id="10" name="Text 7"/>
          <p:cNvSpPr/>
          <p:nvPr/>
        </p:nvSpPr>
        <p:spPr>
          <a:xfrm>
            <a:off x="9484876" y="2563416"/>
            <a:ext cx="4006572"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Fraudulent Message Detection</a:t>
            </a:r>
            <a:endParaRPr lang="en-US" sz="2187" dirty="0"/>
          </a:p>
        </p:txBody>
      </p:sp>
      <p:sp>
        <p:nvSpPr>
          <p:cNvPr id="11" name="Text 8"/>
          <p:cNvSpPr/>
          <p:nvPr/>
        </p:nvSpPr>
        <p:spPr>
          <a:xfrm>
            <a:off x="9484876" y="3043833"/>
            <a:ext cx="4082534"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Identify and flag suspicious messages to protect users from falling victim to fraudulent schemes.</a:t>
            </a:r>
            <a:endParaRPr lang="en-US" sz="1750" dirty="0"/>
          </a:p>
        </p:txBody>
      </p:sp>
      <p:sp>
        <p:nvSpPr>
          <p:cNvPr id="12" name="Shape 9"/>
          <p:cNvSpPr/>
          <p:nvPr/>
        </p:nvSpPr>
        <p:spPr>
          <a:xfrm>
            <a:off x="4490799" y="5272802"/>
            <a:ext cx="9306401" cy="1650802"/>
          </a:xfrm>
          <a:prstGeom prst="roundRect">
            <a:avLst>
              <a:gd name="adj" fmla="val 6057"/>
            </a:avLst>
          </a:prstGeom>
          <a:solidFill>
            <a:srgbClr val="283157"/>
          </a:solidFill>
          <a:ln w="7620">
            <a:solidFill>
              <a:srgbClr val="414A70"/>
            </a:solidFill>
            <a:prstDash val="solid"/>
          </a:ln>
        </p:spPr>
      </p:sp>
      <p:sp>
        <p:nvSpPr>
          <p:cNvPr id="13" name="Text 10"/>
          <p:cNvSpPr/>
          <p:nvPr/>
        </p:nvSpPr>
        <p:spPr>
          <a:xfrm>
            <a:off x="4720590" y="5502593"/>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Privacy Protection</a:t>
            </a:r>
            <a:endParaRPr lang="en-US" sz="2187" dirty="0"/>
          </a:p>
        </p:txBody>
      </p:sp>
      <p:sp>
        <p:nvSpPr>
          <p:cNvPr id="14" name="Text 11"/>
          <p:cNvSpPr/>
          <p:nvPr/>
        </p:nvSpPr>
        <p:spPr>
          <a:xfrm>
            <a:off x="4720590" y="5983010"/>
            <a:ext cx="8846820"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Protect user privacy by ensuring they are informed about the legitimacy of incoming messages.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2039064"/>
            <a:ext cx="55549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URL Link Scanner</a:t>
            </a:r>
            <a:endParaRPr lang="en-US" sz="4374" dirty="0"/>
          </a:p>
        </p:txBody>
      </p:sp>
      <p:sp>
        <p:nvSpPr>
          <p:cNvPr id="5" name="Text 3"/>
          <p:cNvSpPr/>
          <p:nvPr/>
        </p:nvSpPr>
        <p:spPr>
          <a:xfrm>
            <a:off x="2037993" y="3288863"/>
            <a:ext cx="2777490" cy="347186"/>
          </a:xfrm>
          <a:prstGeom prst="rect">
            <a:avLst/>
          </a:prstGeom>
          <a:noFill/>
          <a:ln/>
        </p:spPr>
        <p:txBody>
          <a:bodyPr wrap="non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Scan URLs</a:t>
            </a:r>
            <a:endParaRPr lang="en-US" sz="2187" dirty="0"/>
          </a:p>
        </p:txBody>
      </p:sp>
      <p:sp>
        <p:nvSpPr>
          <p:cNvPr id="6" name="Text 4"/>
          <p:cNvSpPr/>
          <p:nvPr/>
        </p:nvSpPr>
        <p:spPr>
          <a:xfrm>
            <a:off x="2037993" y="3858220"/>
            <a:ext cx="3156347"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Scan URL links received through messages or other platforms to identify potential phishing websites, malware-infected pages, or suspicious domains.</a:t>
            </a:r>
            <a:endParaRPr lang="en-US" sz="1750" dirty="0"/>
          </a:p>
        </p:txBody>
      </p:sp>
      <p:sp>
        <p:nvSpPr>
          <p:cNvPr id="7" name="Text 5"/>
          <p:cNvSpPr/>
          <p:nvPr/>
        </p:nvSpPr>
        <p:spPr>
          <a:xfrm>
            <a:off x="5743932" y="3288863"/>
            <a:ext cx="2777490" cy="347186"/>
          </a:xfrm>
          <a:prstGeom prst="rect">
            <a:avLst/>
          </a:prstGeom>
          <a:noFill/>
          <a:ln/>
        </p:spPr>
        <p:txBody>
          <a:bodyPr wrap="non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Threat Detection</a:t>
            </a:r>
            <a:endParaRPr lang="en-US" sz="2187" dirty="0"/>
          </a:p>
        </p:txBody>
      </p:sp>
      <p:sp>
        <p:nvSpPr>
          <p:cNvPr id="8" name="Text 6"/>
          <p:cNvSpPr/>
          <p:nvPr/>
        </p:nvSpPr>
        <p:spPr>
          <a:xfrm>
            <a:off x="5743932" y="3858220"/>
            <a:ext cx="3156347"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Detect and flag suspicious URLs to prevent users from accessing harmful or fraudulent websites.</a:t>
            </a:r>
            <a:endParaRPr lang="en-US" sz="1750" dirty="0"/>
          </a:p>
        </p:txBody>
      </p:sp>
      <p:sp>
        <p:nvSpPr>
          <p:cNvPr id="9" name="Text 7"/>
          <p:cNvSpPr/>
          <p:nvPr/>
        </p:nvSpPr>
        <p:spPr>
          <a:xfrm>
            <a:off x="9449872" y="3288863"/>
            <a:ext cx="3156347" cy="694373"/>
          </a:xfrm>
          <a:prstGeom prst="rect">
            <a:avLst/>
          </a:prstGeom>
          <a:noFill/>
          <a:ln/>
        </p:spPr>
        <p:txBody>
          <a:bodyPr wrap="squar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Cyber Threat Intelligence</a:t>
            </a:r>
            <a:endParaRPr lang="en-US" sz="2187" dirty="0"/>
          </a:p>
        </p:txBody>
      </p:sp>
      <p:sp>
        <p:nvSpPr>
          <p:cNvPr id="10" name="Text 8"/>
          <p:cNvSpPr/>
          <p:nvPr/>
        </p:nvSpPr>
        <p:spPr>
          <a:xfrm>
            <a:off x="9449872" y="4205407"/>
            <a:ext cx="3156347"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Utilize TAXII/STIX by Open Cyber Threat Intelligence (alienvault) for comprehensive threat analysis and identification.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750219"/>
            <a:ext cx="6539984"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UPI Address Verification</a:t>
            </a:r>
            <a:endParaRPr lang="en-US" sz="4374" dirty="0"/>
          </a:p>
        </p:txBody>
      </p:sp>
      <p:pic>
        <p:nvPicPr>
          <p:cNvPr id="7" name="Image 1" descr="preencoded.png">    </p:cNvPr>
          <p:cNvPicPr>
            <a:picLocks noChangeAspect="1"/>
          </p:cNvPicPr>
          <p:nvPr/>
        </p:nvPicPr>
        <p:blipFill>
          <a:blip r:embed="rId2"/>
          <a:stretch>
            <a:fillRect/>
          </a:stretch>
        </p:blipFill>
        <p:spPr>
          <a:xfrm>
            <a:off x="2037993" y="2777847"/>
            <a:ext cx="3518059" cy="888682"/>
          </a:xfrm>
          <a:prstGeom prst="rect">
            <a:avLst/>
          </a:prstGeom>
        </p:spPr>
      </p:pic>
      <p:sp>
        <p:nvSpPr>
          <p:cNvPr id="8" name="Text 4"/>
          <p:cNvSpPr/>
          <p:nvPr/>
        </p:nvSpPr>
        <p:spPr>
          <a:xfrm>
            <a:off x="2260163" y="3999786"/>
            <a:ext cx="277749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Transaction Security</a:t>
            </a:r>
            <a:endParaRPr lang="en-US" sz="2187" dirty="0"/>
          </a:p>
        </p:txBody>
      </p:sp>
      <p:sp>
        <p:nvSpPr>
          <p:cNvPr id="9" name="Text 5"/>
          <p:cNvSpPr/>
          <p:nvPr/>
        </p:nvSpPr>
        <p:spPr>
          <a:xfrm>
            <a:off x="2260163" y="4480203"/>
            <a:ext cx="3073718"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Validate UPI addresses during transactions to ensure users are protected from UPI-related scams or fraudulent payments.</a:t>
            </a:r>
            <a:endParaRPr lang="en-US" sz="1750" dirty="0"/>
          </a:p>
        </p:txBody>
      </p:sp>
      <p:pic>
        <p:nvPicPr>
          <p:cNvPr id="10" name="Image 2" descr="preencoded.png">    </p:cNvPr>
          <p:cNvPicPr>
            <a:picLocks noChangeAspect="1"/>
          </p:cNvPicPr>
          <p:nvPr/>
        </p:nvPicPr>
        <p:blipFill>
          <a:blip r:embed="rId3"/>
          <a:stretch>
            <a:fillRect/>
          </a:stretch>
        </p:blipFill>
        <p:spPr>
          <a:xfrm>
            <a:off x="5556052" y="2777847"/>
            <a:ext cx="3518178" cy="888682"/>
          </a:xfrm>
          <a:prstGeom prst="rect">
            <a:avLst/>
          </a:prstGeom>
        </p:spPr>
      </p:pic>
      <p:sp>
        <p:nvSpPr>
          <p:cNvPr id="11" name="Text 6"/>
          <p:cNvSpPr/>
          <p:nvPr/>
        </p:nvSpPr>
        <p:spPr>
          <a:xfrm>
            <a:off x="5778222" y="3999786"/>
            <a:ext cx="277749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Fraud Prevention</a:t>
            </a:r>
            <a:endParaRPr lang="en-US" sz="2187" dirty="0"/>
          </a:p>
        </p:txBody>
      </p:sp>
      <p:sp>
        <p:nvSpPr>
          <p:cNvPr id="12" name="Text 7"/>
          <p:cNvSpPr/>
          <p:nvPr/>
        </p:nvSpPr>
        <p:spPr>
          <a:xfrm>
            <a:off x="5778222" y="4480203"/>
            <a:ext cx="307383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Prevent users from engaging in transactions involving fraudulent UPI addresses.</a:t>
            </a:r>
            <a:endParaRPr lang="en-US" sz="1750" dirty="0"/>
          </a:p>
        </p:txBody>
      </p:sp>
      <p:pic>
        <p:nvPicPr>
          <p:cNvPr id="13" name="Image 3" descr="preencoded.png">    </p:cNvPr>
          <p:cNvPicPr>
            <a:picLocks noChangeAspect="1"/>
          </p:cNvPicPr>
          <p:nvPr/>
        </p:nvPicPr>
        <p:blipFill>
          <a:blip r:embed="rId4"/>
          <a:stretch>
            <a:fillRect/>
          </a:stretch>
        </p:blipFill>
        <p:spPr>
          <a:xfrm>
            <a:off x="9074229" y="2777847"/>
            <a:ext cx="3518178" cy="888682"/>
          </a:xfrm>
          <a:prstGeom prst="rect">
            <a:avLst/>
          </a:prstGeom>
        </p:spPr>
      </p:pic>
      <p:sp>
        <p:nvSpPr>
          <p:cNvPr id="14" name="Text 8"/>
          <p:cNvSpPr/>
          <p:nvPr/>
        </p:nvSpPr>
        <p:spPr>
          <a:xfrm>
            <a:off x="9296400" y="3999786"/>
            <a:ext cx="277749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User Protection</a:t>
            </a:r>
            <a:endParaRPr lang="en-US" sz="2187" dirty="0"/>
          </a:p>
        </p:txBody>
      </p:sp>
      <p:sp>
        <p:nvSpPr>
          <p:cNvPr id="15" name="Text 9"/>
          <p:cNvSpPr/>
          <p:nvPr/>
        </p:nvSpPr>
        <p:spPr>
          <a:xfrm>
            <a:off x="9296400" y="4480203"/>
            <a:ext cx="3073837"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Enhance user protection and confidence in digital transactions through rigorous address verification.</a:t>
            </a:r>
            <a:endParaRPr lang="en-US" sz="1750" dirty="0"/>
          </a:p>
        </p:txBody>
      </p:sp>
      <p:pic>
        <p:nvPicPr>
          <p:cNvPr id="16"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2072640"/>
            <a:ext cx="8348663"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Bitcoin Wallet Address Checker</a:t>
            </a:r>
            <a:endParaRPr lang="en-US" sz="4374" dirty="0"/>
          </a:p>
        </p:txBody>
      </p:sp>
      <p:pic>
        <p:nvPicPr>
          <p:cNvPr id="5" name="Image 0" descr="preencoded.png">    </p:cNvPr>
          <p:cNvPicPr>
            <a:picLocks noChangeAspect="1"/>
          </p:cNvPicPr>
          <p:nvPr/>
        </p:nvPicPr>
        <p:blipFill>
          <a:blip r:embed="rId1"/>
          <a:stretch>
            <a:fillRect/>
          </a:stretch>
        </p:blipFill>
        <p:spPr>
          <a:xfrm>
            <a:off x="2037993" y="3211354"/>
            <a:ext cx="444341" cy="466011"/>
          </a:xfrm>
          <a:prstGeom prst="rect">
            <a:avLst/>
          </a:prstGeom>
        </p:spPr>
      </p:pic>
      <p:sp>
        <p:nvSpPr>
          <p:cNvPr id="6" name="Text 3"/>
          <p:cNvSpPr/>
          <p:nvPr/>
        </p:nvSpPr>
        <p:spPr>
          <a:xfrm>
            <a:off x="2037993" y="3899535"/>
            <a:ext cx="3266242"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Fraudulent Transactions</a:t>
            </a:r>
            <a:endParaRPr lang="en-US" sz="2187" dirty="0"/>
          </a:p>
        </p:txBody>
      </p:sp>
      <p:sp>
        <p:nvSpPr>
          <p:cNvPr id="7" name="Text 4"/>
          <p:cNvSpPr/>
          <p:nvPr/>
        </p:nvSpPr>
        <p:spPr>
          <a:xfrm>
            <a:off x="2037993" y="4379952"/>
            <a:ext cx="3295888"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Verify Bitcoin wallet addresses to prevent users from engaging in fraudulent cryptocurrency transactions or scams.</a:t>
            </a:r>
            <a:endParaRPr lang="en-US" sz="1750" dirty="0"/>
          </a:p>
        </p:txBody>
      </p:sp>
      <p:pic>
        <p:nvPicPr>
          <p:cNvPr id="8" name="Image 1" descr="preencoded.png">    </p:cNvPr>
          <p:cNvPicPr>
            <a:picLocks noChangeAspect="1"/>
          </p:cNvPicPr>
          <p:nvPr/>
        </p:nvPicPr>
        <p:blipFill>
          <a:blip r:embed="rId2"/>
          <a:stretch>
            <a:fillRect/>
          </a:stretch>
        </p:blipFill>
        <p:spPr>
          <a:xfrm>
            <a:off x="5667137" y="3211354"/>
            <a:ext cx="444341" cy="466011"/>
          </a:xfrm>
          <a:prstGeom prst="rect">
            <a:avLst/>
          </a:prstGeom>
        </p:spPr>
      </p:pic>
      <p:sp>
        <p:nvSpPr>
          <p:cNvPr id="9" name="Text 5"/>
          <p:cNvSpPr/>
          <p:nvPr/>
        </p:nvSpPr>
        <p:spPr>
          <a:xfrm>
            <a:off x="5667137" y="3899535"/>
            <a:ext cx="277749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User Safety</a:t>
            </a:r>
            <a:endParaRPr lang="en-US" sz="2187" dirty="0"/>
          </a:p>
        </p:txBody>
      </p:sp>
      <p:sp>
        <p:nvSpPr>
          <p:cNvPr id="10" name="Text 6"/>
          <p:cNvSpPr/>
          <p:nvPr/>
        </p:nvSpPr>
        <p:spPr>
          <a:xfrm>
            <a:off x="5667137" y="4379952"/>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Ensure the safety and security of users' cryptocurrency transactions and wallet operations.</a:t>
            </a:r>
            <a:endParaRPr lang="en-US" sz="1750" dirty="0"/>
          </a:p>
        </p:txBody>
      </p:sp>
      <p:pic>
        <p:nvPicPr>
          <p:cNvPr id="11" name="Image 2" descr="preencoded.png">    </p:cNvPr>
          <p:cNvPicPr>
            <a:picLocks noChangeAspect="1"/>
          </p:cNvPicPr>
          <p:nvPr/>
        </p:nvPicPr>
        <p:blipFill>
          <a:blip r:embed="rId3"/>
          <a:stretch>
            <a:fillRect/>
          </a:stretch>
        </p:blipFill>
        <p:spPr>
          <a:xfrm>
            <a:off x="9296400" y="3211354"/>
            <a:ext cx="444341" cy="466011"/>
          </a:xfrm>
          <a:prstGeom prst="rect">
            <a:avLst/>
          </a:prstGeom>
        </p:spPr>
      </p:pic>
      <p:sp>
        <p:nvSpPr>
          <p:cNvPr id="12" name="Text 7"/>
          <p:cNvSpPr/>
          <p:nvPr/>
        </p:nvSpPr>
        <p:spPr>
          <a:xfrm>
            <a:off x="9296400" y="3899535"/>
            <a:ext cx="277749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Scam Prevention</a:t>
            </a:r>
            <a:endParaRPr lang="en-US" sz="2187" dirty="0"/>
          </a:p>
        </p:txBody>
      </p:sp>
      <p:sp>
        <p:nvSpPr>
          <p:cNvPr id="13" name="Text 8"/>
          <p:cNvSpPr/>
          <p:nvPr/>
        </p:nvSpPr>
        <p:spPr>
          <a:xfrm>
            <a:off x="9296400" y="4379952"/>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Prevent users from becoming victims of cryptocurrency-related scams by rigorously verifying wallet addresses.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515666"/>
            <a:ext cx="6159698"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SMS Template Analysis</a:t>
            </a:r>
            <a:endParaRPr lang="en-US" sz="4374" dirty="0"/>
          </a:p>
        </p:txBody>
      </p:sp>
      <p:sp>
        <p:nvSpPr>
          <p:cNvPr id="6" name="Shape 3"/>
          <p:cNvSpPr/>
          <p:nvPr/>
        </p:nvSpPr>
        <p:spPr>
          <a:xfrm>
            <a:off x="833199" y="2716887"/>
            <a:ext cx="499943" cy="499943"/>
          </a:xfrm>
          <a:prstGeom prst="roundRect">
            <a:avLst>
              <a:gd name="adj" fmla="val 20000"/>
            </a:avLst>
          </a:prstGeom>
          <a:solidFill>
            <a:srgbClr val="283157"/>
          </a:solidFill>
          <a:ln w="7620">
            <a:solidFill>
              <a:srgbClr val="414A70"/>
            </a:solidFill>
            <a:prstDash val="solid"/>
          </a:ln>
        </p:spPr>
      </p:sp>
      <p:sp>
        <p:nvSpPr>
          <p:cNvPr id="7" name="Text 4"/>
          <p:cNvSpPr/>
          <p:nvPr/>
        </p:nvSpPr>
        <p:spPr>
          <a:xfrm>
            <a:off x="1006673" y="2758559"/>
            <a:ext cx="152876"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8" name="Text 5"/>
          <p:cNvSpPr/>
          <p:nvPr/>
        </p:nvSpPr>
        <p:spPr>
          <a:xfrm>
            <a:off x="1555313" y="2793206"/>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Content Inspection</a:t>
            </a:r>
            <a:endParaRPr lang="en-US" sz="2187" dirty="0"/>
          </a:p>
        </p:txBody>
      </p:sp>
      <p:sp>
        <p:nvSpPr>
          <p:cNvPr id="9" name="Text 6"/>
          <p:cNvSpPr/>
          <p:nvPr/>
        </p:nvSpPr>
        <p:spPr>
          <a:xfrm>
            <a:off x="1555313" y="3273623"/>
            <a:ext cx="3820001"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Analyze the content and structure of SMS templates to identify common scam patterns, ensuring users are informed about potential threats.</a:t>
            </a:r>
            <a:endParaRPr lang="en-US" sz="1750" dirty="0"/>
          </a:p>
        </p:txBody>
      </p:sp>
      <p:sp>
        <p:nvSpPr>
          <p:cNvPr id="10" name="Shape 7"/>
          <p:cNvSpPr/>
          <p:nvPr/>
        </p:nvSpPr>
        <p:spPr>
          <a:xfrm>
            <a:off x="5597485" y="2716887"/>
            <a:ext cx="499943" cy="499943"/>
          </a:xfrm>
          <a:prstGeom prst="roundRect">
            <a:avLst>
              <a:gd name="adj" fmla="val 20000"/>
            </a:avLst>
          </a:prstGeom>
          <a:solidFill>
            <a:srgbClr val="283157"/>
          </a:solidFill>
          <a:ln w="7620">
            <a:solidFill>
              <a:srgbClr val="414A70"/>
            </a:solidFill>
            <a:prstDash val="solid"/>
          </a:ln>
        </p:spPr>
      </p:sp>
      <p:sp>
        <p:nvSpPr>
          <p:cNvPr id="11" name="Text 8"/>
          <p:cNvSpPr/>
          <p:nvPr/>
        </p:nvSpPr>
        <p:spPr>
          <a:xfrm>
            <a:off x="5746433" y="2758559"/>
            <a:ext cx="202049"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2" name="Text 9"/>
          <p:cNvSpPr/>
          <p:nvPr/>
        </p:nvSpPr>
        <p:spPr>
          <a:xfrm>
            <a:off x="6319599" y="2793206"/>
            <a:ext cx="3583186"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Scam Patterns Recognition</a:t>
            </a:r>
            <a:endParaRPr lang="en-US" sz="2187" dirty="0"/>
          </a:p>
        </p:txBody>
      </p:sp>
      <p:sp>
        <p:nvSpPr>
          <p:cNvPr id="13" name="Text 10"/>
          <p:cNvSpPr/>
          <p:nvPr/>
        </p:nvSpPr>
        <p:spPr>
          <a:xfrm>
            <a:off x="6319599" y="3273623"/>
            <a:ext cx="38200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Recognize and flag SMS templates with known scam patterns to alert users of potential fraudulent activities.</a:t>
            </a:r>
            <a:endParaRPr lang="en-US" sz="1750" dirty="0"/>
          </a:p>
        </p:txBody>
      </p:sp>
      <p:sp>
        <p:nvSpPr>
          <p:cNvPr id="14" name="Shape 11"/>
          <p:cNvSpPr/>
          <p:nvPr/>
        </p:nvSpPr>
        <p:spPr>
          <a:xfrm>
            <a:off x="833199" y="5446395"/>
            <a:ext cx="499943" cy="499943"/>
          </a:xfrm>
          <a:prstGeom prst="roundRect">
            <a:avLst>
              <a:gd name="adj" fmla="val 20000"/>
            </a:avLst>
          </a:prstGeom>
          <a:solidFill>
            <a:srgbClr val="283157"/>
          </a:solidFill>
          <a:ln w="7620">
            <a:solidFill>
              <a:srgbClr val="414A70"/>
            </a:solidFill>
            <a:prstDash val="solid"/>
          </a:ln>
        </p:spPr>
      </p:sp>
      <p:sp>
        <p:nvSpPr>
          <p:cNvPr id="15" name="Text 12"/>
          <p:cNvSpPr/>
          <p:nvPr/>
        </p:nvSpPr>
        <p:spPr>
          <a:xfrm>
            <a:off x="991076" y="5488067"/>
            <a:ext cx="184071"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6" name="Text 13"/>
          <p:cNvSpPr/>
          <p:nvPr/>
        </p:nvSpPr>
        <p:spPr>
          <a:xfrm>
            <a:off x="1555313" y="5522714"/>
            <a:ext cx="277749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User Awareness</a:t>
            </a:r>
            <a:endParaRPr lang="en-US" sz="2187" dirty="0"/>
          </a:p>
        </p:txBody>
      </p:sp>
      <p:sp>
        <p:nvSpPr>
          <p:cNvPr id="17" name="Text 14"/>
          <p:cNvSpPr/>
          <p:nvPr/>
        </p:nvSpPr>
        <p:spPr>
          <a:xfrm>
            <a:off x="1555313" y="6003131"/>
            <a:ext cx="8584287"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Empower users by providing insights into common scam tactics within SMS messages, helping them stay vigilant.</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694617"/>
            <a:ext cx="7384971"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User Reporting &amp; Education</a:t>
            </a:r>
            <a:endParaRPr lang="en-US" sz="4374" dirty="0"/>
          </a:p>
        </p:txBody>
      </p:sp>
      <p:sp>
        <p:nvSpPr>
          <p:cNvPr id="7" name="Shape 4"/>
          <p:cNvSpPr/>
          <p:nvPr/>
        </p:nvSpPr>
        <p:spPr>
          <a:xfrm>
            <a:off x="7293054" y="2722245"/>
            <a:ext cx="44410" cy="3812619"/>
          </a:xfrm>
          <a:prstGeom prst="roundRect">
            <a:avLst>
              <a:gd name="adj" fmla="val 225151"/>
            </a:avLst>
          </a:prstGeom>
          <a:solidFill>
            <a:srgbClr val="414A70"/>
          </a:solidFill>
          <a:ln/>
        </p:spPr>
      </p:sp>
      <p:sp>
        <p:nvSpPr>
          <p:cNvPr id="8" name="Shape 5"/>
          <p:cNvSpPr/>
          <p:nvPr/>
        </p:nvSpPr>
        <p:spPr>
          <a:xfrm>
            <a:off x="6287631" y="3123545"/>
            <a:ext cx="777597" cy="44410"/>
          </a:xfrm>
          <a:prstGeom prst="roundRect">
            <a:avLst>
              <a:gd name="adj" fmla="val 225151"/>
            </a:avLst>
          </a:prstGeom>
          <a:solidFill>
            <a:srgbClr val="414A70"/>
          </a:solidFill>
          <a:ln/>
        </p:spPr>
      </p:sp>
      <p:sp>
        <p:nvSpPr>
          <p:cNvPr id="9" name="Shape 6"/>
          <p:cNvSpPr/>
          <p:nvPr/>
        </p:nvSpPr>
        <p:spPr>
          <a:xfrm>
            <a:off x="7065228" y="2895838"/>
            <a:ext cx="499943" cy="499943"/>
          </a:xfrm>
          <a:prstGeom prst="roundRect">
            <a:avLst>
              <a:gd name="adj" fmla="val 20000"/>
            </a:avLst>
          </a:prstGeom>
          <a:solidFill>
            <a:srgbClr val="283157"/>
          </a:solidFill>
          <a:ln w="7620">
            <a:solidFill>
              <a:srgbClr val="414A70"/>
            </a:solidFill>
            <a:prstDash val="solid"/>
          </a:ln>
        </p:spPr>
      </p:sp>
      <p:sp>
        <p:nvSpPr>
          <p:cNvPr id="10" name="Text 7"/>
          <p:cNvSpPr/>
          <p:nvPr/>
        </p:nvSpPr>
        <p:spPr>
          <a:xfrm>
            <a:off x="7238702" y="2937510"/>
            <a:ext cx="152876"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11" name="Text 8"/>
          <p:cNvSpPr/>
          <p:nvPr/>
        </p:nvSpPr>
        <p:spPr>
          <a:xfrm>
            <a:off x="3315653" y="2944416"/>
            <a:ext cx="2777490" cy="347186"/>
          </a:xfrm>
          <a:prstGeom prst="rect">
            <a:avLst/>
          </a:prstGeom>
          <a:noFill/>
          <a:ln/>
        </p:spPr>
        <p:txBody>
          <a:bodyPr wrap="none" rtlCol="0" anchor="t"/>
          <a:lstStyle/>
          <a:p>
            <a:pPr algn="r" indent="0" marL="0">
              <a:lnSpc>
                <a:spcPts val="2734"/>
              </a:lnSpc>
              <a:buNone/>
            </a:pPr>
            <a:r>
              <a:rPr lang="en-US" sz="2187" dirty="0">
                <a:solidFill>
                  <a:srgbClr val="EBECEF"/>
                </a:solidFill>
                <a:latin typeface="Fraunces" pitchFamily="34" charset="0"/>
                <a:ea typeface="Fraunces" pitchFamily="34" charset="-122"/>
                <a:cs typeface="Fraunces" pitchFamily="34" charset="-120"/>
              </a:rPr>
              <a:t>User Reporting</a:t>
            </a:r>
            <a:endParaRPr lang="en-US" sz="2187" dirty="0"/>
          </a:p>
        </p:txBody>
      </p:sp>
      <p:sp>
        <p:nvSpPr>
          <p:cNvPr id="12" name="Text 9"/>
          <p:cNvSpPr/>
          <p:nvPr/>
        </p:nvSpPr>
        <p:spPr>
          <a:xfrm>
            <a:off x="2037993" y="3424833"/>
            <a:ext cx="4055150" cy="1421606"/>
          </a:xfrm>
          <a:prstGeom prst="rect">
            <a:avLst/>
          </a:prstGeom>
          <a:noFill/>
          <a:ln/>
        </p:spPr>
        <p:txBody>
          <a:bodyPr wrap="square" rtlCol="0" anchor="t"/>
          <a:lstStyle/>
          <a:p>
            <a:pPr algn="r" indent="0" marL="0">
              <a:lnSpc>
                <a:spcPts val="2799"/>
              </a:lnSpc>
              <a:buNone/>
            </a:pPr>
            <a:r>
              <a:rPr lang="en-US" sz="1750" dirty="0">
                <a:solidFill>
                  <a:srgbClr val="EBECEF"/>
                </a:solidFill>
                <a:latin typeface="Epilogue" pitchFamily="34" charset="0"/>
                <a:ea typeface="Epilogue" pitchFamily="34" charset="-122"/>
                <a:cs typeface="Epilogue" pitchFamily="34" charset="-120"/>
              </a:rPr>
              <a:t>Allow users to report suspicious activity or false positives, helping improve the app's detection algorithms and database.</a:t>
            </a:r>
            <a:endParaRPr lang="en-US" sz="1750" dirty="0"/>
          </a:p>
        </p:txBody>
      </p:sp>
      <p:sp>
        <p:nvSpPr>
          <p:cNvPr id="13" name="Shape 10"/>
          <p:cNvSpPr/>
          <p:nvPr/>
        </p:nvSpPr>
        <p:spPr>
          <a:xfrm>
            <a:off x="7565172" y="4234398"/>
            <a:ext cx="777597" cy="44410"/>
          </a:xfrm>
          <a:prstGeom prst="roundRect">
            <a:avLst>
              <a:gd name="adj" fmla="val 225151"/>
            </a:avLst>
          </a:prstGeom>
          <a:solidFill>
            <a:srgbClr val="414A70"/>
          </a:solidFill>
          <a:ln/>
        </p:spPr>
      </p:sp>
      <p:sp>
        <p:nvSpPr>
          <p:cNvPr id="14" name="Shape 11"/>
          <p:cNvSpPr/>
          <p:nvPr/>
        </p:nvSpPr>
        <p:spPr>
          <a:xfrm>
            <a:off x="7065228" y="4006691"/>
            <a:ext cx="499943" cy="499943"/>
          </a:xfrm>
          <a:prstGeom prst="roundRect">
            <a:avLst>
              <a:gd name="adj" fmla="val 20000"/>
            </a:avLst>
          </a:prstGeom>
          <a:solidFill>
            <a:srgbClr val="283157"/>
          </a:solidFill>
          <a:ln w="7620">
            <a:solidFill>
              <a:srgbClr val="414A70"/>
            </a:solidFill>
            <a:prstDash val="solid"/>
          </a:ln>
        </p:spPr>
      </p:sp>
      <p:sp>
        <p:nvSpPr>
          <p:cNvPr id="15" name="Text 12"/>
          <p:cNvSpPr/>
          <p:nvPr/>
        </p:nvSpPr>
        <p:spPr>
          <a:xfrm>
            <a:off x="7214175" y="4048363"/>
            <a:ext cx="202049"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6" name="Text 13"/>
          <p:cNvSpPr/>
          <p:nvPr/>
        </p:nvSpPr>
        <p:spPr>
          <a:xfrm>
            <a:off x="8537258" y="4055269"/>
            <a:ext cx="277749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User Empowerment</a:t>
            </a:r>
            <a:endParaRPr lang="en-US" sz="2187" dirty="0"/>
          </a:p>
        </p:txBody>
      </p:sp>
      <p:sp>
        <p:nvSpPr>
          <p:cNvPr id="17" name="Text 14"/>
          <p:cNvSpPr/>
          <p:nvPr/>
        </p:nvSpPr>
        <p:spPr>
          <a:xfrm>
            <a:off x="8537258" y="4535686"/>
            <a:ext cx="4055150"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Provide educational resources within the app to help users recognize and avoid common cyber threats, empowering them to protect themselves proactively.</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2024-03-24T12:58:19Z</dcterms:created>
  <dcterms:modified xsi:type="dcterms:W3CDTF">2024-03-24T12:58:19Z</dcterms:modified>
</cp:coreProperties>
</file>