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artition_of_a_set"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artition_of_a_set"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3d19958f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3d19958f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Discovered</a:t>
            </a:r>
            <a:r>
              <a:rPr lang="en-GB"/>
              <a:t> by Zeilberger in 2015 it </a:t>
            </a:r>
            <a:r>
              <a:rPr lang="en-GB"/>
              <a:t>described</a:t>
            </a:r>
            <a:r>
              <a:rPr lang="en-GB"/>
              <a:t> a </a:t>
            </a:r>
            <a:r>
              <a:rPr lang="en-GB"/>
              <a:t>correspondence</a:t>
            </a:r>
            <a:r>
              <a:rPr lang="en-GB"/>
              <a:t> between normal planar lambda terms and rooted planar maps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3d19958f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3d19958f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Fang in 2023 has described a bijection which is more natural. In the sense that it relies on proofs in this logic described earlier.</a:t>
            </a:r>
            <a:endParaRPr/>
          </a:p>
          <a:p>
            <a:pPr indent="0" lvl="0" marL="0" rtl="0" algn="l">
              <a:spcBef>
                <a:spcPts val="0"/>
              </a:spcBef>
              <a:spcAft>
                <a:spcPts val="0"/>
              </a:spcAft>
              <a:buNone/>
            </a:pPr>
            <a:r>
              <a:rPr lang="en-GB"/>
              <a:t>Because</a:t>
            </a:r>
            <a:r>
              <a:rPr lang="en-GB"/>
              <a:t> of the ambiguity some proofs admit more than 1 proof and we wanted to study why or how. Can we have sufficient/ necessary conditions for a sequent to be provable? For the proof to be unique? All of this to further uncover the bijection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54d2cf23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54d2cf23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Since the logic system is so simple we could easily make a system which takes in a sequent and says whether it is provable or not. We just 1 by 1 try the rules and if we reach the identity rule we are done. However, if we cannot apply any rule it is not provable. We need to do this for every possible value of delta and gamma.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7caad9b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7caad9b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Since the logic system is so simple we could easily make a system which takes in a sequent and says whether it is provable or not. We just 1 by 1 try the rules and if we reach the identity rule we are done. However, if we cannot apply any rule it is not provable. We need to do this for every possible value of delta and gamma.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7caad9bb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7caad9bb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Since the logic system is so simple we could easily make a system which takes in a sequent and says whether it is provable or not. We just 1 by 1 try the rules and if we reach the identity rule we are done. However, if we cannot apply any rule it is not provable. We need to do this for every possible value of delta and gamma.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54d2cf2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54d2cf2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Because of lazy </a:t>
            </a:r>
            <a:r>
              <a:rPr lang="en-GB"/>
              <a:t>evaluation and pattern matching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3d19958f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3d19958f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mentioned earlier sequents are just like binary trees.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54d2cf2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54d2cf2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mentioned earlier sequents are just like binary trees.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54d2cf2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54d2cf2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3dcc3226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3dcc3226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sequents might have different atoms. We have just looked at the structure and size till now.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3d19958f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3d19958f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Linear logic uses the formula as a resource instead of emphasizing the truth. It being ordered makes sure that if a comes before b in the formula then the same must happen in the proof</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54d2cf23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54d2cf23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7caad9b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7caad9b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3dcc322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3dcc322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Instead we could try all possible partitions for the set and assign different atoms to each partition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7cd67acf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7cd67acf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Instead we could try all possible partitions for the set and assign different atoms to each partition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54d2cf23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54d2cf23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3dcc3226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3dcc3226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odd then 0 if not then increases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54d2cf23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54d2cf23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any of them appears an odd number of times then 0. If greater than size/2 then 0. But number of sequents increase otherwise and so does the number of proofs.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54d2cf23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54d2cf23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structures can never be provable for some configurations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7cd67acf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7cd67acf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structures can never be provable for some configurations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3dcc3226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3dcc3226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Mainly for verification purpouses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3d19958f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3d19958f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Hence it is </a:t>
            </a:r>
            <a:r>
              <a:rPr lang="en-GB"/>
              <a:t>equivalent</a:t>
            </a:r>
            <a:r>
              <a:rPr lang="en-GB"/>
              <a:t> to a binary tree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7caad9b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7caad9b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Mainly for verification purpouses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3dcc3226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3dcc3226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first look and even at the Online encyclopedia of integer sequences we get nothing but upon further inspection we realise that this is the bell numbers multiplied by our initial sequence which is intuitive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7cd67ac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a7cd67ac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first look and even at the Online encyclopedia of integer sequences we get nothing but upon further inspection we realise that this is the bell numbers multiplied by our initial sequence which is intuitive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7cd67ac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7cd67ac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first look and even at the Online encyclopedia of integer sequences we get nothing but upon further inspection we realise that this is the bell numbers multiplied by our initial sequence which is intuitive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7cd67acf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7cd67ac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first look and even at the Online encyclopedia of integer sequences we get nothing but upon further inspection we realise that this is the bell numbers multiplied by our initial sequence which is intuitive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3dcc3226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3dcc3226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 here is the number of distinct atoms. Notice that some number of sequents are missing. This is done to reduce computation power and what we did was to remove any sequent which we know is not </a:t>
            </a:r>
            <a:r>
              <a:rPr lang="en-GB"/>
              <a:t>provable by some trivial test such as an atom appearing an odd number of times</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3dcc322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3dcc322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intuitive and confirms what we had thought. In fact a rough proof of it can be seen from a </a:t>
            </a:r>
            <a:r>
              <a:rPr lang="en-GB"/>
              <a:t>paper</a:t>
            </a:r>
            <a:r>
              <a:rPr lang="en-GB"/>
              <a:t> stating that every provable sequent is a speacalized version of a balanced sequent. This is in fact a new and interesting observation here.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3dcc3226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3dcc3226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sz="1050">
                <a:solidFill>
                  <a:srgbClr val="202122"/>
                </a:solidFill>
                <a:highlight>
                  <a:schemeClr val="lt1"/>
                </a:highlight>
              </a:rPr>
              <a:t>is the number of ways to </a:t>
            </a:r>
            <a:r>
              <a:rPr lang="en-GB" sz="1050">
                <a:solidFill>
                  <a:srgbClr val="3366CC"/>
                </a:solidFill>
                <a:highlight>
                  <a:schemeClr val="lt1"/>
                </a:highlight>
                <a:uFill>
                  <a:noFill/>
                </a:uFill>
                <a:hlinkClick r:id="rId2">
                  <a:extLst>
                    <a:ext uri="{A12FA001-AC4F-418D-AE19-62706E023703}">
                      <ahyp:hlinkClr val="tx"/>
                    </a:ext>
                  </a:extLst>
                </a:hlinkClick>
              </a:rPr>
              <a:t>partition a set</a:t>
            </a:r>
            <a:r>
              <a:rPr lang="en-GB" sz="1050">
                <a:solidFill>
                  <a:srgbClr val="202122"/>
                </a:solidFill>
                <a:highlight>
                  <a:schemeClr val="lt1"/>
                </a:highlight>
              </a:rPr>
              <a:t> of </a:t>
            </a:r>
            <a:r>
              <a:rPr i="1" lang="en-GB" sz="1050">
                <a:solidFill>
                  <a:srgbClr val="202122"/>
                </a:solidFill>
                <a:highlight>
                  <a:schemeClr val="lt1"/>
                </a:highlight>
              </a:rPr>
              <a:t>n</a:t>
            </a:r>
            <a:r>
              <a:rPr lang="en-GB" sz="1050">
                <a:solidFill>
                  <a:srgbClr val="202122"/>
                </a:solidFill>
                <a:highlight>
                  <a:schemeClr val="lt1"/>
                </a:highlight>
              </a:rPr>
              <a:t> objects into </a:t>
            </a:r>
            <a:r>
              <a:rPr i="1" lang="en-GB" sz="1050">
                <a:solidFill>
                  <a:srgbClr val="202122"/>
                </a:solidFill>
                <a:highlight>
                  <a:schemeClr val="lt1"/>
                </a:highlight>
              </a:rPr>
              <a:t>k</a:t>
            </a:r>
            <a:r>
              <a:rPr lang="en-GB" sz="1050">
                <a:solidFill>
                  <a:srgbClr val="202122"/>
                </a:solidFill>
                <a:highlight>
                  <a:schemeClr val="lt1"/>
                </a:highlight>
              </a:rPr>
              <a:t> non-empty subsets.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7cd67acf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a7cd67acf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sz="1050">
                <a:solidFill>
                  <a:srgbClr val="202122"/>
                </a:solidFill>
                <a:highlight>
                  <a:schemeClr val="lt1"/>
                </a:highlight>
              </a:rPr>
              <a:t>is the number of ways to </a:t>
            </a:r>
            <a:r>
              <a:rPr lang="en-GB" sz="1050">
                <a:solidFill>
                  <a:srgbClr val="3366CC"/>
                </a:solidFill>
                <a:highlight>
                  <a:schemeClr val="lt1"/>
                </a:highlight>
                <a:uFill>
                  <a:noFill/>
                </a:uFill>
                <a:hlinkClick r:id="rId2">
                  <a:extLst>
                    <a:ext uri="{A12FA001-AC4F-418D-AE19-62706E023703}">
                      <ahyp:hlinkClr val="tx"/>
                    </a:ext>
                  </a:extLst>
                </a:hlinkClick>
              </a:rPr>
              <a:t>partition a set</a:t>
            </a:r>
            <a:r>
              <a:rPr lang="en-GB" sz="1050">
                <a:solidFill>
                  <a:srgbClr val="202122"/>
                </a:solidFill>
                <a:highlight>
                  <a:schemeClr val="lt1"/>
                </a:highlight>
              </a:rPr>
              <a:t> of </a:t>
            </a:r>
            <a:r>
              <a:rPr i="1" lang="en-GB" sz="1050">
                <a:solidFill>
                  <a:srgbClr val="202122"/>
                </a:solidFill>
                <a:highlight>
                  <a:schemeClr val="lt1"/>
                </a:highlight>
              </a:rPr>
              <a:t>n</a:t>
            </a:r>
            <a:r>
              <a:rPr lang="en-GB" sz="1050">
                <a:solidFill>
                  <a:srgbClr val="202122"/>
                </a:solidFill>
                <a:highlight>
                  <a:schemeClr val="lt1"/>
                </a:highlight>
              </a:rPr>
              <a:t> objects into </a:t>
            </a:r>
            <a:r>
              <a:rPr i="1" lang="en-GB" sz="1050">
                <a:solidFill>
                  <a:srgbClr val="202122"/>
                </a:solidFill>
                <a:highlight>
                  <a:schemeClr val="lt1"/>
                </a:highlight>
              </a:rPr>
              <a:t>k</a:t>
            </a:r>
            <a:r>
              <a:rPr lang="en-GB" sz="1050">
                <a:solidFill>
                  <a:srgbClr val="202122"/>
                </a:solidFill>
                <a:highlight>
                  <a:schemeClr val="lt1"/>
                </a:highlight>
              </a:rPr>
              <a:t> non-empty subsets.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3dcc322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3dcc322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tried to go further into detail here. The columns are the number of proofs. The rows represent the size of the sequent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3d19958f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3d19958f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Small letters are for atomic formulae and hence the identity rule can be applied only to atomic formulae, and before applying the left rule we must ensure the right-hand side is an atom. Furthermore, on the right sequent after the left rule, the right side is always an atom as well. • Our system is ordered and we cannot freely interchange two sequents •  This structure also means that at each time we can apply only 1 of the 3 rules and it will always be in the order identity followed by right followed by left recursively until we reach a point where we prove it or are unable to prove it. • A sequent cannot be proved iff no rules can be applied to it. For example o, o ⊢ o and a ⊢ b.</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3dcc3226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3dcc3226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7caad9b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a7caad9b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7cd67acf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7cd67acf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a54d2cf23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a54d2cf23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a54d2cf23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a54d2cf23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54d2cf23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a54d2cf23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54d2cf23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54d2cf23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a54d2cf23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a54d2cf23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a54d2cf23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a54d2cf23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a7caad9bb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a7caad9bb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8014301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8014301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Small letters are for atomic formulae and hence the identity rule can be applied only to atomic formulae, and before applying the left rule we must ensure the right-hand side is an atom. Furthermore, on the right sequent after the left rule, the right side is always an atom as well. • Our system is ordered and we cannot freely interchange two sequents •  This structure also means that at each time we can apply only 1 of the 3 rules and it will always be in the order identity followed by right followed by left recursively until we reach a point where we prove it or are unable to prove it. • A sequent cannot be proved iff no rules can be applied to it. For example o, o ⊢ o and a ⊢ b.</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8014301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8014301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Small letters are for atomic formulae and hence the identity rule can be applied only to atomic formulae, and before applying the left rule we must ensure the right-hand side is an atom. Furthermore, on the right sequent after the left rule, the right side is always an atom as well. • Our system is ordered and we cannot freely interchange two sequents •  This structure also means that at each time we can apply only 1 of the 3 rules and it will always be in the order identity followed by right followed by left recursively until we reach a point where we prove it or are unable to prove it. • A sequent cannot be proved iff no rules can be applied to it. For example o, o ⊢ o and a ⊢ b.</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8014301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8014301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Small letters are for atomic formulae and hence the identity rule can be applied only to atomic formulae, and before applying the left rule we must ensure the right-hand side is an atom. Furthermore, on the right sequent after the left rule, the right side is always an atom as well. • Our system is ordered and we cannot freely interchange two sequents •  This structure also means that at each time we can apply only 1 of the 3 rules and it will always be in the order identity followed by right followed by left recursively until we reach a point where we prove it or are unable to prove it. • A sequent cannot be proved iff no rules can be applied to it. For example o, o ⊢ o and a ⊢ b.</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7cd67acf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7cd67ac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Small letters are for atomic formulae and hence the identity rule can be applied only to atomic formulae, and before applying the left rule we must ensure the right-hand side is an atom. Furthermore, on the right sequent after the left rule, the right side is always an atom as well. • Our system is ordered and we cannot freely interchange two sequents •  This structure also means that at each time we can apply only 1 of the 3 rules and it will always be in the order identity followed by right followed by left recursively until we reach a point where we prove it or are unable to prove it. • A sequent cannot be proved iff no rules can be applied to it. For example o, o ⊢ o and a ⊢ b.</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3d19958f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3d19958f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left rule we can select delta and lambda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CSE303 PROJECT</a:t>
            </a:r>
            <a:endParaRPr/>
          </a:p>
          <a:p>
            <a:pPr indent="0" lvl="0" marL="0" rtl="0" algn="ctr">
              <a:spcBef>
                <a:spcPts val="0"/>
              </a:spcBef>
              <a:spcAft>
                <a:spcPts val="0"/>
              </a:spcAft>
              <a:buNone/>
            </a:pPr>
            <a:r>
              <a:rPr lang="en-GB"/>
              <a:t>Analysis of a Restricted Linear Logic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Aarrya Saraf </a:t>
            </a:r>
            <a:r>
              <a:rPr lang="en-GB"/>
              <a:t>supervised</a:t>
            </a:r>
            <a:r>
              <a:rPr lang="en-GB"/>
              <a:t> by Dr. Noam Zeilberger</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Motivation</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An Initial Bijection</a:t>
            </a:r>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6" name="Google Shape;126;p22"/>
          <p:cNvPicPr preferRelativeResize="0"/>
          <p:nvPr/>
        </p:nvPicPr>
        <p:blipFill>
          <a:blip r:embed="rId3">
            <a:alphaModFix/>
          </a:blip>
          <a:stretch>
            <a:fillRect/>
          </a:stretch>
        </p:blipFill>
        <p:spPr>
          <a:xfrm>
            <a:off x="467025" y="1964651"/>
            <a:ext cx="6746998" cy="230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Motivation</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more “natural” bijection</a:t>
            </a:r>
            <a:endParaRPr/>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System</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GB"/>
              <a:t>In Haskell</a:t>
            </a:r>
            <a:endParaRPr/>
          </a:p>
        </p:txBody>
      </p:sp>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System</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Prover</a:t>
            </a:r>
            <a:endParaRPr/>
          </a:p>
          <a:p>
            <a:pPr indent="0" lvl="0" marL="914400" rtl="0" algn="l">
              <a:spcBef>
                <a:spcPts val="1200"/>
              </a:spcBef>
              <a:spcAft>
                <a:spcPts val="1200"/>
              </a:spcAft>
              <a:buNone/>
            </a:pPr>
            <a:r>
              <a:t/>
            </a:r>
            <a:endParaRPr/>
          </a:p>
        </p:txBody>
      </p:sp>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System</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Prover</a:t>
            </a:r>
            <a:endParaRPr/>
          </a:p>
          <a:p>
            <a:pPr indent="-342900" lvl="0" marL="457200" rtl="0" algn="l">
              <a:spcBef>
                <a:spcPts val="0"/>
              </a:spcBef>
              <a:spcAft>
                <a:spcPts val="0"/>
              </a:spcAft>
              <a:buSzPts val="1800"/>
              <a:buChar char="●"/>
            </a:pPr>
            <a:r>
              <a:rPr lang="en-GB"/>
              <a:t>The sequent generator</a:t>
            </a:r>
            <a:endParaRPr/>
          </a:p>
        </p:txBody>
      </p:sp>
      <p:sp>
        <p:nvSpPr>
          <p:cNvPr id="154" name="Google Shape;15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Prover</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Gives 0 if not provable and n the number of proofs if provable</a:t>
            </a:r>
            <a:endParaRPr/>
          </a:p>
        </p:txBody>
      </p:sp>
      <p:sp>
        <p:nvSpPr>
          <p:cNvPr id="161" name="Google Shape;16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Sequent Generator</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Sequents = Binary trees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Sequent Generator</a:t>
            </a:r>
            <a:endParaRPr/>
          </a:p>
        </p:txBody>
      </p:sp>
      <p:sp>
        <p:nvSpPr>
          <p:cNvPr id="174" name="Google Shape;174;p29"/>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Sequents = Binary trees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5" name="Google Shape;17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76" name="Google Shape;176;p29"/>
          <p:cNvSpPr/>
          <p:nvPr/>
        </p:nvSpPr>
        <p:spPr>
          <a:xfrm>
            <a:off x="1112975" y="3416050"/>
            <a:ext cx="548700" cy="393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9"/>
          <p:cNvSpPr/>
          <p:nvPr/>
        </p:nvSpPr>
        <p:spPr>
          <a:xfrm>
            <a:off x="2084225" y="3416050"/>
            <a:ext cx="548700" cy="393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9"/>
          <p:cNvSpPr/>
          <p:nvPr/>
        </p:nvSpPr>
        <p:spPr>
          <a:xfrm>
            <a:off x="1619100" y="2143850"/>
            <a:ext cx="369300" cy="393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9" name="Google Shape;179;p29"/>
          <p:cNvCxnSpPr>
            <a:stCxn id="176" idx="0"/>
            <a:endCxn id="176" idx="0"/>
          </p:cNvCxnSpPr>
          <p:nvPr/>
        </p:nvCxnSpPr>
        <p:spPr>
          <a:xfrm>
            <a:off x="1387325" y="3416050"/>
            <a:ext cx="0" cy="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9"/>
          <p:cNvCxnSpPr>
            <a:stCxn id="176" idx="0"/>
            <a:endCxn id="178" idx="4"/>
          </p:cNvCxnSpPr>
          <p:nvPr/>
        </p:nvCxnSpPr>
        <p:spPr>
          <a:xfrm flipH="1" rot="10800000">
            <a:off x="1387325" y="2537350"/>
            <a:ext cx="416400" cy="87870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9"/>
          <p:cNvCxnSpPr>
            <a:stCxn id="178" idx="4"/>
            <a:endCxn id="177" idx="0"/>
          </p:cNvCxnSpPr>
          <p:nvPr/>
        </p:nvCxnSpPr>
        <p:spPr>
          <a:xfrm>
            <a:off x="1803750" y="2537450"/>
            <a:ext cx="554700" cy="878700"/>
          </a:xfrm>
          <a:prstGeom prst="straightConnector1">
            <a:avLst/>
          </a:prstGeom>
          <a:noFill/>
          <a:ln cap="flat" cmpd="sng" w="9525">
            <a:solidFill>
              <a:schemeClr val="dk1"/>
            </a:solidFill>
            <a:prstDash val="solid"/>
            <a:round/>
            <a:headEnd len="med" w="med" type="none"/>
            <a:tailEnd len="med" w="med" type="none"/>
          </a:ln>
        </p:spPr>
      </p:cxnSp>
      <p:sp>
        <p:nvSpPr>
          <p:cNvPr id="182" name="Google Shape;182;p29"/>
          <p:cNvSpPr/>
          <p:nvPr/>
        </p:nvSpPr>
        <p:spPr>
          <a:xfrm>
            <a:off x="3397450" y="2718400"/>
            <a:ext cx="11745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9"/>
          <p:cNvSpPr txBox="1"/>
          <p:nvPr/>
        </p:nvSpPr>
        <p:spPr>
          <a:xfrm>
            <a:off x="5244175" y="2677350"/>
            <a:ext cx="205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a  -o  a</a:t>
            </a:r>
            <a:endParaRPr sz="1800">
              <a:solidFill>
                <a:schemeClr val="lt2"/>
              </a:solidFill>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Sequent Generator</a:t>
            </a:r>
            <a:endParaRPr/>
          </a:p>
        </p:txBody>
      </p:sp>
      <p:sp>
        <p:nvSpPr>
          <p:cNvPr id="189" name="Google Shape;18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Sequents = Binary trees</a:t>
            </a:r>
            <a:endParaRPr/>
          </a:p>
          <a:p>
            <a:pPr indent="0" lvl="0" marL="0" rtl="0" algn="l">
              <a:spcBef>
                <a:spcPts val="1200"/>
              </a:spcBef>
              <a:spcAft>
                <a:spcPts val="0"/>
              </a:spcAft>
              <a:buNone/>
            </a:pPr>
            <a:r>
              <a:rPr lang="en-GB"/>
              <a:t>Catalan Numbers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Number of binary trees of size 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1050">
                <a:solidFill>
                  <a:srgbClr val="202122"/>
                </a:solidFill>
                <a:highlight>
                  <a:srgbClr val="FFFFFF"/>
                </a:highlight>
              </a:rPr>
              <a:t>1, 1, 2, 5, 14, 42, 132, 429, 1430, 4862, 16796, 58786</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91" name="Google Shape;191;p30"/>
          <p:cNvPicPr preferRelativeResize="0"/>
          <p:nvPr/>
        </p:nvPicPr>
        <p:blipFill>
          <a:blip r:embed="rId3">
            <a:alphaModFix/>
          </a:blip>
          <a:stretch>
            <a:fillRect/>
          </a:stretch>
        </p:blipFill>
        <p:spPr>
          <a:xfrm>
            <a:off x="4572000" y="1809550"/>
            <a:ext cx="3086100" cy="1190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Sequent generator</a:t>
            </a:r>
            <a:endParaRPr/>
          </a:p>
        </p:txBody>
      </p:sp>
      <p:sp>
        <p:nvSpPr>
          <p:cNvPr id="197" name="Google Shape;19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Generating atoms</a:t>
            </a:r>
            <a:endParaRPr/>
          </a:p>
          <a:p>
            <a:pPr indent="0" lvl="0" marL="0" rtl="0" algn="l">
              <a:spcBef>
                <a:spcPts val="1200"/>
              </a:spcBef>
              <a:spcAft>
                <a:spcPts val="1200"/>
              </a:spcAft>
              <a:buNone/>
            </a:pPr>
            <a:r>
              <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Prerequisites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Linear Ordered Logic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Sequent generator</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Generating atoms</a:t>
            </a:r>
            <a:endParaRPr/>
          </a:p>
          <a:p>
            <a:pPr indent="0" lvl="0" marL="0" rtl="0" algn="l">
              <a:spcBef>
                <a:spcPts val="1200"/>
              </a:spcBef>
              <a:spcAft>
                <a:spcPts val="0"/>
              </a:spcAft>
              <a:buNone/>
            </a:pPr>
            <a:r>
              <a:rPr lang="en-GB"/>
              <a:t>Initial Approach</a:t>
            </a:r>
            <a:endParaRPr/>
          </a:p>
          <a:p>
            <a:pPr indent="0" lvl="0" marL="0" rtl="0" algn="l">
              <a:spcBef>
                <a:spcPts val="1200"/>
              </a:spcBef>
              <a:spcAft>
                <a:spcPts val="1200"/>
              </a:spcAft>
              <a:buNone/>
            </a:pPr>
            <a:r>
              <a:t/>
            </a:r>
            <a:endParaRPr/>
          </a:p>
        </p:txBody>
      </p:sp>
      <p:sp>
        <p:nvSpPr>
          <p:cNvPr id="205" name="Google Shape;20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Sequent generator</a:t>
            </a:r>
            <a:endParaRPr/>
          </a:p>
        </p:txBody>
      </p:sp>
      <p:sp>
        <p:nvSpPr>
          <p:cNvPr id="211" name="Google Shape;21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Generating atoms</a:t>
            </a:r>
            <a:endParaRPr/>
          </a:p>
          <a:p>
            <a:pPr indent="0" lvl="0" marL="0" rtl="0" algn="l">
              <a:spcBef>
                <a:spcPts val="1200"/>
              </a:spcBef>
              <a:spcAft>
                <a:spcPts val="0"/>
              </a:spcAft>
              <a:buNone/>
            </a:pPr>
            <a:r>
              <a:rPr lang="en-GB"/>
              <a:t>Initial Approach: Generating duplicates</a:t>
            </a:r>
            <a:endParaRPr/>
          </a:p>
          <a:p>
            <a:pPr indent="0" lvl="0" marL="0" rtl="0" algn="l">
              <a:spcBef>
                <a:spcPts val="1200"/>
              </a:spcBef>
              <a:spcAft>
                <a:spcPts val="0"/>
              </a:spcAft>
              <a:buNone/>
            </a:pPr>
            <a:r>
              <a:rPr lang="en-GB"/>
              <a:t>A -o A</a:t>
            </a:r>
            <a:endParaRPr/>
          </a:p>
          <a:p>
            <a:pPr indent="0" lvl="0" marL="0" rtl="0" algn="l">
              <a:spcBef>
                <a:spcPts val="1200"/>
              </a:spcBef>
              <a:spcAft>
                <a:spcPts val="0"/>
              </a:spcAft>
              <a:buNone/>
            </a:pPr>
            <a:r>
              <a:rPr lang="en-GB"/>
              <a:t>B -o B</a:t>
            </a:r>
            <a:endParaRPr/>
          </a:p>
          <a:p>
            <a:pPr indent="0" lvl="0" marL="0" rtl="0" algn="l">
              <a:spcBef>
                <a:spcPts val="1200"/>
              </a:spcBef>
              <a:spcAft>
                <a:spcPts val="0"/>
              </a:spcAft>
              <a:buNone/>
            </a:pPr>
            <a:r>
              <a:rPr lang="en-GB"/>
              <a:t>Also </a:t>
            </a:r>
            <a:endParaRPr/>
          </a:p>
          <a:p>
            <a:pPr indent="0" lvl="0" marL="0" rtl="0" algn="l">
              <a:spcBef>
                <a:spcPts val="1200"/>
              </a:spcBef>
              <a:spcAft>
                <a:spcPts val="1200"/>
              </a:spcAft>
              <a:buNone/>
            </a:pPr>
            <a:r>
              <a:t/>
            </a:r>
            <a:endParaRPr/>
          </a:p>
        </p:txBody>
      </p:sp>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13" name="Google Shape;213;p33"/>
          <p:cNvPicPr preferRelativeResize="0"/>
          <p:nvPr/>
        </p:nvPicPr>
        <p:blipFill>
          <a:blip r:embed="rId3">
            <a:alphaModFix/>
          </a:blip>
          <a:stretch>
            <a:fillRect/>
          </a:stretch>
        </p:blipFill>
        <p:spPr>
          <a:xfrm>
            <a:off x="446163" y="3538538"/>
            <a:ext cx="1552575" cy="942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Sequent generator</a:t>
            </a:r>
            <a:endParaRPr/>
          </a:p>
        </p:txBody>
      </p:sp>
      <p:sp>
        <p:nvSpPr>
          <p:cNvPr id="219" name="Google Shape;21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Solution: Partitioning the Sets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20" name="Google Shape;22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Sequent generator</a:t>
            </a:r>
            <a:endParaRPr/>
          </a:p>
        </p:txBody>
      </p:sp>
      <p:sp>
        <p:nvSpPr>
          <p:cNvPr id="226" name="Google Shape;22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Solution: Partitioning the Sets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[1,2,3]</a:t>
            </a:r>
            <a:endParaRPr/>
          </a:p>
          <a:p>
            <a:pPr indent="0" lvl="0" marL="0" rtl="0" algn="l">
              <a:spcBef>
                <a:spcPts val="1200"/>
              </a:spcBef>
              <a:spcAft>
                <a:spcPts val="0"/>
              </a:spcAft>
              <a:buNone/>
            </a:pPr>
            <a:r>
              <a:rPr lang="en-GB"/>
              <a:t>[1,2],[3]</a:t>
            </a:r>
            <a:endParaRPr/>
          </a:p>
          <a:p>
            <a:pPr indent="0" lvl="0" marL="0" rtl="0" algn="l">
              <a:spcBef>
                <a:spcPts val="1200"/>
              </a:spcBef>
              <a:spcAft>
                <a:spcPts val="0"/>
              </a:spcAft>
              <a:buNone/>
            </a:pPr>
            <a:r>
              <a:rPr lang="en-GB"/>
              <a:t>[1],[2,3]</a:t>
            </a:r>
            <a:endParaRPr/>
          </a:p>
          <a:p>
            <a:pPr indent="0" lvl="0" marL="0" rtl="0" algn="l">
              <a:spcBef>
                <a:spcPts val="1200"/>
              </a:spcBef>
              <a:spcAft>
                <a:spcPts val="0"/>
              </a:spcAft>
              <a:buNone/>
            </a:pPr>
            <a:r>
              <a:rPr lang="en-GB"/>
              <a:t>[1,3],[2]</a:t>
            </a:r>
            <a:endParaRPr/>
          </a:p>
          <a:p>
            <a:pPr indent="0" lvl="0" marL="0" rtl="0" algn="l">
              <a:spcBef>
                <a:spcPts val="1200"/>
              </a:spcBef>
              <a:spcAft>
                <a:spcPts val="1200"/>
              </a:spcAft>
              <a:buNone/>
            </a:pPr>
            <a:r>
              <a:rPr lang="en-GB"/>
              <a:t>[1],[2],[3]</a:t>
            </a:r>
            <a:endParaRPr/>
          </a:p>
        </p:txBody>
      </p:sp>
      <p:sp>
        <p:nvSpPr>
          <p:cNvPr id="227" name="Google Shape;22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Sequent generator</a:t>
            </a:r>
            <a:endParaRPr/>
          </a:p>
        </p:txBody>
      </p:sp>
      <p:sp>
        <p:nvSpPr>
          <p:cNvPr id="233" name="Google Shape;23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Solution: </a:t>
            </a:r>
            <a:r>
              <a:rPr lang="en-GB"/>
              <a:t>Partitioning the Sets</a:t>
            </a:r>
            <a:endParaRPr/>
          </a:p>
          <a:p>
            <a:pPr indent="0" lvl="0" marL="0" rtl="0" algn="l">
              <a:spcBef>
                <a:spcPts val="1200"/>
              </a:spcBef>
              <a:spcAft>
                <a:spcPts val="0"/>
              </a:spcAft>
              <a:buNone/>
            </a:pPr>
            <a:r>
              <a:rPr lang="en-GB"/>
              <a:t>Bell Numbers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1050">
                <a:solidFill>
                  <a:srgbClr val="202122"/>
                </a:solidFill>
                <a:highlight>
                  <a:srgbClr val="FFFFFF"/>
                </a:highlight>
              </a:rPr>
              <a:t>1, 1, 2, 5, 15, 52, 203, 877, 4140</a:t>
            </a:r>
            <a:endParaRPr/>
          </a:p>
        </p:txBody>
      </p:sp>
      <p:sp>
        <p:nvSpPr>
          <p:cNvPr id="234" name="Google Shape;23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35" name="Google Shape;235;p36"/>
          <p:cNvPicPr preferRelativeResize="0"/>
          <p:nvPr/>
        </p:nvPicPr>
        <p:blipFill>
          <a:blip r:embed="rId3">
            <a:alphaModFix/>
          </a:blip>
          <a:stretch>
            <a:fillRect/>
          </a:stretch>
        </p:blipFill>
        <p:spPr>
          <a:xfrm>
            <a:off x="311700" y="2198675"/>
            <a:ext cx="3448050" cy="1323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observations</a:t>
            </a:r>
            <a:endParaRPr/>
          </a:p>
        </p:txBody>
      </p:sp>
      <p:sp>
        <p:nvSpPr>
          <p:cNvPr id="241" name="Google Shape;24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proofs </a:t>
            </a:r>
            <a:r>
              <a:rPr lang="en-GB"/>
              <a:t>depend</a:t>
            </a:r>
            <a:r>
              <a:rPr lang="en-GB"/>
              <a:t> on the following factors</a:t>
            </a:r>
            <a:endParaRPr/>
          </a:p>
          <a:p>
            <a:pPr indent="-342900" lvl="0" marL="457200" rtl="0" algn="l">
              <a:spcBef>
                <a:spcPts val="1200"/>
              </a:spcBef>
              <a:spcAft>
                <a:spcPts val="0"/>
              </a:spcAft>
              <a:buSzPts val="1800"/>
              <a:buChar char="●"/>
            </a:pPr>
            <a:r>
              <a:rPr lang="en-GB"/>
              <a:t>Size of the sequent (total number of atoms)</a:t>
            </a:r>
            <a:endParaRPr/>
          </a:p>
          <a:p>
            <a:pPr indent="0" lvl="0" marL="457200" rtl="0" algn="l">
              <a:spcBef>
                <a:spcPts val="1200"/>
              </a:spcBef>
              <a:spcAft>
                <a:spcPts val="1200"/>
              </a:spcAft>
              <a:buNone/>
            </a:pPr>
            <a:r>
              <a:t/>
            </a:r>
            <a:endParaRPr/>
          </a:p>
        </p:txBody>
      </p:sp>
      <p:sp>
        <p:nvSpPr>
          <p:cNvPr id="242" name="Google Shape;24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observations</a:t>
            </a:r>
            <a:endParaRPr/>
          </a:p>
        </p:txBody>
      </p:sp>
      <p:sp>
        <p:nvSpPr>
          <p:cNvPr id="248" name="Google Shape;24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proofs depend on the following factors</a:t>
            </a:r>
            <a:endParaRPr/>
          </a:p>
          <a:p>
            <a:pPr indent="-342900" lvl="0" marL="457200" rtl="0" algn="l">
              <a:spcBef>
                <a:spcPts val="1200"/>
              </a:spcBef>
              <a:spcAft>
                <a:spcPts val="0"/>
              </a:spcAft>
              <a:buSzPts val="1800"/>
              <a:buChar char="●"/>
            </a:pPr>
            <a:r>
              <a:rPr lang="en-GB"/>
              <a:t>Size of the sequent (total number of atoms)</a:t>
            </a:r>
            <a:endParaRPr/>
          </a:p>
          <a:p>
            <a:pPr indent="-342900" lvl="0" marL="457200" rtl="0" algn="l">
              <a:spcBef>
                <a:spcPts val="0"/>
              </a:spcBef>
              <a:spcAft>
                <a:spcPts val="0"/>
              </a:spcAft>
              <a:buSzPts val="1800"/>
              <a:buChar char="●"/>
            </a:pPr>
            <a:r>
              <a:rPr lang="en-GB"/>
              <a:t>Number of distinct atoms </a:t>
            </a:r>
            <a:endParaRPr/>
          </a:p>
          <a:p>
            <a:pPr indent="0" lvl="0" marL="457200" rtl="0" algn="l">
              <a:spcBef>
                <a:spcPts val="1200"/>
              </a:spcBef>
              <a:spcAft>
                <a:spcPts val="1200"/>
              </a:spcAft>
              <a:buNone/>
            </a:pPr>
            <a:r>
              <a:t/>
            </a:r>
            <a:endParaRPr/>
          </a:p>
        </p:txBody>
      </p:sp>
      <p:sp>
        <p:nvSpPr>
          <p:cNvPr id="249" name="Google Shape;24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observations</a:t>
            </a:r>
            <a:endParaRPr/>
          </a:p>
        </p:txBody>
      </p:sp>
      <p:sp>
        <p:nvSpPr>
          <p:cNvPr id="255" name="Google Shape;25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proofs depend on the following factors</a:t>
            </a:r>
            <a:endParaRPr/>
          </a:p>
          <a:p>
            <a:pPr indent="-342900" lvl="0" marL="457200" rtl="0" algn="l">
              <a:spcBef>
                <a:spcPts val="1200"/>
              </a:spcBef>
              <a:spcAft>
                <a:spcPts val="0"/>
              </a:spcAft>
              <a:buSzPts val="1800"/>
              <a:buChar char="●"/>
            </a:pPr>
            <a:r>
              <a:rPr lang="en-GB"/>
              <a:t>Size of the sequent (total number of atoms)</a:t>
            </a:r>
            <a:endParaRPr/>
          </a:p>
          <a:p>
            <a:pPr indent="-342900" lvl="0" marL="457200" rtl="0" algn="l">
              <a:spcBef>
                <a:spcPts val="0"/>
              </a:spcBef>
              <a:spcAft>
                <a:spcPts val="0"/>
              </a:spcAft>
              <a:buSzPts val="1800"/>
              <a:buChar char="●"/>
            </a:pPr>
            <a:r>
              <a:rPr lang="en-GB"/>
              <a:t>Number of distinct atoms </a:t>
            </a:r>
            <a:endParaRPr/>
          </a:p>
          <a:p>
            <a:pPr indent="-342900" lvl="0" marL="457200" rtl="0" algn="l">
              <a:spcBef>
                <a:spcPts val="0"/>
              </a:spcBef>
              <a:spcAft>
                <a:spcPts val="0"/>
              </a:spcAft>
              <a:buSzPts val="1800"/>
              <a:buChar char="●"/>
            </a:pPr>
            <a:r>
              <a:rPr lang="en-GB"/>
              <a:t>Structure of the tree</a:t>
            </a:r>
            <a:endParaRPr/>
          </a:p>
        </p:txBody>
      </p:sp>
      <p:sp>
        <p:nvSpPr>
          <p:cNvPr id="256" name="Google Shape;25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observations</a:t>
            </a:r>
            <a:endParaRPr/>
          </a:p>
        </p:txBody>
      </p:sp>
      <p:sp>
        <p:nvSpPr>
          <p:cNvPr id="262" name="Google Shape;26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proofs depend on the following factors</a:t>
            </a:r>
            <a:endParaRPr/>
          </a:p>
          <a:p>
            <a:pPr indent="-342900" lvl="0" marL="457200" rtl="0" algn="l">
              <a:spcBef>
                <a:spcPts val="1200"/>
              </a:spcBef>
              <a:spcAft>
                <a:spcPts val="0"/>
              </a:spcAft>
              <a:buSzPts val="1800"/>
              <a:buChar char="●"/>
            </a:pPr>
            <a:r>
              <a:rPr lang="en-GB"/>
              <a:t>Size of the sequent (total number of atoms)</a:t>
            </a:r>
            <a:endParaRPr/>
          </a:p>
          <a:p>
            <a:pPr indent="-342900" lvl="0" marL="457200" rtl="0" algn="l">
              <a:spcBef>
                <a:spcPts val="0"/>
              </a:spcBef>
              <a:spcAft>
                <a:spcPts val="0"/>
              </a:spcAft>
              <a:buSzPts val="1800"/>
              <a:buChar char="●"/>
            </a:pPr>
            <a:r>
              <a:rPr lang="en-GB"/>
              <a:t>Number of distinct atoms </a:t>
            </a:r>
            <a:endParaRPr/>
          </a:p>
          <a:p>
            <a:pPr indent="-342900" lvl="0" marL="457200" rtl="0" algn="l">
              <a:spcBef>
                <a:spcPts val="0"/>
              </a:spcBef>
              <a:spcAft>
                <a:spcPts val="0"/>
              </a:spcAft>
              <a:buSzPts val="1800"/>
              <a:buChar char="●"/>
            </a:pPr>
            <a:r>
              <a:rPr lang="en-GB"/>
              <a:t>Structure of the tree</a:t>
            </a:r>
            <a:endParaRPr/>
          </a:p>
        </p:txBody>
      </p:sp>
      <p:sp>
        <p:nvSpPr>
          <p:cNvPr id="263" name="Google Shape;26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64" name="Google Shape;264;p40"/>
          <p:cNvPicPr preferRelativeResize="0"/>
          <p:nvPr/>
        </p:nvPicPr>
        <p:blipFill>
          <a:blip r:embed="rId3">
            <a:alphaModFix/>
          </a:blip>
          <a:stretch>
            <a:fillRect/>
          </a:stretch>
        </p:blipFill>
        <p:spPr>
          <a:xfrm>
            <a:off x="80950" y="3043663"/>
            <a:ext cx="8982075" cy="1057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a:t>
            </a:r>
            <a:endParaRPr/>
          </a:p>
        </p:txBody>
      </p:sp>
      <p:sp>
        <p:nvSpPr>
          <p:cNvPr id="270" name="Google Shape;27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71" name="Google Shape;27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Prerequisites</a:t>
            </a:r>
            <a:endParaRPr/>
          </a:p>
        </p:txBody>
      </p:sp>
      <p:sp>
        <p:nvSpPr>
          <p:cNvPr id="69" name="Google Shape;69;p15"/>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Ordered Logic </a:t>
            </a:r>
            <a:endParaRPr/>
          </a:p>
          <a:p>
            <a:pPr indent="0" lvl="0" marL="0" rtl="0" algn="l">
              <a:spcBef>
                <a:spcPts val="1200"/>
              </a:spcBef>
              <a:spcAft>
                <a:spcPts val="1200"/>
              </a:spcAft>
              <a:buNone/>
            </a:pPr>
            <a:r>
              <a:rPr lang="en-GB"/>
              <a:t>For our system we will use only the linear implication (-o)</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a:t>
            </a:r>
            <a:endParaRPr/>
          </a:p>
        </p:txBody>
      </p:sp>
      <p:sp>
        <p:nvSpPr>
          <p:cNvPr id="277" name="Google Shape;27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 1</a:t>
            </a:r>
            <a:endParaRPr/>
          </a:p>
          <a:p>
            <a:pPr indent="0" lvl="0" marL="0" rtl="0" algn="l">
              <a:spcBef>
                <a:spcPts val="1200"/>
              </a:spcBef>
              <a:spcAft>
                <a:spcPts val="0"/>
              </a:spcAft>
              <a:buNone/>
            </a:pPr>
            <a:r>
              <a:rPr lang="en-GB"/>
              <a:t>To counter the problem in experiment 1 we fixed the number of distinct atoms to 1 and ran the system. We found the previously found bijection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0, 1, 0, 2, 0, 9, 0, 54, 0, 378, 0, 2916, 0, 24057</a:t>
            </a:r>
            <a:endParaRPr/>
          </a:p>
          <a:p>
            <a:pPr indent="0" lvl="0" marL="0" rtl="0" algn="l">
              <a:spcBef>
                <a:spcPts val="1200"/>
              </a:spcBef>
              <a:spcAft>
                <a:spcPts val="1200"/>
              </a:spcAft>
              <a:buNone/>
            </a:pPr>
            <a:r>
              <a:t/>
            </a:r>
            <a:endParaRPr/>
          </a:p>
        </p:txBody>
      </p:sp>
      <p:sp>
        <p:nvSpPr>
          <p:cNvPr id="278" name="Google Shape;27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a:t>
            </a:r>
            <a:endParaRPr/>
          </a:p>
        </p:txBody>
      </p:sp>
      <p:sp>
        <p:nvSpPr>
          <p:cNvPr id="284" name="Google Shape;28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 2</a:t>
            </a:r>
            <a:endParaRPr/>
          </a:p>
          <a:p>
            <a:pPr indent="0" lvl="0" marL="0" rtl="0" algn="l">
              <a:spcBef>
                <a:spcPts val="1200"/>
              </a:spcBef>
              <a:spcAft>
                <a:spcPts val="0"/>
              </a:spcAft>
              <a:buNone/>
            </a:pPr>
            <a:r>
              <a:rPr lang="en-GB"/>
              <a:t>Summing over all possible proofs over all tree structures and a all atoms for a fixed size. Gives us a sequence dependent on just the size of the </a:t>
            </a:r>
            <a:r>
              <a:rPr lang="en-GB"/>
              <a:t>sequent</a:t>
            </a:r>
            <a:r>
              <a:rPr lang="en-GB"/>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0, 1, 0, 4, 0, 45, 0, 810…</a:t>
            </a:r>
            <a:endParaRPr/>
          </a:p>
          <a:p>
            <a:pPr indent="0" lvl="0" marL="0" rtl="0" algn="l">
              <a:spcBef>
                <a:spcPts val="1200"/>
              </a:spcBef>
              <a:spcAft>
                <a:spcPts val="1200"/>
              </a:spcAft>
              <a:buNone/>
            </a:pPr>
            <a:r>
              <a:t/>
            </a:r>
            <a:endParaRPr/>
          </a:p>
        </p:txBody>
      </p:sp>
      <p:sp>
        <p:nvSpPr>
          <p:cNvPr id="285" name="Google Shape;28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a:t>
            </a:r>
            <a:endParaRPr/>
          </a:p>
        </p:txBody>
      </p:sp>
      <p:sp>
        <p:nvSpPr>
          <p:cNvPr id="291" name="Google Shape;29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 2</a:t>
            </a:r>
            <a:endParaRPr/>
          </a:p>
          <a:p>
            <a:pPr indent="0" lvl="0" marL="0" rtl="0" algn="l">
              <a:spcBef>
                <a:spcPts val="1200"/>
              </a:spcBef>
              <a:spcAft>
                <a:spcPts val="0"/>
              </a:spcAft>
              <a:buNone/>
            </a:pPr>
            <a:r>
              <a:rPr lang="en-GB"/>
              <a:t>Summing over all possible proofs over all tree structures and a all atoms for a fixed size. Gives us a sequence dependent on just the size of the </a:t>
            </a:r>
            <a:r>
              <a:rPr lang="en-GB"/>
              <a:t>sequent</a:t>
            </a:r>
            <a:r>
              <a:rPr lang="en-GB"/>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0, 1, 0, 4, 0, 45, 0, 810…</a:t>
            </a:r>
            <a:endParaRPr/>
          </a:p>
          <a:p>
            <a:pPr indent="0" lvl="0" marL="0" rtl="0" algn="l">
              <a:spcBef>
                <a:spcPts val="1200"/>
              </a:spcBef>
              <a:spcAft>
                <a:spcPts val="0"/>
              </a:spcAft>
              <a:buNone/>
            </a:pPr>
            <a:r>
              <a:rPr lang="en-GB"/>
              <a:t>0, 1, 0, 2, 0, 9, 0, 54, 0…</a:t>
            </a:r>
            <a:endParaRPr/>
          </a:p>
          <a:p>
            <a:pPr indent="0" lvl="0" marL="0" rtl="0" algn="l">
              <a:spcBef>
                <a:spcPts val="1200"/>
              </a:spcBef>
              <a:spcAft>
                <a:spcPts val="1200"/>
              </a:spcAft>
              <a:buNone/>
            </a:pPr>
            <a:r>
              <a:t/>
            </a:r>
            <a:endParaRPr/>
          </a:p>
        </p:txBody>
      </p:sp>
      <p:sp>
        <p:nvSpPr>
          <p:cNvPr id="292" name="Google Shape;29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a:t>
            </a:r>
            <a:endParaRPr/>
          </a:p>
        </p:txBody>
      </p:sp>
      <p:sp>
        <p:nvSpPr>
          <p:cNvPr id="298" name="Google Shape;29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 2</a:t>
            </a:r>
            <a:endParaRPr/>
          </a:p>
          <a:p>
            <a:pPr indent="0" lvl="0" marL="0" rtl="0" algn="l">
              <a:spcBef>
                <a:spcPts val="1200"/>
              </a:spcBef>
              <a:spcAft>
                <a:spcPts val="0"/>
              </a:spcAft>
              <a:buNone/>
            </a:pPr>
            <a:r>
              <a:rPr lang="en-GB"/>
              <a:t>Summing over all possible proofs over all tree structures and a all atoms for a fixed size. Gives us a sequence dependent on just the size of the </a:t>
            </a:r>
            <a:r>
              <a:rPr lang="en-GB"/>
              <a:t>sequent</a:t>
            </a:r>
            <a:r>
              <a:rPr lang="en-GB"/>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0, 1, 0, 4, 0, 45, 0, 810,0…</a:t>
            </a:r>
            <a:endParaRPr/>
          </a:p>
          <a:p>
            <a:pPr indent="0" lvl="0" marL="0" rtl="0" algn="l">
              <a:spcBef>
                <a:spcPts val="1200"/>
              </a:spcBef>
              <a:spcAft>
                <a:spcPts val="0"/>
              </a:spcAft>
              <a:buNone/>
            </a:pPr>
            <a:r>
              <a:rPr lang="en-GB"/>
              <a:t>0, 1, 0, 2, 0, 9, 0, 54, 0…</a:t>
            </a:r>
            <a:endParaRPr/>
          </a:p>
          <a:p>
            <a:pPr indent="0" lvl="0" marL="0" rtl="0" algn="l">
              <a:spcBef>
                <a:spcPts val="1200"/>
              </a:spcBef>
              <a:spcAft>
                <a:spcPts val="1200"/>
              </a:spcAft>
              <a:buNone/>
            </a:pPr>
            <a:r>
              <a:rPr lang="en-GB"/>
              <a:t>0,1,0,2,0,5,0,15,0… Bell Numbers again!</a:t>
            </a:r>
            <a:endParaRPr/>
          </a:p>
        </p:txBody>
      </p:sp>
      <p:sp>
        <p:nvSpPr>
          <p:cNvPr id="299" name="Google Shape;29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a:t>
            </a:r>
            <a:endParaRPr/>
          </a:p>
        </p:txBody>
      </p:sp>
      <p:sp>
        <p:nvSpPr>
          <p:cNvPr id="305" name="Google Shape;30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 2</a:t>
            </a:r>
            <a:endParaRPr/>
          </a:p>
          <a:p>
            <a:pPr indent="0" lvl="0" marL="0" rtl="0" algn="l">
              <a:spcBef>
                <a:spcPts val="1200"/>
              </a:spcBef>
              <a:spcAft>
                <a:spcPts val="0"/>
              </a:spcAft>
              <a:buNone/>
            </a:pPr>
            <a:r>
              <a:rPr lang="en-GB"/>
              <a:t>Number of Proofs:</a:t>
            </a:r>
            <a:endParaRPr/>
          </a:p>
          <a:p>
            <a:pPr indent="0" lvl="0" marL="0" rtl="0" algn="l">
              <a:spcBef>
                <a:spcPts val="1200"/>
              </a:spcBef>
              <a:spcAft>
                <a:spcPts val="0"/>
              </a:spcAft>
              <a:buNone/>
            </a:pPr>
            <a:r>
              <a:rPr lang="en-GB"/>
              <a:t>0, 1, 0, 4, 0, 45, 0, 810,0…</a:t>
            </a:r>
            <a:endParaRPr/>
          </a:p>
          <a:p>
            <a:pPr indent="0" lvl="0" marL="0" rtl="0" algn="l">
              <a:spcBef>
                <a:spcPts val="1200"/>
              </a:spcBef>
              <a:spcAft>
                <a:spcPts val="0"/>
              </a:spcAft>
              <a:buNone/>
            </a:pPr>
            <a:r>
              <a:rPr lang="en-GB"/>
              <a:t>0, 1, 0, 2, 0, 9, 0, 54, 0…</a:t>
            </a:r>
            <a:endParaRPr/>
          </a:p>
          <a:p>
            <a:pPr indent="0" lvl="0" marL="0" rtl="0" algn="l">
              <a:spcBef>
                <a:spcPts val="1200"/>
              </a:spcBef>
              <a:spcAft>
                <a:spcPts val="0"/>
              </a:spcAft>
              <a:buNone/>
            </a:pPr>
            <a:r>
              <a:rPr lang="en-GB"/>
              <a:t>0,1,0,2,0,5,0,15,0</a:t>
            </a:r>
            <a:endParaRPr/>
          </a:p>
          <a:p>
            <a:pPr indent="0" lvl="0" marL="0" rtl="0" algn="l">
              <a:spcBef>
                <a:spcPts val="1200"/>
              </a:spcBef>
              <a:spcAft>
                <a:spcPts val="0"/>
              </a:spcAft>
              <a:buNone/>
            </a:pPr>
            <a:r>
              <a:rPr lang="en-GB"/>
              <a:t>Number of sequents grows by</a:t>
            </a:r>
            <a:endParaRPr/>
          </a:p>
          <a:p>
            <a:pPr indent="0" lvl="0" marL="0" rtl="0" algn="l">
              <a:spcBef>
                <a:spcPts val="1200"/>
              </a:spcBef>
              <a:spcAft>
                <a:spcPts val="1200"/>
              </a:spcAft>
              <a:buNone/>
            </a:pPr>
            <a:r>
              <a:rPr lang="en-GB"/>
              <a:t>1,2,5,15…</a:t>
            </a:r>
            <a:endParaRPr/>
          </a:p>
        </p:txBody>
      </p:sp>
      <p:sp>
        <p:nvSpPr>
          <p:cNvPr id="306" name="Google Shape;30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a:t>
            </a:r>
            <a:endParaRPr/>
          </a:p>
        </p:txBody>
      </p:sp>
      <p:sp>
        <p:nvSpPr>
          <p:cNvPr id="312" name="Google Shape;31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 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Since 2 gave an interesting result we went deeper.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13" name="Google Shape;313;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14" name="Google Shape;314;p47"/>
          <p:cNvPicPr preferRelativeResize="0"/>
          <p:nvPr/>
        </p:nvPicPr>
        <p:blipFill>
          <a:blip r:embed="rId3">
            <a:alphaModFix/>
          </a:blip>
          <a:stretch>
            <a:fillRect/>
          </a:stretch>
        </p:blipFill>
        <p:spPr>
          <a:xfrm>
            <a:off x="490238" y="2882625"/>
            <a:ext cx="7839075" cy="1981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Observations</a:t>
            </a:r>
            <a:endParaRPr/>
          </a:p>
        </p:txBody>
      </p:sp>
      <p:sp>
        <p:nvSpPr>
          <p:cNvPr id="320" name="Google Shape;32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Diagonals follow the same pattern</a:t>
            </a:r>
            <a:endParaRPr/>
          </a:p>
          <a:p>
            <a:pPr indent="-342900" lvl="0" marL="457200" rtl="0" algn="l">
              <a:spcBef>
                <a:spcPts val="0"/>
              </a:spcBef>
              <a:spcAft>
                <a:spcPts val="0"/>
              </a:spcAft>
              <a:buSzPts val="1800"/>
              <a:buChar char="●"/>
            </a:pPr>
            <a:r>
              <a:rPr lang="en-GB"/>
              <a:t>For the case of 2 we start multiply the answers for 1 by (2^n) - 1</a:t>
            </a:r>
            <a:endParaRPr/>
          </a:p>
          <a:p>
            <a:pPr indent="-342900" lvl="0" marL="457200" rtl="0" algn="l">
              <a:spcBef>
                <a:spcPts val="0"/>
              </a:spcBef>
              <a:spcAft>
                <a:spcPts val="0"/>
              </a:spcAft>
              <a:buSzPts val="1800"/>
              <a:buChar char="●"/>
            </a:pPr>
            <a:r>
              <a:rPr lang="en-GB"/>
              <a:t>Looking column wise we actually see the </a:t>
            </a:r>
            <a:r>
              <a:rPr lang="en-GB"/>
              <a:t>Stirling</a:t>
            </a:r>
            <a:r>
              <a:rPr lang="en-GB"/>
              <a:t> Numbers of the second kind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21" name="Google Shape;32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22" name="Google Shape;322;p48"/>
          <p:cNvPicPr preferRelativeResize="0"/>
          <p:nvPr/>
        </p:nvPicPr>
        <p:blipFill>
          <a:blip r:embed="rId3">
            <a:alphaModFix/>
          </a:blip>
          <a:stretch>
            <a:fillRect/>
          </a:stretch>
        </p:blipFill>
        <p:spPr>
          <a:xfrm>
            <a:off x="503913" y="2682025"/>
            <a:ext cx="7839075" cy="1981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Sterling Numbers</a:t>
            </a:r>
            <a:endParaRPr/>
          </a:p>
        </p:txBody>
      </p:sp>
      <p:sp>
        <p:nvSpPr>
          <p:cNvPr id="328" name="Google Shape;328;p49"/>
          <p:cNvSpPr txBox="1"/>
          <p:nvPr>
            <p:ph idx="1" type="body"/>
          </p:nvPr>
        </p:nvSpPr>
        <p:spPr>
          <a:xfrm>
            <a:off x="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9" name="Google Shape;32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30" name="Google Shape;330;p49"/>
          <p:cNvPicPr preferRelativeResize="0"/>
          <p:nvPr/>
        </p:nvPicPr>
        <p:blipFill>
          <a:blip r:embed="rId3">
            <a:alphaModFix/>
          </a:blip>
          <a:stretch>
            <a:fillRect/>
          </a:stretch>
        </p:blipFill>
        <p:spPr>
          <a:xfrm>
            <a:off x="4997950" y="2395350"/>
            <a:ext cx="3351474" cy="1095375"/>
          </a:xfrm>
          <a:prstGeom prst="rect">
            <a:avLst/>
          </a:prstGeom>
          <a:noFill/>
          <a:ln>
            <a:noFill/>
          </a:ln>
        </p:spPr>
      </p:pic>
      <p:pic>
        <p:nvPicPr>
          <p:cNvPr id="331" name="Google Shape;331;p49"/>
          <p:cNvPicPr preferRelativeResize="0"/>
          <p:nvPr/>
        </p:nvPicPr>
        <p:blipFill>
          <a:blip r:embed="rId4">
            <a:alphaModFix/>
          </a:blip>
          <a:stretch>
            <a:fillRect/>
          </a:stretch>
        </p:blipFill>
        <p:spPr>
          <a:xfrm>
            <a:off x="311701" y="2176475"/>
            <a:ext cx="3783475" cy="2872976"/>
          </a:xfrm>
          <a:prstGeom prst="rect">
            <a:avLst/>
          </a:prstGeom>
          <a:noFill/>
          <a:ln>
            <a:noFill/>
          </a:ln>
        </p:spPr>
      </p:pic>
      <p:sp>
        <p:nvSpPr>
          <p:cNvPr id="332" name="Google Shape;332;p49"/>
          <p:cNvSpPr txBox="1"/>
          <p:nvPr/>
        </p:nvSpPr>
        <p:spPr>
          <a:xfrm>
            <a:off x="5312575" y="4072675"/>
            <a:ext cx="3839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So summing them up will give the Bell Numbers!</a:t>
            </a:r>
            <a:endParaRPr sz="1800">
              <a:solidFill>
                <a:schemeClr val="lt2"/>
              </a:solidFill>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a:t>
            </a:r>
            <a:endParaRPr/>
          </a:p>
        </p:txBody>
      </p:sp>
      <p:sp>
        <p:nvSpPr>
          <p:cNvPr id="338" name="Google Shape;338;p50"/>
          <p:cNvSpPr txBox="1"/>
          <p:nvPr>
            <p:ph idx="1" type="body"/>
          </p:nvPr>
        </p:nvSpPr>
        <p:spPr>
          <a:xfrm>
            <a:off x="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proof of a sequent = </a:t>
            </a:r>
            <a:r>
              <a:rPr lang="en-GB"/>
              <a:t>specialised</a:t>
            </a:r>
            <a:r>
              <a:rPr lang="en-GB"/>
              <a:t> proof of a balanced sequent. </a:t>
            </a:r>
            <a:endParaRPr/>
          </a:p>
          <a:p>
            <a:pPr indent="0" lvl="0" marL="0" rtl="0" algn="l">
              <a:spcBef>
                <a:spcPts val="1200"/>
              </a:spcBef>
              <a:spcAft>
                <a:spcPts val="1200"/>
              </a:spcAft>
              <a:buNone/>
            </a:pPr>
            <a:r>
              <a:t/>
            </a:r>
            <a:endParaRPr/>
          </a:p>
        </p:txBody>
      </p:sp>
      <p:sp>
        <p:nvSpPr>
          <p:cNvPr id="339" name="Google Shape;339;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40" name="Google Shape;340;p50"/>
          <p:cNvSpPr txBox="1"/>
          <p:nvPr/>
        </p:nvSpPr>
        <p:spPr>
          <a:xfrm>
            <a:off x="5312575" y="4072675"/>
            <a:ext cx="383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a:t>
            </a:r>
            <a:endParaRPr/>
          </a:p>
        </p:txBody>
      </p:sp>
      <p:sp>
        <p:nvSpPr>
          <p:cNvPr id="346" name="Google Shape;34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 4</a:t>
            </a:r>
            <a:endParaRPr/>
          </a:p>
          <a:p>
            <a:pPr indent="0" lvl="0" marL="0" rtl="0" algn="l">
              <a:spcBef>
                <a:spcPts val="1200"/>
              </a:spcBef>
              <a:spcAft>
                <a:spcPts val="0"/>
              </a:spcAft>
              <a:buNone/>
            </a:pPr>
            <a:r>
              <a:rPr lang="en-GB"/>
              <a:t>On a similar note this time we fixed the number of distinct atoms and varied the size of the sequent. We noted the number proof </a:t>
            </a:r>
            <a:r>
              <a:rPr lang="en-GB"/>
              <a:t>possible</a:t>
            </a:r>
            <a:r>
              <a:rPr lang="en-GB"/>
              <a:t> but did not find </a:t>
            </a:r>
            <a:r>
              <a:rPr lang="en-GB"/>
              <a:t>anything</a:t>
            </a:r>
            <a:r>
              <a:rPr lang="en-GB"/>
              <a:t> here</a:t>
            </a:r>
            <a:endParaRPr/>
          </a:p>
          <a:p>
            <a:pPr indent="0" lvl="0" marL="0" rtl="0" algn="l">
              <a:spcBef>
                <a:spcPts val="1200"/>
              </a:spcBef>
              <a:spcAft>
                <a:spcPts val="1200"/>
              </a:spcAft>
              <a:buNone/>
            </a:pPr>
            <a:r>
              <a:t/>
            </a:r>
            <a:endParaRPr/>
          </a:p>
        </p:txBody>
      </p:sp>
      <p:sp>
        <p:nvSpPr>
          <p:cNvPr id="347" name="Google Shape;34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48" name="Google Shape;348;p51"/>
          <p:cNvPicPr preferRelativeResize="0"/>
          <p:nvPr/>
        </p:nvPicPr>
        <p:blipFill>
          <a:blip r:embed="rId3">
            <a:alphaModFix/>
          </a:blip>
          <a:stretch>
            <a:fillRect/>
          </a:stretch>
        </p:blipFill>
        <p:spPr>
          <a:xfrm>
            <a:off x="1324550" y="2571750"/>
            <a:ext cx="6269066" cy="226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Prerequisites</a:t>
            </a:r>
            <a:endParaRPr/>
          </a:p>
        </p:txBody>
      </p:sp>
      <p:sp>
        <p:nvSpPr>
          <p:cNvPr id="76" name="Google Shape;76;p16"/>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Ordered Logic </a:t>
            </a:r>
            <a:endParaRPr/>
          </a:p>
          <a:p>
            <a:pPr indent="0" lvl="0" marL="0" rtl="0" algn="l">
              <a:spcBef>
                <a:spcPts val="1200"/>
              </a:spcBef>
              <a:spcAft>
                <a:spcPts val="0"/>
              </a:spcAft>
              <a:buNone/>
            </a:pPr>
            <a:r>
              <a:rPr lang="en-GB"/>
              <a:t>Rules</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GB"/>
              <a:t> </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78" name="Google Shape;78;p16"/>
          <p:cNvPicPr preferRelativeResize="0"/>
          <p:nvPr/>
        </p:nvPicPr>
        <p:blipFill>
          <a:blip r:embed="rId3">
            <a:alphaModFix/>
          </a:blip>
          <a:stretch>
            <a:fillRect/>
          </a:stretch>
        </p:blipFill>
        <p:spPr>
          <a:xfrm>
            <a:off x="3210650" y="1536671"/>
            <a:ext cx="5018424" cy="3126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a:t>
            </a:r>
            <a:r>
              <a:rPr lang="en-GB"/>
              <a:t>Experiments</a:t>
            </a:r>
            <a:endParaRPr/>
          </a:p>
        </p:txBody>
      </p:sp>
      <p:sp>
        <p:nvSpPr>
          <p:cNvPr id="354" name="Google Shape;35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355" name="Google Shape;355;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Experiments</a:t>
            </a:r>
            <a:endParaRPr/>
          </a:p>
        </p:txBody>
      </p:sp>
      <p:sp>
        <p:nvSpPr>
          <p:cNvPr id="361" name="Google Shape;36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 5</a:t>
            </a:r>
            <a:endParaRPr/>
          </a:p>
          <a:p>
            <a:pPr indent="0" lvl="0" marL="0" rtl="0" algn="l">
              <a:spcBef>
                <a:spcPts val="1200"/>
              </a:spcBef>
              <a:spcAft>
                <a:spcPts val="0"/>
              </a:spcAft>
              <a:buNone/>
            </a:pPr>
            <a:r>
              <a:rPr lang="en-GB"/>
              <a:t>Fixing the tree structure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62" name="Google Shape;362;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Experiments</a:t>
            </a:r>
            <a:endParaRPr/>
          </a:p>
        </p:txBody>
      </p:sp>
      <p:sp>
        <p:nvSpPr>
          <p:cNvPr id="368" name="Google Shape;36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 5</a:t>
            </a:r>
            <a:endParaRPr/>
          </a:p>
          <a:p>
            <a:pPr indent="0" lvl="0" marL="0" rtl="0" algn="l">
              <a:spcBef>
                <a:spcPts val="1200"/>
              </a:spcBef>
              <a:spcAft>
                <a:spcPts val="0"/>
              </a:spcAft>
              <a:buNone/>
            </a:pPr>
            <a:r>
              <a:rPr lang="en-GB"/>
              <a:t>Fixing the tree structure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69" name="Google Shape;369;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70" name="Google Shape;370;p54"/>
          <p:cNvPicPr preferRelativeResize="0"/>
          <p:nvPr/>
        </p:nvPicPr>
        <p:blipFill>
          <a:blip r:embed="rId3">
            <a:alphaModFix/>
          </a:blip>
          <a:stretch>
            <a:fillRect/>
          </a:stretch>
        </p:blipFill>
        <p:spPr>
          <a:xfrm>
            <a:off x="6018395" y="2712450"/>
            <a:ext cx="2590926" cy="22824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376" name="Google Shape;376;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can now </a:t>
            </a:r>
            <a:r>
              <a:rPr lang="en-GB"/>
              <a:t>generate</a:t>
            </a:r>
            <a:r>
              <a:rPr lang="en-GB"/>
              <a:t> all the </a:t>
            </a:r>
            <a:r>
              <a:rPr lang="en-GB"/>
              <a:t>formulae</a:t>
            </a:r>
            <a:endParaRPr/>
          </a:p>
          <a:p>
            <a:pPr indent="0" lvl="0" marL="457200" rtl="0" algn="l">
              <a:spcBef>
                <a:spcPts val="1200"/>
              </a:spcBef>
              <a:spcAft>
                <a:spcPts val="1200"/>
              </a:spcAft>
              <a:buNone/>
            </a:pPr>
            <a:r>
              <a:t/>
            </a:r>
            <a:endParaRPr/>
          </a:p>
        </p:txBody>
      </p:sp>
      <p:sp>
        <p:nvSpPr>
          <p:cNvPr id="377" name="Google Shape;377;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383" name="Google Shape;383;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can now generate all the formulae</a:t>
            </a:r>
            <a:endParaRPr/>
          </a:p>
          <a:p>
            <a:pPr indent="-342900" lvl="0" marL="457200" rtl="0" algn="l">
              <a:spcBef>
                <a:spcPts val="0"/>
              </a:spcBef>
              <a:spcAft>
                <a:spcPts val="0"/>
              </a:spcAft>
              <a:buSzPts val="1800"/>
              <a:buChar char="●"/>
            </a:pPr>
            <a:r>
              <a:rPr lang="en-GB"/>
              <a:t>We can then check if they are true or false (provable or not)</a:t>
            </a:r>
            <a:endParaRPr/>
          </a:p>
          <a:p>
            <a:pPr indent="0" lvl="0" marL="457200" rtl="0" algn="l">
              <a:spcBef>
                <a:spcPts val="1200"/>
              </a:spcBef>
              <a:spcAft>
                <a:spcPts val="1200"/>
              </a:spcAft>
              <a:buNone/>
            </a:pPr>
            <a:r>
              <a:t/>
            </a:r>
            <a:endParaRPr/>
          </a:p>
        </p:txBody>
      </p:sp>
      <p:sp>
        <p:nvSpPr>
          <p:cNvPr id="384" name="Google Shape;384;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390" name="Google Shape;390;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can now generate all the formulae</a:t>
            </a:r>
            <a:endParaRPr/>
          </a:p>
          <a:p>
            <a:pPr indent="-342900" lvl="0" marL="457200" rtl="0" algn="l">
              <a:spcBef>
                <a:spcPts val="0"/>
              </a:spcBef>
              <a:spcAft>
                <a:spcPts val="0"/>
              </a:spcAft>
              <a:buSzPts val="1800"/>
              <a:buChar char="●"/>
            </a:pPr>
            <a:r>
              <a:rPr lang="en-GB"/>
              <a:t>We can then check if they are true or false (provable or not)</a:t>
            </a:r>
            <a:endParaRPr/>
          </a:p>
          <a:p>
            <a:pPr indent="-342900" lvl="0" marL="457200" rtl="0" algn="l">
              <a:spcBef>
                <a:spcPts val="0"/>
              </a:spcBef>
              <a:spcAft>
                <a:spcPts val="0"/>
              </a:spcAft>
              <a:buSzPts val="1800"/>
              <a:buChar char="●"/>
            </a:pPr>
            <a:r>
              <a:rPr lang="en-GB"/>
              <a:t>If yes then have the number of proofs</a:t>
            </a:r>
            <a:endParaRPr/>
          </a:p>
          <a:p>
            <a:pPr indent="0" lvl="0" marL="457200" rtl="0" algn="l">
              <a:spcBef>
                <a:spcPts val="1200"/>
              </a:spcBef>
              <a:spcAft>
                <a:spcPts val="1200"/>
              </a:spcAft>
              <a:buNone/>
            </a:pPr>
            <a:r>
              <a:t/>
            </a:r>
            <a:endParaRPr/>
          </a:p>
        </p:txBody>
      </p:sp>
      <p:sp>
        <p:nvSpPr>
          <p:cNvPr id="391" name="Google Shape;391;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397" name="Google Shape;39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can now generate all the formulae</a:t>
            </a:r>
            <a:endParaRPr/>
          </a:p>
          <a:p>
            <a:pPr indent="-342900" lvl="0" marL="457200" rtl="0" algn="l">
              <a:spcBef>
                <a:spcPts val="0"/>
              </a:spcBef>
              <a:spcAft>
                <a:spcPts val="0"/>
              </a:spcAft>
              <a:buSzPts val="1800"/>
              <a:buChar char="●"/>
            </a:pPr>
            <a:r>
              <a:rPr lang="en-GB"/>
              <a:t>We can then check if they are true or false (provable or not)</a:t>
            </a:r>
            <a:endParaRPr/>
          </a:p>
          <a:p>
            <a:pPr indent="-342900" lvl="0" marL="457200" rtl="0" algn="l">
              <a:spcBef>
                <a:spcPts val="0"/>
              </a:spcBef>
              <a:spcAft>
                <a:spcPts val="0"/>
              </a:spcAft>
              <a:buSzPts val="1800"/>
              <a:buChar char="●"/>
            </a:pPr>
            <a:r>
              <a:rPr lang="en-GB"/>
              <a:t>If yes then have the number of proofs</a:t>
            </a:r>
            <a:endParaRPr/>
          </a:p>
          <a:p>
            <a:pPr indent="-342900" lvl="0" marL="457200" rtl="0" algn="l">
              <a:spcBef>
                <a:spcPts val="0"/>
              </a:spcBef>
              <a:spcAft>
                <a:spcPts val="0"/>
              </a:spcAft>
              <a:buSzPts val="1800"/>
              <a:buChar char="●"/>
            </a:pPr>
            <a:r>
              <a:rPr lang="en-GB"/>
              <a:t>Based on this we conducted experiments by fixing various structures</a:t>
            </a:r>
            <a:endParaRPr/>
          </a:p>
          <a:p>
            <a:pPr indent="0" lvl="0" marL="457200" rtl="0" algn="l">
              <a:spcBef>
                <a:spcPts val="1200"/>
              </a:spcBef>
              <a:spcAft>
                <a:spcPts val="1200"/>
              </a:spcAft>
              <a:buNone/>
            </a:pPr>
            <a:r>
              <a:t/>
            </a:r>
            <a:endParaRPr/>
          </a:p>
        </p:txBody>
      </p:sp>
      <p:sp>
        <p:nvSpPr>
          <p:cNvPr id="398" name="Google Shape;398;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404" name="Google Shape;404;p59"/>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can now generate all the formulae</a:t>
            </a:r>
            <a:endParaRPr/>
          </a:p>
          <a:p>
            <a:pPr indent="-342900" lvl="0" marL="457200" rtl="0" algn="l">
              <a:spcBef>
                <a:spcPts val="0"/>
              </a:spcBef>
              <a:spcAft>
                <a:spcPts val="0"/>
              </a:spcAft>
              <a:buSzPts val="1800"/>
              <a:buChar char="●"/>
            </a:pPr>
            <a:r>
              <a:rPr lang="en-GB"/>
              <a:t>We can then check if they are true or false (provable or not)</a:t>
            </a:r>
            <a:endParaRPr/>
          </a:p>
          <a:p>
            <a:pPr indent="-342900" lvl="0" marL="457200" rtl="0" algn="l">
              <a:spcBef>
                <a:spcPts val="0"/>
              </a:spcBef>
              <a:spcAft>
                <a:spcPts val="0"/>
              </a:spcAft>
              <a:buSzPts val="1800"/>
              <a:buChar char="●"/>
            </a:pPr>
            <a:r>
              <a:rPr lang="en-GB"/>
              <a:t>If yes then have the number of proofs</a:t>
            </a:r>
            <a:endParaRPr/>
          </a:p>
          <a:p>
            <a:pPr indent="-342900" lvl="0" marL="457200" rtl="0" algn="l">
              <a:spcBef>
                <a:spcPts val="0"/>
              </a:spcBef>
              <a:spcAft>
                <a:spcPts val="0"/>
              </a:spcAft>
              <a:buSzPts val="1800"/>
              <a:buChar char="●"/>
            </a:pPr>
            <a:r>
              <a:rPr lang="en-GB"/>
              <a:t>Based on this we conducted experiments by fixing various structures</a:t>
            </a:r>
            <a:endParaRPr/>
          </a:p>
          <a:p>
            <a:pPr indent="-342900" lvl="0" marL="457200" rtl="0" algn="l">
              <a:spcBef>
                <a:spcPts val="0"/>
              </a:spcBef>
              <a:spcAft>
                <a:spcPts val="0"/>
              </a:spcAft>
              <a:buSzPts val="1800"/>
              <a:buChar char="●"/>
            </a:pPr>
            <a:r>
              <a:rPr lang="en-GB"/>
              <a:t>We found interesting correspondences between based on varying the number of atoms to what was previously known</a:t>
            </a:r>
            <a:endParaRPr/>
          </a:p>
          <a:p>
            <a:pPr indent="0" lvl="0" marL="457200" rtl="0" algn="l">
              <a:spcBef>
                <a:spcPts val="1200"/>
              </a:spcBef>
              <a:spcAft>
                <a:spcPts val="1200"/>
              </a:spcAft>
              <a:buNone/>
            </a:pPr>
            <a:r>
              <a:t/>
            </a:r>
            <a:endParaRPr/>
          </a:p>
        </p:txBody>
      </p:sp>
      <p:sp>
        <p:nvSpPr>
          <p:cNvPr id="405" name="Google Shape;405;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411" name="Google Shape;411;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can now generate all the formulae</a:t>
            </a:r>
            <a:endParaRPr/>
          </a:p>
          <a:p>
            <a:pPr indent="-342900" lvl="0" marL="457200" rtl="0" algn="l">
              <a:spcBef>
                <a:spcPts val="0"/>
              </a:spcBef>
              <a:spcAft>
                <a:spcPts val="0"/>
              </a:spcAft>
              <a:buSzPts val="1800"/>
              <a:buChar char="●"/>
            </a:pPr>
            <a:r>
              <a:rPr lang="en-GB"/>
              <a:t>We can then check if they are true or false (provable or not)</a:t>
            </a:r>
            <a:endParaRPr/>
          </a:p>
          <a:p>
            <a:pPr indent="-342900" lvl="0" marL="457200" rtl="0" algn="l">
              <a:spcBef>
                <a:spcPts val="0"/>
              </a:spcBef>
              <a:spcAft>
                <a:spcPts val="0"/>
              </a:spcAft>
              <a:buSzPts val="1800"/>
              <a:buChar char="●"/>
            </a:pPr>
            <a:r>
              <a:rPr lang="en-GB"/>
              <a:t>If yes then have the number of proofs</a:t>
            </a:r>
            <a:endParaRPr/>
          </a:p>
          <a:p>
            <a:pPr indent="-342900" lvl="0" marL="457200" rtl="0" algn="l">
              <a:spcBef>
                <a:spcPts val="0"/>
              </a:spcBef>
              <a:spcAft>
                <a:spcPts val="0"/>
              </a:spcAft>
              <a:buSzPts val="1800"/>
              <a:buChar char="●"/>
            </a:pPr>
            <a:r>
              <a:rPr lang="en-GB"/>
              <a:t>Based on this we conducted experiments by fixing various structures</a:t>
            </a:r>
            <a:endParaRPr/>
          </a:p>
          <a:p>
            <a:pPr indent="-342900" lvl="0" marL="457200" rtl="0" algn="l">
              <a:spcBef>
                <a:spcPts val="0"/>
              </a:spcBef>
              <a:spcAft>
                <a:spcPts val="0"/>
              </a:spcAft>
              <a:buSzPts val="1800"/>
              <a:buChar char="●"/>
            </a:pPr>
            <a:r>
              <a:rPr lang="en-GB"/>
              <a:t>We found interesting correspondences between based on varying the number of atoms to what was previously known</a:t>
            </a:r>
            <a:endParaRPr/>
          </a:p>
          <a:p>
            <a:pPr indent="-342900" lvl="0" marL="457200" rtl="0" algn="l">
              <a:spcBef>
                <a:spcPts val="0"/>
              </a:spcBef>
              <a:spcAft>
                <a:spcPts val="0"/>
              </a:spcAft>
              <a:buSzPts val="1800"/>
              <a:buChar char="●"/>
            </a:pPr>
            <a:r>
              <a:rPr lang="en-GB"/>
              <a:t>There are a lot of future experiments that can be conducted much easier with the tools we created and this should help us understand the intriguing bijection</a:t>
            </a:r>
            <a:endParaRPr/>
          </a:p>
        </p:txBody>
      </p:sp>
      <p:sp>
        <p:nvSpPr>
          <p:cNvPr id="412" name="Google Shape;412;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
        <p:nvSpPr>
          <p:cNvPr id="418" name="Google Shape;418;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19" name="Google Shape;419;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Prerequisites</a:t>
            </a:r>
            <a:endParaRPr/>
          </a:p>
        </p:txBody>
      </p:sp>
      <p:sp>
        <p:nvSpPr>
          <p:cNvPr id="84" name="Google Shape;84;p17"/>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Ordered Logic </a:t>
            </a:r>
            <a:endParaRPr/>
          </a:p>
          <a:p>
            <a:pPr indent="0" lvl="0" marL="0" rtl="0" algn="l">
              <a:spcBef>
                <a:spcPts val="1200"/>
              </a:spcBef>
              <a:spcAft>
                <a:spcPts val="0"/>
              </a:spcAft>
              <a:buNone/>
            </a:pPr>
            <a:r>
              <a:rPr lang="en-GB"/>
              <a:t>Rules</a:t>
            </a:r>
            <a:endParaRPr/>
          </a:p>
          <a:p>
            <a:pPr indent="-342900" lvl="0" marL="457200" rtl="0" algn="l">
              <a:spcBef>
                <a:spcPts val="1200"/>
              </a:spcBef>
              <a:spcAft>
                <a:spcPts val="0"/>
              </a:spcAft>
              <a:buSzPts val="1800"/>
              <a:buChar char="●"/>
            </a:pPr>
            <a:r>
              <a:rPr lang="en-GB"/>
              <a:t>Atoms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GB"/>
              <a:t> </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6" name="Google Shape;86;p17"/>
          <p:cNvPicPr preferRelativeResize="0"/>
          <p:nvPr/>
        </p:nvPicPr>
        <p:blipFill>
          <a:blip r:embed="rId3">
            <a:alphaModFix/>
          </a:blip>
          <a:stretch>
            <a:fillRect/>
          </a:stretch>
        </p:blipFill>
        <p:spPr>
          <a:xfrm>
            <a:off x="3210650" y="1536671"/>
            <a:ext cx="5018424" cy="312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Prerequisites</a:t>
            </a:r>
            <a:endParaRPr/>
          </a:p>
        </p:txBody>
      </p:sp>
      <p:sp>
        <p:nvSpPr>
          <p:cNvPr id="92" name="Google Shape;92;p18"/>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Ordered Logic </a:t>
            </a:r>
            <a:endParaRPr/>
          </a:p>
          <a:p>
            <a:pPr indent="0" lvl="0" marL="0" rtl="0" algn="l">
              <a:spcBef>
                <a:spcPts val="1200"/>
              </a:spcBef>
              <a:spcAft>
                <a:spcPts val="0"/>
              </a:spcAft>
              <a:buNone/>
            </a:pPr>
            <a:r>
              <a:rPr lang="en-GB"/>
              <a:t>Rules</a:t>
            </a:r>
            <a:endParaRPr/>
          </a:p>
          <a:p>
            <a:pPr indent="-342900" lvl="0" marL="457200" rtl="0" algn="l">
              <a:spcBef>
                <a:spcPts val="1200"/>
              </a:spcBef>
              <a:spcAft>
                <a:spcPts val="0"/>
              </a:spcAft>
              <a:buSzPts val="1800"/>
              <a:buChar char="●"/>
            </a:pPr>
            <a:r>
              <a:rPr lang="en-GB"/>
              <a:t>Atoms = small letters</a:t>
            </a:r>
            <a:endParaRPr/>
          </a:p>
          <a:p>
            <a:pPr indent="-342900" lvl="0" marL="457200" rtl="0" algn="l">
              <a:spcBef>
                <a:spcPts val="0"/>
              </a:spcBef>
              <a:spcAft>
                <a:spcPts val="0"/>
              </a:spcAft>
              <a:buSzPts val="1800"/>
              <a:buChar char="●"/>
            </a:pPr>
            <a:r>
              <a:rPr lang="en-GB"/>
              <a:t>Ordered</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GB"/>
              <a:t> </a:t>
            </a:r>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94" name="Google Shape;94;p18"/>
          <p:cNvPicPr preferRelativeResize="0"/>
          <p:nvPr/>
        </p:nvPicPr>
        <p:blipFill>
          <a:blip r:embed="rId3">
            <a:alphaModFix/>
          </a:blip>
          <a:stretch>
            <a:fillRect/>
          </a:stretch>
        </p:blipFill>
        <p:spPr>
          <a:xfrm>
            <a:off x="3210650" y="1536671"/>
            <a:ext cx="5018424" cy="312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Prerequisites</a:t>
            </a:r>
            <a:endParaRPr/>
          </a:p>
        </p:txBody>
      </p:sp>
      <p:sp>
        <p:nvSpPr>
          <p:cNvPr id="100" name="Google Shape;100;p19"/>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Ordered Logic </a:t>
            </a:r>
            <a:endParaRPr/>
          </a:p>
          <a:p>
            <a:pPr indent="0" lvl="0" marL="0" rtl="0" algn="l">
              <a:spcBef>
                <a:spcPts val="1200"/>
              </a:spcBef>
              <a:spcAft>
                <a:spcPts val="0"/>
              </a:spcAft>
              <a:buNone/>
            </a:pPr>
            <a:r>
              <a:rPr lang="en-GB"/>
              <a:t>Rules</a:t>
            </a:r>
            <a:endParaRPr/>
          </a:p>
          <a:p>
            <a:pPr indent="-342900" lvl="0" marL="457200" rtl="0" algn="l">
              <a:spcBef>
                <a:spcPts val="1200"/>
              </a:spcBef>
              <a:spcAft>
                <a:spcPts val="0"/>
              </a:spcAft>
              <a:buSzPts val="1800"/>
              <a:buChar char="●"/>
            </a:pPr>
            <a:r>
              <a:rPr lang="en-GB"/>
              <a:t>Atoms = small letters</a:t>
            </a:r>
            <a:endParaRPr/>
          </a:p>
          <a:p>
            <a:pPr indent="-342900" lvl="0" marL="457200" rtl="0" algn="l">
              <a:spcBef>
                <a:spcPts val="0"/>
              </a:spcBef>
              <a:spcAft>
                <a:spcPts val="0"/>
              </a:spcAft>
              <a:buSzPts val="1800"/>
              <a:buChar char="●"/>
            </a:pPr>
            <a:r>
              <a:rPr lang="en-GB"/>
              <a:t>Ordered</a:t>
            </a:r>
            <a:endParaRPr/>
          </a:p>
          <a:p>
            <a:pPr indent="-342900" lvl="0" marL="457200" rtl="0" algn="l">
              <a:spcBef>
                <a:spcPts val="0"/>
              </a:spcBef>
              <a:spcAft>
                <a:spcPts val="0"/>
              </a:spcAft>
              <a:buSzPts val="1800"/>
              <a:buChar char="●"/>
            </a:pPr>
            <a:r>
              <a:rPr lang="en-GB"/>
              <a:t>At most 1 rule</a:t>
            </a:r>
            <a:endParaRPr/>
          </a:p>
          <a:p>
            <a:pPr indent="0" lvl="0" marL="457200" rtl="0" algn="l">
              <a:spcBef>
                <a:spcPts val="1200"/>
              </a:spcBef>
              <a:spcAft>
                <a:spcPts val="1200"/>
              </a:spcAft>
              <a:buNone/>
            </a:pPr>
            <a:r>
              <a:rPr lang="en-GB"/>
              <a:t> </a:t>
            </a:r>
            <a:endParaRPr/>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2" name="Google Shape;102;p19"/>
          <p:cNvPicPr preferRelativeResize="0"/>
          <p:nvPr/>
        </p:nvPicPr>
        <p:blipFill>
          <a:blip r:embed="rId3">
            <a:alphaModFix/>
          </a:blip>
          <a:stretch>
            <a:fillRect/>
          </a:stretch>
        </p:blipFill>
        <p:spPr>
          <a:xfrm>
            <a:off x="3210650" y="1536671"/>
            <a:ext cx="5018424" cy="312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Prerequisites</a:t>
            </a:r>
            <a:endParaRPr/>
          </a:p>
        </p:txBody>
      </p:sp>
      <p:sp>
        <p:nvSpPr>
          <p:cNvPr id="108" name="Google Shape;108;p20"/>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Ordered Logic </a:t>
            </a:r>
            <a:endParaRPr/>
          </a:p>
          <a:p>
            <a:pPr indent="0" lvl="0" marL="0" rtl="0" algn="l">
              <a:spcBef>
                <a:spcPts val="1200"/>
              </a:spcBef>
              <a:spcAft>
                <a:spcPts val="0"/>
              </a:spcAft>
              <a:buNone/>
            </a:pPr>
            <a:r>
              <a:rPr lang="en-GB"/>
              <a:t>Rules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a</a:t>
            </a:r>
            <a:r>
              <a:rPr lang="en-GB"/>
              <a:t> -o b</a:t>
            </a:r>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0" name="Google Shape;110;p20"/>
          <p:cNvPicPr preferRelativeResize="0"/>
          <p:nvPr/>
        </p:nvPicPr>
        <p:blipFill>
          <a:blip r:embed="rId3">
            <a:alphaModFix/>
          </a:blip>
          <a:stretch>
            <a:fillRect/>
          </a:stretch>
        </p:blipFill>
        <p:spPr>
          <a:xfrm>
            <a:off x="3210650" y="1536671"/>
            <a:ext cx="5018424" cy="312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Prerequisites</a:t>
            </a:r>
            <a:endParaRPr/>
          </a:p>
        </p:txBody>
      </p:sp>
      <p:sp>
        <p:nvSpPr>
          <p:cNvPr id="116" name="Google Shape;116;p21"/>
          <p:cNvSpPr txBox="1"/>
          <p:nvPr>
            <p:ph idx="1" type="body"/>
          </p:nvPr>
        </p:nvSpPr>
        <p:spPr>
          <a:xfrm>
            <a:off x="311700" y="1132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Ordered Logic </a:t>
            </a:r>
            <a:endParaRPr/>
          </a:p>
          <a:p>
            <a:pPr indent="0" lvl="0" marL="0" rtl="0" algn="l">
              <a:spcBef>
                <a:spcPts val="1200"/>
              </a:spcBef>
              <a:spcAft>
                <a:spcPts val="1200"/>
              </a:spcAft>
              <a:buNone/>
            </a:pPr>
            <a:r>
              <a:rPr lang="en-GB"/>
              <a:t>A source of Ambiguity</a:t>
            </a:r>
            <a:endParaRPr/>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8" name="Google Shape;118;p21"/>
          <p:cNvPicPr preferRelativeResize="0"/>
          <p:nvPr/>
        </p:nvPicPr>
        <p:blipFill>
          <a:blip r:embed="rId3">
            <a:alphaModFix/>
          </a:blip>
          <a:stretch>
            <a:fillRect/>
          </a:stretch>
        </p:blipFill>
        <p:spPr>
          <a:xfrm>
            <a:off x="2004900" y="3029850"/>
            <a:ext cx="5657850" cy="127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