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Oswald"/>
      <p:regular r:id="rId31"/>
      <p:bold r:id="rId32"/>
    </p:embeddedFont>
    <p:embeddedFont>
      <p:font typeface="Source Sans Pr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swald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SourceSansPro-regular.fntdata"/><Relationship Id="rId10" Type="http://schemas.openxmlformats.org/officeDocument/2006/relationships/slide" Target="slides/slide6.xml"/><Relationship Id="rId32" Type="http://schemas.openxmlformats.org/officeDocument/2006/relationships/font" Target="fonts/Oswald-bold.fntdata"/><Relationship Id="rId13" Type="http://schemas.openxmlformats.org/officeDocument/2006/relationships/slide" Target="slides/slide9.xml"/><Relationship Id="rId35" Type="http://schemas.openxmlformats.org/officeDocument/2006/relationships/font" Target="fonts/SourceSansPro-italic.fntdata"/><Relationship Id="rId12" Type="http://schemas.openxmlformats.org/officeDocument/2006/relationships/slide" Target="slides/slide8.xml"/><Relationship Id="rId34" Type="http://schemas.openxmlformats.org/officeDocument/2006/relationships/font" Target="fonts/SourceSansPro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SourceSansPro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e863312882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e86331288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eaf80d912a_0_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eaf80d912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eaf80d912a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eaf80d912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eaf80d912a_0_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eaf80d912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eaf80d912a_0_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eaf80d912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cd566ac1d1_0_4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cd566ac1d1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eaf80d912a_0_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eaf80d912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cd566ac1d1_0_30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cd566ac1d1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eaf80d912a_0_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eaf80d912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eaf80d912a_0_9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eaf80d912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eaf80d912a_0_1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eaf80d912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af80d912a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af80d912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eaf80d912a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eaf80d912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e863312882_0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e86331288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rect b="b" l="l" r="r" t="t"/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rect b="b" l="l" r="r" t="t"/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"/>
          <p:cNvSpPr txBox="1"/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l graph">
  <p:cSld name="BLANK_2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1"/>
          <p:cNvSpPr/>
          <p:nvPr/>
        </p:nvSpPr>
        <p:spPr>
          <a:xfrm>
            <a:off x="-20075" y="636775"/>
            <a:ext cx="9203950" cy="4550900"/>
          </a:xfrm>
          <a:custGeom>
            <a:rect b="b" l="l" r="r" t="t"/>
            <a:pathLst>
              <a:path extrusionOk="0" h="182036" w="368158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419" name="Google Shape;419;p11"/>
          <p:cNvSpPr/>
          <p:nvPr/>
        </p:nvSpPr>
        <p:spPr>
          <a:xfrm>
            <a:off x="-33475" y="768100"/>
            <a:ext cx="9210650" cy="4406200"/>
          </a:xfrm>
          <a:custGeom>
            <a:rect b="b" l="l" r="r" t="t"/>
            <a:pathLst>
              <a:path extrusionOk="0" h="176248" w="368426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20" name="Google Shape;420;p11"/>
          <p:cNvSpPr/>
          <p:nvPr/>
        </p:nvSpPr>
        <p:spPr>
          <a:xfrm rot="8100000">
            <a:off x="1847981" y="44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11"/>
          <p:cNvSpPr/>
          <p:nvPr/>
        </p:nvSpPr>
        <p:spPr>
          <a:xfrm rot="8100000">
            <a:off x="6038981" y="72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11"/>
          <p:cNvSpPr/>
          <p:nvPr/>
        </p:nvSpPr>
        <p:spPr>
          <a:xfrm rot="8100000">
            <a:off x="7181981" y="76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3" name="Google Shape;423;p11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24" name="Google Shape;424;p11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5" name="Google Shape;425;p11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6" name="Google Shape;426;p11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27" name="Google Shape;427;p11"/>
          <p:cNvGrpSpPr/>
          <p:nvPr/>
        </p:nvGrpSpPr>
        <p:grpSpPr>
          <a:xfrm>
            <a:off x="-42837" y="633488"/>
            <a:ext cx="9229575" cy="642787"/>
            <a:chOff x="-42837" y="4443488"/>
            <a:chExt cx="9229575" cy="642787"/>
          </a:xfrm>
        </p:grpSpPr>
        <p:sp>
          <p:nvSpPr>
            <p:cNvPr id="428" name="Google Shape;428;p1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3" name="Google Shape;453;p11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11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11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11"/>
          <p:cNvSpPr/>
          <p:nvPr/>
        </p:nvSpPr>
        <p:spPr>
          <a:xfrm rot="8100000">
            <a:off x="8699949" y="51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1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6775" y="2008375"/>
            <a:ext cx="9210650" cy="3172625"/>
          </a:xfrm>
          <a:custGeom>
            <a:rect b="b" l="l" r="r" t="t"/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6775" y="2139700"/>
            <a:ext cx="9210650" cy="3041300"/>
          </a:xfrm>
          <a:custGeom>
            <a:rect b="b" l="l" r="r" t="t"/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5" name="Google Shape;115;p3"/>
          <p:cNvSpPr txBox="1"/>
          <p:nvPr>
            <p:ph idx="1" type="subTitle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3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idx="1" type="body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◉"/>
              <a:defRPr i="1" sz="3000"/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Char char="◉"/>
              <a:defRPr i="1" sz="3000"/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i="1" sz="3000"/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i="1" sz="3000"/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9pPr>
          </a:lstStyle>
          <a:p/>
        </p:txBody>
      </p:sp>
      <p:sp>
        <p:nvSpPr>
          <p:cNvPr id="119" name="Google Shape;119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</a:rPr>
              <a:t>“</a:t>
            </a:r>
            <a:endParaRPr sz="9600">
              <a:solidFill>
                <a:schemeClr val="accent1"/>
              </a:solidFill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21" name="Google Shape;121;p4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2" name="Google Shape;122;p4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6" name="Google Shape;126;p4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7" name="Google Shape;127;p4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8" name="Google Shape;128;p4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29" name="Google Shape;129;p4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30" name="Google Shape;130;p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4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62" name="Google Shape;162;p5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3" name="Google Shape;163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" name="Google Shape;166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7" name="Google Shape;167;p5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8" name="Google Shape;168;p5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9" name="Google Shape;169;p5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70" name="Google Shape;170;p5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171" name="Google Shape;171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" name="Google Shape;196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5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01" name="Google Shape;201;p5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2" name="Google Shape;202;p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05" name="Google Shape;205;p6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6" name="Google Shape;206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9" name="Google Shape;209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0" name="Google Shape;210;p6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1" name="Google Shape;211;p6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2" name="Google Shape;212;p6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13" name="Google Shape;213;p6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14" name="Google Shape;214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" name="Google Shape;239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6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44" name="Google Shape;244;p6"/>
          <p:cNvSpPr txBox="1"/>
          <p:nvPr>
            <p:ph idx="1" type="body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5" name="Google Shape;245;p6"/>
          <p:cNvSpPr txBox="1"/>
          <p:nvPr>
            <p:ph idx="2" type="body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6" name="Google Shape;246;p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49" name="Google Shape;249;p7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50" name="Google Shape;250;p7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7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7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" name="Google Shape;253;p7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4" name="Google Shape;254;p7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55" name="Google Shape;255;p7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56" name="Google Shape;256;p7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57" name="Google Shape;257;p7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58" name="Google Shape;258;p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3" name="Google Shape;283;p7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7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7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88" name="Google Shape;288;p7"/>
          <p:cNvSpPr txBox="1"/>
          <p:nvPr>
            <p:ph idx="1" type="body"/>
          </p:nvPr>
        </p:nvSpPr>
        <p:spPr>
          <a:xfrm>
            <a:off x="705900" y="1626600"/>
            <a:ext cx="2471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9" name="Google Shape;289;p7"/>
          <p:cNvSpPr txBox="1"/>
          <p:nvPr>
            <p:ph idx="2" type="body"/>
          </p:nvPr>
        </p:nvSpPr>
        <p:spPr>
          <a:xfrm>
            <a:off x="3304125" y="1626600"/>
            <a:ext cx="2471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0" name="Google Shape;290;p7"/>
          <p:cNvSpPr txBox="1"/>
          <p:nvPr>
            <p:ph idx="3" type="body"/>
          </p:nvPr>
        </p:nvSpPr>
        <p:spPr>
          <a:xfrm>
            <a:off x="5902350" y="1626600"/>
            <a:ext cx="2471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1" name="Google Shape;291;p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94" name="Google Shape;294;p8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5" name="Google Shape;295;p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" name="Google Shape;298;p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9" name="Google Shape;299;p8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0" name="Google Shape;300;p8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1" name="Google Shape;301;p8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02" name="Google Shape;302;p8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03" name="Google Shape;303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8" name="Google Shape;328;p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8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33" name="Google Shape;333;p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9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36" name="Google Shape;336;p9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37" name="Google Shape;337;p9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9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9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0" name="Google Shape;340;p9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41" name="Google Shape;341;p9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2" name="Google Shape;342;p9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3" name="Google Shape;343;p9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44" name="Google Shape;344;p9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45" name="Google Shape;345;p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9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9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9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9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9"/>
          <p:cNvSpPr txBox="1"/>
          <p:nvPr>
            <p:ph idx="1" type="body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</a:lstStyle>
          <a:p/>
        </p:txBody>
      </p:sp>
      <p:sp>
        <p:nvSpPr>
          <p:cNvPr id="375" name="Google Shape;375;p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1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30" name="Google Shape;30;p1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1" name="Google Shape;31;p1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" name="Google Shape;32;p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/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E-COMMERCE DASHBOARD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22"/>
          <p:cNvSpPr txBox="1"/>
          <p:nvPr>
            <p:ph idx="1" type="body"/>
          </p:nvPr>
        </p:nvSpPr>
        <p:spPr>
          <a:xfrm>
            <a:off x="1131500" y="1552950"/>
            <a:ext cx="65208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SzPts val="1900"/>
              <a:buChar char="◉"/>
            </a:pPr>
            <a:r>
              <a:rPr lang="en" sz="1900"/>
              <a:t>Dataset has </a:t>
            </a:r>
            <a:r>
              <a:rPr b="1" lang="en" sz="1900"/>
              <a:t>no missing values</a:t>
            </a:r>
            <a:r>
              <a:rPr lang="en" sz="1900"/>
              <a:t>.</a:t>
            </a:r>
            <a:endParaRPr sz="19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b="1" lang="en"/>
              <a:t>Aging Validation</a:t>
            </a:r>
            <a:r>
              <a:rPr lang="en"/>
              <a:t>: Order Date - Ship Date =  Aging.  Consistent throughout the dataset.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Cross Validation of </a:t>
            </a:r>
            <a:r>
              <a:rPr b="1" lang="en"/>
              <a:t>categorical columns</a:t>
            </a:r>
            <a:r>
              <a:rPr lang="en"/>
              <a:t> to find any inconsistencies.</a:t>
            </a:r>
            <a:r>
              <a:rPr b="1" lang="en"/>
              <a:t> No </a:t>
            </a:r>
            <a:r>
              <a:rPr b="1" lang="en"/>
              <a:t>anomalies</a:t>
            </a:r>
            <a:r>
              <a:rPr b="1" lang="en"/>
              <a:t> detected</a:t>
            </a:r>
            <a:r>
              <a:rPr lang="en"/>
              <a:t>.</a:t>
            </a:r>
            <a:endParaRPr/>
          </a:p>
        </p:txBody>
      </p:sp>
      <p:sp>
        <p:nvSpPr>
          <p:cNvPr id="527" name="Google Shape;527;p22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VALIDATION AND PREPROCESSING</a:t>
            </a:r>
            <a:endParaRPr/>
          </a:p>
        </p:txBody>
      </p:sp>
      <p:sp>
        <p:nvSpPr>
          <p:cNvPr id="528" name="Google Shape;528;p2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3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insertion into Tableau </a:t>
            </a:r>
            <a:endParaRPr/>
          </a:p>
        </p:txBody>
      </p:sp>
      <p:sp>
        <p:nvSpPr>
          <p:cNvPr id="534" name="Google Shape;534;p23"/>
          <p:cNvSpPr txBox="1"/>
          <p:nvPr>
            <p:ph idx="1" type="body"/>
          </p:nvPr>
        </p:nvSpPr>
        <p:spPr>
          <a:xfrm>
            <a:off x="705900" y="1626600"/>
            <a:ext cx="73386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Note: Mysql database connection is unavailable in Tableau public </a:t>
            </a:r>
            <a:r>
              <a:rPr b="1" lang="en"/>
              <a:t>free</a:t>
            </a:r>
            <a:r>
              <a:rPr b="1" lang="en"/>
              <a:t> 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can directly open the excel file in tableau.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Then we extract the data from the file creating a local data </a:t>
            </a:r>
            <a:r>
              <a:rPr lang="en"/>
              <a:t>source</a:t>
            </a:r>
            <a:r>
              <a:rPr lang="en"/>
              <a:t> in Tableau for </a:t>
            </a:r>
            <a:r>
              <a:rPr lang="en"/>
              <a:t>the</a:t>
            </a:r>
            <a:r>
              <a:rPr lang="en"/>
              <a:t> given project.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Once data is inserted we get measure names - discrete and categorical values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And measure values - </a:t>
            </a:r>
            <a:r>
              <a:rPr lang="en"/>
              <a:t>continuous</a:t>
            </a:r>
            <a:r>
              <a:rPr lang="en"/>
              <a:t> values to plot our visualizations</a:t>
            </a:r>
            <a:endParaRPr/>
          </a:p>
        </p:txBody>
      </p:sp>
      <p:sp>
        <p:nvSpPr>
          <p:cNvPr id="535" name="Google Shape;535;p23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4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Calculated Field </a:t>
            </a:r>
            <a:r>
              <a:rPr lang="en"/>
              <a:t>into Tableau </a:t>
            </a:r>
            <a:endParaRPr/>
          </a:p>
        </p:txBody>
      </p:sp>
      <p:sp>
        <p:nvSpPr>
          <p:cNvPr id="541" name="Google Shape;541;p24"/>
          <p:cNvSpPr txBox="1"/>
          <p:nvPr>
            <p:ph idx="1" type="body"/>
          </p:nvPr>
        </p:nvSpPr>
        <p:spPr>
          <a:xfrm>
            <a:off x="705750" y="1472400"/>
            <a:ext cx="73386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Profit %</a:t>
            </a:r>
            <a:r>
              <a:rPr lang="en"/>
              <a:t> -  SUM[Profit]/SUM[Sales]   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IS </a:t>
            </a:r>
            <a:r>
              <a:rPr b="1" lang="en"/>
              <a:t>Business</a:t>
            </a:r>
            <a:r>
              <a:rPr b="1" lang="en"/>
              <a:t> Day -  </a:t>
            </a:r>
            <a:r>
              <a:rPr lang="en"/>
              <a:t>We use DATEPART method on order date , to find the day on which order is shipped and classify it as </a:t>
            </a:r>
            <a:r>
              <a:rPr lang="en"/>
              <a:t>business</a:t>
            </a:r>
            <a:r>
              <a:rPr lang="en"/>
              <a:t> day (for weekday) and not </a:t>
            </a:r>
            <a:r>
              <a:rPr lang="en"/>
              <a:t>business</a:t>
            </a:r>
            <a:r>
              <a:rPr lang="en"/>
              <a:t> day (weekends)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Shipment status - </a:t>
            </a:r>
            <a:r>
              <a:rPr lang="en"/>
              <a:t>We first assign the stipulated number of days it should take for </a:t>
            </a:r>
            <a:r>
              <a:rPr lang="en"/>
              <a:t>the</a:t>
            </a:r>
            <a:r>
              <a:rPr lang="en"/>
              <a:t> product to be shipped by using the general convention in ship mode.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‘Same Day’ - 1 , ‘First Class’ - 3 , ‘Second Class’ - 5 , ‘Standard Class’ - 7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then compare it with the Aging , to decide whether order is shipped early, late or on time.</a:t>
            </a:r>
            <a:endParaRPr/>
          </a:p>
        </p:txBody>
      </p:sp>
      <p:sp>
        <p:nvSpPr>
          <p:cNvPr id="542" name="Google Shape;542;p2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5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>
                <a:solidFill>
                  <a:schemeClr val="accent2"/>
                </a:solidFill>
              </a:rPr>
              <a:t>PICTURE</a:t>
            </a:r>
            <a:r>
              <a:rPr lang="en"/>
              <a:t> IS WORTH A THOUSAND WORDS</a:t>
            </a:r>
            <a:endParaRPr/>
          </a:p>
        </p:txBody>
      </p:sp>
      <p:sp>
        <p:nvSpPr>
          <p:cNvPr id="548" name="Google Shape;548;p25"/>
          <p:cNvSpPr txBox="1"/>
          <p:nvPr>
            <p:ph idx="1" type="body"/>
          </p:nvPr>
        </p:nvSpPr>
        <p:spPr>
          <a:xfrm>
            <a:off x="442975" y="1641300"/>
            <a:ext cx="2580300" cy="24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Processing many records in a spreadsheet becomes easier when you visualize it in a graph</a:t>
            </a:r>
            <a:endParaRPr sz="1800"/>
          </a:p>
        </p:txBody>
      </p:sp>
      <p:pic>
        <p:nvPicPr>
          <p:cNvPr id="549" name="Google Shape;5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9150" y="1493700"/>
            <a:ext cx="2765700" cy="2765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50" name="Google Shape;550;p25"/>
          <p:cNvSpPr txBox="1"/>
          <p:nvPr>
            <p:ph idx="1" type="body"/>
          </p:nvPr>
        </p:nvSpPr>
        <p:spPr>
          <a:xfrm>
            <a:off x="6120725" y="1641300"/>
            <a:ext cx="2580300" cy="24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New insights from different perspectives .</a:t>
            </a:r>
            <a:endParaRPr sz="1800"/>
          </a:p>
        </p:txBody>
      </p:sp>
      <p:sp>
        <p:nvSpPr>
          <p:cNvPr id="551" name="Google Shape;551;p2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6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create  three dashboard each </a:t>
            </a:r>
            <a:r>
              <a:rPr lang="en"/>
              <a:t>highlighting</a:t>
            </a:r>
            <a:r>
              <a:rPr lang="en"/>
              <a:t> a different aspect of the </a:t>
            </a:r>
            <a:r>
              <a:rPr lang="en"/>
              <a:t>business.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From these we build an interactive story that lets user draw their own insights while we highlight the relevant features that intrigued us while working on the dataset.</a:t>
            </a:r>
            <a:endParaRPr/>
          </a:p>
        </p:txBody>
      </p:sp>
      <p:sp>
        <p:nvSpPr>
          <p:cNvPr id="557" name="Google Shape;557;p2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27"/>
          <p:cNvSpPr txBox="1"/>
          <p:nvPr>
            <p:ph type="title"/>
          </p:nvPr>
        </p:nvSpPr>
        <p:spPr>
          <a:xfrm>
            <a:off x="1047750" y="0"/>
            <a:ext cx="6996600" cy="94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SALES</a:t>
            </a:r>
            <a:r>
              <a:rPr lang="en"/>
              <a:t> OVERVIEW </a:t>
            </a:r>
            <a:endParaRPr/>
          </a:p>
        </p:txBody>
      </p:sp>
      <p:sp>
        <p:nvSpPr>
          <p:cNvPr id="563" name="Google Shape;563;p27"/>
          <p:cNvSpPr/>
          <p:nvPr/>
        </p:nvSpPr>
        <p:spPr>
          <a:xfrm>
            <a:off x="3485050" y="1567267"/>
            <a:ext cx="929494" cy="548374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4" name="Google Shape;564;p27"/>
          <p:cNvGrpSpPr/>
          <p:nvPr/>
        </p:nvGrpSpPr>
        <p:grpSpPr>
          <a:xfrm>
            <a:off x="3844549" y="3126202"/>
            <a:ext cx="599842" cy="589958"/>
            <a:chOff x="1244325" y="4999400"/>
            <a:chExt cx="444525" cy="437200"/>
          </a:xfrm>
        </p:grpSpPr>
        <p:sp>
          <p:nvSpPr>
            <p:cNvPr id="565" name="Google Shape;565;p27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7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7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7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7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0" name="Google Shape;570;p27"/>
          <p:cNvGrpSpPr/>
          <p:nvPr/>
        </p:nvGrpSpPr>
        <p:grpSpPr>
          <a:xfrm>
            <a:off x="5266889" y="3113863"/>
            <a:ext cx="409140" cy="420402"/>
            <a:chOff x="2605300" y="5003050"/>
            <a:chExt cx="418900" cy="430475"/>
          </a:xfrm>
        </p:grpSpPr>
        <p:sp>
          <p:nvSpPr>
            <p:cNvPr id="571" name="Google Shape;571;p27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7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7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4" name="Google Shape;574;p27"/>
          <p:cNvSpPr/>
          <p:nvPr/>
        </p:nvSpPr>
        <p:spPr>
          <a:xfrm>
            <a:off x="5213649" y="2080225"/>
            <a:ext cx="300114" cy="273023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6" name="Google Shape;576;p27"/>
          <p:cNvSpPr txBox="1"/>
          <p:nvPr/>
        </p:nvSpPr>
        <p:spPr>
          <a:xfrm>
            <a:off x="1233325" y="1051125"/>
            <a:ext cx="63768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Our first Dashboard aims to give a brief overview of the sales of the 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company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for the year 2015.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First we create a geographical map by dropping the auto-generated latitude and longitude filed , and use color to compare  amount of sales across different countries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Second we create a dual axis bar- line chart to compare total sales and sales of each product category on a monthly basis.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Lastly we have a bar chart showing monthly sales across different segments.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We add filters for product category , 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segment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, country , region and a filter for quarterly basis analysis.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2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2" name="Google Shape;582;p28"/>
          <p:cNvPicPr preferRelativeResize="0"/>
          <p:nvPr/>
        </p:nvPicPr>
        <p:blipFill rotWithShape="1">
          <a:blip r:embed="rId3">
            <a:alphaModFix/>
          </a:blip>
          <a:srcRect b="0" l="0" r="1380" t="-3359"/>
          <a:stretch/>
        </p:blipFill>
        <p:spPr>
          <a:xfrm>
            <a:off x="1903600" y="637025"/>
            <a:ext cx="5429250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29"/>
          <p:cNvSpPr txBox="1"/>
          <p:nvPr>
            <p:ph type="title"/>
          </p:nvPr>
        </p:nvSpPr>
        <p:spPr>
          <a:xfrm>
            <a:off x="1047750" y="0"/>
            <a:ext cx="6996600" cy="94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PROFIT</a:t>
            </a:r>
            <a:r>
              <a:rPr lang="en"/>
              <a:t> OVERVIEW </a:t>
            </a:r>
            <a:endParaRPr/>
          </a:p>
        </p:txBody>
      </p:sp>
      <p:sp>
        <p:nvSpPr>
          <p:cNvPr id="588" name="Google Shape;588;p29"/>
          <p:cNvSpPr/>
          <p:nvPr/>
        </p:nvSpPr>
        <p:spPr>
          <a:xfrm>
            <a:off x="3485050" y="1567267"/>
            <a:ext cx="929494" cy="548374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9" name="Google Shape;589;p29"/>
          <p:cNvGrpSpPr/>
          <p:nvPr/>
        </p:nvGrpSpPr>
        <p:grpSpPr>
          <a:xfrm>
            <a:off x="3844549" y="3126201"/>
            <a:ext cx="599842" cy="589958"/>
            <a:chOff x="1244325" y="4999400"/>
            <a:chExt cx="444525" cy="437200"/>
          </a:xfrm>
        </p:grpSpPr>
        <p:sp>
          <p:nvSpPr>
            <p:cNvPr id="590" name="Google Shape;590;p29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9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9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9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9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5" name="Google Shape;595;p29"/>
          <p:cNvGrpSpPr/>
          <p:nvPr/>
        </p:nvGrpSpPr>
        <p:grpSpPr>
          <a:xfrm>
            <a:off x="5266889" y="3113863"/>
            <a:ext cx="409140" cy="420402"/>
            <a:chOff x="2605300" y="5003050"/>
            <a:chExt cx="418900" cy="430475"/>
          </a:xfrm>
        </p:grpSpPr>
        <p:sp>
          <p:nvSpPr>
            <p:cNvPr id="596" name="Google Shape;596;p29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9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9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9" name="Google Shape;599;p29"/>
          <p:cNvSpPr/>
          <p:nvPr/>
        </p:nvSpPr>
        <p:spPr>
          <a:xfrm>
            <a:off x="5213649" y="2080225"/>
            <a:ext cx="300114" cy="273023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2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1" name="Google Shape;601;p29"/>
          <p:cNvSpPr txBox="1"/>
          <p:nvPr/>
        </p:nvSpPr>
        <p:spPr>
          <a:xfrm>
            <a:off x="1233325" y="1051125"/>
            <a:ext cx="6376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Our second  Dashboard 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highlights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the profit earned by the company for each individual countries.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First we create a donut chart which represent the profit earned by each product category over the three segments.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Second we create a geographical map which show the details of the specific country.Thus we can get a higher level of detail by analyzing the profit across each state for the country of interest.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Lastly we have a horizontal bar chart showing top 10 most profitable products 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We add filters for month of the order date, country , region , 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segment.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We use product category as a context filter to sync the bar chart for most profitable products based on category.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3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7" name="Google Shape;60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4350" y="813250"/>
            <a:ext cx="5943600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1"/>
          <p:cNvSpPr txBox="1"/>
          <p:nvPr>
            <p:ph type="title"/>
          </p:nvPr>
        </p:nvSpPr>
        <p:spPr>
          <a:xfrm>
            <a:off x="1047750" y="0"/>
            <a:ext cx="6996600" cy="94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PRODUCT</a:t>
            </a:r>
            <a:r>
              <a:rPr lang="en"/>
              <a:t> OVERVIEW </a:t>
            </a:r>
            <a:endParaRPr/>
          </a:p>
        </p:txBody>
      </p:sp>
      <p:sp>
        <p:nvSpPr>
          <p:cNvPr id="613" name="Google Shape;613;p31"/>
          <p:cNvSpPr/>
          <p:nvPr/>
        </p:nvSpPr>
        <p:spPr>
          <a:xfrm>
            <a:off x="3485050" y="1567267"/>
            <a:ext cx="929494" cy="548374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4" name="Google Shape;614;p31"/>
          <p:cNvGrpSpPr/>
          <p:nvPr/>
        </p:nvGrpSpPr>
        <p:grpSpPr>
          <a:xfrm>
            <a:off x="3844549" y="3126201"/>
            <a:ext cx="599842" cy="589958"/>
            <a:chOff x="1244325" y="4999400"/>
            <a:chExt cx="444525" cy="437200"/>
          </a:xfrm>
        </p:grpSpPr>
        <p:sp>
          <p:nvSpPr>
            <p:cNvPr id="615" name="Google Shape;615;p31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1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1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1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0" name="Google Shape;620;p31"/>
          <p:cNvGrpSpPr/>
          <p:nvPr/>
        </p:nvGrpSpPr>
        <p:grpSpPr>
          <a:xfrm>
            <a:off x="5266889" y="3113863"/>
            <a:ext cx="409140" cy="420402"/>
            <a:chOff x="2605300" y="5003050"/>
            <a:chExt cx="418900" cy="430475"/>
          </a:xfrm>
        </p:grpSpPr>
        <p:sp>
          <p:nvSpPr>
            <p:cNvPr id="621" name="Google Shape;621;p31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1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1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4" name="Google Shape;624;p31"/>
          <p:cNvSpPr/>
          <p:nvPr/>
        </p:nvSpPr>
        <p:spPr>
          <a:xfrm>
            <a:off x="5213649" y="2080225"/>
            <a:ext cx="300114" cy="273023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3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6" name="Google Shape;626;p31"/>
          <p:cNvSpPr txBox="1"/>
          <p:nvPr/>
        </p:nvSpPr>
        <p:spPr>
          <a:xfrm>
            <a:off x="1233325" y="1051125"/>
            <a:ext cx="63768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Our final  Dashboard tries to analyze products based on different columns of the dataset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Firstly we create a table with ship mode as columns and order priority as rows and quantity of products as the value.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Secondly we create a bubble chart for product category and shipment status.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Third we have an area chart for different 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segments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across all the months to see which segment buys the most.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Lastly we have top 10 discounted products.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We add filters for product category , order priority , ship mode, true and false filter for 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business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day and a filter to analyze data on 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quarterly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basis.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470" name="Google Shape;470;p1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1" name="Google Shape;471;p14"/>
          <p:cNvSpPr txBox="1"/>
          <p:nvPr/>
        </p:nvSpPr>
        <p:spPr>
          <a:xfrm>
            <a:off x="2229625" y="350195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AARSH SAPRA</a:t>
            </a:r>
            <a:br>
              <a:rPr lang="en" sz="150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AUTHOR 1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2" name="Google Shape;472;p14"/>
          <p:cNvSpPr txBox="1"/>
          <p:nvPr/>
        </p:nvSpPr>
        <p:spPr>
          <a:xfrm>
            <a:off x="5837338" y="350195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RACHIT AGARWAL</a:t>
            </a:r>
            <a:br>
              <a:rPr lang="en" sz="150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AUTHOR 2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73" name="Google Shape;4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8000" y="1705525"/>
            <a:ext cx="1732450" cy="173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8425" y="1705525"/>
            <a:ext cx="1718126" cy="171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32" name="Google Shape;63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9575" y="879300"/>
            <a:ext cx="5695950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33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 ANALYSIS </a:t>
            </a:r>
            <a:endParaRPr/>
          </a:p>
        </p:txBody>
      </p:sp>
      <p:sp>
        <p:nvSpPr>
          <p:cNvPr id="638" name="Google Shape;638;p33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  <a:endParaRPr sz="120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34"/>
          <p:cNvSpPr txBox="1"/>
          <p:nvPr>
            <p:ph idx="4294967295" type="ctrTitle"/>
          </p:nvPr>
        </p:nvSpPr>
        <p:spPr>
          <a:xfrm>
            <a:off x="685800" y="325842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3,729,903</a:t>
            </a:r>
            <a:r>
              <a:rPr lang="en" sz="4800">
                <a:solidFill>
                  <a:schemeClr val="accent2"/>
                </a:solidFill>
              </a:rPr>
              <a:t>$</a:t>
            </a:r>
            <a:endParaRPr sz="4800">
              <a:solidFill>
                <a:schemeClr val="accent2"/>
              </a:solidFill>
            </a:endParaRPr>
          </a:p>
        </p:txBody>
      </p:sp>
      <p:sp>
        <p:nvSpPr>
          <p:cNvPr id="644" name="Google Shape;644;p34"/>
          <p:cNvSpPr txBox="1"/>
          <p:nvPr>
            <p:ph idx="4294967295" type="subTitle"/>
          </p:nvPr>
        </p:nvSpPr>
        <p:spPr>
          <a:xfrm>
            <a:off x="685800" y="936752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That’s a lot of money</a:t>
            </a:r>
            <a:endParaRPr sz="2600"/>
          </a:p>
        </p:txBody>
      </p:sp>
      <p:sp>
        <p:nvSpPr>
          <p:cNvPr id="645" name="Google Shape;645;p34"/>
          <p:cNvSpPr txBox="1"/>
          <p:nvPr>
            <p:ph idx="4294967295" type="ctrTitle"/>
          </p:nvPr>
        </p:nvSpPr>
        <p:spPr>
          <a:xfrm>
            <a:off x="685800" y="2954742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8,023,381</a:t>
            </a:r>
            <a:r>
              <a:rPr lang="en" sz="4800">
                <a:solidFill>
                  <a:schemeClr val="accent2"/>
                </a:solidFill>
              </a:rPr>
              <a:t>$</a:t>
            </a:r>
            <a:r>
              <a:rPr lang="en" sz="4800"/>
              <a:t> </a:t>
            </a:r>
            <a:r>
              <a:rPr lang="en" sz="4800">
                <a:solidFill>
                  <a:schemeClr val="accent2"/>
                </a:solidFill>
              </a:rPr>
              <a:t>sales</a:t>
            </a:r>
            <a:endParaRPr sz="4800">
              <a:solidFill>
                <a:schemeClr val="accent2"/>
              </a:solidFill>
            </a:endParaRPr>
          </a:p>
        </p:txBody>
      </p:sp>
      <p:sp>
        <p:nvSpPr>
          <p:cNvPr id="646" name="Google Shape;646;p34"/>
          <p:cNvSpPr txBox="1"/>
          <p:nvPr>
            <p:ph idx="4294967295" type="subTitle"/>
          </p:nvPr>
        </p:nvSpPr>
        <p:spPr>
          <a:xfrm>
            <a:off x="685800" y="3565652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Total success!</a:t>
            </a:r>
            <a:endParaRPr sz="2600"/>
          </a:p>
        </p:txBody>
      </p:sp>
      <p:sp>
        <p:nvSpPr>
          <p:cNvPr id="647" name="Google Shape;647;p34"/>
          <p:cNvSpPr txBox="1"/>
          <p:nvPr>
            <p:ph idx="4294967295" type="ctrTitle"/>
          </p:nvPr>
        </p:nvSpPr>
        <p:spPr>
          <a:xfrm>
            <a:off x="685800" y="1640293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153,732 </a:t>
            </a:r>
            <a:r>
              <a:rPr lang="en" sz="4800">
                <a:solidFill>
                  <a:schemeClr val="accent2"/>
                </a:solidFill>
              </a:rPr>
              <a:t>items</a:t>
            </a:r>
            <a:endParaRPr sz="4800">
              <a:solidFill>
                <a:schemeClr val="accent2"/>
              </a:solidFill>
            </a:endParaRPr>
          </a:p>
        </p:txBody>
      </p:sp>
      <p:sp>
        <p:nvSpPr>
          <p:cNvPr id="648" name="Google Shape;648;p34"/>
          <p:cNvSpPr txBox="1"/>
          <p:nvPr>
            <p:ph idx="4294967295" type="subTitle"/>
          </p:nvPr>
        </p:nvSpPr>
        <p:spPr>
          <a:xfrm>
            <a:off x="685800" y="2251202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And a lot of ordered products</a:t>
            </a:r>
            <a:endParaRPr sz="2600"/>
          </a:p>
        </p:txBody>
      </p:sp>
      <p:sp>
        <p:nvSpPr>
          <p:cNvPr id="649" name="Google Shape;649;p3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35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TRENDS IN SALES</a:t>
            </a:r>
            <a:endParaRPr/>
          </a:p>
        </p:txBody>
      </p:sp>
      <p:sp>
        <p:nvSpPr>
          <p:cNvPr id="655" name="Google Shape;655;p35"/>
          <p:cNvSpPr/>
          <p:nvPr/>
        </p:nvSpPr>
        <p:spPr>
          <a:xfrm>
            <a:off x="3485050" y="1567267"/>
            <a:ext cx="929494" cy="548374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6" name="Google Shape;656;p35"/>
          <p:cNvGrpSpPr/>
          <p:nvPr/>
        </p:nvGrpSpPr>
        <p:grpSpPr>
          <a:xfrm>
            <a:off x="3844549" y="3126201"/>
            <a:ext cx="599842" cy="589958"/>
            <a:chOff x="1244325" y="4999400"/>
            <a:chExt cx="444525" cy="437200"/>
          </a:xfrm>
        </p:grpSpPr>
        <p:sp>
          <p:nvSpPr>
            <p:cNvPr id="657" name="Google Shape;657;p35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5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5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5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5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2" name="Google Shape;662;p35"/>
          <p:cNvGrpSpPr/>
          <p:nvPr/>
        </p:nvGrpSpPr>
        <p:grpSpPr>
          <a:xfrm>
            <a:off x="5266889" y="3113863"/>
            <a:ext cx="409140" cy="420402"/>
            <a:chOff x="2605300" y="5003050"/>
            <a:chExt cx="418900" cy="430475"/>
          </a:xfrm>
        </p:grpSpPr>
        <p:sp>
          <p:nvSpPr>
            <p:cNvPr id="663" name="Google Shape;663;p35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5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5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6" name="Google Shape;666;p35"/>
          <p:cNvSpPr/>
          <p:nvPr/>
        </p:nvSpPr>
        <p:spPr>
          <a:xfrm>
            <a:off x="5213649" y="2080225"/>
            <a:ext cx="300114" cy="273023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3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8" name="Google Shape;668;p35"/>
          <p:cNvSpPr txBox="1"/>
          <p:nvPr>
            <p:ph idx="1" type="body"/>
          </p:nvPr>
        </p:nvSpPr>
        <p:spPr>
          <a:xfrm>
            <a:off x="1075850" y="1540175"/>
            <a:ext cx="3706500" cy="24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◉"/>
            </a:pPr>
            <a:r>
              <a:rPr lang="en" sz="1400"/>
              <a:t>We find that </a:t>
            </a:r>
            <a:r>
              <a:rPr b="1" lang="en" sz="1400"/>
              <a:t>United States</a:t>
            </a:r>
            <a:r>
              <a:rPr lang="en" sz="1400"/>
              <a:t> of America is the highest contributor with $1,562,170 worth in sales.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b="1" lang="en" sz="1400"/>
              <a:t>Consumer </a:t>
            </a:r>
            <a:r>
              <a:rPr lang="en" sz="1400"/>
              <a:t>segment</a:t>
            </a:r>
            <a:r>
              <a:rPr b="1" lang="en" sz="1400"/>
              <a:t> </a:t>
            </a:r>
            <a:r>
              <a:rPr lang="en" sz="1400"/>
              <a:t> alone amounts to more than 50% of the sales.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b="1" lang="en" sz="1400">
                <a:solidFill>
                  <a:srgbClr val="00FF00"/>
                </a:solidFill>
              </a:rPr>
              <a:t>Fashion</a:t>
            </a:r>
            <a:r>
              <a:rPr lang="en" sz="1400"/>
              <a:t> leads the sales in product categories and </a:t>
            </a:r>
            <a:r>
              <a:rPr b="1" lang="en" sz="1400">
                <a:solidFill>
                  <a:srgbClr val="FF0000"/>
                </a:solidFill>
              </a:rPr>
              <a:t>electronics</a:t>
            </a:r>
            <a:r>
              <a:rPr lang="en" sz="1400"/>
              <a:t> are the least sold products.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lang="en" sz="1400"/>
              <a:t>The monthly or quarterly sales are spread </a:t>
            </a:r>
            <a:r>
              <a:rPr b="1" lang="en" sz="1400"/>
              <a:t>evenly</a:t>
            </a:r>
            <a:r>
              <a:rPr lang="en" sz="1400"/>
              <a:t> across the year.</a:t>
            </a:r>
            <a:endParaRPr sz="1400"/>
          </a:p>
        </p:txBody>
      </p:sp>
      <p:pic>
        <p:nvPicPr>
          <p:cNvPr id="669" name="Google Shape;66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8625" y="1757825"/>
            <a:ext cx="2938275" cy="227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0" name="Google Shape;67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96900" y="3198825"/>
            <a:ext cx="1159625" cy="65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36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TRENDS IN PROFIT...</a:t>
            </a:r>
            <a:endParaRPr/>
          </a:p>
        </p:txBody>
      </p:sp>
      <p:sp>
        <p:nvSpPr>
          <p:cNvPr id="676" name="Google Shape;676;p36"/>
          <p:cNvSpPr/>
          <p:nvPr/>
        </p:nvSpPr>
        <p:spPr>
          <a:xfrm>
            <a:off x="3485050" y="1567267"/>
            <a:ext cx="929494" cy="548374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7" name="Google Shape;677;p36"/>
          <p:cNvGrpSpPr/>
          <p:nvPr/>
        </p:nvGrpSpPr>
        <p:grpSpPr>
          <a:xfrm>
            <a:off x="3844549" y="3126201"/>
            <a:ext cx="599842" cy="589958"/>
            <a:chOff x="1244325" y="4999400"/>
            <a:chExt cx="444525" cy="437200"/>
          </a:xfrm>
        </p:grpSpPr>
        <p:sp>
          <p:nvSpPr>
            <p:cNvPr id="678" name="Google Shape;678;p36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36"/>
          <p:cNvGrpSpPr/>
          <p:nvPr/>
        </p:nvGrpSpPr>
        <p:grpSpPr>
          <a:xfrm>
            <a:off x="5266889" y="3113863"/>
            <a:ext cx="409140" cy="420402"/>
            <a:chOff x="2605300" y="5003050"/>
            <a:chExt cx="418900" cy="430475"/>
          </a:xfrm>
        </p:grpSpPr>
        <p:sp>
          <p:nvSpPr>
            <p:cNvPr id="684" name="Google Shape;684;p36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7" name="Google Shape;687;p36"/>
          <p:cNvSpPr/>
          <p:nvPr/>
        </p:nvSpPr>
        <p:spPr>
          <a:xfrm>
            <a:off x="5213649" y="2080225"/>
            <a:ext cx="300114" cy="273023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3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9" name="Google Shape;689;p36"/>
          <p:cNvSpPr txBox="1"/>
          <p:nvPr>
            <p:ph idx="1" type="body"/>
          </p:nvPr>
        </p:nvSpPr>
        <p:spPr>
          <a:xfrm>
            <a:off x="1075850" y="1349925"/>
            <a:ext cx="3464100" cy="28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◉"/>
            </a:pPr>
            <a:r>
              <a:rPr lang="en" sz="1400"/>
              <a:t>As an inference from the visualization, we can conclude that </a:t>
            </a:r>
            <a:r>
              <a:rPr b="1" lang="en" sz="1400"/>
              <a:t>most</a:t>
            </a:r>
            <a:r>
              <a:rPr lang="en" sz="1400"/>
              <a:t> of the products belong to </a:t>
            </a:r>
            <a:r>
              <a:rPr b="1" lang="en" sz="1400"/>
              <a:t>Fashion category</a:t>
            </a:r>
            <a:r>
              <a:rPr lang="en" sz="1400"/>
              <a:t>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lang="en" sz="1400"/>
              <a:t>The </a:t>
            </a:r>
            <a:r>
              <a:rPr b="1" lang="en" sz="1400"/>
              <a:t>profit </a:t>
            </a:r>
            <a:r>
              <a:rPr b="1" lang="en" sz="1400"/>
              <a:t>percentage</a:t>
            </a:r>
            <a:r>
              <a:rPr lang="en" sz="1400"/>
              <a:t> across all the three segments is </a:t>
            </a:r>
            <a:r>
              <a:rPr lang="en" sz="1400"/>
              <a:t>uniform</a:t>
            </a:r>
            <a:r>
              <a:rPr lang="en" sz="1400"/>
              <a:t>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b="1" lang="en" sz="1400"/>
              <a:t>Western region</a:t>
            </a:r>
            <a:r>
              <a:rPr lang="en" sz="1400"/>
              <a:t> in U.S.A has the highest profit margin.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b="1" lang="en" sz="1400">
                <a:solidFill>
                  <a:srgbClr val="FF0000"/>
                </a:solidFill>
              </a:rPr>
              <a:t>Maharashtra</a:t>
            </a:r>
            <a:r>
              <a:rPr lang="en" sz="1400">
                <a:solidFill>
                  <a:srgbClr val="FF0000"/>
                </a:solidFill>
              </a:rPr>
              <a:t> </a:t>
            </a:r>
            <a:r>
              <a:rPr lang="en" sz="1400"/>
              <a:t>is the highest profitable state in India followed by </a:t>
            </a:r>
            <a:r>
              <a:rPr lang="en" sz="1400">
                <a:solidFill>
                  <a:srgbClr val="00FF00"/>
                </a:solidFill>
              </a:rPr>
              <a:t>Uttar Pradesh</a:t>
            </a:r>
            <a:r>
              <a:rPr lang="en" sz="1400"/>
              <a:t> with profit of </a:t>
            </a:r>
            <a:r>
              <a:rPr b="1" lang="en" sz="1400"/>
              <a:t>$20,810</a:t>
            </a:r>
            <a:r>
              <a:rPr lang="en" sz="1400"/>
              <a:t> &amp; </a:t>
            </a:r>
            <a:r>
              <a:rPr b="1" lang="en" sz="1400"/>
              <a:t>$15,634</a:t>
            </a:r>
            <a:r>
              <a:rPr lang="en" sz="1400"/>
              <a:t> respectively.</a:t>
            </a:r>
            <a:endParaRPr sz="1400"/>
          </a:p>
        </p:txBody>
      </p:sp>
      <p:pic>
        <p:nvPicPr>
          <p:cNvPr id="690" name="Google Shape;69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3650" y="1493475"/>
            <a:ext cx="3163174" cy="26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37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TRENDS IN QUANTITY...</a:t>
            </a:r>
            <a:endParaRPr/>
          </a:p>
        </p:txBody>
      </p:sp>
      <p:sp>
        <p:nvSpPr>
          <p:cNvPr id="696" name="Google Shape;696;p37"/>
          <p:cNvSpPr/>
          <p:nvPr/>
        </p:nvSpPr>
        <p:spPr>
          <a:xfrm>
            <a:off x="3485050" y="1567267"/>
            <a:ext cx="929494" cy="548374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7" name="Google Shape;697;p37"/>
          <p:cNvGrpSpPr/>
          <p:nvPr/>
        </p:nvGrpSpPr>
        <p:grpSpPr>
          <a:xfrm>
            <a:off x="3844549" y="3126201"/>
            <a:ext cx="599842" cy="589958"/>
            <a:chOff x="1244325" y="4999400"/>
            <a:chExt cx="444525" cy="437200"/>
          </a:xfrm>
        </p:grpSpPr>
        <p:sp>
          <p:nvSpPr>
            <p:cNvPr id="698" name="Google Shape;698;p37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7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7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3" name="Google Shape;703;p37"/>
          <p:cNvGrpSpPr/>
          <p:nvPr/>
        </p:nvGrpSpPr>
        <p:grpSpPr>
          <a:xfrm>
            <a:off x="5266889" y="3113863"/>
            <a:ext cx="409140" cy="420402"/>
            <a:chOff x="2605300" y="5003050"/>
            <a:chExt cx="418900" cy="430475"/>
          </a:xfrm>
        </p:grpSpPr>
        <p:sp>
          <p:nvSpPr>
            <p:cNvPr id="704" name="Google Shape;704;p37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7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7" name="Google Shape;707;p37"/>
          <p:cNvSpPr/>
          <p:nvPr/>
        </p:nvSpPr>
        <p:spPr>
          <a:xfrm>
            <a:off x="5213649" y="2080225"/>
            <a:ext cx="300114" cy="273023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3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9" name="Google Shape;709;p37"/>
          <p:cNvSpPr txBox="1"/>
          <p:nvPr>
            <p:ph idx="1" type="body"/>
          </p:nvPr>
        </p:nvSpPr>
        <p:spPr>
          <a:xfrm>
            <a:off x="1075850" y="1349925"/>
            <a:ext cx="3464100" cy="28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◉"/>
            </a:pPr>
            <a:r>
              <a:rPr lang="en" sz="1600"/>
              <a:t>Orders  with medium priority were shipped majorly through standard class.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◉"/>
            </a:pPr>
            <a:r>
              <a:rPr lang="en" sz="1600"/>
              <a:t>None of the products in Electronics category were shipped on time thus affecting their sales.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◉"/>
            </a:pPr>
            <a:r>
              <a:rPr lang="en" sz="1600"/>
              <a:t>Fashion products were heavily discounted hence the the higher sales.</a:t>
            </a:r>
            <a:endParaRPr sz="1600"/>
          </a:p>
        </p:txBody>
      </p:sp>
      <p:pic>
        <p:nvPicPr>
          <p:cNvPr id="710" name="Google Shape;71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0225" y="1349925"/>
            <a:ext cx="3744724" cy="27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38"/>
          <p:cNvSpPr txBox="1"/>
          <p:nvPr>
            <p:ph idx="4294967295" type="ctrTitle"/>
          </p:nvPr>
        </p:nvSpPr>
        <p:spPr>
          <a:xfrm>
            <a:off x="1330225" y="1280675"/>
            <a:ext cx="659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THANKS!</a:t>
            </a:r>
            <a:endParaRPr sz="10000"/>
          </a:p>
        </p:txBody>
      </p:sp>
      <p:sp>
        <p:nvSpPr>
          <p:cNvPr id="716" name="Google Shape;716;p3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7" name="Google Shape;717;p38"/>
          <p:cNvSpPr txBox="1"/>
          <p:nvPr>
            <p:ph idx="1" type="body"/>
          </p:nvPr>
        </p:nvSpPr>
        <p:spPr>
          <a:xfrm>
            <a:off x="512275" y="3124686"/>
            <a:ext cx="82296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800"/>
              <a:t>REGARDS:</a:t>
            </a:r>
            <a:endParaRPr b="1"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800"/>
              <a:t>AARSH SAPRA</a:t>
            </a:r>
            <a:endParaRPr b="1"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800"/>
              <a:t>RACHIT AGARWAL</a:t>
            </a:r>
            <a:endParaRPr b="1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15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80" name="Google Shape;480;p15"/>
          <p:cNvSpPr txBox="1"/>
          <p:nvPr>
            <p:ph idx="1" type="subTitle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r>
              <a:rPr lang="en"/>
              <a:t> ,architecture and procedures.</a:t>
            </a:r>
            <a:endParaRPr/>
          </a:p>
        </p:txBody>
      </p:sp>
      <p:sp>
        <p:nvSpPr>
          <p:cNvPr id="481" name="Google Shape;481;p15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>
              <a:solidFill>
                <a:schemeClr val="accent2"/>
              </a:solidFill>
            </a:endParaRPr>
          </a:p>
        </p:txBody>
      </p:sp>
      <p:sp>
        <p:nvSpPr>
          <p:cNvPr id="482" name="Google Shape;482;p1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16"/>
          <p:cNvSpPr txBox="1"/>
          <p:nvPr>
            <p:ph idx="1" type="body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greatest value of a picture is when it forces us to notice what we never expected to see.</a:t>
            </a:r>
            <a:endParaRPr/>
          </a:p>
        </p:txBody>
      </p:sp>
      <p:sp>
        <p:nvSpPr>
          <p:cNvPr id="488" name="Google Shape;488;p1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7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94" name="Google Shape;494;p17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analyze the given sales data for the company , and create a story to visualize points of interest and highlight the areas of concern , while allowing the user to interact with the dashboard to draw unique insights himself.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1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8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01" name="Google Shape;501;p18"/>
          <p:cNvSpPr txBox="1"/>
          <p:nvPr>
            <p:ph idx="1" type="body"/>
          </p:nvPr>
        </p:nvSpPr>
        <p:spPr>
          <a:xfrm>
            <a:off x="1075850" y="1540175"/>
            <a:ext cx="6996600" cy="24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The company can easily understand the underlying trends in sales without processing 1000’s of spreadsheets.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The questions put up by the board of directors can be easily addressed using filters and processing queries.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The project  scales well to new data entries and thus can be reused in the future.</a:t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1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9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DESCRIPTION 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08" name="Google Shape;508;p19"/>
          <p:cNvSpPr txBox="1"/>
          <p:nvPr>
            <p:ph idx="1" type="body"/>
          </p:nvPr>
        </p:nvSpPr>
        <p:spPr>
          <a:xfrm>
            <a:off x="1075850" y="1540175"/>
            <a:ext cx="69966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E-commerce Dashboard.xlsx file provided by ineuron.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Dataset has 21 columns and 51291 rows.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Contains information about product sales , profit , discount , shipping costs in usd.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Information about customer name , product ordered , its category , location of the customer and its segment as  string.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Order and Dispatch date in datetime format. </a:t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1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0"/>
          <p:cNvSpPr txBox="1"/>
          <p:nvPr>
            <p:ph type="title"/>
          </p:nvPr>
        </p:nvSpPr>
        <p:spPr>
          <a:xfrm>
            <a:off x="1073700" y="185667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WORKFLOW DIAGRAM</a:t>
            </a:r>
            <a:endParaRPr sz="3400"/>
          </a:p>
        </p:txBody>
      </p:sp>
      <p:sp>
        <p:nvSpPr>
          <p:cNvPr id="515" name="Google Shape;515;p2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1" name="Google Shape;5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150" y="481175"/>
            <a:ext cx="7599600" cy="3831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