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95" r:id="rId3"/>
    <p:sldMasterId id="2147483707" r:id="rId4"/>
  </p:sldMasterIdLst>
  <p:notesMasterIdLst>
    <p:notesMasterId r:id="rId29"/>
  </p:notesMasterIdLst>
  <p:sldIdLst>
    <p:sldId id="424" r:id="rId5"/>
    <p:sldId id="593" r:id="rId6"/>
    <p:sldId id="301" r:id="rId7"/>
    <p:sldId id="304" r:id="rId8"/>
    <p:sldId id="307" r:id="rId9"/>
    <p:sldId id="310" r:id="rId10"/>
    <p:sldId id="313" r:id="rId11"/>
    <p:sldId id="316" r:id="rId12"/>
    <p:sldId id="319" r:id="rId13"/>
    <p:sldId id="322" r:id="rId14"/>
    <p:sldId id="325" r:id="rId15"/>
    <p:sldId id="328" r:id="rId16"/>
    <p:sldId id="331" r:id="rId17"/>
    <p:sldId id="334" r:id="rId18"/>
    <p:sldId id="337" r:id="rId19"/>
    <p:sldId id="340" r:id="rId20"/>
    <p:sldId id="343" r:id="rId21"/>
    <p:sldId id="346" r:id="rId22"/>
    <p:sldId id="349" r:id="rId23"/>
    <p:sldId id="352" r:id="rId24"/>
    <p:sldId id="355" r:id="rId25"/>
    <p:sldId id="358" r:id="rId26"/>
    <p:sldId id="361" r:id="rId27"/>
    <p:sldId id="557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68" d="100"/>
          <a:sy n="68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130.12048" units="1/cm"/>
          <inkml:channelProperty channel="F" name="resolution" value="246.68674" units="1/cm"/>
          <inkml:channelProperty channel="T" name="resolution" value="1" units="1/dev"/>
        </inkml:channelProperties>
      </inkml:inkSource>
      <inkml:timestamp xml:id="ts0" timeString="2021-03-22T01:45:34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4198 15231 841 0,'0'0'0'15,"0"0"247"-15,0 0-247 0,0 9 213 0,0-9-213 16,0 9 178-16,0-9-178 0,0 0-139 0,0 0 139 15,0 0-173-15,0 0 173 0,0 9-203 0,0-9 203 0,0 0-197 16,0 0 197-16,0 0-126 0,0 0 126 0,0 0-58 16,0 0 58-16,9 0-27 0,-9-9 27 0,0 0-61 15,0 9 61-15,9 0-96 0,-9-9 96 0,9 0-96 16,-9 1 96-16,9 8-3 0,-1-9 3 0,1 9 91 16,0-9-91-16,0 9 154 0,0-18-154 0,0 9 126 15,-1 1-126-15,1-1 96 0,9 9-96 0,-9-9 96 16,0-9-96-16,8 10 98 0,-8-1-98 0,0 0 102 0,0-9-102 15,-1 9 96-15,1-8-96 0,9 8 88 0,-9-9-88 16,0 10 93-16,-1-1-93 0,1-9 107 0,-9 9-107 16,18 0 82-16,-18-8-82 0,9 8 46 0,-1-9-46 15,1 9-30-15,0 1 30 0,0-1-66 0,9 0 66 16,-10 0-70-16,-8 0 70 0,9 1-34 0,0-1 34 16,0 9-3-16,0-9 3 0,-9 0-5 0,8 9 5 15,1-9 0-15,0 9 0 0,-9 0 8 0,0 0-8 16,9-9 8-16,-9 9-8 0,9 0 0 0,-9 0 0 0,0 0-6 15,0 0 6-15,0 9-2 0,-9-9 2 0,9 9-32 16,-9-9 32-16,9 9-64 0,-9 0 64 0,0 8-195 16,1-8 195-16,-1 0-293 0,0 9 293 0,0-10-294 15,0 10 294-15,1-9-194 0,-1 0 194 0,0 8-32 16,-9-8 32-16,9 9 32 0,1 0-32 0,-1-1 32 0,-9-8-32 16,9 9-32-16,-8-1 32 0,8 10-64 0,-9-10 64 15,9-8-32-15,1 9 32 0,-1-9-3 0,0 8 3 16,0 1-5-16,-8 0 5 0,8-1 61 0,-9-8-61 15,18-9 131-15,-9 0-131 0,0 9 133 0,1 0-133 0,8-9 67 16,-9 0-67-16,9 0-32 0,0 0 32 0,0-9-64 16,0 0 64-16,0 9-3 0,0-9 3 0,0 0 91 15,9 1-91-15,-9-1 224 0,8 0-224 0,-8 0 264 16,9 0-264-16,-9 0 202 0,9-8-202 0,0 8 102 16,-9 0-102-16,9 0 0 0,0 1 0 0,-1-1 0 15,-8-9 0-15,9 18-64 0,0-18 64 0,0 18-128 16,0-8 128-16,-1-1-195 0,1 0 195 0,0 0-197 15,0 0 197-15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1F02CC-86FE-4CD4-9A0C-AEC5FAC54AF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65F0CA-A33F-478C-91F3-90FC56BF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F0CA-A33F-478C-91F3-90FC56BF35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37CB7F-7581-4211-B21F-30BE8E32D08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BDFED0-E1D1-42E9-BB2B-F05429A69A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99D059-FDFC-4774-86B2-F8265C839F3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F918FF-0F8D-42F8-97F2-549E5DE17F9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7904-7304-4F94-A6E3-8616DFDE345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84442781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28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11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263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89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01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01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BD939D-D4B1-4328-803B-42F25BB6D35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178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994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650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445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7904-7304-4F94-A6E3-8616DFDE345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84442781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284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11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263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890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01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EA56D5-36BA-4F4F-8DFF-BCEA515E704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01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178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99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65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44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690A9B-8249-4D64-B3F8-3863FF5F5F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F380C72-E773-4E73-A1CF-099046D6E7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F67937-8E03-44F0-8479-E7DA7D6F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5EE10D-6908-4172-BDDD-A6059882413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4DEFD8-1235-4E11-BDEC-96125D5F5DE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242BDB-71A2-44BB-B4FC-0F5BED42DF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C2ED91-A580-4F90-A10B-663D6731C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F9B8ED-7ABA-45E5-A03C-22E0D4919A9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8D5FA-9E69-426C-B0E7-D2A0EACF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7.png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sky&#10;&#10;Description automatically generated">
            <a:extLst>
              <a:ext uri="{FF2B5EF4-FFF2-40B4-BE49-F238E27FC236}">
                <a16:creationId xmlns:a16="http://schemas.microsoft.com/office/drawing/2014/main" id="{D641E068-6E82-E714-F459-953B82566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238"/>
          </a:xfrm>
          <a:solidFill>
            <a:schemeClr val="bg1"/>
          </a:solidFill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79FD68-4FB8-E333-A2A6-83A9825E8B30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6096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TA 111 - Engineering Graphics</a:t>
            </a:r>
            <a:endParaRPr lang="en-IN" sz="36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7979B-E0F4-8AD9-5BB0-BB3E15DC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0: Introduction to TA111 course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F3FA8-6A8B-B930-144C-2F2556B7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B3F9B-3573-0A0F-88AD-4C0925A42D02}"/>
              </a:ext>
            </a:extLst>
          </p:cNvPr>
          <p:cNvSpPr txBox="1">
            <a:spLocks/>
          </p:cNvSpPr>
          <p:nvPr/>
        </p:nvSpPr>
        <p:spPr>
          <a:xfrm>
            <a:off x="2209800" y="838200"/>
            <a:ext cx="4895850" cy="990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Lecture 1 – Lines and Letterings (Self-readable material)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004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1364" r="11364"/>
          <a:stretch>
            <a:fillRect/>
          </a:stretch>
        </p:blipFill>
        <p:spPr bwMode="auto">
          <a:xfrm>
            <a:off x="2362200" y="1066800"/>
            <a:ext cx="4572000" cy="45720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362200" y="609600"/>
            <a:ext cx="4629150" cy="48736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057400" y="457200"/>
            <a:ext cx="4629150" cy="48736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471" b="1471"/>
          <a:stretch>
            <a:fillRect/>
          </a:stretch>
        </p:blipFill>
        <p:spPr bwMode="auto">
          <a:xfrm>
            <a:off x="1752599" y="1219200"/>
            <a:ext cx="6553892" cy="41910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057400" y="685800"/>
            <a:ext cx="4629150" cy="48736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1981200" y="688975"/>
            <a:ext cx="4629150" cy="48736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1981200" y="457200"/>
            <a:ext cx="4629150" cy="48736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extBox 2"/>
          <p:cNvSpPr txBox="1"/>
          <p:nvPr/>
        </p:nvSpPr>
        <p:spPr>
          <a:xfrm>
            <a:off x="2438400" y="61722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USE THIS IN ALL DRAWINGS</a:t>
            </a:r>
            <a:endParaRPr lang="en-I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209800" y="536575"/>
            <a:ext cx="4629150" cy="48736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:\Office documents\courses\TA101 Instructor\Scanned figs\2.90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914400"/>
            <a:ext cx="7924800" cy="6049139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>
              <a:rot lat="0" lon="0" rev="60000"/>
            </a:camera>
            <a:lightRig rig="threePt" dir="t"/>
          </a:scene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264C4A-B03A-8DFD-B4E5-CC8A1035EEA1}"/>
              </a:ext>
            </a:extLst>
          </p:cNvPr>
          <p:cNvSpPr txBox="1">
            <a:spLocks/>
          </p:cNvSpPr>
          <p:nvPr/>
        </p:nvSpPr>
        <p:spPr>
          <a:xfrm>
            <a:off x="1143000" y="136524"/>
            <a:ext cx="69342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Lettering Practice – Lab + Home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325112"/>
          </a:xfrm>
        </p:spPr>
        <p:txBody>
          <a:bodyPr/>
          <a:lstStyle/>
          <a:p>
            <a:pPr marL="365125" indent="-365125" algn="just">
              <a:lnSpc>
                <a:spcPct val="150000"/>
              </a:lnSpc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Drawings made in one country may be used for manufacturing parts  or assembly  in another country ! </a:t>
            </a:r>
          </a:p>
          <a:p>
            <a:pPr marL="365125" indent="-365125">
              <a:lnSpc>
                <a:spcPct val="150000"/>
              </a:lnSpc>
            </a:pP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Need for STANDARDS !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(BIS, DIN, JIS, ASTM 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7242A7-3BC7-BE4C-5D40-B2F3118CDD44}"/>
              </a:ext>
            </a:extLst>
          </p:cNvPr>
          <p:cNvSpPr txBox="1">
            <a:spLocks/>
          </p:cNvSpPr>
          <p:nvPr/>
        </p:nvSpPr>
        <p:spPr>
          <a:xfrm>
            <a:off x="1752600" y="136524"/>
            <a:ext cx="60960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Why take so much trouble?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8995-4C1A-EB66-B231-09EDCE2A42D0}"/>
              </a:ext>
            </a:extLst>
          </p:cNvPr>
          <p:cNvSpPr txBox="1">
            <a:spLocks/>
          </p:cNvSpPr>
          <p:nvPr/>
        </p:nvSpPr>
        <p:spPr>
          <a:xfrm>
            <a:off x="2209800" y="136524"/>
            <a:ext cx="56388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Summary of Presentation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38393-31CF-0BED-59F8-31296AFB7F10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81534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Line</a:t>
            </a:r>
          </a:p>
          <a:p>
            <a:pPr algn="just"/>
            <a:r>
              <a:rPr lang="en-US" sz="2800" dirty="0"/>
              <a:t>Letterings</a:t>
            </a:r>
          </a:p>
          <a:p>
            <a:pPr algn="just"/>
            <a:r>
              <a:rPr lang="en-US" sz="2800" dirty="0"/>
              <a:t>Scale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552C3-6B5B-221B-A162-E63F3156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09B-751F-4775-B91E-95279DF98D15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2E14F7-3447-8ECF-DFE2-38944DE6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1: Orthographic Projections (Dr. K.V.Harish, Civil Engineering)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8D930-0C44-EE8E-FFF2-7BCCC0C1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A45-5608-4BB2-A54E-551F57774C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00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-47E 3-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79" y="1412776"/>
            <a:ext cx="5491093" cy="4011930"/>
          </a:xfrm>
          <a:prstGeom prst="rect">
            <a:avLst/>
          </a:prstGeom>
        </p:spPr>
      </p:pic>
      <p:pic>
        <p:nvPicPr>
          <p:cNvPr id="6" name="Picture 5" descr="boeing-b-47-stratoj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437113"/>
            <a:ext cx="4365428" cy="2250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616" y="2988466"/>
            <a:ext cx="3006219" cy="1166304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solidFill>
                  <a:srgbClr val="FF0000"/>
                </a:solidFill>
              </a:rPr>
              <a:t>Note: Always actual dimension are written on drawings.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263" y="1831283"/>
            <a:ext cx="2534351" cy="827749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b="1"/>
              <a:t>Scales e.g.:</a:t>
            </a:r>
          </a:p>
          <a:p>
            <a:r>
              <a:rPr lang="en-IN" sz="2500" b="1"/>
              <a:t>1:2, 1:5,1:10,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8424" y="5565570"/>
            <a:ext cx="3006219" cy="1166304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solidFill>
                  <a:srgbClr val="FF0000"/>
                </a:solidFill>
              </a:rPr>
              <a:t>Note: A drawing should always have the SCALE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617" y="2988467"/>
            <a:ext cx="3006219" cy="11606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734315" y="5578332"/>
            <a:ext cx="3006219" cy="11344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IN" sz="2400" b="1"/>
          </a:p>
        </p:txBody>
      </p:sp>
      <p:sp>
        <p:nvSpPr>
          <p:cNvPr id="12" name="Rectangle 11"/>
          <p:cNvSpPr/>
          <p:nvPr/>
        </p:nvSpPr>
        <p:spPr>
          <a:xfrm>
            <a:off x="327281" y="1899218"/>
            <a:ext cx="3006219" cy="730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IN" sz="2400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t>20</a:t>
            </a:fld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60263" y="838200"/>
            <a:ext cx="84027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Verdana" pitchFamily="34" charset="0"/>
                <a:ea typeface="Verdana" pitchFamily="34" charset="0"/>
              </a:rPr>
              <a:t>Cannot draw all objects on drawing sheet in full size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7AA0D-D2C4-49CE-9168-56DB0D709DE6}"/>
                  </a:ext>
                </a:extLst>
              </p14:cNvPr>
              <p14:cNvContentPartPr/>
              <p14:nvPr/>
            </p14:nvContentPartPr>
            <p14:xfrm>
              <a:off x="1511280" y="5337000"/>
              <a:ext cx="153000" cy="15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7AA0D-D2C4-49CE-9168-56DB0D709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1920" y="5327640"/>
                <a:ext cx="17172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C7F869-DF1C-B20A-0DD6-077A53CCF8F8}"/>
              </a:ext>
            </a:extLst>
          </p:cNvPr>
          <p:cNvSpPr txBox="1">
            <a:spLocks/>
          </p:cNvSpPr>
          <p:nvPr/>
        </p:nvSpPr>
        <p:spPr>
          <a:xfrm>
            <a:off x="3962400" y="76200"/>
            <a:ext cx="15240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Scale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44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616FFF-863F-5A23-279B-4781D9F42E52}"/>
              </a:ext>
            </a:extLst>
          </p:cNvPr>
          <p:cNvSpPr txBox="1">
            <a:spLocks/>
          </p:cNvSpPr>
          <p:nvPr/>
        </p:nvSpPr>
        <p:spPr>
          <a:xfrm>
            <a:off x="7010400" y="152400"/>
            <a:ext cx="15240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Scale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C844478-22E9-53D7-267F-7A1D9D3C9E1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/>
          <a:srcRect l="16097" t="16027" r="16294" b="20090"/>
          <a:stretch/>
        </p:blipFill>
        <p:spPr bwMode="auto">
          <a:xfrm>
            <a:off x="0" y="0"/>
            <a:ext cx="6783456" cy="49530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14B2309-58ED-D9D5-67D0-69258B2C0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4436" t="15515" r="14584" b="14786"/>
          <a:stretch/>
        </p:blipFill>
        <p:spPr bwMode="auto">
          <a:xfrm>
            <a:off x="3334043" y="3048000"/>
            <a:ext cx="5809957" cy="38404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"/>
          <a:stretch/>
        </p:blipFill>
        <p:spPr bwMode="auto">
          <a:xfrm>
            <a:off x="251520" y="914400"/>
            <a:ext cx="8568951" cy="509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0064" y="6096000"/>
            <a:ext cx="785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5	     6	          7	              8	    9	       10	            12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t>22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B31269-1960-E138-125D-AF8DD8CECC22}"/>
              </a:ext>
            </a:extLst>
          </p:cNvPr>
          <p:cNvSpPr txBox="1">
            <a:spLocks/>
          </p:cNvSpPr>
          <p:nvPr/>
        </p:nvSpPr>
        <p:spPr>
          <a:xfrm>
            <a:off x="1371600" y="136525"/>
            <a:ext cx="6595136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Some basic geometric shapes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5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57" y="914400"/>
            <a:ext cx="8743950" cy="506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94782" y="6091535"/>
            <a:ext cx="27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Cylinders and Cones</a:t>
            </a:r>
            <a:endParaRPr lang="en-IN" sz="2400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t>23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B221DC-74DA-C444-BACD-6E4624055B1F}"/>
              </a:ext>
            </a:extLst>
          </p:cNvPr>
          <p:cNvSpPr txBox="1">
            <a:spLocks/>
          </p:cNvSpPr>
          <p:nvPr/>
        </p:nvSpPr>
        <p:spPr>
          <a:xfrm>
            <a:off x="1371600" y="136525"/>
            <a:ext cx="6595136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Some basic geometric shapes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437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4A562-43F6-72B9-22AB-ABAD6598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0: Introduction to TA111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23B3-807C-E4DA-7CB7-2B98E18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7E7942-8D3F-4CEA-CB78-68BAC79D6652}"/>
              </a:ext>
            </a:extLst>
          </p:cNvPr>
          <p:cNvSpPr txBox="1">
            <a:spLocks/>
          </p:cNvSpPr>
          <p:nvPr/>
        </p:nvSpPr>
        <p:spPr>
          <a:xfrm>
            <a:off x="3352800" y="2514600"/>
            <a:ext cx="2438400" cy="794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800" b="1" dirty="0">
                <a:solidFill>
                  <a:srgbClr val="0000CC"/>
                </a:solidFill>
              </a:rPr>
              <a:t>THANKS</a:t>
            </a:r>
            <a:endParaRPr lang="en-IN" sz="48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668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4724400"/>
          </a:xfrm>
        </p:spPr>
        <p:txBody>
          <a:bodyPr>
            <a:noAutofit/>
          </a:bodyPr>
          <a:lstStyle/>
          <a:p>
            <a:pPr marL="342900" lvl="1" indent="-342900" algn="just" eaLnBrk="1" hangingPunct="1">
              <a:buFont typeface="Arial"/>
              <a:buChar char="•"/>
            </a:pPr>
            <a:r>
              <a:rPr lang="en-US" sz="2800" dirty="0">
                <a:cs typeface="Times New Roman" pitchFamily="18" charset="0"/>
              </a:rPr>
              <a:t>‘</a:t>
            </a:r>
            <a:r>
              <a:rPr lang="en-US" sz="2800" b="1" u="sng" dirty="0">
                <a:cs typeface="Times New Roman" pitchFamily="18" charset="0"/>
              </a:rPr>
              <a:t>Lines</a:t>
            </a:r>
            <a:r>
              <a:rPr lang="en-US" sz="2800" dirty="0">
                <a:cs typeface="Times New Roman" pitchFamily="18" charset="0"/>
              </a:rPr>
              <a:t>’ represent the shape of an object in the form of either an edge, a surface, or contours of the object</a:t>
            </a:r>
          </a:p>
          <a:p>
            <a:pPr marL="342900" lvl="1" indent="-342900" eaLnBrk="1" hangingPunct="1">
              <a:buFont typeface="Arial"/>
              <a:buChar char="•"/>
            </a:pPr>
            <a:endParaRPr lang="en-US" sz="1000" dirty="0">
              <a:cs typeface="Times New Roman" pitchFamily="18" charset="0"/>
            </a:endParaRPr>
          </a:p>
          <a:p>
            <a:pPr marL="342900" lvl="1" indent="-342900" algn="just">
              <a:buFont typeface="Arial"/>
              <a:buChar char="•"/>
            </a:pPr>
            <a:r>
              <a:rPr lang="en-US" sz="2800" dirty="0">
                <a:cs typeface="Times New Roman" pitchFamily="18" charset="0"/>
              </a:rPr>
              <a:t>‘</a:t>
            </a:r>
            <a:r>
              <a:rPr lang="en-US" sz="2800" b="1" u="sng" dirty="0">
                <a:cs typeface="Times New Roman" pitchFamily="18" charset="0"/>
              </a:rPr>
              <a:t>Lettering</a:t>
            </a:r>
            <a:r>
              <a:rPr lang="en-US" sz="2800" dirty="0">
                <a:cs typeface="Times New Roman" pitchFamily="18" charset="0"/>
              </a:rPr>
              <a:t>’ is used to describe the size and other necessary information</a:t>
            </a:r>
          </a:p>
          <a:p>
            <a:pPr marL="342900" lvl="1" indent="-342900" eaLnBrk="1" hangingPunct="1">
              <a:buFont typeface="Arial"/>
              <a:buChar char="•"/>
            </a:pPr>
            <a:endParaRPr lang="en-US" sz="1000" dirty="0">
              <a:cs typeface="Times New Roman" pitchFamily="18" charset="0"/>
            </a:endParaRPr>
          </a:p>
          <a:p>
            <a:pPr marL="342900" lvl="1" indent="-342900" algn="just" eaLnBrk="1" hangingPunct="1">
              <a:buFont typeface="Arial"/>
              <a:buChar char="•"/>
            </a:pPr>
            <a:r>
              <a:rPr lang="en-US" sz="2800" dirty="0">
                <a:cs typeface="Times New Roman" pitchFamily="18" charset="0"/>
              </a:rPr>
              <a:t>Lines &amp; lettering along with certain symbols, abbreviations, and standard practices collectively make the complete description of an object on an engineering drawing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and Construction Geometry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CE5E-7D64-47F5-8F25-F27D7CE9700D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1FA59-123A-F5A3-6B9F-A5FEDA003F28}"/>
              </a:ext>
            </a:extLst>
          </p:cNvPr>
          <p:cNvSpPr txBox="1">
            <a:spLocks/>
          </p:cNvSpPr>
          <p:nvPr/>
        </p:nvSpPr>
        <p:spPr>
          <a:xfrm>
            <a:off x="2590800" y="136524"/>
            <a:ext cx="45720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Lines and Letterings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04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69180" y="2796651"/>
            <a:ext cx="40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Construction-</a:t>
            </a:r>
            <a:r>
              <a:rPr lang="en-US" sz="2400">
                <a:solidFill>
                  <a:srgbClr val="0070C0"/>
                </a:solidFill>
              </a:rPr>
              <a:t>Continuous thin</a:t>
            </a:r>
            <a:endParaRPr lang="en-IN" sz="240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and Construction Geometry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5800" y="1772819"/>
            <a:ext cx="8099406" cy="3103981"/>
            <a:chOff x="685800" y="1777284"/>
            <a:chExt cx="8099406" cy="3103981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" y="1777284"/>
              <a:ext cx="8099406" cy="3103981"/>
              <a:chOff x="1400068" y="1750367"/>
              <a:chExt cx="6456639" cy="227580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441940" y="1981200"/>
                <a:ext cx="26670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441940" y="2667000"/>
                <a:ext cx="266700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441940" y="3080482"/>
                <a:ext cx="26670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441940" y="3495545"/>
                <a:ext cx="26670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400068" y="3918518"/>
                <a:ext cx="2926080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498047" y="1750367"/>
                <a:ext cx="335866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Object- </a:t>
                </a:r>
                <a:r>
                  <a:rPr lang="en-US" sz="2400">
                    <a:solidFill>
                      <a:srgbClr val="0070C0"/>
                    </a:solidFill>
                  </a:rPr>
                  <a:t>Continuous thick</a:t>
                </a:r>
                <a:endParaRPr lang="en-IN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98047" y="2911238"/>
                <a:ext cx="281940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Hidden-</a:t>
                </a:r>
                <a:r>
                  <a:rPr lang="en-US" sz="2400">
                    <a:solidFill>
                      <a:srgbClr val="0070C0"/>
                    </a:solidFill>
                  </a:rPr>
                  <a:t>Dashed line</a:t>
                </a:r>
                <a:endParaRPr lang="en-IN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12823" y="3326300"/>
                <a:ext cx="281940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Center line-</a:t>
                </a:r>
                <a:r>
                  <a:rPr lang="en-US" sz="2400">
                    <a:solidFill>
                      <a:srgbClr val="0070C0"/>
                    </a:solidFill>
                  </a:rPr>
                  <a:t>Chain thin</a:t>
                </a:r>
                <a:endParaRPr lang="en-IN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5800" y="3687685"/>
                <a:ext cx="281940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Hinge line-</a:t>
                </a:r>
                <a:r>
                  <a:rPr lang="en-US" sz="2400">
                    <a:solidFill>
                      <a:srgbClr val="0070C0"/>
                    </a:solidFill>
                  </a:rPr>
                  <a:t>Chain thick</a:t>
                </a:r>
                <a:r>
                  <a:rPr lang="en-US" sz="2400"/>
                  <a:t> </a:t>
                </a:r>
                <a:endParaRPr lang="en-IN" sz="240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738326" y="2514600"/>
              <a:ext cx="33455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90535" y="2283767"/>
            <a:ext cx="421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Dimension-</a:t>
            </a:r>
            <a:r>
              <a:rPr lang="en-US" sz="2400">
                <a:solidFill>
                  <a:srgbClr val="0070C0"/>
                </a:solidFill>
              </a:rPr>
              <a:t>Arrowed line</a:t>
            </a:r>
            <a:r>
              <a:rPr lang="en-US" sz="2400"/>
              <a:t>  </a:t>
            </a:r>
            <a:endParaRPr lang="en-IN" sz="240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66E5-4232-4EB6-9B17-BEB0A1114A4F}" type="datetime1">
              <a:rPr lang="en-US" smtClean="0"/>
              <a:t>3/24/2023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EEB3280-C00A-BD9D-5DB5-E4EBA3F859D3}"/>
              </a:ext>
            </a:extLst>
          </p:cNvPr>
          <p:cNvSpPr txBox="1">
            <a:spLocks/>
          </p:cNvSpPr>
          <p:nvPr/>
        </p:nvSpPr>
        <p:spPr>
          <a:xfrm>
            <a:off x="3124200" y="136524"/>
            <a:ext cx="32766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Types of Lines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and Construction Geometry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83183" y="1474619"/>
            <a:ext cx="3603017" cy="3136831"/>
            <a:chOff x="283183" y="1474619"/>
            <a:chExt cx="3603017" cy="313683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16331" y="2195512"/>
              <a:ext cx="2741269" cy="184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 rot="19741388">
              <a:off x="283183" y="3910154"/>
              <a:ext cx="990600" cy="190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6330" y="3965119"/>
              <a:ext cx="197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Front Viewing Direction 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 rot="5400000">
              <a:off x="1687719" y="1874669"/>
              <a:ext cx="990600" cy="190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62200" y="17526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Top Viewing Direction 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09600" y="5105400"/>
            <a:ext cx="805815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IMPORTANT NOTE</a:t>
            </a:r>
            <a:r>
              <a:rPr lang="en-US" b="1" dirty="0"/>
              <a:t>: </a:t>
            </a:r>
          </a:p>
          <a:p>
            <a:pPr marL="365125" indent="-365125">
              <a:buFont typeface="Wingdings" pitchFamily="2" charset="2"/>
              <a:buChar char="ü"/>
            </a:pPr>
            <a:r>
              <a:rPr lang="en-US" dirty="0"/>
              <a:t>Object lines and construction lines should always be distinguishable</a:t>
            </a:r>
          </a:p>
          <a:p>
            <a:pPr marL="365125" indent="-365125">
              <a:buFont typeface="Wingdings" pitchFamily="2" charset="2"/>
              <a:buChar char="ü"/>
            </a:pPr>
            <a:r>
              <a:rPr lang="en-US" dirty="0"/>
              <a:t> You may use </a:t>
            </a:r>
            <a:r>
              <a:rPr lang="en-US" b="1" dirty="0"/>
              <a:t>H</a:t>
            </a:r>
            <a:r>
              <a:rPr lang="en-US" dirty="0"/>
              <a:t> for object lines and </a:t>
            </a:r>
            <a:r>
              <a:rPr lang="en-US" b="1" dirty="0"/>
              <a:t>2H</a:t>
            </a:r>
            <a:r>
              <a:rPr lang="en-US" dirty="0"/>
              <a:t> for construction lines</a:t>
            </a:r>
          </a:p>
          <a:p>
            <a:pPr marL="365125" indent="-365125">
              <a:buFont typeface="Wingdings" pitchFamily="2" charset="2"/>
              <a:buChar char="ü"/>
            </a:pPr>
            <a:r>
              <a:rPr lang="en-US" dirty="0"/>
              <a:t> You should </a:t>
            </a:r>
            <a:r>
              <a:rPr lang="en-US" b="1" dirty="0"/>
              <a:t>NOT</a:t>
            </a:r>
            <a:r>
              <a:rPr lang="en-US" dirty="0"/>
              <a:t> erase the construction lines after drawing (in this course)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962400" y="1116010"/>
            <a:ext cx="5029200" cy="3760790"/>
            <a:chOff x="3962400" y="1116010"/>
            <a:chExt cx="5029200" cy="3760790"/>
          </a:xfrm>
        </p:grpSpPr>
        <p:sp>
          <p:nvSpPr>
            <p:cNvPr id="13" name="Rectangle 12"/>
            <p:cNvSpPr/>
            <p:nvPr/>
          </p:nvSpPr>
          <p:spPr>
            <a:xfrm>
              <a:off x="6248400" y="1490804"/>
              <a:ext cx="1017006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427959" y="1497010"/>
              <a:ext cx="0" cy="17033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095653" y="1497010"/>
              <a:ext cx="0" cy="17033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56903" y="1219200"/>
              <a:ext cx="13957" cy="23622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278578" y="3877687"/>
              <a:ext cx="999113" cy="999113"/>
              <a:chOff x="6278578" y="2998499"/>
              <a:chExt cx="999113" cy="99911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278578" y="2998499"/>
                <a:ext cx="999113" cy="9991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37013" y="3164188"/>
                <a:ext cx="667694" cy="6676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flipH="1">
              <a:off x="6257453" y="3191347"/>
              <a:ext cx="0" cy="1210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418906" y="3200400"/>
              <a:ext cx="0" cy="1210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95653" y="3167204"/>
              <a:ext cx="15090" cy="12110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77691" y="3168230"/>
              <a:ext cx="0" cy="1210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67600" y="412551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Front View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91400" y="219551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Top View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019800" y="1474619"/>
              <a:ext cx="0" cy="16936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214433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100</a:t>
              </a:r>
            </a:p>
          </p:txBody>
        </p:sp>
        <p:sp>
          <p:nvSpPr>
            <p:cNvPr id="45" name="Line Callout 1 44"/>
            <p:cNvSpPr/>
            <p:nvPr/>
          </p:nvSpPr>
          <p:spPr>
            <a:xfrm>
              <a:off x="4175911" y="1284119"/>
              <a:ext cx="1371600" cy="381000"/>
            </a:xfrm>
            <a:prstGeom prst="borderCallout1">
              <a:avLst>
                <a:gd name="adj1" fmla="val 44474"/>
                <a:gd name="adj2" fmla="val 99678"/>
                <a:gd name="adj3" fmla="val 188507"/>
                <a:gd name="adj4" fmla="val 1496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Object Line</a:t>
              </a:r>
            </a:p>
          </p:txBody>
        </p:sp>
        <p:sp>
          <p:nvSpPr>
            <p:cNvPr id="47" name="Line Callout 1 46"/>
            <p:cNvSpPr/>
            <p:nvPr/>
          </p:nvSpPr>
          <p:spPr>
            <a:xfrm>
              <a:off x="3962400" y="3302524"/>
              <a:ext cx="1905000" cy="381000"/>
            </a:xfrm>
            <a:prstGeom prst="borderCallout1">
              <a:avLst>
                <a:gd name="adj1" fmla="val 44474"/>
                <a:gd name="adj2" fmla="val 99678"/>
                <a:gd name="adj3" fmla="val 140982"/>
                <a:gd name="adj4" fmla="val 1278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Construction Line</a:t>
              </a:r>
            </a:p>
          </p:txBody>
        </p:sp>
        <p:sp>
          <p:nvSpPr>
            <p:cNvPr id="48" name="Line Callout 1 47"/>
            <p:cNvSpPr/>
            <p:nvPr/>
          </p:nvSpPr>
          <p:spPr>
            <a:xfrm>
              <a:off x="7467600" y="1116010"/>
              <a:ext cx="1371600" cy="381000"/>
            </a:xfrm>
            <a:prstGeom prst="borderCallout1">
              <a:avLst>
                <a:gd name="adj1" fmla="val 99127"/>
                <a:gd name="adj2" fmla="val 8"/>
                <a:gd name="adj3" fmla="val 257418"/>
                <a:gd name="adj4" fmla="val -53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Center Line</a:t>
              </a:r>
            </a:p>
          </p:txBody>
        </p:sp>
        <p:sp>
          <p:nvSpPr>
            <p:cNvPr id="49" name="Line Callout 1 48"/>
            <p:cNvSpPr/>
            <p:nvPr/>
          </p:nvSpPr>
          <p:spPr>
            <a:xfrm>
              <a:off x="7620000" y="3184215"/>
              <a:ext cx="1371600" cy="381000"/>
            </a:xfrm>
            <a:prstGeom prst="borderCallout1">
              <a:avLst>
                <a:gd name="adj1" fmla="val 8830"/>
                <a:gd name="adj2" fmla="val 1328"/>
                <a:gd name="adj3" fmla="val -106146"/>
                <a:gd name="adj4" fmla="val -371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Hidden Line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C3A-5E66-4283-A614-6539B67ECF08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7C272-0567-F607-9E65-484167CF6F2E}"/>
              </a:ext>
            </a:extLst>
          </p:cNvPr>
          <p:cNvSpPr txBox="1">
            <a:spLocks/>
          </p:cNvSpPr>
          <p:nvPr/>
        </p:nvSpPr>
        <p:spPr>
          <a:xfrm>
            <a:off x="904220" y="136524"/>
            <a:ext cx="740158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Types of Lines in a simple drawing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81600" y="29718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Body of small letters = 2/3 of Capital letters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Cap line and Drop line are 1/3 each from waist and Base lines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e.g.  Capital letter = 9 mm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   Body of small letter = 6 mm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   Cap and Drop lines = 3 mm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6136" y="1066800"/>
            <a:ext cx="27363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cap="none" spc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Atg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80112" y="2253160"/>
            <a:ext cx="2844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80112" y="2483735"/>
            <a:ext cx="2844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80112" y="1475623"/>
            <a:ext cx="28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80112" y="1672597"/>
            <a:ext cx="28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96767" y="124856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Cap Line</a:t>
            </a:r>
            <a:endParaRPr lang="en-IN" sz="1400" b="1"/>
          </a:p>
        </p:txBody>
      </p:sp>
      <p:sp>
        <p:nvSpPr>
          <p:cNvPr id="13" name="TextBox 12"/>
          <p:cNvSpPr txBox="1"/>
          <p:nvPr/>
        </p:nvSpPr>
        <p:spPr>
          <a:xfrm>
            <a:off x="5490549" y="1464587"/>
            <a:ext cx="95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Waist Line</a:t>
            </a:r>
            <a:endParaRPr lang="en-IN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5490227" y="204065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Base Line</a:t>
            </a:r>
            <a:endParaRPr lang="en-IN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5508104" y="2256675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Drop Line</a:t>
            </a:r>
            <a:endParaRPr lang="en-IN" sz="1400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A02F8D-FFAB-7F1A-1FFE-A530E8D2D33A}"/>
              </a:ext>
            </a:extLst>
          </p:cNvPr>
          <p:cNvSpPr txBox="1">
            <a:spLocks/>
          </p:cNvSpPr>
          <p:nvPr/>
        </p:nvSpPr>
        <p:spPr>
          <a:xfrm>
            <a:off x="3411488" y="136524"/>
            <a:ext cx="2455912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Letterings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0024159-3CDF-1F7C-536F-887EE9982262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44958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b="1" u="sng" dirty="0">
                <a:latin typeface="Calibri (Body)"/>
                <a:ea typeface="Verdana" pitchFamily="34" charset="0"/>
              </a:rPr>
              <a:t>Lettering</a:t>
            </a:r>
            <a:r>
              <a:rPr lang="en-US" sz="2800" b="1" dirty="0">
                <a:latin typeface="Calibri (Body)"/>
                <a:ea typeface="Verdana" pitchFamily="34" charset="0"/>
              </a:rPr>
              <a:t>: </a:t>
            </a:r>
            <a:r>
              <a:rPr lang="en-US" sz="2800" dirty="0">
                <a:latin typeface="Calibri (Body)"/>
                <a:ea typeface="Verdana" pitchFamily="34" charset="0"/>
              </a:rPr>
              <a:t>It all starts with A, B, C,.. .1, 2,3</a:t>
            </a:r>
            <a:r>
              <a:rPr lang="en-US" sz="2800" dirty="0">
                <a:latin typeface="Calibri (Body)"/>
              </a:rPr>
              <a:t>… !!!!!</a:t>
            </a:r>
            <a:endParaRPr lang="en-US" sz="2800" dirty="0">
              <a:latin typeface="Calibri (Body)"/>
              <a:cs typeface="Times New Roman" pitchFamily="18" charset="0"/>
            </a:endParaRPr>
          </a:p>
          <a:p>
            <a:pPr lvl="1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Guidelines are construction lines</a:t>
            </a:r>
          </a:p>
          <a:p>
            <a:pPr lvl="1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Light pencil lines – use 2H/H pencil</a:t>
            </a:r>
          </a:p>
          <a:p>
            <a:pPr lvl="1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For capital letters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Draw only cap line and base line</a:t>
            </a:r>
          </a:p>
          <a:p>
            <a:pPr lvl="1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For lowercase letters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Draw waist line and drop line also</a:t>
            </a:r>
          </a:p>
          <a:p>
            <a:pPr lvl="1" indent="-342900">
              <a:buFont typeface="Arial"/>
              <a:buChar char="•"/>
            </a:pP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79136"/>
          </a:xfrm>
        </p:spPr>
        <p:txBody>
          <a:bodyPr>
            <a:noAutofit/>
          </a:bodyPr>
          <a:lstStyle/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Engineering lettering is commonly UPPERCASE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Title Block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8/</a:t>
            </a:r>
            <a:r>
              <a:rPr lang="en-US" sz="2800" dirty="0">
                <a:solidFill>
                  <a:srgbClr val="FF0000"/>
                </a:solidFill>
                <a:latin typeface="Calibri (Body)"/>
                <a:ea typeface="Verdana" pitchFamily="34" charset="0"/>
                <a:cs typeface="Verdana" pitchFamily="34" charset="0"/>
              </a:rPr>
              <a:t>6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 mm, Dimensions: 6 mm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Each letter is made up of a series of single strokes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Judging by the eye, the distance between the letters should be approximately equal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Letters and Number using</a:t>
            </a:r>
            <a:r>
              <a:rPr lang="en-US" sz="2800" b="1" dirty="0">
                <a:latin typeface="Calibri (Body)"/>
                <a:ea typeface="Verdana" pitchFamily="34" charset="0"/>
                <a:cs typeface="Verdana" pitchFamily="34" charset="0"/>
              </a:rPr>
              <a:t> H Pencil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Use only CAPITAL LETTERS and NUMBERS</a:t>
            </a:r>
          </a:p>
          <a:p>
            <a:pPr>
              <a:lnSpc>
                <a:spcPct val="170000"/>
              </a:lnSpc>
              <a:buNone/>
            </a:pPr>
            <a:endParaRPr lang="en-US" sz="2400" dirty="0">
              <a:latin typeface="Calibri (Body)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ADA50B-BCB7-EA17-F7A4-0C00D532D925}"/>
              </a:ext>
            </a:extLst>
          </p:cNvPr>
          <p:cNvSpPr txBox="1">
            <a:spLocks/>
          </p:cNvSpPr>
          <p:nvPr/>
        </p:nvSpPr>
        <p:spPr>
          <a:xfrm>
            <a:off x="2209800" y="136524"/>
            <a:ext cx="51816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Principles of Letterings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marL="365125" indent="-365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Legibility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Each letter must be distinct.</a:t>
            </a:r>
          </a:p>
          <a:p>
            <a:pPr marL="365125" indent="-365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Stability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The bottom of letters such as B are larger than the top. </a:t>
            </a:r>
          </a:p>
          <a:p>
            <a:pPr marL="365125" indent="-365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Composition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Each portion of each letter is formed to an exact standard.</a:t>
            </a:r>
          </a:p>
          <a:p>
            <a:pPr marL="365125" indent="-365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Uniformity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All “A’s” are alike, all “B’s are alike, etc.</a:t>
            </a:r>
          </a:p>
          <a:p>
            <a:pPr marL="365125" indent="-365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u="sng" dirty="0">
                <a:latin typeface="Calibri (Body)"/>
                <a:ea typeface="Verdana" pitchFamily="34" charset="0"/>
                <a:cs typeface="Verdana" pitchFamily="34" charset="0"/>
              </a:rPr>
              <a:t>Alignment</a:t>
            </a:r>
            <a:r>
              <a:rPr lang="en-US" sz="2800" dirty="0">
                <a:latin typeface="Calibri (Body)"/>
                <a:ea typeface="Verdana" pitchFamily="34" charset="0"/>
                <a:cs typeface="Verdana" pitchFamily="34" charset="0"/>
              </a:rPr>
              <a:t>: The vertical axes passing through all letters are parallel. </a:t>
            </a:r>
            <a:r>
              <a:rPr lang="en-US" sz="2800" b="1" dirty="0">
                <a:solidFill>
                  <a:srgbClr val="FF0000"/>
                </a:solidFill>
                <a:latin typeface="Calibri (Body)"/>
                <a:ea typeface="Verdana" pitchFamily="34" charset="0"/>
                <a:cs typeface="Verdana" pitchFamily="34" charset="0"/>
              </a:rPr>
              <a:t>No slant!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773D3A-7F3C-202E-762A-1C7A2C6DCA61}"/>
              </a:ext>
            </a:extLst>
          </p:cNvPr>
          <p:cNvSpPr txBox="1">
            <a:spLocks/>
          </p:cNvSpPr>
          <p:nvPr/>
        </p:nvSpPr>
        <p:spPr>
          <a:xfrm>
            <a:off x="2209800" y="136524"/>
            <a:ext cx="5181600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Principles of Letterings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595736"/>
            <a:ext cx="3593232" cy="368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2574289"/>
            <a:ext cx="3593232" cy="368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835696" y="4077072"/>
            <a:ext cx="2376264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67505" y="4185084"/>
            <a:ext cx="2544455" cy="20762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52120" y="3356992"/>
            <a:ext cx="2736304" cy="2664296"/>
          </a:xfrm>
          <a:prstGeom prst="straightConnector1">
            <a:avLst/>
          </a:prstGeom>
          <a:ln w="889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17200924">
            <a:off x="1989318" y="3734759"/>
            <a:ext cx="1356109" cy="1626934"/>
          </a:xfrm>
          <a:prstGeom prst="triangle">
            <a:avLst/>
          </a:prstGeom>
          <a:solidFill>
            <a:srgbClr val="66FF99">
              <a:alpha val="59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2771800" y="1352845"/>
            <a:ext cx="360040" cy="1152128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17363" y="1363938"/>
            <a:ext cx="362549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31841" y="1363938"/>
            <a:ext cx="300324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79914" y="1363938"/>
            <a:ext cx="324034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52020" y="1268760"/>
            <a:ext cx="360040" cy="1152128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97583" y="1279853"/>
            <a:ext cx="362549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12061" y="1279853"/>
            <a:ext cx="300324" cy="1141035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760134" y="1279853"/>
            <a:ext cx="324034" cy="1141035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71800" y="1412776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19872" y="1412776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03848" y="1412776"/>
            <a:ext cx="213515" cy="869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35174" y="1412776"/>
            <a:ext cx="26877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52021" y="1316349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412385" y="1351423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181559" y="1412776"/>
            <a:ext cx="216024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96136" y="1316350"/>
            <a:ext cx="281703" cy="888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02208" y="5584676"/>
            <a:ext cx="1151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IN" sz="9600">
              <a:solidFill>
                <a:srgbClr val="00B050"/>
              </a:solidFill>
              <a:latin typeface="Wingdings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1547" y="5544157"/>
            <a:ext cx="966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>
                <a:solidFill>
                  <a:srgbClr val="FF0000"/>
                </a:solidFill>
                <a:latin typeface="Wingdings" pitchFamily="2" charset="2"/>
              </a:rPr>
              <a:t>û</a:t>
            </a:r>
            <a:endParaRPr lang="en-IN" sz="960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8650" y="5845875"/>
            <a:ext cx="7709774" cy="83099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/>
              <a:t>Stroke the pencil in the acute angle direction. This will save the paper from tearing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t>9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6C2909-523A-90D7-F575-BDC59E22C16C}"/>
              </a:ext>
            </a:extLst>
          </p:cNvPr>
          <p:cNvSpPr txBox="1">
            <a:spLocks/>
          </p:cNvSpPr>
          <p:nvPr/>
        </p:nvSpPr>
        <p:spPr>
          <a:xfrm>
            <a:off x="2209800" y="136524"/>
            <a:ext cx="4718678" cy="70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0000CC"/>
                </a:solidFill>
              </a:rPr>
              <a:t>Acute Angle Stroking</a:t>
            </a:r>
            <a:endParaRPr lang="en-IN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33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27" grpId="0"/>
      <p:bldP spid="7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4.0.1088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608</Words>
  <Application>Microsoft Office PowerPoint</Application>
  <PresentationFormat>On-screen Show (4:3)</PresentationFormat>
  <Paragraphs>107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(Body)</vt:lpstr>
      <vt:lpstr>Calibri Light</vt:lpstr>
      <vt:lpstr>Courier New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 V Harish</cp:lastModifiedBy>
  <cp:revision>7</cp:revision>
  <cp:lastPrinted>2023-02-24T10:18:17Z</cp:lastPrinted>
  <dcterms:created xsi:type="dcterms:W3CDTF">2023-02-24T10:18:17Z</dcterms:created>
  <dcterms:modified xsi:type="dcterms:W3CDTF">2023-03-24T11:39:06Z</dcterms:modified>
</cp:coreProperties>
</file>