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73367-7D51-3244-9243-62165235AA8F}" v="2" dt="2024-03-19T17:07:27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E0247-352E-4792-9FB2-49E6E0D472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87A76-A58C-4DA7-8173-6D4DA130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43C3-30FB-42C1-A38A-8A6FE0E48C5E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11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idx="1"/>
          </p:nvPr>
        </p:nvSpPr>
        <p:spPr>
          <a:xfrm>
            <a:off x="4064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30000" y="624542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1-</a:t>
            </a:r>
            <a:fld id="{9B94B328-B391-44D5-B0EB-831D8818526F}" type="slidenum">
              <a:rPr lang="en-US" sz="1400" smtClean="0">
                <a:solidFill>
                  <a:schemeClr val="tx2"/>
                </a:solidFill>
              </a:rPr>
              <a:t>‹#›</a:t>
            </a:fld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Capacity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93215"/>
            <a:ext cx="9601200" cy="539014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Achieve  match between the long-term supply capabilities of an organization and the predicted level of long-term demand</a:t>
            </a:r>
            <a:endParaRPr lang="en-US" sz="2000" dirty="0"/>
          </a:p>
          <a:p>
            <a:pPr lvl="1" algn="just"/>
            <a:r>
              <a:rPr lang="en-US" sz="2000" dirty="0"/>
              <a:t>Overcapacity:  high</a:t>
            </a:r>
            <a:r>
              <a:rPr lang="en-IN" sz="2000" dirty="0"/>
              <a:t> cost</a:t>
            </a:r>
            <a:endParaRPr lang="en-US" sz="2000" dirty="0"/>
          </a:p>
          <a:p>
            <a:pPr lvl="1" algn="just"/>
            <a:r>
              <a:rPr lang="en-US" sz="2000" dirty="0" err="1"/>
              <a:t>Undercapacity</a:t>
            </a:r>
            <a:r>
              <a:rPr lang="en-US" sz="2000" dirty="0"/>
              <a:t>: strained resources and possible loss of customers</a:t>
            </a:r>
          </a:p>
          <a:p>
            <a:pPr algn="just"/>
            <a:r>
              <a:rPr lang="en-US" sz="2400" dirty="0"/>
              <a:t>Key Questions: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</a:rPr>
              <a:t>What kind</a:t>
            </a:r>
            <a:r>
              <a:rPr lang="en-US" sz="2000" dirty="0"/>
              <a:t> of capacity is needed?</a:t>
            </a:r>
          </a:p>
          <a:p>
            <a:pPr lvl="1" algn="just"/>
            <a:r>
              <a:rPr lang="en-US" sz="2000" dirty="0">
                <a:solidFill>
                  <a:srgbClr val="92D050"/>
                </a:solidFill>
              </a:rPr>
              <a:t>How much</a:t>
            </a:r>
            <a:r>
              <a:rPr lang="en-US" sz="2000" dirty="0"/>
              <a:t> is needed to match demand?</a:t>
            </a:r>
          </a:p>
          <a:p>
            <a:pPr lvl="1" algn="just"/>
            <a:r>
              <a:rPr lang="en-US" sz="2000" dirty="0">
                <a:solidFill>
                  <a:srgbClr val="0070C0"/>
                </a:solidFill>
              </a:rPr>
              <a:t>When</a:t>
            </a:r>
            <a:r>
              <a:rPr lang="en-US" sz="2000" dirty="0"/>
              <a:t> is it needed?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Capacity</a:t>
            </a:r>
          </a:p>
          <a:p>
            <a:pPr lvl="1" algn="just"/>
            <a:r>
              <a:rPr lang="en-US" sz="2000" dirty="0"/>
              <a:t>The maximum amount that a process can produce in a given unit of time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Process</a:t>
            </a:r>
            <a:r>
              <a:rPr lang="en-US" sz="2400" dirty="0"/>
              <a:t> : collection of activities that transforms inputs into outputs that are valuable to the customer</a:t>
            </a:r>
          </a:p>
          <a:p>
            <a:pPr algn="just"/>
            <a:r>
              <a:rPr lang="en-US" sz="2400" dirty="0"/>
              <a:t>Capacity (process capacity) is the capacity of the bottleneck activity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algn="just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31242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5394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/>
              <a:t>Process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295400"/>
                <a:ext cx="9144000" cy="5029200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𝐶𝑎𝑝𝑎𝑐𝑖𝑡𝑦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𝑜𝑓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𝑟𝑒𝑠𝑜𝑢𝑟𝑐𝑒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𝑁𝑢𝑚𝑏𝑒𝑟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𝑟𝑒𝑠𝑜𝑢𝑟𝑐𝑒𝑠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𝐴𝑐𝑡𝑖𝑣𝑖𝑡𝑦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𝑡𝑖𝑚𝑒</m:t>
                        </m:r>
                      </m:den>
                    </m:f>
                  </m:oMath>
                </a14:m>
                <a:endParaRPr lang="en-US" sz="2200" i="1">
                  <a:solidFill>
                    <a:srgbClr val="FF0000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200" i="1">
                  <a:solidFill>
                    <a:srgbClr val="FF0000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𝑃𝑟𝑜𝑐𝑒𝑠𝑠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𝑐𝑎𝑝𝑎𝑐𝑖𝑡𝑦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𝑏𝑜𝑡𝑡𝑙𝑒𝑛𝑒𝑐𝑘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𝑐𝑎𝑝𝑎𝑐𝑖𝑡𝑦</m:t>
                    </m:r>
                  </m:oMath>
                </a14:m>
                <a:endParaRPr lang="en-US" sz="2200"/>
              </a:p>
              <a:p>
                <a:pPr marL="514350" indent="-514350">
                  <a:buFont typeface="+mj-lt"/>
                  <a:buAutoNum type="arabicPeriod"/>
                </a:pPr>
                <a:endParaRPr lang="en-US" sz="220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𝐹𝑙𝑜𝑤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𝑟𝑎𝑡𝑒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 (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𝑖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.  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𝑇h𝑟𝑜𝑢𝑔h𝑝𝑢𝑡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)=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/>
                      </a:rPr>
                      <m:t>𝑀𝑖𝑛𝑖𝑚𝑢𝑚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𝐴𝑣𝑎𝑖𝑙𝑎𝑏𝑙𝑒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𝑖𝑛𝑝𝑢𝑡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𝐷𝑒𝑚𝑎𝑛𝑑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𝑃𝑟𝑜𝑐𝑒𝑠𝑠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𝑐𝑎𝑝𝑎𝑐𝑖𝑡𝑦</m:t>
                        </m:r>
                      </m:e>
                    </m:d>
                  </m:oMath>
                </a14:m>
                <a:endParaRPr lang="en-US" sz="2200">
                  <a:solidFill>
                    <a:srgbClr val="00B05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200">
                  <a:solidFill>
                    <a:srgbClr val="00B05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𝑈𝑡𝑖𝑙𝑖𝑧𝑎𝑡𝑖𝑜𝑛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𝑜𝑓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𝑟𝑒𝑠𝑜𝑢𝑟𝑐𝑒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𝐹𝑙𝑜𝑤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𝑟𝑎𝑡𝑒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𝐶𝑎𝑝𝑎𝑐𝑖𝑡𝑦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𝑟𝑒𝑠𝑜𝑢𝑟𝑐𝑒</m:t>
                        </m:r>
                      </m:den>
                    </m:f>
                  </m:oMath>
                </a14:m>
                <a:endParaRPr lang="en-US" sz="2200" i="1">
                  <a:solidFill>
                    <a:srgbClr val="0070C0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200" i="1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1295400"/>
                <a:ext cx="9144000" cy="5029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5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1828800"/>
                <a:ext cx="10668000" cy="4162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5.  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𝐼𝑚𝑝𝑙𝑖𝑒𝑑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𝑢𝑡𝑖𝑙𝑖𝑧𝑎𝑡𝑖𝑜𝑛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𝑟𝑒𝑠𝑜𝑢𝑟𝑐𝑒</m:t>
                      </m:r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𝐶𝑎𝑝𝑎𝑐𝑖𝑡𝑦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𝑟𝑒𝑞𝑢𝑒𝑠𝑡𝑒𝑑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𝑏𝑦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𝑑𝑒𝑚𝑎𝑛𝑑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𝐶𝑎𝑝𝑎𝑐𝑖𝑡𝑦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𝑟𝑒𝑠𝑜𝑢𝑟𝑐𝑒</m:t>
                          </m:r>
                        </m:den>
                      </m:f>
                    </m:oMath>
                  </m:oMathPara>
                </a14:m>
                <a:endParaRPr lang="en-US" sz="2200" i="1">
                  <a:solidFill>
                    <a:srgbClr val="C00000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200" i="1">
                  <a:solidFill>
                    <a:srgbClr val="C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6.</m:t>
                      </m:r>
                      <m:r>
                        <a:rPr lang="en-US" sz="2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𝑃𝑟𝑜𝑐𝑒𝑠𝑠</m:t>
                      </m:r>
                      <m:r>
                        <a:rPr lang="en-US" sz="2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𝑢𝑡𝑖𝑙𝑖𝑧𝑎𝑡𝑖𝑜𝑛</m:t>
                      </m:r>
                      <m:r>
                        <a:rPr lang="en-US" sz="22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𝐹𝑙𝑜𝑤</m:t>
                          </m:r>
                          <m: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𝑟𝑎𝑡𝑒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𝑃𝑟𝑜𝑐𝑒𝑠𝑠</m:t>
                          </m:r>
                          <m: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𝑐𝑎𝑝𝑎𝑐𝑖𝑡𝑦</m:t>
                          </m:r>
                        </m:den>
                      </m:f>
                    </m:oMath>
                  </m:oMathPara>
                </a14:m>
                <a:endParaRPr lang="en-US" sz="220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endParaRPr lang="en-US" sz="220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>
                          <a:solidFill>
                            <a:srgbClr val="FF0000"/>
                          </a:solidFill>
                          <a:latin typeface="Cambria Math"/>
                        </a:rPr>
                        <m:t>7.  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𝐿𝑖𝑡𝑡𝑙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𝑙𝑎𝑤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2200" i="1">
                  <a:solidFill>
                    <a:srgbClr val="FF0000"/>
                  </a:solidFill>
                  <a:latin typeface="Cambria Math"/>
                </a:endParaRPr>
              </a:p>
              <a:p>
                <a:endParaRPr lang="en-US" sz="2200" i="1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𝐴𝑣𝑒𝑟𝑎𝑔𝑒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𝑖𝑛𝑣𝑒𝑛𝑡𝑜𝑟𝑦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𝐴𝑣𝑒𝑟𝑎𝑔𝑒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𝑓𝑙𝑜𝑤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𝑟𝑎𝑡𝑒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𝐴𝑣𝑒𝑟𝑎𝑔𝑒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𝑓𝑙𝑜𝑤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𝑡𝑖𝑚𝑒</m:t>
                      </m:r>
                    </m:oMath>
                  </m:oMathPara>
                </a14:m>
                <a:endParaRPr lang="en-US" sz="2200">
                  <a:solidFill>
                    <a:srgbClr val="FF0000"/>
                  </a:solidFill>
                </a:endParaRPr>
              </a:p>
              <a:p>
                <a:endParaRPr lang="en-US" sz="2200" i="1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8.  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𝐶𝑦𝑐𝑙𝑒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𝐹𝑙𝑜𝑤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𝑟𝑎𝑡𝑒</m:t>
                          </m:r>
                        </m:den>
                      </m:f>
                    </m:oMath>
                  </m:oMathPara>
                </a14:m>
                <a:endParaRPr lang="en-US" sz="2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8800"/>
                <a:ext cx="10668000" cy="4162678"/>
              </a:xfrm>
              <a:prstGeom prst="rect">
                <a:avLst/>
              </a:prstGeom>
              <a:blipFill>
                <a:blip r:embed="rId2"/>
                <a:stretch>
                  <a:fillRect l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Process Analysis</a:t>
            </a:r>
          </a:p>
        </p:txBody>
      </p:sp>
    </p:spTree>
    <p:extLst>
      <p:ext uri="{BB962C8B-B14F-4D97-AF65-F5344CB8AC3E}">
        <p14:creationId xmlns:p14="http://schemas.microsoft.com/office/powerpoint/2010/main" val="221274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Process Analysis of </a:t>
            </a:r>
            <a:r>
              <a:rPr lang="en-US" sz="3200" b="1" dirty="0" err="1"/>
              <a:t>Circored</a:t>
            </a:r>
            <a:r>
              <a:rPr lang="en-US" sz="3200" b="1" dirty="0"/>
              <a:t> Plant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1447801"/>
            <a:ext cx="5548313" cy="409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7880" y="6172201"/>
            <a:ext cx="6831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Matching supply with demand: An introduction to operations management, </a:t>
            </a:r>
            <a:r>
              <a:rPr lang="en-US" sz="1200" dirty="0" err="1"/>
              <a:t>Cachon</a:t>
            </a:r>
            <a:r>
              <a:rPr lang="en-US" sz="1200" dirty="0"/>
              <a:t> and </a:t>
            </a:r>
            <a:r>
              <a:rPr lang="en-US" sz="1200" dirty="0" err="1"/>
              <a:t>Terwiesch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218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2" y="304800"/>
            <a:ext cx="7526338" cy="551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1" y="6172201"/>
            <a:ext cx="6831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Matching supply with demand: An introduction to operations management, </a:t>
            </a:r>
            <a:r>
              <a:rPr lang="en-US" sz="1200" dirty="0" err="1"/>
              <a:t>Cachon</a:t>
            </a:r>
            <a:r>
              <a:rPr lang="en-US" sz="1200" dirty="0"/>
              <a:t> and </a:t>
            </a:r>
            <a:r>
              <a:rPr lang="en-US" sz="1200" dirty="0" err="1"/>
              <a:t>Terwiesch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292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0280" y="6172201"/>
            <a:ext cx="6831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Matching supply with demand: An introduction to operations management, </a:t>
            </a:r>
            <a:r>
              <a:rPr lang="en-US" sz="1200" dirty="0" err="1"/>
              <a:t>Cachon</a:t>
            </a:r>
            <a:r>
              <a:rPr lang="en-US" sz="1200" dirty="0"/>
              <a:t> and </a:t>
            </a:r>
            <a:r>
              <a:rPr lang="en-US" sz="1200" dirty="0" err="1"/>
              <a:t>Terwiesch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71200"/>
            <a:ext cx="8001000" cy="53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12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Case 1: Unlimited Demand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229108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100/120 = 83.3%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Lock hoppers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100/110 = 90.9%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100/112 = 89.3%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 tons/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100/100 =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Flash 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100/135 = 74.1%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Discharger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100/118</a:t>
                      </a:r>
                      <a:r>
                        <a:rPr lang="en-US" baseline="0" dirty="0"/>
                        <a:t> = 84.7%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Briquetting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100/165 = 60.6%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1" y="5791200"/>
            <a:ext cx="442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rate = bottleneck capacity = 100 tons/</a:t>
            </a:r>
            <a:r>
              <a:rPr lang="en-US" dirty="0" err="1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1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Case 2: Demand =125 tons/</a:t>
            </a:r>
            <a:r>
              <a:rPr lang="en-US" sz="3200" b="1" dirty="0" err="1"/>
              <a:t>hr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229108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100/120 = 83.3%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125/120 = 104.2%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Lock hoppers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100/110 = 90.9%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125/110 = 113.63%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100/112 = 89.3%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125/112 = 111.6%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 tons/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100/100 =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125/100 = 125%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Flash 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100/135 = 74.1%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125/135 = 92.6%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Discharger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100/118</a:t>
                      </a:r>
                      <a:r>
                        <a:rPr lang="en-US" baseline="0" dirty="0"/>
                        <a:t> = 84.7%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125/118 = 105.9%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Briquetting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100/165 = 60.6%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125/165 = 75.8%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1" y="5791200"/>
            <a:ext cx="442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 rate = bottleneck capacity = 100 tons/</a:t>
            </a:r>
            <a:r>
              <a:rPr lang="en-US" dirty="0" err="1">
                <a:solidFill>
                  <a:srgbClr val="FF0000"/>
                </a:solidFill>
              </a:rPr>
              <a:t>hr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4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Case 3: Demand =80 tons/</a:t>
            </a:r>
            <a:r>
              <a:rPr lang="en-US" sz="3200" b="1" dirty="0" err="1"/>
              <a:t>hr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2291080"/>
          <a:ext cx="6172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(Implied ) 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80/120 = 66.67%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Lock hoppers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80/110 = 72.72%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80/112 = 71.42%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 tons/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80/100 = 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Flash 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  <a:r>
                        <a:rPr lang="en-US" baseline="0" dirty="0"/>
                        <a:t> tons/</a:t>
                      </a:r>
                      <a:r>
                        <a:rPr lang="en-US" baseline="0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80/135 = 59.25%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Discharger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80/118 = 67.79%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Briquetting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 tons/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80/165 = 48.48%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1" y="5791200"/>
            <a:ext cx="68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 rate = Min{Demand, Process capacity} = Min{80, 100}= 80 tons/</a:t>
            </a:r>
            <a:r>
              <a:rPr lang="en-US" dirty="0" err="1">
                <a:solidFill>
                  <a:srgbClr val="FF0000"/>
                </a:solidFill>
              </a:rPr>
              <a:t>hr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Elements of a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16764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514600" y="3429000"/>
            <a:ext cx="13716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514600" y="4191000"/>
            <a:ext cx="1371600" cy="9144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2514600" y="5486400"/>
            <a:ext cx="1371600" cy="1143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72229" y="2221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1" y="35930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9956" y="4736068"/>
            <a:ext cx="170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Inventory buffer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1" y="5879068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Decision point</a:t>
            </a:r>
          </a:p>
        </p:txBody>
      </p:sp>
    </p:spTree>
    <p:extLst>
      <p:ext uri="{BB962C8B-B14F-4D97-AF65-F5344CB8AC3E}">
        <p14:creationId xmlns:p14="http://schemas.microsoft.com/office/powerpoint/2010/main" val="334276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Process Flow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9388" y="2590800"/>
            <a:ext cx="11064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Assemble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3464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0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Deliver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676400" y="2590800"/>
            <a:ext cx="990600" cy="6096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384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910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130290" y="2743200"/>
            <a:ext cx="2251710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318880" y="2743200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6091" y="2049589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63001" y="1371600"/>
            <a:ext cx="16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 order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1" y="1676400"/>
            <a:ext cx="157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 making</a:t>
            </a:r>
          </a:p>
        </p:txBody>
      </p:sp>
    </p:spTree>
    <p:extLst>
      <p:ext uri="{BB962C8B-B14F-4D97-AF65-F5344CB8AC3E}">
        <p14:creationId xmlns:p14="http://schemas.microsoft.com/office/powerpoint/2010/main" val="47866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Process Flow Diagram---Process Capacity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9388" y="2590800"/>
            <a:ext cx="11064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Assemble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3464" y="2590800"/>
            <a:ext cx="10799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0" y="25908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Deliver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676400" y="2590800"/>
            <a:ext cx="990600" cy="6096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384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343400" y="2800350"/>
            <a:ext cx="647700" cy="952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130290" y="2743200"/>
            <a:ext cx="2220179" cy="141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471280" y="2743200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6091" y="2049589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63001" y="1371601"/>
            <a:ext cx="166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 order</a:t>
            </a:r>
          </a:p>
          <a:p>
            <a:r>
              <a:rPr lang="en-US"/>
              <a:t>  45 units/hour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1" y="1676400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 making: Scenario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49683"/>
              </p:ext>
            </p:extLst>
          </p:nvPr>
        </p:nvGraphicFramePr>
        <p:xfrm>
          <a:off x="1524002" y="4114800"/>
          <a:ext cx="79247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Activity</a:t>
                      </a: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min/unit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Number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30 units/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20 units/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 units/</a:t>
                      </a:r>
                      <a:r>
                        <a:rPr lang="en-US" err="1"/>
                        <a:t>hr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Process Flow Diagram---Demand Constrained System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9388" y="2590800"/>
            <a:ext cx="11064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Assemble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3464" y="2590800"/>
            <a:ext cx="10799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0" y="25908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Deliver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676400" y="2590800"/>
            <a:ext cx="990600" cy="6096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384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343400" y="2800350"/>
            <a:ext cx="647700" cy="952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130290" y="2743200"/>
            <a:ext cx="2220179" cy="141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471280" y="2743200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6091" y="2049589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63001" y="1371601"/>
            <a:ext cx="166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Customer order</a:t>
            </a:r>
          </a:p>
          <a:p>
            <a:r>
              <a:rPr lang="en-US">
                <a:solidFill>
                  <a:srgbClr val="00B050"/>
                </a:solidFill>
              </a:rPr>
              <a:t>  45 units/hour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1" y="1676400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 making: Scenario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01394"/>
              </p:ext>
            </p:extLst>
          </p:nvPr>
        </p:nvGraphicFramePr>
        <p:xfrm>
          <a:off x="1524002" y="4114800"/>
          <a:ext cx="79247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Activity</a:t>
                      </a: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min/unit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Number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60 units/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60 units/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60 units/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8501" y="6400800"/>
            <a:ext cx="355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Flow rate = demand = 45 units/hour</a:t>
            </a:r>
          </a:p>
        </p:txBody>
      </p:sp>
    </p:spTree>
    <p:extLst>
      <p:ext uri="{BB962C8B-B14F-4D97-AF65-F5344CB8AC3E}">
        <p14:creationId xmlns:p14="http://schemas.microsoft.com/office/powerpoint/2010/main" val="363475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Process Flow Diagram---Supply Constrained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9388" y="2590800"/>
            <a:ext cx="11064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Assemble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3464" y="2590800"/>
            <a:ext cx="10799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0" y="25908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Deliver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676400" y="2590800"/>
            <a:ext cx="990600" cy="6096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384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343400" y="2800350"/>
            <a:ext cx="647700" cy="952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130290" y="2743200"/>
            <a:ext cx="2220179" cy="141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471280" y="2743200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6091" y="2049589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63001" y="1371601"/>
            <a:ext cx="166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 order</a:t>
            </a:r>
          </a:p>
          <a:p>
            <a:r>
              <a:rPr lang="en-US"/>
              <a:t>  45 units/hour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1" y="1676400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 making: Scenario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2765"/>
              </p:ext>
            </p:extLst>
          </p:nvPr>
        </p:nvGraphicFramePr>
        <p:xfrm>
          <a:off x="1524002" y="4114800"/>
          <a:ext cx="79247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Activity</a:t>
                      </a: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min/unit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Number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30 units/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20 units/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 units/</a:t>
                      </a:r>
                      <a:r>
                        <a:rPr lang="en-US" err="1"/>
                        <a:t>hr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5200" y="6324600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Flow rate = capacity of Assemble stage = 20 units/hour</a:t>
            </a:r>
          </a:p>
        </p:txBody>
      </p:sp>
    </p:spTree>
    <p:extLst>
      <p:ext uri="{BB962C8B-B14F-4D97-AF65-F5344CB8AC3E}">
        <p14:creationId xmlns:p14="http://schemas.microsoft.com/office/powerpoint/2010/main" val="409488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Cycle Time and Flow Time</a:t>
            </a:r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21" y="2709656"/>
            <a:ext cx="7452159" cy="22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4400" y="5638801"/>
            <a:ext cx="5273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Cycle time = 3 minutes</a:t>
            </a:r>
          </a:p>
          <a:p>
            <a:r>
              <a:rPr lang="en-US"/>
              <a:t>Flow time  =  7 minutes (measured in the steady state)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1828800"/>
            <a:ext cx="197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 : Scenario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Process Flow Diagram---Process Capacity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4976" y="2514600"/>
            <a:ext cx="11064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Assemble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3464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0" y="2590800"/>
            <a:ext cx="116715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Deliver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676400" y="2590800"/>
            <a:ext cx="990600" cy="6096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RM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384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91000" y="2781300"/>
            <a:ext cx="8001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410200" y="2781300"/>
            <a:ext cx="88011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413880" y="2743200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547480" y="2743200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6091" y="2049589"/>
            <a:ext cx="968121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63001" y="1371601"/>
            <a:ext cx="166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 order</a:t>
            </a:r>
          </a:p>
          <a:p>
            <a:r>
              <a:rPr lang="en-US"/>
              <a:t>  45 units/hour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0" y="1676400"/>
            <a:ext cx="19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Burger: Scenario 3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49998"/>
              </p:ext>
            </p:extLst>
          </p:nvPr>
        </p:nvGraphicFramePr>
        <p:xfrm>
          <a:off x="1524002" y="4114800"/>
          <a:ext cx="807719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Activity</a:t>
                      </a: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min/unit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min/unit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Number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30 units/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20 units/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 units/</a:t>
                      </a:r>
                      <a:r>
                        <a:rPr lang="en-US" err="1"/>
                        <a:t>hr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724400" y="2590800"/>
            <a:ext cx="990600" cy="609600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82173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Supply Constrained: Adding Buffer does not Change the Capacity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9" y="1995489"/>
            <a:ext cx="72104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601" y="5638801"/>
            <a:ext cx="239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Cycle time = 3 minutes</a:t>
            </a:r>
          </a:p>
          <a:p>
            <a:r>
              <a:rPr lang="en-US"/>
              <a:t>Flow time  =  Increasing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95400"/>
            <a:ext cx="19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Burger: Scenario 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86600" y="4267200"/>
            <a:ext cx="2057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000" y="56388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343961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Widescreen</PresentationFormat>
  <Paragraphs>225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Capacity Planning</vt:lpstr>
      <vt:lpstr>Elements of a Process</vt:lpstr>
      <vt:lpstr>Process Flow Diagram</vt:lpstr>
      <vt:lpstr>Process Flow Diagram---Process Capacity</vt:lpstr>
      <vt:lpstr>Process Flow Diagram---Demand Constrained System </vt:lpstr>
      <vt:lpstr>Process Flow Diagram---Supply Constrained Process</vt:lpstr>
      <vt:lpstr>Cycle Time and Flow Time</vt:lpstr>
      <vt:lpstr>Process Flow Diagram---Process Capacity</vt:lpstr>
      <vt:lpstr>Supply Constrained: Adding Buffer does not Change the Capacity</vt:lpstr>
      <vt:lpstr>Process Analysis</vt:lpstr>
      <vt:lpstr>Process Analysis</vt:lpstr>
      <vt:lpstr>Process Analysis of Circored Plant</vt:lpstr>
      <vt:lpstr>PowerPoint Presentation</vt:lpstr>
      <vt:lpstr>PowerPoint Presentation</vt:lpstr>
      <vt:lpstr>Case 1: Unlimited Demand</vt:lpstr>
      <vt:lpstr>Case 2: Demand =125 tons/hr</vt:lpstr>
      <vt:lpstr>Case 3: Demand =80 tons/hr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Capacity Planning</dc:title>
  <dc:creator>Vipi</dc:creator>
  <cp:lastModifiedBy>Vipin B</cp:lastModifiedBy>
  <cp:revision>2</cp:revision>
  <dcterms:created xsi:type="dcterms:W3CDTF">2006-08-16T00:00:00Z</dcterms:created>
  <dcterms:modified xsi:type="dcterms:W3CDTF">2024-04-02T11:35:53Z</dcterms:modified>
</cp:coreProperties>
</file>