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2" r:id="rId16"/>
    <p:sldId id="293"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4" d="100"/>
          <a:sy n="44" d="100"/>
        </p:scale>
        <p:origin x="62"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275915"/>
            <a:ext cx="3485073" cy="1614597"/>
          </a:xfrm>
        </p:spPr>
        <p:txBody>
          <a:bodyPr>
            <a:normAutofit/>
          </a:bodyPr>
          <a:lstStyle/>
          <a:p>
            <a:pPr algn="l"/>
            <a:r>
              <a:rPr lang="en-US" sz="4000" dirty="0"/>
              <a:t>LEAD SCORE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157933"/>
            <a:ext cx="3485072" cy="1026544"/>
          </a:xfrm>
        </p:spPr>
        <p:txBody>
          <a:bodyPr>
            <a:normAutofit fontScale="25000" lnSpcReduction="20000"/>
          </a:bodyPr>
          <a:lstStyle/>
          <a:p>
            <a:pPr algn="l"/>
            <a:r>
              <a:rPr lang="en-US" sz="4800" dirty="0">
                <a:solidFill>
                  <a:srgbClr val="5792BA"/>
                </a:solidFill>
              </a:rPr>
              <a:t>BY</a:t>
            </a:r>
          </a:p>
          <a:p>
            <a:pPr algn="l"/>
            <a:r>
              <a:rPr lang="en-US" sz="4800" dirty="0">
                <a:solidFill>
                  <a:srgbClr val="5792BA"/>
                </a:solidFill>
              </a:rPr>
              <a:t>AARSHIA</a:t>
            </a:r>
          </a:p>
          <a:p>
            <a:pPr algn="l"/>
            <a:r>
              <a:rPr lang="en-US" sz="4800" dirty="0">
                <a:solidFill>
                  <a:srgbClr val="5792BA"/>
                </a:solidFill>
              </a:rPr>
              <a:t>SAMARTH HEGDE</a:t>
            </a:r>
          </a:p>
          <a:p>
            <a:pPr algn="l"/>
            <a:r>
              <a:rPr lang="en-US" sz="4800" dirty="0">
                <a:solidFill>
                  <a:srgbClr val="5792BA"/>
                </a:solidFill>
              </a:rPr>
              <a:t>BINDU KSHTRIYA</a:t>
            </a:r>
          </a:p>
          <a:p>
            <a:pPr algn="l"/>
            <a:endParaRPr lang="en-US" dirty="0">
              <a:solidFill>
                <a:srgbClr val="5792BA"/>
              </a:solidFill>
            </a:endParaRP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5E08C-2A31-CFE3-9247-B00C627F3388}"/>
              </a:ext>
            </a:extLst>
          </p:cNvPr>
          <p:cNvPicPr>
            <a:picLocks noChangeAspect="1"/>
          </p:cNvPicPr>
          <p:nvPr/>
        </p:nvPicPr>
        <p:blipFill>
          <a:blip r:embed="rId2"/>
          <a:stretch>
            <a:fillRect/>
          </a:stretch>
        </p:blipFill>
        <p:spPr>
          <a:xfrm>
            <a:off x="914826" y="739985"/>
            <a:ext cx="2090381" cy="2166501"/>
          </a:xfrm>
          <a:prstGeom prst="rect">
            <a:avLst/>
          </a:prstGeom>
        </p:spPr>
      </p:pic>
      <p:pic>
        <p:nvPicPr>
          <p:cNvPr id="5" name="Picture 4">
            <a:extLst>
              <a:ext uri="{FF2B5EF4-FFF2-40B4-BE49-F238E27FC236}">
                <a16:creationId xmlns:a16="http://schemas.microsoft.com/office/drawing/2014/main" id="{8150088C-98F3-23C5-CC10-035747B597D6}"/>
              </a:ext>
            </a:extLst>
          </p:cNvPr>
          <p:cNvPicPr>
            <a:picLocks noChangeAspect="1"/>
          </p:cNvPicPr>
          <p:nvPr/>
        </p:nvPicPr>
        <p:blipFill>
          <a:blip r:embed="rId3"/>
          <a:stretch>
            <a:fillRect/>
          </a:stretch>
        </p:blipFill>
        <p:spPr>
          <a:xfrm>
            <a:off x="914826" y="3429000"/>
            <a:ext cx="2114738" cy="2319991"/>
          </a:xfrm>
          <a:prstGeom prst="rect">
            <a:avLst/>
          </a:prstGeom>
        </p:spPr>
      </p:pic>
      <p:sp>
        <p:nvSpPr>
          <p:cNvPr id="2" name="TextBox 1">
            <a:extLst>
              <a:ext uri="{FF2B5EF4-FFF2-40B4-BE49-F238E27FC236}">
                <a16:creationId xmlns:a16="http://schemas.microsoft.com/office/drawing/2014/main" id="{A523FCC7-39BE-659D-160A-C39E9CF8C75F}"/>
              </a:ext>
            </a:extLst>
          </p:cNvPr>
          <p:cNvSpPr txBox="1"/>
          <p:nvPr/>
        </p:nvSpPr>
        <p:spPr>
          <a:xfrm>
            <a:off x="4712677" y="1035698"/>
            <a:ext cx="6913266" cy="923330"/>
          </a:xfrm>
          <a:prstGeom prst="rect">
            <a:avLst/>
          </a:prstGeom>
          <a:noFill/>
        </p:spPr>
        <p:txBody>
          <a:bodyPr wrap="square" rtlCol="0">
            <a:spAutoFit/>
          </a:bodyPr>
          <a:lstStyle/>
          <a:p>
            <a:r>
              <a:rPr lang="en-IN" dirty="0"/>
              <a:t>SEARCH VS CONVERTED</a:t>
            </a:r>
          </a:p>
          <a:p>
            <a:endParaRPr lang="en-IN" dirty="0"/>
          </a:p>
          <a:p>
            <a:r>
              <a:rPr lang="en-IN" dirty="0"/>
              <a:t>Based on the graph shows searches are not good source of leads.</a:t>
            </a:r>
          </a:p>
        </p:txBody>
      </p:sp>
      <p:sp>
        <p:nvSpPr>
          <p:cNvPr id="4" name="TextBox 3">
            <a:extLst>
              <a:ext uri="{FF2B5EF4-FFF2-40B4-BE49-F238E27FC236}">
                <a16:creationId xmlns:a16="http://schemas.microsoft.com/office/drawing/2014/main" id="{CD017957-6A52-AA0E-0B2E-B206BA808097}"/>
              </a:ext>
            </a:extLst>
          </p:cNvPr>
          <p:cNvSpPr txBox="1"/>
          <p:nvPr/>
        </p:nvSpPr>
        <p:spPr>
          <a:xfrm>
            <a:off x="4712677" y="3665665"/>
            <a:ext cx="6913266" cy="923330"/>
          </a:xfrm>
          <a:prstGeom prst="rect">
            <a:avLst/>
          </a:prstGeom>
          <a:noFill/>
        </p:spPr>
        <p:txBody>
          <a:bodyPr wrap="square" rtlCol="0">
            <a:spAutoFit/>
          </a:bodyPr>
          <a:lstStyle/>
          <a:p>
            <a:r>
              <a:rPr lang="en-IN" dirty="0"/>
              <a:t>NEWSPAPER VS CONVERTED</a:t>
            </a:r>
          </a:p>
          <a:p>
            <a:endParaRPr lang="en-IN" dirty="0"/>
          </a:p>
          <a:p>
            <a:r>
              <a:rPr lang="en-IN" dirty="0"/>
              <a:t>Newspaper don’t have high conversion rate.</a:t>
            </a:r>
          </a:p>
        </p:txBody>
      </p:sp>
    </p:spTree>
    <p:extLst>
      <p:ext uri="{BB962C8B-B14F-4D97-AF65-F5344CB8AC3E}">
        <p14:creationId xmlns:p14="http://schemas.microsoft.com/office/powerpoint/2010/main" val="173852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1F2E6-881C-97F3-A63D-7B0B3325D7F2}"/>
              </a:ext>
            </a:extLst>
          </p:cNvPr>
          <p:cNvPicPr>
            <a:picLocks noChangeAspect="1"/>
          </p:cNvPicPr>
          <p:nvPr/>
        </p:nvPicPr>
        <p:blipFill>
          <a:blip r:embed="rId2"/>
          <a:stretch>
            <a:fillRect/>
          </a:stretch>
        </p:blipFill>
        <p:spPr>
          <a:xfrm>
            <a:off x="331544" y="1504358"/>
            <a:ext cx="5464013" cy="3375953"/>
          </a:xfrm>
          <a:prstGeom prst="rect">
            <a:avLst/>
          </a:prstGeom>
        </p:spPr>
      </p:pic>
      <p:sp>
        <p:nvSpPr>
          <p:cNvPr id="2" name="TextBox 1">
            <a:extLst>
              <a:ext uri="{FF2B5EF4-FFF2-40B4-BE49-F238E27FC236}">
                <a16:creationId xmlns:a16="http://schemas.microsoft.com/office/drawing/2014/main" id="{9BCAAD29-243E-9349-F0DD-6CA1DD044F17}"/>
              </a:ext>
            </a:extLst>
          </p:cNvPr>
          <p:cNvSpPr txBox="1"/>
          <p:nvPr/>
        </p:nvSpPr>
        <p:spPr>
          <a:xfrm>
            <a:off x="6396445" y="903804"/>
            <a:ext cx="5210837" cy="2862322"/>
          </a:xfrm>
          <a:prstGeom prst="rect">
            <a:avLst/>
          </a:prstGeom>
          <a:noFill/>
        </p:spPr>
        <p:txBody>
          <a:bodyPr wrap="square" rtlCol="0">
            <a:spAutoFit/>
          </a:bodyPr>
          <a:lstStyle/>
          <a:p>
            <a:r>
              <a:rPr lang="en-IN" dirty="0"/>
              <a:t>TOTAL TIME SPENT ON WEBSITES VS CONVERTED</a:t>
            </a:r>
          </a:p>
          <a:p>
            <a:endParaRPr lang="en-IN" dirty="0"/>
          </a:p>
          <a:p>
            <a:r>
              <a:rPr lang="en-IN" dirty="0"/>
              <a:t>People spending higher than average time are promising leads.</a:t>
            </a:r>
          </a:p>
          <a:p>
            <a:endParaRPr lang="en-IN" dirty="0"/>
          </a:p>
          <a:p>
            <a:r>
              <a:rPr lang="en-IN" dirty="0"/>
              <a:t>TOTAL VISITS VS CONVERTED</a:t>
            </a:r>
          </a:p>
          <a:p>
            <a:endParaRPr lang="en-IN" dirty="0"/>
          </a:p>
          <a:p>
            <a:r>
              <a:rPr lang="en-IN" dirty="0"/>
              <a:t>Higher total visits have a slight higher chances of being a promising lead.</a:t>
            </a:r>
          </a:p>
        </p:txBody>
      </p:sp>
    </p:spTree>
    <p:extLst>
      <p:ext uri="{BB962C8B-B14F-4D97-AF65-F5344CB8AC3E}">
        <p14:creationId xmlns:p14="http://schemas.microsoft.com/office/powerpoint/2010/main" val="35222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1DE7D-3ADA-2A3A-1155-CA0DF53C6866}"/>
              </a:ext>
            </a:extLst>
          </p:cNvPr>
          <p:cNvPicPr>
            <a:picLocks noChangeAspect="1"/>
          </p:cNvPicPr>
          <p:nvPr/>
        </p:nvPicPr>
        <p:blipFill>
          <a:blip r:embed="rId2"/>
          <a:stretch>
            <a:fillRect/>
          </a:stretch>
        </p:blipFill>
        <p:spPr>
          <a:xfrm>
            <a:off x="992609" y="716834"/>
            <a:ext cx="3871295" cy="2575783"/>
          </a:xfrm>
          <a:prstGeom prst="rect">
            <a:avLst/>
          </a:prstGeom>
        </p:spPr>
      </p:pic>
      <p:pic>
        <p:nvPicPr>
          <p:cNvPr id="5" name="Picture 4">
            <a:extLst>
              <a:ext uri="{FF2B5EF4-FFF2-40B4-BE49-F238E27FC236}">
                <a16:creationId xmlns:a16="http://schemas.microsoft.com/office/drawing/2014/main" id="{45F0CF40-3366-6C47-CAF8-278EE82A588A}"/>
              </a:ext>
            </a:extLst>
          </p:cNvPr>
          <p:cNvPicPr>
            <a:picLocks noChangeAspect="1"/>
          </p:cNvPicPr>
          <p:nvPr/>
        </p:nvPicPr>
        <p:blipFill>
          <a:blip r:embed="rId3"/>
          <a:stretch>
            <a:fillRect/>
          </a:stretch>
        </p:blipFill>
        <p:spPr>
          <a:xfrm>
            <a:off x="992609" y="3708653"/>
            <a:ext cx="3871295" cy="2476715"/>
          </a:xfrm>
          <a:prstGeom prst="rect">
            <a:avLst/>
          </a:prstGeom>
        </p:spPr>
      </p:pic>
      <p:sp>
        <p:nvSpPr>
          <p:cNvPr id="2" name="TextBox 1">
            <a:extLst>
              <a:ext uri="{FF2B5EF4-FFF2-40B4-BE49-F238E27FC236}">
                <a16:creationId xmlns:a16="http://schemas.microsoft.com/office/drawing/2014/main" id="{59C9B0F3-8731-2289-60E6-C75F896F0506}"/>
              </a:ext>
            </a:extLst>
          </p:cNvPr>
          <p:cNvSpPr txBox="1"/>
          <p:nvPr/>
        </p:nvSpPr>
        <p:spPr>
          <a:xfrm>
            <a:off x="5587551" y="430295"/>
            <a:ext cx="5210837" cy="2862322"/>
          </a:xfrm>
          <a:prstGeom prst="rect">
            <a:avLst/>
          </a:prstGeom>
          <a:noFill/>
        </p:spPr>
        <p:txBody>
          <a:bodyPr wrap="square" rtlCol="0">
            <a:spAutoFit/>
          </a:bodyPr>
          <a:lstStyle/>
          <a:p>
            <a:r>
              <a:rPr lang="en-IN" dirty="0"/>
              <a:t>ACCURACY SENSITIVITY AND SPECIFICITY</a:t>
            </a:r>
          </a:p>
          <a:p>
            <a:endParaRPr lang="en-IN" dirty="0"/>
          </a:p>
          <a:p>
            <a:r>
              <a:rPr lang="en-IN" dirty="0"/>
              <a:t>80.9 % Accuracy</a:t>
            </a:r>
          </a:p>
          <a:p>
            <a:r>
              <a:rPr lang="en-IN" dirty="0"/>
              <a:t>77.6% Sensitivity</a:t>
            </a:r>
          </a:p>
          <a:p>
            <a:r>
              <a:rPr lang="en-IN" dirty="0"/>
              <a:t>82.9% Specificity</a:t>
            </a:r>
          </a:p>
          <a:p>
            <a:endParaRPr lang="en-IN" dirty="0"/>
          </a:p>
          <a:p>
            <a:r>
              <a:rPr lang="en-IN" dirty="0"/>
              <a:t>PRECISION AND RECALL</a:t>
            </a:r>
          </a:p>
          <a:p>
            <a:endParaRPr lang="en-IN" dirty="0"/>
          </a:p>
          <a:p>
            <a:r>
              <a:rPr lang="en-IN" dirty="0"/>
              <a:t>73% Precision</a:t>
            </a:r>
          </a:p>
          <a:p>
            <a:r>
              <a:rPr lang="en-IN" dirty="0"/>
              <a:t>75% Recall</a:t>
            </a:r>
          </a:p>
        </p:txBody>
      </p:sp>
      <p:sp>
        <p:nvSpPr>
          <p:cNvPr id="4" name="TextBox 3">
            <a:extLst>
              <a:ext uri="{FF2B5EF4-FFF2-40B4-BE49-F238E27FC236}">
                <a16:creationId xmlns:a16="http://schemas.microsoft.com/office/drawing/2014/main" id="{1E81817F-ADB1-0220-2708-D7CF65EE10CE}"/>
              </a:ext>
            </a:extLst>
          </p:cNvPr>
          <p:cNvSpPr txBox="1"/>
          <p:nvPr/>
        </p:nvSpPr>
        <p:spPr>
          <a:xfrm>
            <a:off x="705675" y="195290"/>
            <a:ext cx="3464364" cy="369332"/>
          </a:xfrm>
          <a:prstGeom prst="rect">
            <a:avLst/>
          </a:prstGeom>
          <a:noFill/>
        </p:spPr>
        <p:txBody>
          <a:bodyPr wrap="square" rtlCol="0">
            <a:spAutoFit/>
          </a:bodyPr>
          <a:lstStyle/>
          <a:p>
            <a:r>
              <a:rPr lang="en-IN" dirty="0"/>
              <a:t>MODEL EVALUATION(TRAIN)</a:t>
            </a:r>
          </a:p>
        </p:txBody>
      </p:sp>
    </p:spTree>
    <p:extLst>
      <p:ext uri="{BB962C8B-B14F-4D97-AF65-F5344CB8AC3E}">
        <p14:creationId xmlns:p14="http://schemas.microsoft.com/office/powerpoint/2010/main" val="129443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9ED201-C1CA-0D7D-2EDD-4DB4E9C1D1FC}"/>
              </a:ext>
            </a:extLst>
          </p:cNvPr>
          <p:cNvPicPr>
            <a:picLocks noChangeAspect="1"/>
          </p:cNvPicPr>
          <p:nvPr/>
        </p:nvPicPr>
        <p:blipFill>
          <a:blip r:embed="rId2"/>
          <a:stretch>
            <a:fillRect/>
          </a:stretch>
        </p:blipFill>
        <p:spPr>
          <a:xfrm>
            <a:off x="764009" y="952285"/>
            <a:ext cx="3871295" cy="2476715"/>
          </a:xfrm>
          <a:prstGeom prst="rect">
            <a:avLst/>
          </a:prstGeom>
        </p:spPr>
      </p:pic>
      <p:sp>
        <p:nvSpPr>
          <p:cNvPr id="3" name="TextBox 2">
            <a:extLst>
              <a:ext uri="{FF2B5EF4-FFF2-40B4-BE49-F238E27FC236}">
                <a16:creationId xmlns:a16="http://schemas.microsoft.com/office/drawing/2014/main" id="{51B31F33-CC26-03C4-2BF3-15B354467963}"/>
              </a:ext>
            </a:extLst>
          </p:cNvPr>
          <p:cNvSpPr txBox="1"/>
          <p:nvPr/>
        </p:nvSpPr>
        <p:spPr>
          <a:xfrm>
            <a:off x="705675" y="195290"/>
            <a:ext cx="3464364" cy="369332"/>
          </a:xfrm>
          <a:prstGeom prst="rect">
            <a:avLst/>
          </a:prstGeom>
          <a:noFill/>
        </p:spPr>
        <p:txBody>
          <a:bodyPr wrap="square" rtlCol="0">
            <a:spAutoFit/>
          </a:bodyPr>
          <a:lstStyle/>
          <a:p>
            <a:r>
              <a:rPr lang="en-IN" dirty="0"/>
              <a:t>MODEL EVALUATION(TEST)</a:t>
            </a:r>
          </a:p>
        </p:txBody>
      </p:sp>
      <p:sp>
        <p:nvSpPr>
          <p:cNvPr id="4" name="TextBox 3">
            <a:extLst>
              <a:ext uri="{FF2B5EF4-FFF2-40B4-BE49-F238E27FC236}">
                <a16:creationId xmlns:a16="http://schemas.microsoft.com/office/drawing/2014/main" id="{B2FE1689-D059-E813-7B7C-14FE5F0ACC1E}"/>
              </a:ext>
            </a:extLst>
          </p:cNvPr>
          <p:cNvSpPr txBox="1"/>
          <p:nvPr/>
        </p:nvSpPr>
        <p:spPr>
          <a:xfrm>
            <a:off x="5587551" y="759481"/>
            <a:ext cx="5210837" cy="2862322"/>
          </a:xfrm>
          <a:prstGeom prst="rect">
            <a:avLst/>
          </a:prstGeom>
          <a:noFill/>
        </p:spPr>
        <p:txBody>
          <a:bodyPr wrap="square" rtlCol="0">
            <a:spAutoFit/>
          </a:bodyPr>
          <a:lstStyle/>
          <a:p>
            <a:r>
              <a:rPr lang="en-IN" dirty="0"/>
              <a:t>ACCURACY SENSITIVITY AND SPECIFICITY</a:t>
            </a:r>
          </a:p>
          <a:p>
            <a:endParaRPr lang="en-IN" dirty="0"/>
          </a:p>
          <a:p>
            <a:r>
              <a:rPr lang="en-IN" dirty="0"/>
              <a:t>80.1 % Accuracy</a:t>
            </a:r>
          </a:p>
          <a:p>
            <a:r>
              <a:rPr lang="en-IN" dirty="0"/>
              <a:t>75.5% Sensitivity</a:t>
            </a:r>
          </a:p>
          <a:p>
            <a:r>
              <a:rPr lang="en-IN" dirty="0"/>
              <a:t>83.1% Specificity</a:t>
            </a:r>
          </a:p>
          <a:p>
            <a:endParaRPr lang="en-IN" dirty="0"/>
          </a:p>
          <a:p>
            <a:r>
              <a:rPr lang="en-IN" dirty="0"/>
              <a:t>PRECISION AND RECALL</a:t>
            </a:r>
          </a:p>
          <a:p>
            <a:endParaRPr lang="en-IN" dirty="0"/>
          </a:p>
          <a:p>
            <a:r>
              <a:rPr lang="en-IN" dirty="0"/>
              <a:t>74.4% Precision</a:t>
            </a:r>
          </a:p>
          <a:p>
            <a:r>
              <a:rPr lang="en-IN" dirty="0"/>
              <a:t>75.5% Recall</a:t>
            </a:r>
          </a:p>
        </p:txBody>
      </p:sp>
    </p:spTree>
    <p:extLst>
      <p:ext uri="{BB962C8B-B14F-4D97-AF65-F5344CB8AC3E}">
        <p14:creationId xmlns:p14="http://schemas.microsoft.com/office/powerpoint/2010/main" val="389219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C48E0-4D91-46AE-B95B-CE9FD3367603}"/>
              </a:ext>
            </a:extLst>
          </p:cNvPr>
          <p:cNvSpPr txBox="1"/>
          <p:nvPr/>
        </p:nvSpPr>
        <p:spPr>
          <a:xfrm>
            <a:off x="128955" y="335845"/>
            <a:ext cx="12063045" cy="6340197"/>
          </a:xfrm>
          <a:prstGeom prst="rect">
            <a:avLst/>
          </a:prstGeom>
          <a:noFill/>
        </p:spPr>
        <p:txBody>
          <a:bodyPr wrap="square">
            <a:spAutoFit/>
          </a:bodyPr>
          <a:lstStyle/>
          <a:p>
            <a:r>
              <a:rPr lang="en-US" sz="3200" b="1" dirty="0"/>
              <a:t>Summary </a:t>
            </a:r>
          </a:p>
          <a:p>
            <a:r>
              <a:rPr lang="en-US" dirty="0"/>
              <a:t>This analysis is done for X Education and to find ways to get more users to join their courses. The dataset which was provided gave us a lot of information about how the potential customers visit the site, the time they spend there, how they reached the site and the conversion rate. </a:t>
            </a:r>
          </a:p>
          <a:p>
            <a:r>
              <a:rPr lang="en-US" dirty="0"/>
              <a:t>The following are the steps used:</a:t>
            </a:r>
          </a:p>
          <a:p>
            <a:pPr marL="342900" indent="-342900">
              <a:buAutoNum type="arabicPeriod"/>
            </a:pPr>
            <a:r>
              <a:rPr lang="en-US" dirty="0"/>
              <a:t>Cleaning data: The data was partially clean except for a few null values and the option select had to be replaced with a null value since it did not give us much information. Few of the null values were changed to ‘not provided’ to not lose much data. Although they were later removed while making dummies. </a:t>
            </a:r>
          </a:p>
          <a:p>
            <a:pPr marL="342900" indent="-342900">
              <a:buAutoNum type="arabicPeriod"/>
            </a:pPr>
            <a:r>
              <a:rPr lang="en-US" dirty="0"/>
              <a:t>EDA: EDA was done to check the condition of dataset. It was found that a lot of elements in the categorical variables were irrelevant. The numeric values seem good and no outliers were found.</a:t>
            </a:r>
          </a:p>
          <a:p>
            <a:pPr marL="342900" indent="-342900">
              <a:buAutoNum type="arabicPeriod"/>
            </a:pPr>
            <a:r>
              <a:rPr lang="en-US" dirty="0"/>
              <a:t> Dummy Variables: The dummy variables were created and later the dummies with ‘not provided’ elements were removed. For numeric values we used the </a:t>
            </a:r>
            <a:r>
              <a:rPr lang="en-US" dirty="0" err="1"/>
              <a:t>MinMaxScaler</a:t>
            </a:r>
            <a:r>
              <a:rPr lang="en-US" dirty="0"/>
              <a:t>.</a:t>
            </a:r>
          </a:p>
          <a:p>
            <a:pPr marL="342900" indent="-342900">
              <a:buAutoNum type="arabicPeriod"/>
            </a:pPr>
            <a:r>
              <a:rPr lang="en-US" dirty="0"/>
              <a:t> Train-Test split: The split was done at 70% and 30% for train and test data respectively. </a:t>
            </a:r>
          </a:p>
          <a:p>
            <a:pPr marL="342900" indent="-342900">
              <a:buAutoNum type="arabicPeriod"/>
            </a:pPr>
            <a:r>
              <a:rPr lang="en-US" dirty="0"/>
              <a:t>Model Building: Firstly, RFE was done to attain the top 15 relevant variables. Later the rest of the variables were removed manually depending on the VIF values and p-value (The variables with VIF &lt; 5 and p-value &lt; 0.05 were kept).</a:t>
            </a:r>
          </a:p>
          <a:p>
            <a:pPr marL="342900" indent="-342900">
              <a:buAutoNum type="arabicPeriod"/>
            </a:pPr>
            <a:r>
              <a:rPr lang="en-US" dirty="0"/>
              <a:t> Model Evaluation: A confusion matrix was made. Later, the optimum cut off value (using ROC curve) was used to find the accuracy, sensitivity and specificity which came to be around 80% each. </a:t>
            </a:r>
          </a:p>
          <a:p>
            <a:pPr marL="342900" indent="-342900">
              <a:buAutoNum type="arabicPeriod"/>
            </a:pPr>
            <a:r>
              <a:rPr lang="en-US" dirty="0"/>
              <a:t>Prediction: Prediction was done on the test data frame and with an optimum cut off as 0.35 with accuracy, sensitivity, and specificity of 80%. </a:t>
            </a:r>
          </a:p>
          <a:p>
            <a:pPr marL="342900" indent="-342900">
              <a:buAutoNum type="arabicPeriod"/>
            </a:pPr>
            <a:r>
              <a:rPr lang="en-US" dirty="0"/>
              <a:t>Precision – Recall: This method was also used to recheck and a cut off 0.41 was found with Precision around 73% and recall around 75% on the test data frame</a:t>
            </a:r>
            <a:endParaRPr lang="en-IN" dirty="0"/>
          </a:p>
        </p:txBody>
      </p:sp>
    </p:spTree>
    <p:extLst>
      <p:ext uri="{BB962C8B-B14F-4D97-AF65-F5344CB8AC3E}">
        <p14:creationId xmlns:p14="http://schemas.microsoft.com/office/powerpoint/2010/main" val="235274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84845-9330-4B70-E00B-EC4790F1B7ED}"/>
              </a:ext>
            </a:extLst>
          </p:cNvPr>
          <p:cNvSpPr txBox="1"/>
          <p:nvPr/>
        </p:nvSpPr>
        <p:spPr>
          <a:xfrm>
            <a:off x="681135" y="354563"/>
            <a:ext cx="3816220" cy="369332"/>
          </a:xfrm>
          <a:prstGeom prst="rect">
            <a:avLst/>
          </a:prstGeom>
          <a:noFill/>
        </p:spPr>
        <p:txBody>
          <a:bodyPr wrap="square" rtlCol="0">
            <a:spAutoFit/>
          </a:bodyPr>
          <a:lstStyle/>
          <a:p>
            <a:r>
              <a:rPr lang="en-IN" dirty="0"/>
              <a:t>PROBLEM STATEMENT</a:t>
            </a:r>
          </a:p>
        </p:txBody>
      </p:sp>
      <p:sp>
        <p:nvSpPr>
          <p:cNvPr id="3" name="TextBox 2">
            <a:extLst>
              <a:ext uri="{FF2B5EF4-FFF2-40B4-BE49-F238E27FC236}">
                <a16:creationId xmlns:a16="http://schemas.microsoft.com/office/drawing/2014/main" id="{61EE2F84-C60C-069A-C13C-62B15080EE86}"/>
              </a:ext>
            </a:extLst>
          </p:cNvPr>
          <p:cNvSpPr txBox="1"/>
          <p:nvPr/>
        </p:nvSpPr>
        <p:spPr>
          <a:xfrm>
            <a:off x="746449" y="1035698"/>
            <a:ext cx="10879494" cy="3416320"/>
          </a:xfrm>
          <a:prstGeom prst="rect">
            <a:avLst/>
          </a:prstGeom>
          <a:noFill/>
        </p:spPr>
        <p:txBody>
          <a:bodyPr wrap="square" rtlCol="0">
            <a:spAutoFit/>
          </a:bodyPr>
          <a:lstStyle/>
          <a:p>
            <a:r>
              <a:rPr lang="en-IN" dirty="0"/>
              <a:t>X Education is an organization which provide online courses for industry professional. The company marks its courses on several popular websites like google.</a:t>
            </a:r>
          </a:p>
          <a:p>
            <a:endParaRPr lang="en-IN" dirty="0"/>
          </a:p>
          <a:p>
            <a:r>
              <a:rPr lang="en-IN" dirty="0"/>
              <a:t>X Education wants to select most promising leads that can be converted to paying customers.</a:t>
            </a:r>
          </a:p>
          <a:p>
            <a:endParaRPr lang="en-IN" dirty="0"/>
          </a:p>
          <a:p>
            <a:r>
              <a:rPr lang="en-US" dirty="0"/>
              <a:t>Although X Education gets a lot of leads, its lead conversion rate is very poor. For example, if, say, they acquire 100 leads in a day, only about 30 of them are converted. To make this process more efficient, the company wishes to identify the most potential leads</a:t>
            </a:r>
          </a:p>
          <a:p>
            <a:endParaRPr lang="en-US" dirty="0"/>
          </a:p>
          <a:p>
            <a:r>
              <a:rPr lang="en-US" dirty="0"/>
              <a:t>Typical lead conversion rate of x education is 30% through the whole process of turning leads into customers by approaching those leads which are to be found having interest in taking the course. The implementation process of lead generating attributes are not efficient in helping conversions.</a:t>
            </a:r>
            <a:endParaRPr lang="en-IN" dirty="0"/>
          </a:p>
        </p:txBody>
      </p:sp>
    </p:spTree>
    <p:extLst>
      <p:ext uri="{BB962C8B-B14F-4D97-AF65-F5344CB8AC3E}">
        <p14:creationId xmlns:p14="http://schemas.microsoft.com/office/powerpoint/2010/main" val="168123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CEA822-322F-48ED-E2CF-1DA8DD8D2607}"/>
              </a:ext>
            </a:extLst>
          </p:cNvPr>
          <p:cNvSpPr txBox="1"/>
          <p:nvPr/>
        </p:nvSpPr>
        <p:spPr>
          <a:xfrm>
            <a:off x="681135" y="354563"/>
            <a:ext cx="3816220" cy="369332"/>
          </a:xfrm>
          <a:prstGeom prst="rect">
            <a:avLst/>
          </a:prstGeom>
          <a:noFill/>
        </p:spPr>
        <p:txBody>
          <a:bodyPr wrap="square" rtlCol="0">
            <a:spAutoFit/>
          </a:bodyPr>
          <a:lstStyle/>
          <a:p>
            <a:r>
              <a:rPr lang="en-IN" dirty="0"/>
              <a:t>BUISNESS GOAL</a:t>
            </a:r>
          </a:p>
        </p:txBody>
      </p:sp>
      <p:sp>
        <p:nvSpPr>
          <p:cNvPr id="3" name="TextBox 2">
            <a:extLst>
              <a:ext uri="{FF2B5EF4-FFF2-40B4-BE49-F238E27FC236}">
                <a16:creationId xmlns:a16="http://schemas.microsoft.com/office/drawing/2014/main" id="{7EF67968-DE91-490B-0982-1A01EEAA6A51}"/>
              </a:ext>
            </a:extLst>
          </p:cNvPr>
          <p:cNvSpPr txBox="1"/>
          <p:nvPr/>
        </p:nvSpPr>
        <p:spPr>
          <a:xfrm>
            <a:off x="746449" y="1035698"/>
            <a:ext cx="10879494" cy="2031325"/>
          </a:xfrm>
          <a:prstGeom prst="rect">
            <a:avLst/>
          </a:prstGeom>
          <a:noFill/>
        </p:spPr>
        <p:txBody>
          <a:bodyPr wrap="square" rtlCol="0">
            <a:spAutoFit/>
          </a:bodyPr>
          <a:lstStyle/>
          <a:p>
            <a:r>
              <a:rPr lang="en-IN" dirty="0"/>
              <a:t>The company requires a model to be built for selecting most promising leads.</a:t>
            </a:r>
          </a:p>
          <a:p>
            <a:endParaRPr lang="en-IN" dirty="0"/>
          </a:p>
          <a:p>
            <a:r>
              <a:rPr lang="en-IN" dirty="0"/>
              <a:t>Lead score to be given to each leads such it indicates how promising the lead could be. The higher the lead score the more promising the lead to get converted, the lower it is the lesser the chances of conversion.</a:t>
            </a:r>
          </a:p>
          <a:p>
            <a:endParaRPr lang="en-IN" dirty="0"/>
          </a:p>
          <a:p>
            <a:r>
              <a:rPr lang="en-IN" dirty="0"/>
              <a:t>The model to be built in lead conversion rate around 80% or more.</a:t>
            </a:r>
          </a:p>
        </p:txBody>
      </p:sp>
    </p:spTree>
    <p:extLst>
      <p:ext uri="{BB962C8B-B14F-4D97-AF65-F5344CB8AC3E}">
        <p14:creationId xmlns:p14="http://schemas.microsoft.com/office/powerpoint/2010/main" val="381726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BDB-1D10-56AD-5B3A-3ABA29B05C37}"/>
              </a:ext>
            </a:extLst>
          </p:cNvPr>
          <p:cNvSpPr txBox="1"/>
          <p:nvPr/>
        </p:nvSpPr>
        <p:spPr>
          <a:xfrm>
            <a:off x="681135" y="354563"/>
            <a:ext cx="3816220" cy="369332"/>
          </a:xfrm>
          <a:prstGeom prst="rect">
            <a:avLst/>
          </a:prstGeom>
          <a:noFill/>
        </p:spPr>
        <p:txBody>
          <a:bodyPr wrap="square" rtlCol="0">
            <a:spAutoFit/>
          </a:bodyPr>
          <a:lstStyle/>
          <a:p>
            <a:r>
              <a:rPr lang="en-IN" dirty="0"/>
              <a:t>STRATEGY</a:t>
            </a:r>
          </a:p>
        </p:txBody>
      </p:sp>
      <p:sp>
        <p:nvSpPr>
          <p:cNvPr id="3" name="TextBox 2">
            <a:extLst>
              <a:ext uri="{FF2B5EF4-FFF2-40B4-BE49-F238E27FC236}">
                <a16:creationId xmlns:a16="http://schemas.microsoft.com/office/drawing/2014/main" id="{CC66D2B1-576E-92ED-6528-E85E62F5B4FE}"/>
              </a:ext>
            </a:extLst>
          </p:cNvPr>
          <p:cNvSpPr txBox="1"/>
          <p:nvPr/>
        </p:nvSpPr>
        <p:spPr>
          <a:xfrm>
            <a:off x="746449" y="1035698"/>
            <a:ext cx="10879494" cy="3139321"/>
          </a:xfrm>
          <a:prstGeom prst="rect">
            <a:avLst/>
          </a:prstGeom>
          <a:noFill/>
        </p:spPr>
        <p:txBody>
          <a:bodyPr wrap="square" rtlCol="0">
            <a:spAutoFit/>
          </a:bodyPr>
          <a:lstStyle/>
          <a:p>
            <a:r>
              <a:rPr lang="en-IN" dirty="0"/>
              <a:t>Import data</a:t>
            </a:r>
          </a:p>
          <a:p>
            <a:r>
              <a:rPr lang="en-IN" dirty="0"/>
              <a:t>Clean and prepare the acquired data for further analysis</a:t>
            </a:r>
          </a:p>
          <a:p>
            <a:r>
              <a:rPr lang="en-IN" dirty="0"/>
              <a:t>Exploratory data analysis for figuring out most helpful attributes for conversion</a:t>
            </a:r>
          </a:p>
          <a:p>
            <a:r>
              <a:rPr lang="en-IN" dirty="0"/>
              <a:t>Scaling Features</a:t>
            </a:r>
          </a:p>
          <a:p>
            <a:r>
              <a:rPr lang="en-IN" dirty="0"/>
              <a:t>Prepare the data for model building</a:t>
            </a:r>
          </a:p>
          <a:p>
            <a:r>
              <a:rPr lang="en-IN" dirty="0"/>
              <a:t>Build a logistic regression model.</a:t>
            </a:r>
          </a:p>
          <a:p>
            <a:r>
              <a:rPr lang="en-IN" dirty="0"/>
              <a:t>Assign a lead score for each leads</a:t>
            </a:r>
          </a:p>
          <a:p>
            <a:r>
              <a:rPr lang="en-IN" dirty="0"/>
              <a:t>Test the model on train set</a:t>
            </a:r>
          </a:p>
          <a:p>
            <a:r>
              <a:rPr lang="en-IN" dirty="0"/>
              <a:t>Evaluate model by different measures and metrics</a:t>
            </a:r>
          </a:p>
          <a:p>
            <a:r>
              <a:rPr lang="en-IN" dirty="0"/>
              <a:t>Test the model on test set</a:t>
            </a:r>
          </a:p>
          <a:p>
            <a:r>
              <a:rPr lang="en-IN" dirty="0"/>
              <a:t>Measure the accuracy of the model and other metrics for evaluation</a:t>
            </a:r>
          </a:p>
        </p:txBody>
      </p:sp>
    </p:spTree>
    <p:extLst>
      <p:ext uri="{BB962C8B-B14F-4D97-AF65-F5344CB8AC3E}">
        <p14:creationId xmlns:p14="http://schemas.microsoft.com/office/powerpoint/2010/main" val="389123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9724E-5CE4-F706-C743-FDB84866E785}"/>
              </a:ext>
            </a:extLst>
          </p:cNvPr>
          <p:cNvSpPr txBox="1"/>
          <p:nvPr/>
        </p:nvSpPr>
        <p:spPr>
          <a:xfrm>
            <a:off x="681135" y="354563"/>
            <a:ext cx="3816220" cy="369332"/>
          </a:xfrm>
          <a:prstGeom prst="rect">
            <a:avLst/>
          </a:prstGeom>
          <a:noFill/>
        </p:spPr>
        <p:txBody>
          <a:bodyPr wrap="square" rtlCol="0">
            <a:spAutoFit/>
          </a:bodyPr>
          <a:lstStyle/>
          <a:p>
            <a:r>
              <a:rPr lang="en-IN" dirty="0"/>
              <a:t>EXPLORATORY DATA ANALYSIS</a:t>
            </a:r>
          </a:p>
        </p:txBody>
      </p:sp>
      <p:pic>
        <p:nvPicPr>
          <p:cNvPr id="6" name="Picture 5">
            <a:extLst>
              <a:ext uri="{FF2B5EF4-FFF2-40B4-BE49-F238E27FC236}">
                <a16:creationId xmlns:a16="http://schemas.microsoft.com/office/drawing/2014/main" id="{6DAA8215-2D7A-1577-1555-FFF83F920590}"/>
              </a:ext>
            </a:extLst>
          </p:cNvPr>
          <p:cNvPicPr>
            <a:picLocks noChangeAspect="1"/>
          </p:cNvPicPr>
          <p:nvPr/>
        </p:nvPicPr>
        <p:blipFill>
          <a:blip r:embed="rId2"/>
          <a:stretch>
            <a:fillRect/>
          </a:stretch>
        </p:blipFill>
        <p:spPr>
          <a:xfrm>
            <a:off x="995460" y="815158"/>
            <a:ext cx="3005040" cy="2883060"/>
          </a:xfrm>
          <a:prstGeom prst="rect">
            <a:avLst/>
          </a:prstGeom>
        </p:spPr>
      </p:pic>
      <p:sp>
        <p:nvSpPr>
          <p:cNvPr id="7" name="TextBox 6">
            <a:extLst>
              <a:ext uri="{FF2B5EF4-FFF2-40B4-BE49-F238E27FC236}">
                <a16:creationId xmlns:a16="http://schemas.microsoft.com/office/drawing/2014/main" id="{5F8DA94A-33DA-ADA8-C758-3B97119EDC33}"/>
              </a:ext>
            </a:extLst>
          </p:cNvPr>
          <p:cNvSpPr txBox="1"/>
          <p:nvPr/>
        </p:nvSpPr>
        <p:spPr>
          <a:xfrm>
            <a:off x="4712677" y="1035698"/>
            <a:ext cx="6913266" cy="1200329"/>
          </a:xfrm>
          <a:prstGeom prst="rect">
            <a:avLst/>
          </a:prstGeom>
          <a:noFill/>
        </p:spPr>
        <p:txBody>
          <a:bodyPr wrap="square" rtlCol="0">
            <a:spAutoFit/>
          </a:bodyPr>
          <a:lstStyle/>
          <a:p>
            <a:r>
              <a:rPr lang="en-IN" dirty="0"/>
              <a:t>LEAD SOURCE VS CONVERTED</a:t>
            </a:r>
          </a:p>
          <a:p>
            <a:endParaRPr lang="en-IN" dirty="0"/>
          </a:p>
          <a:p>
            <a:r>
              <a:rPr lang="en-IN" dirty="0"/>
              <a:t>Google searches has had high conversions compared to other models, whilst references has had high conversion rate.</a:t>
            </a:r>
          </a:p>
        </p:txBody>
      </p:sp>
      <p:pic>
        <p:nvPicPr>
          <p:cNvPr id="9" name="Picture 8">
            <a:extLst>
              <a:ext uri="{FF2B5EF4-FFF2-40B4-BE49-F238E27FC236}">
                <a16:creationId xmlns:a16="http://schemas.microsoft.com/office/drawing/2014/main" id="{31013251-950F-C678-E151-108334B700AF}"/>
              </a:ext>
            </a:extLst>
          </p:cNvPr>
          <p:cNvPicPr>
            <a:picLocks noChangeAspect="1"/>
          </p:cNvPicPr>
          <p:nvPr/>
        </p:nvPicPr>
        <p:blipFill>
          <a:blip r:embed="rId3"/>
          <a:stretch>
            <a:fillRect/>
          </a:stretch>
        </p:blipFill>
        <p:spPr>
          <a:xfrm>
            <a:off x="1275309" y="3904992"/>
            <a:ext cx="2522251" cy="2756878"/>
          </a:xfrm>
          <a:prstGeom prst="rect">
            <a:avLst/>
          </a:prstGeom>
        </p:spPr>
      </p:pic>
      <p:sp>
        <p:nvSpPr>
          <p:cNvPr id="10" name="TextBox 9">
            <a:extLst>
              <a:ext uri="{FF2B5EF4-FFF2-40B4-BE49-F238E27FC236}">
                <a16:creationId xmlns:a16="http://schemas.microsoft.com/office/drawing/2014/main" id="{0446B7C1-B421-A512-2F59-D9AACF1CD42F}"/>
              </a:ext>
            </a:extLst>
          </p:cNvPr>
          <p:cNvSpPr txBox="1"/>
          <p:nvPr/>
        </p:nvSpPr>
        <p:spPr>
          <a:xfrm>
            <a:off x="4781101" y="4021809"/>
            <a:ext cx="6913266" cy="923330"/>
          </a:xfrm>
          <a:prstGeom prst="rect">
            <a:avLst/>
          </a:prstGeom>
          <a:noFill/>
        </p:spPr>
        <p:txBody>
          <a:bodyPr wrap="square" rtlCol="0">
            <a:spAutoFit/>
          </a:bodyPr>
          <a:lstStyle/>
          <a:p>
            <a:r>
              <a:rPr lang="en-IN" dirty="0"/>
              <a:t>DONOT EMAIL VS CONVERTED</a:t>
            </a:r>
          </a:p>
          <a:p>
            <a:endParaRPr lang="en-IN" dirty="0"/>
          </a:p>
          <a:p>
            <a:r>
              <a:rPr lang="en-IN" dirty="0"/>
              <a:t>Most leads preferred not to informed through email.</a:t>
            </a:r>
          </a:p>
        </p:txBody>
      </p:sp>
    </p:spTree>
    <p:extLst>
      <p:ext uri="{BB962C8B-B14F-4D97-AF65-F5344CB8AC3E}">
        <p14:creationId xmlns:p14="http://schemas.microsoft.com/office/powerpoint/2010/main" val="342221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11A5D-717D-C140-E843-362EEA5C0D54}"/>
              </a:ext>
            </a:extLst>
          </p:cNvPr>
          <p:cNvSpPr txBox="1"/>
          <p:nvPr/>
        </p:nvSpPr>
        <p:spPr>
          <a:xfrm>
            <a:off x="4712677" y="1035698"/>
            <a:ext cx="6913266" cy="1200329"/>
          </a:xfrm>
          <a:prstGeom prst="rect">
            <a:avLst/>
          </a:prstGeom>
          <a:noFill/>
        </p:spPr>
        <p:txBody>
          <a:bodyPr wrap="square" rtlCol="0">
            <a:spAutoFit/>
          </a:bodyPr>
          <a:lstStyle/>
          <a:p>
            <a:r>
              <a:rPr lang="en-IN" dirty="0"/>
              <a:t>LAST ACTIVITY VS CONVERTED</a:t>
            </a:r>
          </a:p>
          <a:p>
            <a:endParaRPr lang="en-IN" dirty="0"/>
          </a:p>
          <a:p>
            <a:r>
              <a:rPr lang="en-IN" dirty="0"/>
              <a:t>SMS has shown to be a promising method for getting higher confirmed leads, emails also has high conversions.</a:t>
            </a:r>
          </a:p>
        </p:txBody>
      </p:sp>
      <p:sp>
        <p:nvSpPr>
          <p:cNvPr id="3" name="TextBox 2">
            <a:extLst>
              <a:ext uri="{FF2B5EF4-FFF2-40B4-BE49-F238E27FC236}">
                <a16:creationId xmlns:a16="http://schemas.microsoft.com/office/drawing/2014/main" id="{B0A35C60-F337-EA13-0925-A85CB2BAE111}"/>
              </a:ext>
            </a:extLst>
          </p:cNvPr>
          <p:cNvSpPr txBox="1"/>
          <p:nvPr/>
        </p:nvSpPr>
        <p:spPr>
          <a:xfrm>
            <a:off x="4970585" y="3685113"/>
            <a:ext cx="6913266" cy="646331"/>
          </a:xfrm>
          <a:prstGeom prst="rect">
            <a:avLst/>
          </a:prstGeom>
          <a:noFill/>
        </p:spPr>
        <p:txBody>
          <a:bodyPr wrap="square" rtlCol="0">
            <a:spAutoFit/>
          </a:bodyPr>
          <a:lstStyle/>
          <a:p>
            <a:r>
              <a:rPr lang="en-IN" dirty="0"/>
              <a:t>DO NOT CALL VS CONVERTED</a:t>
            </a:r>
          </a:p>
          <a:p>
            <a:r>
              <a:rPr lang="en-IN" dirty="0"/>
              <a:t>Most leads prefer not to informed through phone.</a:t>
            </a:r>
          </a:p>
        </p:txBody>
      </p:sp>
      <p:pic>
        <p:nvPicPr>
          <p:cNvPr id="5" name="Picture 4">
            <a:extLst>
              <a:ext uri="{FF2B5EF4-FFF2-40B4-BE49-F238E27FC236}">
                <a16:creationId xmlns:a16="http://schemas.microsoft.com/office/drawing/2014/main" id="{ACB60061-E93D-1820-67C9-EFF27AF2D535}"/>
              </a:ext>
            </a:extLst>
          </p:cNvPr>
          <p:cNvPicPr>
            <a:picLocks noChangeAspect="1"/>
          </p:cNvPicPr>
          <p:nvPr/>
        </p:nvPicPr>
        <p:blipFill>
          <a:blip r:embed="rId2"/>
          <a:stretch>
            <a:fillRect/>
          </a:stretch>
        </p:blipFill>
        <p:spPr>
          <a:xfrm>
            <a:off x="1171884" y="3685113"/>
            <a:ext cx="2592632" cy="2762426"/>
          </a:xfrm>
          <a:prstGeom prst="rect">
            <a:avLst/>
          </a:prstGeom>
        </p:spPr>
      </p:pic>
      <p:pic>
        <p:nvPicPr>
          <p:cNvPr id="7" name="Picture 6">
            <a:extLst>
              <a:ext uri="{FF2B5EF4-FFF2-40B4-BE49-F238E27FC236}">
                <a16:creationId xmlns:a16="http://schemas.microsoft.com/office/drawing/2014/main" id="{3B416C40-4D8B-6ECF-6083-F988A7230849}"/>
              </a:ext>
            </a:extLst>
          </p:cNvPr>
          <p:cNvPicPr>
            <a:picLocks noChangeAspect="1"/>
          </p:cNvPicPr>
          <p:nvPr/>
        </p:nvPicPr>
        <p:blipFill>
          <a:blip r:embed="rId3"/>
          <a:stretch>
            <a:fillRect/>
          </a:stretch>
        </p:blipFill>
        <p:spPr>
          <a:xfrm>
            <a:off x="1391153" y="326646"/>
            <a:ext cx="2156978" cy="3102354"/>
          </a:xfrm>
          <a:prstGeom prst="rect">
            <a:avLst/>
          </a:prstGeom>
        </p:spPr>
      </p:pic>
    </p:spTree>
    <p:extLst>
      <p:ext uri="{BB962C8B-B14F-4D97-AF65-F5344CB8AC3E}">
        <p14:creationId xmlns:p14="http://schemas.microsoft.com/office/powerpoint/2010/main" val="420172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A6DD7-9B05-769E-A11B-D6E04C6C4737}"/>
              </a:ext>
            </a:extLst>
          </p:cNvPr>
          <p:cNvSpPr txBox="1"/>
          <p:nvPr/>
        </p:nvSpPr>
        <p:spPr>
          <a:xfrm>
            <a:off x="4712677" y="1035698"/>
            <a:ext cx="6913266" cy="1200329"/>
          </a:xfrm>
          <a:prstGeom prst="rect">
            <a:avLst/>
          </a:prstGeom>
          <a:noFill/>
        </p:spPr>
        <p:txBody>
          <a:bodyPr wrap="square" rtlCol="0">
            <a:spAutoFit/>
          </a:bodyPr>
          <a:lstStyle/>
          <a:p>
            <a:r>
              <a:rPr lang="en-IN" dirty="0"/>
              <a:t>LAST NOTABLE ACTIVITY VS CONVERTED</a:t>
            </a:r>
          </a:p>
          <a:p>
            <a:endParaRPr lang="en-IN" dirty="0"/>
          </a:p>
          <a:p>
            <a:r>
              <a:rPr lang="en-IN" dirty="0"/>
              <a:t>Most leads are converted with messages.</a:t>
            </a:r>
          </a:p>
          <a:p>
            <a:r>
              <a:rPr lang="en-IN" dirty="0"/>
              <a:t>Emails also induce leads.</a:t>
            </a:r>
          </a:p>
        </p:txBody>
      </p:sp>
      <p:sp>
        <p:nvSpPr>
          <p:cNvPr id="3" name="TextBox 2">
            <a:extLst>
              <a:ext uri="{FF2B5EF4-FFF2-40B4-BE49-F238E27FC236}">
                <a16:creationId xmlns:a16="http://schemas.microsoft.com/office/drawing/2014/main" id="{C173A8CD-87E1-4788-52BB-4A671B9EC143}"/>
              </a:ext>
            </a:extLst>
          </p:cNvPr>
          <p:cNvSpPr txBox="1"/>
          <p:nvPr/>
        </p:nvSpPr>
        <p:spPr>
          <a:xfrm>
            <a:off x="4970585" y="3685113"/>
            <a:ext cx="6913266" cy="923330"/>
          </a:xfrm>
          <a:prstGeom prst="rect">
            <a:avLst/>
          </a:prstGeom>
          <a:noFill/>
        </p:spPr>
        <p:txBody>
          <a:bodyPr wrap="square" rtlCol="0">
            <a:spAutoFit/>
          </a:bodyPr>
          <a:lstStyle/>
          <a:p>
            <a:r>
              <a:rPr lang="en-IN" dirty="0"/>
              <a:t>A FREE COPY OF MASTERING THE INTERVIEW VS CONVERTED</a:t>
            </a:r>
          </a:p>
          <a:p>
            <a:endParaRPr lang="en-IN" dirty="0"/>
          </a:p>
          <a:p>
            <a:r>
              <a:rPr lang="en-IN" dirty="0"/>
              <a:t>Leads prefer less copies of interviews.</a:t>
            </a:r>
          </a:p>
        </p:txBody>
      </p:sp>
      <p:pic>
        <p:nvPicPr>
          <p:cNvPr id="5" name="Picture 4">
            <a:extLst>
              <a:ext uri="{FF2B5EF4-FFF2-40B4-BE49-F238E27FC236}">
                <a16:creationId xmlns:a16="http://schemas.microsoft.com/office/drawing/2014/main" id="{E4621F3D-5B35-4D7C-64D9-AF91B9222016}"/>
              </a:ext>
            </a:extLst>
          </p:cNvPr>
          <p:cNvPicPr>
            <a:picLocks noChangeAspect="1"/>
          </p:cNvPicPr>
          <p:nvPr/>
        </p:nvPicPr>
        <p:blipFill>
          <a:blip r:embed="rId2"/>
          <a:stretch>
            <a:fillRect/>
          </a:stretch>
        </p:blipFill>
        <p:spPr>
          <a:xfrm>
            <a:off x="993949" y="484566"/>
            <a:ext cx="2945005" cy="2582621"/>
          </a:xfrm>
          <a:prstGeom prst="rect">
            <a:avLst/>
          </a:prstGeom>
        </p:spPr>
      </p:pic>
      <p:pic>
        <p:nvPicPr>
          <p:cNvPr id="7" name="Picture 6">
            <a:extLst>
              <a:ext uri="{FF2B5EF4-FFF2-40B4-BE49-F238E27FC236}">
                <a16:creationId xmlns:a16="http://schemas.microsoft.com/office/drawing/2014/main" id="{FAC81174-687C-76C4-84EE-6CD1BF52679D}"/>
              </a:ext>
            </a:extLst>
          </p:cNvPr>
          <p:cNvPicPr>
            <a:picLocks noChangeAspect="1"/>
          </p:cNvPicPr>
          <p:nvPr/>
        </p:nvPicPr>
        <p:blipFill>
          <a:blip r:embed="rId3"/>
          <a:stretch>
            <a:fillRect/>
          </a:stretch>
        </p:blipFill>
        <p:spPr>
          <a:xfrm>
            <a:off x="1144266" y="3429000"/>
            <a:ext cx="2644369" cy="2857748"/>
          </a:xfrm>
          <a:prstGeom prst="rect">
            <a:avLst/>
          </a:prstGeom>
        </p:spPr>
      </p:pic>
    </p:spTree>
    <p:extLst>
      <p:ext uri="{BB962C8B-B14F-4D97-AF65-F5344CB8AC3E}">
        <p14:creationId xmlns:p14="http://schemas.microsoft.com/office/powerpoint/2010/main" val="259011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F46AD-3B5A-0CB6-46D6-E15FC5DCBE52}"/>
              </a:ext>
            </a:extLst>
          </p:cNvPr>
          <p:cNvSpPr txBox="1"/>
          <p:nvPr/>
        </p:nvSpPr>
        <p:spPr>
          <a:xfrm>
            <a:off x="4712677" y="1035698"/>
            <a:ext cx="6913266" cy="1754326"/>
          </a:xfrm>
          <a:prstGeom prst="rect">
            <a:avLst/>
          </a:prstGeom>
          <a:noFill/>
        </p:spPr>
        <p:txBody>
          <a:bodyPr wrap="square" rtlCol="0">
            <a:spAutoFit/>
          </a:bodyPr>
          <a:lstStyle/>
          <a:p>
            <a:r>
              <a:rPr lang="en-IN" dirty="0"/>
              <a:t>SPECIALIZATION VS CONVERTED</a:t>
            </a:r>
          </a:p>
          <a:p>
            <a:endParaRPr lang="en-IN" dirty="0"/>
          </a:p>
          <a:p>
            <a:r>
              <a:rPr lang="en-IN" dirty="0"/>
              <a:t>Most of the leads have no information about the specialization.</a:t>
            </a:r>
          </a:p>
          <a:p>
            <a:r>
              <a:rPr lang="en-IN" dirty="0"/>
              <a:t>On the other hand, finance management, marketing management, human resources management has high conversion rates. People from these specializations can be promising leads</a:t>
            </a:r>
          </a:p>
        </p:txBody>
      </p:sp>
      <p:sp>
        <p:nvSpPr>
          <p:cNvPr id="3" name="TextBox 2">
            <a:extLst>
              <a:ext uri="{FF2B5EF4-FFF2-40B4-BE49-F238E27FC236}">
                <a16:creationId xmlns:a16="http://schemas.microsoft.com/office/drawing/2014/main" id="{2C330E4E-54A0-85DE-797E-F33AABFC53DE}"/>
              </a:ext>
            </a:extLst>
          </p:cNvPr>
          <p:cNvSpPr txBox="1"/>
          <p:nvPr/>
        </p:nvSpPr>
        <p:spPr>
          <a:xfrm>
            <a:off x="4970585" y="3685113"/>
            <a:ext cx="6913266" cy="923330"/>
          </a:xfrm>
          <a:prstGeom prst="rect">
            <a:avLst/>
          </a:prstGeom>
          <a:noFill/>
        </p:spPr>
        <p:txBody>
          <a:bodyPr wrap="square" rtlCol="0">
            <a:spAutoFit/>
          </a:bodyPr>
          <a:lstStyle/>
          <a:p>
            <a:r>
              <a:rPr lang="en-IN" dirty="0"/>
              <a:t>LEAD ORIGIN VS CONVERTED</a:t>
            </a:r>
          </a:p>
          <a:p>
            <a:endParaRPr lang="en-IN" dirty="0"/>
          </a:p>
          <a:p>
            <a:r>
              <a:rPr lang="en-IN" dirty="0"/>
              <a:t>Landing page submissions has had high lead conversions.</a:t>
            </a:r>
          </a:p>
        </p:txBody>
      </p:sp>
      <p:pic>
        <p:nvPicPr>
          <p:cNvPr id="5" name="Picture 4">
            <a:extLst>
              <a:ext uri="{FF2B5EF4-FFF2-40B4-BE49-F238E27FC236}">
                <a16:creationId xmlns:a16="http://schemas.microsoft.com/office/drawing/2014/main" id="{8F555256-830C-BCCA-AF86-684F0F15EC1A}"/>
              </a:ext>
            </a:extLst>
          </p:cNvPr>
          <p:cNvPicPr>
            <a:picLocks noChangeAspect="1"/>
          </p:cNvPicPr>
          <p:nvPr/>
        </p:nvPicPr>
        <p:blipFill>
          <a:blip r:embed="rId2"/>
          <a:stretch>
            <a:fillRect/>
          </a:stretch>
        </p:blipFill>
        <p:spPr>
          <a:xfrm>
            <a:off x="874718" y="401839"/>
            <a:ext cx="3591774" cy="3027162"/>
          </a:xfrm>
          <a:prstGeom prst="rect">
            <a:avLst/>
          </a:prstGeom>
        </p:spPr>
      </p:pic>
      <p:pic>
        <p:nvPicPr>
          <p:cNvPr id="7" name="Picture 6">
            <a:extLst>
              <a:ext uri="{FF2B5EF4-FFF2-40B4-BE49-F238E27FC236}">
                <a16:creationId xmlns:a16="http://schemas.microsoft.com/office/drawing/2014/main" id="{F28FB1C2-3E4A-7ACE-856B-A7482810C68F}"/>
              </a:ext>
            </a:extLst>
          </p:cNvPr>
          <p:cNvPicPr>
            <a:picLocks noChangeAspect="1"/>
          </p:cNvPicPr>
          <p:nvPr/>
        </p:nvPicPr>
        <p:blipFill>
          <a:blip r:embed="rId3"/>
          <a:stretch>
            <a:fillRect/>
          </a:stretch>
        </p:blipFill>
        <p:spPr>
          <a:xfrm>
            <a:off x="874718" y="3685113"/>
            <a:ext cx="3591774" cy="2765866"/>
          </a:xfrm>
          <a:prstGeom prst="rect">
            <a:avLst/>
          </a:prstGeom>
        </p:spPr>
      </p:pic>
    </p:spTree>
    <p:extLst>
      <p:ext uri="{BB962C8B-B14F-4D97-AF65-F5344CB8AC3E}">
        <p14:creationId xmlns:p14="http://schemas.microsoft.com/office/powerpoint/2010/main" val="160330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78868-5F61-7E6A-89F8-228A6C682794}"/>
              </a:ext>
            </a:extLst>
          </p:cNvPr>
          <p:cNvSpPr txBox="1"/>
          <p:nvPr/>
        </p:nvSpPr>
        <p:spPr>
          <a:xfrm>
            <a:off x="4765236" y="1035698"/>
            <a:ext cx="6913266" cy="1200329"/>
          </a:xfrm>
          <a:prstGeom prst="rect">
            <a:avLst/>
          </a:prstGeom>
          <a:noFill/>
        </p:spPr>
        <p:txBody>
          <a:bodyPr wrap="square" rtlCol="0">
            <a:spAutoFit/>
          </a:bodyPr>
          <a:lstStyle/>
          <a:p>
            <a:r>
              <a:rPr lang="en-IN" dirty="0"/>
              <a:t>DIGITAL ADVERTISEMENTS VS CONVERTED</a:t>
            </a:r>
          </a:p>
          <a:p>
            <a:endParaRPr lang="en-IN" dirty="0"/>
          </a:p>
          <a:p>
            <a:r>
              <a:rPr lang="en-IN" dirty="0"/>
              <a:t>Based on the graph digital advertisements do not have promising leads,</a:t>
            </a:r>
          </a:p>
        </p:txBody>
      </p:sp>
      <p:sp>
        <p:nvSpPr>
          <p:cNvPr id="3" name="TextBox 2">
            <a:extLst>
              <a:ext uri="{FF2B5EF4-FFF2-40B4-BE49-F238E27FC236}">
                <a16:creationId xmlns:a16="http://schemas.microsoft.com/office/drawing/2014/main" id="{B8DCD8F3-9B0F-AE35-E330-A260D551172A}"/>
              </a:ext>
            </a:extLst>
          </p:cNvPr>
          <p:cNvSpPr txBox="1"/>
          <p:nvPr/>
        </p:nvSpPr>
        <p:spPr>
          <a:xfrm>
            <a:off x="4970585" y="3685113"/>
            <a:ext cx="6913266" cy="1200329"/>
          </a:xfrm>
          <a:prstGeom prst="rect">
            <a:avLst/>
          </a:prstGeom>
          <a:noFill/>
        </p:spPr>
        <p:txBody>
          <a:bodyPr wrap="square" rtlCol="0">
            <a:spAutoFit/>
          </a:bodyPr>
          <a:lstStyle/>
          <a:p>
            <a:r>
              <a:rPr lang="en-IN" dirty="0"/>
              <a:t>THROUGH RECOMMENDATIONS VS CONVERTED</a:t>
            </a:r>
          </a:p>
          <a:p>
            <a:endParaRPr lang="en-IN" dirty="0"/>
          </a:p>
          <a:p>
            <a:r>
              <a:rPr lang="en-IN" dirty="0"/>
              <a:t>Based on graph, recommendations are not a good source of promising leads.</a:t>
            </a:r>
          </a:p>
        </p:txBody>
      </p:sp>
      <p:pic>
        <p:nvPicPr>
          <p:cNvPr id="5" name="Picture 4">
            <a:extLst>
              <a:ext uri="{FF2B5EF4-FFF2-40B4-BE49-F238E27FC236}">
                <a16:creationId xmlns:a16="http://schemas.microsoft.com/office/drawing/2014/main" id="{0B2607A7-6CE5-E806-0980-198EF7DF7F65}"/>
              </a:ext>
            </a:extLst>
          </p:cNvPr>
          <p:cNvPicPr>
            <a:picLocks noChangeAspect="1"/>
          </p:cNvPicPr>
          <p:nvPr/>
        </p:nvPicPr>
        <p:blipFill>
          <a:blip r:embed="rId2"/>
          <a:stretch>
            <a:fillRect/>
          </a:stretch>
        </p:blipFill>
        <p:spPr>
          <a:xfrm>
            <a:off x="1363867" y="365514"/>
            <a:ext cx="2606266" cy="2834886"/>
          </a:xfrm>
          <a:prstGeom prst="rect">
            <a:avLst/>
          </a:prstGeom>
        </p:spPr>
      </p:pic>
      <p:pic>
        <p:nvPicPr>
          <p:cNvPr id="7" name="Picture 6">
            <a:extLst>
              <a:ext uri="{FF2B5EF4-FFF2-40B4-BE49-F238E27FC236}">
                <a16:creationId xmlns:a16="http://schemas.microsoft.com/office/drawing/2014/main" id="{EA15B6A9-62F0-68F3-B98F-FF4695B33D96}"/>
              </a:ext>
            </a:extLst>
          </p:cNvPr>
          <p:cNvPicPr>
            <a:picLocks noChangeAspect="1"/>
          </p:cNvPicPr>
          <p:nvPr/>
        </p:nvPicPr>
        <p:blipFill>
          <a:blip r:embed="rId3"/>
          <a:stretch>
            <a:fillRect/>
          </a:stretch>
        </p:blipFill>
        <p:spPr>
          <a:xfrm>
            <a:off x="1363867" y="3373312"/>
            <a:ext cx="2606266" cy="2872989"/>
          </a:xfrm>
          <a:prstGeom prst="rect">
            <a:avLst/>
          </a:prstGeom>
        </p:spPr>
      </p:pic>
    </p:spTree>
    <p:extLst>
      <p:ext uri="{BB962C8B-B14F-4D97-AF65-F5344CB8AC3E}">
        <p14:creationId xmlns:p14="http://schemas.microsoft.com/office/powerpoint/2010/main" val="4203418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{E95F07C4-3F56-42FC-9BC2-1E9FAE0BADAC}tf11665031_win32</Template>
  <TotalTime>126</TotalTime>
  <Words>982</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Nova</vt:lpstr>
      <vt:lpstr>Arial Nova Light</vt:lpstr>
      <vt:lpstr>Wingdings 2</vt:lpstr>
      <vt:lpstr>SlateVTI</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aarshia anjan</dc:creator>
  <cp:lastModifiedBy>aarshia anjan</cp:lastModifiedBy>
  <cp:revision>5</cp:revision>
  <dcterms:created xsi:type="dcterms:W3CDTF">2023-03-20T16:45:26Z</dcterms:created>
  <dcterms:modified xsi:type="dcterms:W3CDTF">2023-03-21T07:14:15Z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