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2" r:id="rId1"/>
  </p:sldMasterIdLst>
  <p:notesMasterIdLst>
    <p:notesMasterId r:id="rId15"/>
  </p:notesMasterIdLst>
  <p:sldIdLst>
    <p:sldId id="256" r:id="rId2"/>
    <p:sldId id="271" r:id="rId3"/>
    <p:sldId id="272" r:id="rId4"/>
    <p:sldId id="259" r:id="rId5"/>
    <p:sldId id="260" r:id="rId6"/>
    <p:sldId id="273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7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pivotSource>
    <c:name>[Excel working.xlsx]Sheet1!PivotTable1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IN" sz="2400" i="1" dirty="0"/>
              <a:t>Employee</a:t>
            </a:r>
            <a:r>
              <a:rPr lang="en-IN" sz="2400" i="1" baseline="0" dirty="0"/>
              <a:t> Rating  </a:t>
            </a:r>
            <a:r>
              <a:rPr lang="en-IN" sz="2400" i="1" baseline="0" dirty="0" err="1"/>
              <a:t>Analyisi</a:t>
            </a:r>
            <a:endParaRPr lang="en-IN" sz="2400" i="1" baseline="0" dirty="0"/>
          </a:p>
        </c:rich>
      </c:tx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531-994E-9D5B-941E042009C7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531-994E-9D5B-941E042009C7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531-994E-9D5B-941E042009C7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531-994E-9D5B-941E042009C7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531-994E-9D5B-941E042009C7}"/>
            </c:ext>
          </c:extLst>
        </c:ser>
        <c:dLbls/>
        <c:gapWidth val="75"/>
        <c:overlap val="-25"/>
        <c:axId val="72470912"/>
        <c:axId val="72472448"/>
      </c:barChart>
      <c:catAx>
        <c:axId val="72470912"/>
        <c:scaling>
          <c:orientation val="minMax"/>
        </c:scaling>
        <c:axPos val="b"/>
        <c:numFmt formatCode="General" sourceLinked="0"/>
        <c:majorTickMark val="none"/>
        <c:tickLblPos val="nextTo"/>
        <c:crossAx val="72472448"/>
        <c:crosses val="autoZero"/>
        <c:auto val="1"/>
        <c:lblAlgn val="ctr"/>
        <c:lblOffset val="100"/>
      </c:catAx>
      <c:valAx>
        <c:axId val="72472448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crossAx val="72470912"/>
        <c:crosses val="autoZero"/>
        <c:crossBetween val="between"/>
      </c:valAx>
    </c:plotArea>
    <c:legend>
      <c:legendPos val="b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pivotSource>
    <c:name>[Excel working.xlsx]Sheet1!PivotTable1</c:name>
    <c:fmtId val="22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perspective val="30"/>
    </c:view3D>
    <c:plotArea>
      <c:layout>
        <c:manualLayout>
          <c:layoutTarget val="inner"/>
          <c:xMode val="edge"/>
          <c:yMode val="edge"/>
          <c:x val="6.3303659742828949E-2"/>
          <c:y val="7.9279234288580969E-2"/>
          <c:w val="0.73402774208120125"/>
          <c:h val="0.84144153142283862"/>
        </c:manualLayout>
      </c:layout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7F3-B949-B3F1-FE3B331A28B9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7F3-B949-B3F1-FE3B331A28B9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7F3-B949-B3F1-FE3B331A28B9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7F3-B949-B3F1-FE3B331A28B9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7F3-B949-B3F1-FE3B331A28B9}"/>
            </c:ext>
          </c:extLst>
        </c:ser>
        <c:dLbls/>
      </c:pie3DChart>
    </c:plotArea>
    <c:legend>
      <c:legendPos val="r"/>
      <c:layout/>
    </c:legend>
    <c:plotVisOnly val="1"/>
    <c:dispBlanksAs val="zero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pivotSource>
    <c:name>[Excel working.xlsx]Sheet1!PivotTable1</c:name>
    <c:fmtId val="27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Employee</a:t>
            </a:r>
            <a:r>
              <a:rPr lang="en-IN" baseline="0"/>
              <a:t>  Rating Analysis As Percentage</a:t>
            </a:r>
          </a:p>
          <a:p>
            <a:pPr>
              <a:defRPr/>
            </a:pPr>
            <a:endParaRPr lang="en-IN"/>
          </a:p>
        </c:rich>
      </c:tx>
      <c:layout/>
    </c:title>
    <c:pivotFmts>
      <c:pivotFmt>
        <c:idx val="0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Percent val="1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0D7-554A-A97D-7EE57F844B87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Percent val="1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0D7-554A-A97D-7EE57F844B87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Percent val="1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0D7-554A-A97D-7EE57F844B87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Percent val="1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0D7-554A-A97D-7EE57F844B87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Percent val="1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0D7-554A-A97D-7EE57F844B87}"/>
            </c:ext>
          </c:extLst>
        </c:ser>
        <c:dLbls>
          <c:showPercent val="1"/>
        </c:dLbls>
        <c:firstSliceAng val="0"/>
      </c:pieChart>
    </c:plotArea>
    <c:legend>
      <c:legendPos val="t"/>
      <c:layout/>
    </c:legend>
    <c:plotVisOnly val="1"/>
    <c:dispBlanksAs val="zero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1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1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3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81000" y="533400"/>
            <a:ext cx="8327231" cy="18633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sz="4000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sz="4000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z="4000"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3955"/>
            <a:ext cx="1011936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762002" y="3314150"/>
            <a:ext cx="10403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  </a:t>
            </a:r>
            <a:r>
              <a:rPr lang="en-GB" sz="2400" dirty="0"/>
              <a:t>AARTHI.M</a:t>
            </a:r>
            <a:endParaRPr lang="en-US" sz="2400" dirty="0"/>
          </a:p>
          <a:p>
            <a:r>
              <a:rPr lang="en-US" sz="2400" dirty="0"/>
              <a:t>REGISTER NO:         312211</a:t>
            </a:r>
            <a:r>
              <a:rPr lang="en-GB" sz="2400" dirty="0"/>
              <a:t>340</a:t>
            </a:r>
            <a:r>
              <a:rPr lang="en-US" sz="2400" dirty="0"/>
              <a:t>  /  NM ID :asunm1425</a:t>
            </a:r>
            <a:r>
              <a:rPr lang="en-GB" sz="2400" dirty="0"/>
              <a:t>aarthi.m</a:t>
            </a:r>
            <a:endParaRPr lang="en-US" sz="2400" dirty="0"/>
          </a:p>
          <a:p>
            <a:r>
              <a:rPr lang="en-US" sz="2400" dirty="0"/>
              <a:t>DEPARTMENT:         </a:t>
            </a:r>
            <a:r>
              <a:rPr lang="en-US" sz="2400" dirty="0" err="1"/>
              <a:t>B.Com</a:t>
            </a:r>
            <a:r>
              <a:rPr lang="en-US" sz="2400" dirty="0"/>
              <a:t>  </a:t>
            </a:r>
            <a:r>
              <a:rPr lang="en-GB" sz="2400" dirty="0"/>
              <a:t>(Accounting and Finance)</a:t>
            </a:r>
            <a:endParaRPr lang="en-US" sz="2400" dirty="0"/>
          </a:p>
          <a:p>
            <a:r>
              <a:rPr lang="en-US" sz="2400" dirty="0"/>
              <a:t>COLLEGE :                 K.R.M.M.COLLEGE      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8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914400" y="1981200"/>
            <a:ext cx="8458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Data Collection :  The data was collected  from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Hilight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Data description : picking data from work sheet like employee id,   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Business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Units,Names,Employee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Rating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ect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Exist Data : Picking existing employee details  using conditional formatting.</a:t>
            </a:r>
          </a:p>
          <a:p>
            <a:pPr>
              <a:buFont typeface="Wingdings" pitchFamily="2" charset="2"/>
              <a:buChar char="v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Removing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Data : Using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filltering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option  removing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employee data.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Pivot Table :  Creating pivot table  by using data set.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Graph :   Graph was represented as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colum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chat  and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atteched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in below.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373087"/>
            <a:ext cx="2437131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914400" y="1295400"/>
          <a:ext cx="10134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1277600" cy="841248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685801" y="1371600"/>
          <a:ext cx="4419599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5562600" y="1295400"/>
          <a:ext cx="62484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1219201"/>
            <a:ext cx="807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Most of the Employees are in 3 rating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categary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we need to motivate them and push into 4 or 5 rating by giving tips and tricks.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BPC have the high percentage in data set 13%.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EW have low percentage in data set 8%.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PYZ , NEL and CCDR have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repited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percentage 9%.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The high Rating 5 is  most in BPC .</a:t>
            </a:r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1" y="228600"/>
            <a:ext cx="37430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/>
              <a:t>PROJECT</a:t>
            </a:r>
            <a:r>
              <a:rPr lang="en-IN" dirty="0"/>
              <a:t>  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4601" y="2514600"/>
            <a:ext cx="68478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 using Excel</a:t>
            </a:r>
            <a:endParaRPr lang="en-IN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57200"/>
            <a:ext cx="32422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b="1" cap="all" dirty="0"/>
              <a:t>AGENDA</a:t>
            </a:r>
            <a:endParaRPr lang="en-IN" sz="5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2286000"/>
            <a:ext cx="4648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Project Overview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End Users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Our Solution and Proposition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Dataset Description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Modelling Approach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Results and Discussion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Conclusion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584578"/>
            <a:ext cx="5636895" cy="7387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r>
              <a:rPr lang="en-IN" sz="4250" spc="10" dirty="0"/>
              <a:t/>
            </a:r>
            <a:br>
              <a:rPr lang="en-IN" sz="4250" spc="10" dirty="0"/>
            </a:br>
            <a:r>
              <a:rPr lang="en-IN" sz="4250" spc="10" dirty="0"/>
              <a:t/>
            </a:r>
            <a:br>
              <a:rPr lang="en-IN" sz="4250" spc="10" dirty="0"/>
            </a:br>
            <a:r>
              <a:rPr lang="en-IN" sz="4250" spc="10" dirty="0"/>
              <a:t/>
            </a:r>
            <a:br>
              <a:rPr lang="en-IN" sz="4250" spc="10" dirty="0"/>
            </a:br>
            <a:r>
              <a:rPr lang="en-IN" sz="1400" spc="10" dirty="0">
                <a:solidFill>
                  <a:schemeClr val="tx1"/>
                </a:solidFill>
              </a:rPr>
              <a:t>Employee rating analysis is used in organizations for several important reasons:</a:t>
            </a:r>
            <a:br>
              <a:rPr lang="en-IN" sz="1400" spc="10" dirty="0">
                <a:solidFill>
                  <a:schemeClr val="tx1"/>
                </a:solidFill>
              </a:rPr>
            </a:br>
            <a:r>
              <a:rPr lang="en-IN" sz="1400" spc="10" dirty="0">
                <a:solidFill>
                  <a:schemeClr val="tx1"/>
                </a:solidFill>
              </a:rPr>
              <a:t>1. *Performance Evaluation*: It provides a structured way to assess employee performance, identifying strengths, weaknesses, and areas for improvement. This helps in setting goals and expectations for employees.</a:t>
            </a:r>
            <a:br>
              <a:rPr lang="en-IN" sz="1400" spc="10" dirty="0">
                <a:solidFill>
                  <a:schemeClr val="tx1"/>
                </a:solidFill>
              </a:rPr>
            </a:br>
            <a:r>
              <a:rPr lang="en-IN" sz="1400" spc="10" dirty="0">
                <a:solidFill>
                  <a:schemeClr val="tx1"/>
                </a:solidFill>
              </a:rPr>
              <a:t/>
            </a:r>
            <a:br>
              <a:rPr lang="en-IN" sz="1400" spc="10" dirty="0">
                <a:solidFill>
                  <a:schemeClr val="tx1"/>
                </a:solidFill>
              </a:rPr>
            </a:br>
            <a:r>
              <a:rPr lang="en-IN" sz="1400" spc="10" dirty="0">
                <a:solidFill>
                  <a:schemeClr val="tx1"/>
                </a:solidFill>
              </a:rPr>
              <a:t>2. *Decision Making*: Employee ratings are crucial for making informed decisions regarding promotions, raises, bonuses, and other rewards. They ensure that these decisions are based on objective data rather than subjective opinions.</a:t>
            </a:r>
            <a:br>
              <a:rPr lang="en-IN" sz="1400" spc="10" dirty="0">
                <a:solidFill>
                  <a:schemeClr val="tx1"/>
                </a:solidFill>
              </a:rPr>
            </a:br>
            <a:r>
              <a:rPr lang="en-IN" sz="1400" spc="10" dirty="0">
                <a:solidFill>
                  <a:schemeClr val="tx1"/>
                </a:solidFill>
              </a:rPr>
              <a:t/>
            </a:r>
            <a:br>
              <a:rPr lang="en-IN" sz="1400" spc="10" dirty="0">
                <a:solidFill>
                  <a:schemeClr val="tx1"/>
                </a:solidFill>
              </a:rPr>
            </a:br>
            <a:r>
              <a:rPr lang="en-IN" sz="1400" spc="10" dirty="0">
                <a:solidFill>
                  <a:schemeClr val="tx1"/>
                </a:solidFill>
              </a:rPr>
              <a:t>3. *Talent Management*: By analyzing employee ratings, organizations can identify high performers who may be ready for leadership roles and provide targeted development opportunities for employees who need improvement.</a:t>
            </a:r>
            <a:r>
              <a:rPr lang="en-IN" sz="4250" spc="10" dirty="0"/>
              <a:t/>
            </a:r>
            <a:br>
              <a:rPr lang="en-IN" sz="4250" spc="10" dirty="0"/>
            </a:br>
            <a:r>
              <a:rPr lang="en-IN" sz="4250" spc="10" dirty="0"/>
              <a:t/>
            </a:r>
            <a:br>
              <a:rPr lang="en-IN" sz="4250" spc="10" dirty="0"/>
            </a:br>
            <a:r>
              <a:rPr lang="en-IN" sz="4250" spc="10" dirty="0"/>
              <a:t/>
            </a:r>
            <a:br>
              <a:rPr lang="en-IN" sz="4250" spc="10" dirty="0"/>
            </a:b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41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</a:t>
            </a:r>
          </a:p>
          <a:p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Framework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Criteria Development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Reports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THE END USERS?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38600" y="2362200"/>
          <a:ext cx="3505200" cy="421005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Employees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Employers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Managers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Organizations</a:t>
                      </a:r>
                    </a:p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" y="1476377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19200" y="304800"/>
            <a:ext cx="10681335" cy="79541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lang="en-IN" sz="3600" dirty="0"/>
              <a:t/>
            </a:r>
            <a:br>
              <a:rPr lang="en-IN" sz="3600" dirty="0"/>
            </a:br>
            <a:r>
              <a:rPr lang="en-IN" sz="3600" dirty="0"/>
              <a:t/>
            </a:r>
            <a:br>
              <a:rPr lang="en-IN" sz="3600" dirty="0"/>
            </a:br>
            <a:r>
              <a:rPr lang="en-IN" sz="3600" dirty="0"/>
              <a:t/>
            </a:r>
            <a:br>
              <a:rPr lang="en-IN" sz="3600" dirty="0"/>
            </a:br>
            <a:r>
              <a:rPr lang="en-IN" sz="3600" dirty="0"/>
              <a:t/>
            </a:r>
            <a:br>
              <a:rPr lang="en-IN" sz="3600" dirty="0"/>
            </a:br>
            <a:r>
              <a:rPr lang="en-IN" sz="2400" dirty="0"/>
              <a:t>                        Conditional </a:t>
            </a:r>
            <a:r>
              <a:rPr lang="en-IN" sz="2400" dirty="0" err="1"/>
              <a:t>Formating</a:t>
            </a:r>
            <a:r>
              <a:rPr lang="en-IN" sz="2400" dirty="0"/>
              <a:t> </a:t>
            </a:r>
            <a:br>
              <a:rPr lang="en-IN" sz="2400" dirty="0"/>
            </a:b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                        Filtering</a:t>
            </a:r>
            <a:br>
              <a:rPr lang="en-IN" sz="2400" dirty="0"/>
            </a:b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                        Pivotal table</a:t>
            </a:r>
            <a:br>
              <a:rPr lang="en-IN" sz="2400" dirty="0"/>
            </a:b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                        Graph – Data Visualization </a:t>
            </a:r>
            <a:br>
              <a:rPr lang="en-IN" sz="2400" dirty="0"/>
            </a:br>
            <a:r>
              <a:rPr lang="en-IN" sz="2400" dirty="0"/>
              <a:t>                                                              </a:t>
            </a:r>
            <a:r>
              <a:rPr lang="en-IN" sz="3600" dirty="0"/>
              <a:t/>
            </a:r>
            <a:br>
              <a:rPr lang="en-IN" sz="3600" dirty="0"/>
            </a:br>
            <a:r>
              <a:rPr lang="en-IN" sz="3600" dirty="0"/>
              <a:t>                    </a:t>
            </a:r>
            <a:br>
              <a:rPr lang="en-IN" sz="3600" dirty="0"/>
            </a:br>
            <a:r>
              <a:rPr lang="en-IN" sz="3600" dirty="0"/>
              <a:t/>
            </a:r>
            <a:br>
              <a:rPr lang="en-IN" sz="3600" dirty="0"/>
            </a:br>
            <a:r>
              <a:rPr lang="en-IN" sz="3600" dirty="0"/>
              <a:t/>
            </a:r>
            <a:br>
              <a:rPr lang="en-IN" sz="3600" dirty="0"/>
            </a:br>
            <a:r>
              <a:rPr lang="en-IN" sz="3600" dirty="0"/>
              <a:t/>
            </a:r>
            <a:br>
              <a:rPr lang="en-IN" sz="3600" dirty="0"/>
            </a:b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582400" cy="841248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905000"/>
            <a:ext cx="8915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Data   From 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26 features in employee data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9 features used in excel </a:t>
            </a:r>
          </a:p>
          <a:p>
            <a:pPr>
              <a:buFont typeface="Wingdings" pitchFamily="2" charset="2"/>
              <a:buChar char="ü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ID         -  Numeric 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Name              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type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Gender                   - Male / Female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rating    - Numeric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Business Unit        - Text 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6" y="648604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88" y="338138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27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6600" y="3810000"/>
            <a:ext cx="7144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b="1" dirty="0"/>
              <a:t>Analysis Employee Rating Using </a:t>
            </a:r>
            <a:r>
              <a:rPr lang="en-IN" sz="2800" b="1" dirty="0" err="1"/>
              <a:t>Pivote</a:t>
            </a:r>
            <a:r>
              <a:rPr lang="en-IN" sz="2800" b="1" dirty="0"/>
              <a:t> Table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292</TotalTime>
  <Words>318</Words>
  <Application>Microsoft Office PowerPoint</Application>
  <PresentationFormat>Custom</PresentationFormat>
  <Paragraphs>79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Employee Data Analysis using Excel  </vt:lpstr>
      <vt:lpstr>Slide 2</vt:lpstr>
      <vt:lpstr>Slide 3</vt:lpstr>
      <vt:lpstr>PROBLEM STATEMENT   Employee rating analysis is used in organizations for several important reasons: 1. *Performance Evaluation*: It provides a structured way to assess employee performance, identifying strengths, weaknesses, and areas for improvement. This helps in setting goals and expectations for employees.  2. *Decision Making*: Employee ratings are crucial for making informed decisions regarding promotions, raises, bonuses, and other rewards. They ensure that these decisions are based on objective data rather than subjective opinions.  3. *Talent Management*: By analyzing employee ratings, organizations can identify high performers who may be ready for leadership roles and provide targeted development opportunities for employees who need improvement.   </vt:lpstr>
      <vt:lpstr>PROJECT OVERVIEW</vt:lpstr>
      <vt:lpstr>WHO ARE THE END USERS? </vt:lpstr>
      <vt:lpstr>OUR SOLUTION AND ITS VALUE PROPOSITION                            Conditional Formating                           Filtering                          Pivotal table                          Graph – Data Visualization                                                                                         </vt:lpstr>
      <vt:lpstr>Dataset Description</vt:lpstr>
      <vt:lpstr>THE "WOW" IN OUR SOLUTION</vt:lpstr>
      <vt:lpstr>Slide 10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ssmurthy</cp:lastModifiedBy>
  <cp:revision>56</cp:revision>
  <dcterms:created xsi:type="dcterms:W3CDTF">2024-03-29T15:07:22Z</dcterms:created>
  <dcterms:modified xsi:type="dcterms:W3CDTF">2024-10-04T15:48:48Z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