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6634"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701702" y="3108543"/>
            <a:ext cx="6110350"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Student Name : </a:t>
            </a:r>
            <a:r>
              <a:rPr lang="en-IN" sz="3200" dirty="0" err="1">
                <a:latin typeface="Trebuchet MS"/>
                <a:cs typeface="Trebuchet MS"/>
              </a:rPr>
              <a:t>Aartheeswari.R</a:t>
            </a:r>
            <a:endParaRPr sz="3200" dirty="0">
              <a:latin typeface="Trebuchet MS"/>
              <a:cs typeface="Trebuchet MS"/>
            </a:endParaRPr>
          </a:p>
        </p:txBody>
      </p:sp>
      <p:sp>
        <p:nvSpPr>
          <p:cNvPr id="8" name="object 8"/>
          <p:cNvSpPr txBox="1"/>
          <p:nvPr/>
        </p:nvSpPr>
        <p:spPr>
          <a:xfrm>
            <a:off x="3800475" y="380999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A3809C6C-0B24-9D29-F3D9-E74EB23F3B40}"/>
              </a:ext>
            </a:extLst>
          </p:cNvPr>
          <p:cNvSpPr txBox="1"/>
          <p:nvPr/>
        </p:nvSpPr>
        <p:spPr>
          <a:xfrm>
            <a:off x="634114" y="3733800"/>
            <a:ext cx="8754926" cy="461665"/>
          </a:xfrm>
          <a:prstGeom prst="rect">
            <a:avLst/>
          </a:prstGeom>
          <a:noFill/>
        </p:spPr>
        <p:txBody>
          <a:bodyPr wrap="square" rtlCol="0">
            <a:spAutoFit/>
          </a:bodyPr>
          <a:lstStyle/>
          <a:p>
            <a:pPr algn="just"/>
            <a:endParaRPr lang="en-IN" sz="2400" dirty="0"/>
          </a:p>
        </p:txBody>
      </p:sp>
      <p:sp>
        <p:nvSpPr>
          <p:cNvPr id="2" name="AutoShape 4" descr="Recognizing human facial expressions with machine learning | Thoughtwor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Recognizing human facial expressions with machine learning | Thoughtwor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8199" r="8626"/>
          <a:stretch/>
        </p:blipFill>
        <p:spPr bwMode="auto">
          <a:xfrm>
            <a:off x="4572000" y="1478071"/>
            <a:ext cx="6400800" cy="441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60375" y="1272600"/>
            <a:ext cx="2362200" cy="584775"/>
          </a:xfrm>
          <a:prstGeom prst="rect">
            <a:avLst/>
          </a:prstGeom>
          <a:noFill/>
        </p:spPr>
        <p:txBody>
          <a:bodyPr wrap="square" rtlCol="0">
            <a:spAutoFit/>
          </a:bodyPr>
          <a:lstStyle/>
          <a:p>
            <a:r>
              <a:rPr lang="en-US" sz="3200" b="1" dirty="0"/>
              <a:t>RESULT</a:t>
            </a:r>
            <a:endParaRPr lang="en-IN" sz="3200" b="1" dirty="0"/>
          </a:p>
        </p:txBody>
      </p:sp>
      <p:sp>
        <p:nvSpPr>
          <p:cNvPr id="12" name="Rectangle 11"/>
          <p:cNvSpPr/>
          <p:nvPr/>
        </p:nvSpPr>
        <p:spPr>
          <a:xfrm>
            <a:off x="460375" y="2131338"/>
            <a:ext cx="3959225" cy="2308324"/>
          </a:xfrm>
          <a:prstGeom prst="rect">
            <a:avLst/>
          </a:prstGeom>
        </p:spPr>
        <p:txBody>
          <a:bodyPr wrap="square">
            <a:spAutoFit/>
          </a:bodyPr>
          <a:lstStyle/>
          <a:p>
            <a:pPr algn="l">
              <a:buFont typeface="Arial" panose="020B0604020202020204" pitchFamily="34" charset="0"/>
              <a:buChar char="•"/>
            </a:pPr>
            <a:r>
              <a:rPr lang="en-US" sz="2400" b="0" i="0" dirty="0">
                <a:solidFill>
                  <a:srgbClr val="0D0D0D"/>
                </a:solidFill>
                <a:effectLst/>
                <a:latin typeface="Söhne"/>
              </a:rPr>
              <a:t> Initial testing shows promising results in accuracy and adaptability.</a:t>
            </a:r>
          </a:p>
          <a:p>
            <a:pPr algn="l">
              <a:buFont typeface="Arial" panose="020B0604020202020204" pitchFamily="34" charset="0"/>
              <a:buChar char="•"/>
            </a:pPr>
            <a:r>
              <a:rPr lang="en-US" sz="2400" b="0" i="0" dirty="0">
                <a:solidFill>
                  <a:srgbClr val="0D0D0D"/>
                </a:solidFill>
                <a:effectLst/>
                <a:latin typeface="Söhne"/>
              </a:rPr>
              <a:t> Ongoing evaluation and refinement to optimize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37" y="-3653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8024E8D3-55EE-6D30-693E-E00CDD586617}"/>
              </a:ext>
            </a:extLst>
          </p:cNvPr>
          <p:cNvSpPr txBox="1"/>
          <p:nvPr/>
        </p:nvSpPr>
        <p:spPr>
          <a:xfrm>
            <a:off x="1367496" y="3048000"/>
            <a:ext cx="5478552" cy="1077218"/>
          </a:xfrm>
          <a:prstGeom prst="rect">
            <a:avLst/>
          </a:prstGeom>
          <a:noFill/>
        </p:spPr>
        <p:txBody>
          <a:bodyPr wrap="square" rtlCol="0">
            <a:spAutoFit/>
          </a:bodyPr>
          <a:lstStyle/>
          <a:p>
            <a:r>
              <a:rPr lang="en-US" sz="3200" b="0" i="0" dirty="0">
                <a:solidFill>
                  <a:srgbClr val="0D0D0D"/>
                </a:solidFill>
                <a:effectLst/>
                <a:latin typeface="Söhne"/>
              </a:rPr>
              <a:t>Face Emotion Recognition using CNN Algorithm</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2129CAB-19BE-5CBA-B958-640FFEAE799F}"/>
              </a:ext>
            </a:extLst>
          </p:cNvPr>
          <p:cNvSpPr txBox="1"/>
          <p:nvPr/>
        </p:nvSpPr>
        <p:spPr>
          <a:xfrm>
            <a:off x="2526030" y="1981200"/>
            <a:ext cx="5611600" cy="3492520"/>
          </a:xfrm>
          <a:prstGeom prst="rect">
            <a:avLst/>
          </a:prstGeom>
          <a:noFill/>
        </p:spPr>
        <p:txBody>
          <a:bodyPr wrap="square" rtlCol="0">
            <a:spAutoFit/>
          </a:bodyPr>
          <a:lstStyle/>
          <a:p>
            <a:pPr algn="l">
              <a:buFont typeface="+mj-lt"/>
              <a:buAutoNum type="arabicPeriod"/>
            </a:pPr>
            <a:r>
              <a:rPr lang="en-US" sz="2400" b="0" i="0" dirty="0">
                <a:solidFill>
                  <a:srgbClr val="0D0D0D"/>
                </a:solidFill>
                <a:effectLst/>
                <a:latin typeface="Söhne"/>
              </a:rPr>
              <a:t>Introduction</a:t>
            </a:r>
          </a:p>
          <a:p>
            <a:pPr algn="l">
              <a:buFont typeface="+mj-lt"/>
              <a:buAutoNum type="arabicPeriod"/>
            </a:pPr>
            <a:r>
              <a:rPr lang="en-US" sz="2400" b="0" i="0" dirty="0">
                <a:solidFill>
                  <a:srgbClr val="0D0D0D"/>
                </a:solidFill>
                <a:effectLst/>
                <a:latin typeface="Söhne"/>
              </a:rPr>
              <a:t>Problem Statement</a:t>
            </a:r>
          </a:p>
          <a:p>
            <a:pPr algn="l">
              <a:buFont typeface="+mj-lt"/>
              <a:buAutoNum type="arabicPeriod"/>
            </a:pPr>
            <a:r>
              <a:rPr lang="en-US" sz="2400" b="0" i="0" dirty="0">
                <a:solidFill>
                  <a:srgbClr val="0D0D0D"/>
                </a:solidFill>
                <a:effectLst/>
                <a:latin typeface="Söhne"/>
              </a:rPr>
              <a:t>Project Overview</a:t>
            </a:r>
          </a:p>
          <a:p>
            <a:pPr algn="l">
              <a:buFont typeface="+mj-lt"/>
              <a:buAutoNum type="arabicPeriod"/>
            </a:pPr>
            <a:r>
              <a:rPr lang="en-US" sz="2400" b="0" i="0" dirty="0">
                <a:solidFill>
                  <a:srgbClr val="0D0D0D"/>
                </a:solidFill>
                <a:effectLst/>
                <a:latin typeface="Söhne"/>
              </a:rPr>
              <a:t>End Users</a:t>
            </a:r>
          </a:p>
          <a:p>
            <a:pPr algn="l">
              <a:buFont typeface="+mj-lt"/>
              <a:buAutoNum type="arabicPeriod"/>
            </a:pPr>
            <a:r>
              <a:rPr lang="en-US" sz="2400" b="0" i="0" dirty="0">
                <a:solidFill>
                  <a:srgbClr val="0D0D0D"/>
                </a:solidFill>
                <a:effectLst/>
                <a:latin typeface="Söhne"/>
              </a:rPr>
              <a:t>Solution and Value Proposition</a:t>
            </a:r>
          </a:p>
          <a:p>
            <a:pPr algn="l">
              <a:buFont typeface="+mj-lt"/>
              <a:buAutoNum type="arabicPeriod"/>
            </a:pPr>
            <a:r>
              <a:rPr lang="en-US" sz="2400" b="0" i="0" dirty="0">
                <a:solidFill>
                  <a:srgbClr val="0D0D0D"/>
                </a:solidFill>
                <a:effectLst/>
                <a:latin typeface="Söhne"/>
              </a:rPr>
              <a:t>Unique Features</a:t>
            </a:r>
          </a:p>
          <a:p>
            <a:pPr algn="l">
              <a:buFont typeface="+mj-lt"/>
              <a:buAutoNum type="arabicPeriod"/>
            </a:pPr>
            <a:r>
              <a:rPr lang="en-US" sz="2400" b="0" i="0" dirty="0">
                <a:solidFill>
                  <a:srgbClr val="0D0D0D"/>
                </a:solidFill>
                <a:effectLst/>
                <a:latin typeface="Söhne"/>
              </a:rPr>
              <a:t>Modelling Approach</a:t>
            </a:r>
          </a:p>
          <a:p>
            <a:pPr algn="l">
              <a:buFont typeface="+mj-lt"/>
              <a:buAutoNum type="arabicPeriod"/>
            </a:pPr>
            <a:r>
              <a:rPr lang="en-US" sz="2400" b="0" i="0" dirty="0">
                <a:solidFill>
                  <a:srgbClr val="0D0D0D"/>
                </a:solidFill>
                <a:effectLst/>
                <a:latin typeface="Söhne"/>
              </a:rPr>
              <a:t>Results</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87B5D2F-B72C-EA7C-619F-D27282B8AB02}"/>
              </a:ext>
            </a:extLst>
          </p:cNvPr>
          <p:cNvSpPr txBox="1"/>
          <p:nvPr/>
        </p:nvSpPr>
        <p:spPr>
          <a:xfrm>
            <a:off x="990600" y="2684919"/>
            <a:ext cx="6633528" cy="2677656"/>
          </a:xfrm>
          <a:prstGeom prst="rect">
            <a:avLst/>
          </a:prstGeom>
          <a:noFill/>
        </p:spPr>
        <p:txBody>
          <a:bodyPr wrap="square" rtlCol="0">
            <a:spAutoFit/>
          </a:bodyPr>
          <a:lstStyle/>
          <a:p>
            <a:pPr algn="just"/>
            <a:r>
              <a:rPr lang="en-US" sz="2400" b="0" i="0" dirty="0">
                <a:solidFill>
                  <a:srgbClr val="0D0D0D"/>
                </a:solidFill>
                <a:effectLst/>
                <a:latin typeface="Söhne"/>
              </a:rPr>
              <a:t>Traditional emotion recognition systems often struggle to accurately interpret subtle facial expressions or emotions expressed in non-standard ways. Additionally, existing models may not effectively adapt to the dynamic and diverse nature of human emotions, especially within Generative AI contexts.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AA402A0-E102-AFBA-69B9-E1BB55E0ED82}"/>
              </a:ext>
            </a:extLst>
          </p:cNvPr>
          <p:cNvSpPr txBox="1"/>
          <p:nvPr/>
        </p:nvSpPr>
        <p:spPr>
          <a:xfrm>
            <a:off x="919163" y="2544187"/>
            <a:ext cx="7391400" cy="3046988"/>
          </a:xfrm>
          <a:prstGeom prst="rect">
            <a:avLst/>
          </a:prstGeom>
          <a:noFill/>
        </p:spPr>
        <p:txBody>
          <a:bodyPr wrap="square" rtlCol="0">
            <a:spAutoFit/>
          </a:bodyPr>
          <a:lstStyle/>
          <a:p>
            <a:pPr algn="just"/>
            <a:r>
              <a:rPr lang="en-US" sz="2400" b="0" i="0" dirty="0">
                <a:solidFill>
                  <a:srgbClr val="0D0D0D"/>
                </a:solidFill>
                <a:effectLst/>
                <a:latin typeface="Söhne"/>
              </a:rPr>
              <a:t>This project aims to leverage CNNs, a type of deep learning algorithm known for its effectiveness in image recognition tasks, to develop an emotion recognition system tailored for Generation AI. By training the model on large datasets of facial expressions, we intend to create a robust system capable of accurately identifying emotions such as happiness, sadness, anger, surprise, fear, and disgust.</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lang="en-IN" sz="4250" i="0" dirty="0">
                <a:solidFill>
                  <a:srgbClr val="0D0D0D"/>
                </a:solidFill>
                <a:effectLst/>
                <a:latin typeface="Söhne"/>
              </a:rPr>
              <a:t>End </a:t>
            </a:r>
            <a:r>
              <a:rPr lang="en-IN" sz="4250" dirty="0">
                <a:solidFill>
                  <a:srgbClr val="0D0D0D"/>
                </a:solidFill>
                <a:latin typeface="Söhne"/>
              </a:rPr>
              <a:t>Users</a:t>
            </a:r>
            <a:endParaRPr sz="42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E8268E8-ACB6-7058-0408-EF6DF648A580}"/>
              </a:ext>
            </a:extLst>
          </p:cNvPr>
          <p:cNvSpPr txBox="1"/>
          <p:nvPr/>
        </p:nvSpPr>
        <p:spPr>
          <a:xfrm>
            <a:off x="1143000" y="2743200"/>
            <a:ext cx="7010400" cy="2246769"/>
          </a:xfrm>
          <a:prstGeom prst="rect">
            <a:avLst/>
          </a:prstGeom>
          <a:noFill/>
        </p:spPr>
        <p:txBody>
          <a:bodyPr wrap="square" rtlCol="0" anchor="t">
            <a:spAutoFit/>
          </a:bodyPr>
          <a:lstStyle/>
          <a:p>
            <a:pPr algn="l">
              <a:buFont typeface="Arial" panose="020B0604020202020204" pitchFamily="34" charset="0"/>
              <a:buChar char="•"/>
            </a:pPr>
            <a:r>
              <a:rPr lang="en-US" sz="2800" b="0" i="0" dirty="0">
                <a:solidFill>
                  <a:srgbClr val="0D0D0D"/>
                </a:solidFill>
                <a:effectLst/>
                <a:latin typeface="Söhne"/>
              </a:rPr>
              <a:t> Researchers in psychology and neuroscience</a:t>
            </a:r>
          </a:p>
          <a:p>
            <a:pPr algn="l">
              <a:buFont typeface="Arial" panose="020B0604020202020204" pitchFamily="34" charset="0"/>
              <a:buChar char="•"/>
            </a:pPr>
            <a:r>
              <a:rPr lang="en-US" sz="2800" b="0" i="0" dirty="0">
                <a:solidFill>
                  <a:srgbClr val="0D0D0D"/>
                </a:solidFill>
                <a:effectLst/>
                <a:latin typeface="Söhne"/>
              </a:rPr>
              <a:t> Developers of emotion recognition software</a:t>
            </a:r>
          </a:p>
          <a:p>
            <a:pPr algn="l">
              <a:buFont typeface="Arial" panose="020B0604020202020204" pitchFamily="34" charset="0"/>
              <a:buChar char="•"/>
            </a:pPr>
            <a:r>
              <a:rPr lang="en-US" sz="2800" b="0" i="0" dirty="0">
                <a:solidFill>
                  <a:srgbClr val="0D0D0D"/>
                </a:solidFill>
                <a:effectLst/>
                <a:latin typeface="Söhne"/>
              </a:rPr>
              <a:t> Industries implementing emotion-based marketing strategies</a:t>
            </a:r>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6200"/>
            <a:ext cx="9688195" cy="1144544"/>
          </a:xfrm>
          <a:prstGeom prst="rect">
            <a:avLst/>
          </a:prstGeom>
        </p:spPr>
        <p:txBody>
          <a:bodyPr vert="horz" wrap="square" lIns="0" tIns="485775" rIns="0" bIns="0" rtlCol="0">
            <a:spAutoFit/>
          </a:bodyPr>
          <a:lstStyle/>
          <a:p>
            <a:pPr marL="12700">
              <a:lnSpc>
                <a:spcPct val="100000"/>
              </a:lnSpc>
              <a:spcBef>
                <a:spcPts val="105"/>
              </a:spcBef>
            </a:pPr>
            <a:r>
              <a:rPr lang="en-US" sz="4250" b="1" i="0" dirty="0">
                <a:solidFill>
                  <a:srgbClr val="0D0D0D"/>
                </a:solidFill>
                <a:effectLst/>
                <a:latin typeface="Söhne"/>
              </a:rPr>
              <a:t>Solution and Its Value Proposition:</a:t>
            </a:r>
            <a:endParaRPr sz="425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E618AD6-D671-E449-7449-6FA99A02D106}"/>
              </a:ext>
            </a:extLst>
          </p:cNvPr>
          <p:cNvSpPr txBox="1"/>
          <p:nvPr/>
        </p:nvSpPr>
        <p:spPr>
          <a:xfrm>
            <a:off x="2895601" y="2095500"/>
            <a:ext cx="6172199"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 A CNN-based model that accurately recognizes facial emotions, providing valuable insights into human emotions.</a:t>
            </a:r>
          </a:p>
          <a:p>
            <a:pPr algn="just">
              <a:buFont typeface="Arial" panose="020B0604020202020204" pitchFamily="34" charset="0"/>
              <a:buChar char="•"/>
            </a:pPr>
            <a:r>
              <a:rPr lang="en-US" sz="2400" b="0" i="0" dirty="0">
                <a:solidFill>
                  <a:srgbClr val="0D0D0D"/>
                </a:solidFill>
                <a:effectLst/>
                <a:latin typeface="Söhne"/>
              </a:rPr>
              <a:t> Helps businesses understand customer sentiments for improved marketing strategies.</a:t>
            </a:r>
          </a:p>
          <a:p>
            <a:pPr algn="just">
              <a:buFont typeface="Arial" panose="020B0604020202020204" pitchFamily="34" charset="0"/>
              <a:buChar char="•"/>
            </a:pPr>
            <a:r>
              <a:rPr lang="en-US" sz="2400" b="0" i="0" dirty="0">
                <a:solidFill>
                  <a:srgbClr val="0D0D0D"/>
                </a:solidFill>
                <a:effectLst/>
                <a:latin typeface="Söhne"/>
              </a:rPr>
              <a:t> Assists psychologists and neuroscientists in studying human behavior and emotions.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3A8BDAA-9152-FE73-7C57-EC8203C53CDD}"/>
              </a:ext>
            </a:extLst>
          </p:cNvPr>
          <p:cNvSpPr txBox="1"/>
          <p:nvPr/>
        </p:nvSpPr>
        <p:spPr>
          <a:xfrm>
            <a:off x="2533650" y="2530377"/>
            <a:ext cx="7162799" cy="2677656"/>
          </a:xfrm>
          <a:prstGeom prst="rect">
            <a:avLst/>
          </a:prstGeom>
          <a:noFill/>
        </p:spPr>
        <p:txBody>
          <a:bodyPr wrap="square" rtlCol="0" anchor="ctr">
            <a:spAutoFit/>
          </a:bodyPr>
          <a:lstStyle/>
          <a:p>
            <a:pPr algn="l">
              <a:buFont typeface="Arial" panose="020B0604020202020204" pitchFamily="34" charset="0"/>
              <a:buChar char="•"/>
            </a:pPr>
            <a:r>
              <a:rPr lang="en-US" sz="2800" b="0" i="0" dirty="0">
                <a:solidFill>
                  <a:srgbClr val="0D0D0D"/>
                </a:solidFill>
                <a:effectLst/>
                <a:latin typeface="Söhne"/>
              </a:rPr>
              <a:t> High accuracy in recognizing subtle facial emotions.</a:t>
            </a:r>
          </a:p>
          <a:p>
            <a:pPr algn="just">
              <a:buFont typeface="Arial" panose="020B0604020202020204" pitchFamily="34" charset="0"/>
              <a:buChar char="•"/>
            </a:pPr>
            <a:r>
              <a:rPr lang="en-US" sz="2800" b="0" i="0" dirty="0">
                <a:solidFill>
                  <a:srgbClr val="0D0D0D"/>
                </a:solidFill>
                <a:effectLst/>
                <a:latin typeface="Söhne"/>
              </a:rPr>
              <a:t> Real-time processing capability for dynamic applications.</a:t>
            </a:r>
          </a:p>
          <a:p>
            <a:pPr algn="l">
              <a:buFont typeface="Arial" panose="020B0604020202020204" pitchFamily="34" charset="0"/>
              <a:buChar char="•"/>
            </a:pPr>
            <a:r>
              <a:rPr lang="en-US" sz="2800" b="0" i="0" dirty="0">
                <a:solidFill>
                  <a:srgbClr val="0D0D0D"/>
                </a:solidFill>
                <a:effectLst/>
                <a:latin typeface="Söhne"/>
              </a:rPr>
              <a:t> Scalability for diverse use cases and datasets.</a:t>
            </a:r>
          </a:p>
          <a:p>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26" name="Picture 2" descr="A Survey on Human Face Expression Recognition Techniques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696200" cy="2800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288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End Users</vt:lpstr>
      <vt:lpstr>Solution and Its Value Proposition:</vt:lpstr>
      <vt:lpstr>THE WOW IN YOUR SOLUTION</vt:lpstr>
      <vt:lpstr>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Aartheeswari R</dc:creator>
  <cp:lastModifiedBy>Aartheeswari R</cp:lastModifiedBy>
  <cp:revision>7</cp:revision>
  <dcterms:created xsi:type="dcterms:W3CDTF">2024-03-29T13:12:32Z</dcterms:created>
  <dcterms:modified xsi:type="dcterms:W3CDTF">2024-04-01T14:25:38Z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