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23"/>
  </p:notesMasterIdLst>
  <p:sldIdLst>
    <p:sldId id="256" r:id="rId5"/>
    <p:sldId id="2146847054" r:id="rId6"/>
    <p:sldId id="262" r:id="rId7"/>
    <p:sldId id="263" r:id="rId8"/>
    <p:sldId id="2146847056" r:id="rId9"/>
    <p:sldId id="2146847057" r:id="rId10"/>
    <p:sldId id="2146847058" r:id="rId11"/>
    <p:sldId id="2146847059" r:id="rId12"/>
    <p:sldId id="265" r:id="rId13"/>
    <p:sldId id="266" r:id="rId14"/>
    <p:sldId id="2146847060" r:id="rId15"/>
    <p:sldId id="2146847061" r:id="rId16"/>
    <p:sldId id="2146847062" r:id="rId17"/>
    <p:sldId id="267" r:id="rId18"/>
    <p:sldId id="268" r:id="rId19"/>
    <p:sldId id="2146847055"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ED291B17-9318-49DB-B28B-6E5994AE9581}" type="datetime1">
              <a:rPr lang="en-US" smtClean="0"/>
              <a:pPr/>
              <a:t>4/3/2024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8DD82B9-B8EE-4375-B6FF-88FA6ABB15D9}" type="datetime1">
              <a:rPr lang="en-US" smtClean="0"/>
              <a:pPr/>
              <a:t>4/3/2024</a:t>
            </a:fld>
            <a:endParaRPr lang="en-US"/>
          </a:p>
        </p:txBody>
      </p:sp>
      <p:sp>
        <p:nvSpPr>
          <p:cNvPr id="9" name="Slide Number Placeholder 8"/>
          <p:cNvSpPr>
            <a:spLocks noGrp="1"/>
          </p:cNvSpPr>
          <p:nvPr>
            <p:ph type="sldNum" sz="quarter" idx="15"/>
          </p:nvPr>
        </p:nvSpPr>
        <p:spPr/>
        <p:txBody>
          <a:bodyPr rtlCol="0"/>
          <a:lstStyle/>
          <a:p>
            <a:fld id="{042AED99-7FB4-404E-8A97-64753DCE42EC}" type="slidenum">
              <a:rPr kumimoji="0" lang="en-US" smtClean="0"/>
              <a:pPr/>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DB4ED54-5B5E-4A04-93D3-5772E3CE3818}" type="datetime1">
              <a:rPr lang="en-US" smtClean="0"/>
              <a:pPr/>
              <a:t>4/3/2024</a:t>
            </a:fld>
            <a:endParaRPr lang="en-US"/>
          </a:p>
        </p:txBody>
      </p:sp>
      <p:sp>
        <p:nvSpPr>
          <p:cNvPr id="7" name="Slide Number Placeholder 6"/>
          <p:cNvSpPr>
            <a:spLocks noGrp="1"/>
          </p:cNvSpPr>
          <p:nvPr>
            <p:ph type="sldNum" sz="quarter" idx="11"/>
          </p:nvPr>
        </p:nvSpPr>
        <p:spPr/>
        <p:txBody>
          <a:bodyPr rtlCol="0"/>
          <a:lstStyle/>
          <a:p>
            <a:fld id="{3A98EE3D-8CD1-4C3F-BD1C-C98C9596463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82884F1-FFEA-405F-9602-3DCA865EDA4E}" type="datetime1">
              <a:rPr lang="en-US" smtClean="0"/>
              <a:pPr/>
              <a:t>4/3/2024</a:t>
            </a:fld>
            <a:endParaRPr lang="en-US"/>
          </a:p>
        </p:txBody>
      </p:sp>
      <p:sp>
        <p:nvSpPr>
          <p:cNvPr id="22" name="Slide Number Placeholder 21"/>
          <p:cNvSpPr>
            <a:spLocks noGrp="1"/>
          </p:cNvSpPr>
          <p:nvPr>
            <p:ph type="sldNum" sz="quarter" idx="15"/>
          </p:nvPr>
        </p:nvSpPr>
        <p:spPr/>
        <p:txBody>
          <a:bodyPr rtlCol="0"/>
          <a:lstStyle/>
          <a:p>
            <a:fld id="{3A98EE3D-8CD1-4C3F-BD1C-C98C9596463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E18DB4A-8810-4A10-AD5C-D5E2C667F5B3}" type="datetime1">
              <a:rPr lang="en-US" smtClean="0"/>
              <a:pPr/>
              <a:t>4/3/2024</a:t>
            </a:fld>
            <a:endParaRPr lang="en-US"/>
          </a:p>
        </p:txBody>
      </p:sp>
      <p:sp>
        <p:nvSpPr>
          <p:cNvPr id="18" name="Slide Number Placeholder 17"/>
          <p:cNvSpPr>
            <a:spLocks noGrp="1"/>
          </p:cNvSpPr>
          <p:nvPr>
            <p:ph type="sldNum" sz="quarter" idx="11"/>
          </p:nvPr>
        </p:nvSpPr>
        <p:spPr/>
        <p:txBody>
          <a:bodyPr rtlCol="0"/>
          <a:lstStyle/>
          <a:p>
            <a:fld id="{3A98EE3D-8CD1-4C3F-BD1C-C98C9596463C}" type="slidenum">
              <a:rPr lang="en-US" smtClean="0"/>
              <a:pPr/>
              <a:t>‹#›</a:t>
            </a:fld>
            <a:endParaRPr lang="en-US"/>
          </a:p>
        </p:txBody>
      </p:sp>
      <p:sp>
        <p:nvSpPr>
          <p:cNvPr id="21" name="Footer Placeholder 20"/>
          <p:cNvSpPr>
            <a:spLocks noGrp="1"/>
          </p:cNvSpPr>
          <p:nvPr>
            <p:ph type="ftr" sz="quarter" idx="12"/>
          </p:nvPr>
        </p:nvSpPr>
        <p:spPr/>
        <p:txBody>
          <a:bodyPr rtlCol="0"/>
          <a:lstStyle/>
          <a:p>
            <a:pPr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ED291B17-9318-49DB-B28B-6E5994AE9581}" type="datetime1">
              <a:rPr lang="en-US" smtClean="0"/>
              <a:pPr/>
              <a:t>4/3/2024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hade val="90000"/>
                </a:schemeClr>
              </a:solidFill>
            </a:endParaRP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3A98EE3D-8CD1-4C3F-BD1C-C98C9596463C}" type="slidenum">
              <a:rPr lang="en-US" smtClean="0"/>
              <a:pPr/>
              <a:t>‹#›</a:t>
            </a:fld>
            <a:endParaRPr lang="en-US"/>
          </a:p>
        </p:txBody>
      </p:sp>
      <p:pic>
        <p:nvPicPr>
          <p:cNvPr id="15" name="Picture 14"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400" dirty="0" smtClean="0">
                <a:solidFill>
                  <a:srgbClr val="FF0000"/>
                </a:solidFill>
                <a:latin typeface="Arial" panose="020B0604020202020204" pitchFamily="34" charset="0"/>
                <a:cs typeface="Arial" panose="020B0604020202020204" pitchFamily="34" charset="0"/>
              </a:rPr>
              <a:t>Key Logger And Security</a:t>
            </a:r>
            <a:endParaRPr lang="en-US" sz="4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954107"/>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dirty="0">
                <a:solidFill>
                  <a:schemeClr val="accent1">
                    <a:lumMod val="75000"/>
                  </a:schemeClr>
                </a:solidFill>
                <a:latin typeface="Arial"/>
                <a:cs typeface="Arial"/>
              </a:rPr>
              <a:t>1. </a:t>
            </a:r>
            <a:r>
              <a:rPr lang="en-US" sz="2800" b="1" dirty="0" smtClean="0">
                <a:solidFill>
                  <a:schemeClr val="accent1">
                    <a:lumMod val="75000"/>
                  </a:schemeClr>
                </a:solidFill>
                <a:latin typeface="Arial"/>
                <a:cs typeface="Arial"/>
              </a:rPr>
              <a:t>AARTHI T – JKKNCET – </a:t>
            </a:r>
            <a:r>
              <a:rPr lang="en-US" sz="2800" b="1" dirty="0" err="1" smtClean="0">
                <a:solidFill>
                  <a:schemeClr val="accent1">
                    <a:lumMod val="75000"/>
                  </a:schemeClr>
                </a:solidFill>
                <a:latin typeface="Arial"/>
                <a:cs typeface="Arial"/>
              </a:rPr>
              <a:t>B.Tech</a:t>
            </a:r>
            <a:r>
              <a:rPr lang="en-US" sz="2800" b="1" dirty="0" smtClean="0">
                <a:solidFill>
                  <a:schemeClr val="accent1">
                    <a:lumMod val="75000"/>
                  </a:schemeClr>
                </a:solidFill>
                <a:latin typeface="Arial"/>
                <a:cs typeface="Arial"/>
              </a:rPr>
              <a:t>-IT</a:t>
            </a:r>
            <a:endParaRPr lang="en-US" sz="28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rgbClr val="0070C0"/>
                </a:solidFill>
                <a:latin typeface="Arial"/>
                <a:ea typeface="+mj-lt"/>
                <a:cs typeface="Arial"/>
              </a:rPr>
              <a:t>Algorithm &amp; Deployment</a:t>
            </a:r>
            <a:endParaRPr lang="en-US" dirty="0">
              <a:solidFill>
                <a:srgbClr val="0070C0"/>
              </a:solidFill>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sz="quarter" idx="1"/>
          </p:nvPr>
        </p:nvSpPr>
        <p:spPr>
          <a:xfrm>
            <a:off x="323850" y="1409700"/>
            <a:ext cx="9956800" cy="4873752"/>
          </a:xfrm>
        </p:spPr>
        <p:txBody>
          <a:bodyPr>
            <a:normAutofit fontScale="85000" lnSpcReduction="10000"/>
          </a:bodyPr>
          <a:lstStyle/>
          <a:p>
            <a:r>
              <a:rPr lang="en-US" sz="3300" dirty="0" smtClean="0">
                <a:solidFill>
                  <a:srgbClr val="FF0000"/>
                </a:solidFill>
              </a:rPr>
              <a:t>Algorithm</a:t>
            </a:r>
          </a:p>
          <a:p>
            <a:r>
              <a:rPr lang="en-US" dirty="0" smtClean="0"/>
              <a:t>Install and update reliable antivirus and anti-malware software on all computers.</a:t>
            </a:r>
          </a:p>
          <a:p>
            <a:r>
              <a:rPr lang="en-US" dirty="0" smtClean="0"/>
              <a:t>Regularly update the operating system and software applications to patch security vulnerabilities.</a:t>
            </a:r>
          </a:p>
          <a:p>
            <a:r>
              <a:rPr lang="en-US" dirty="0" smtClean="0"/>
              <a:t>Enable two-factor authentication (2FA) for added security.</a:t>
            </a:r>
          </a:p>
          <a:p>
            <a:r>
              <a:rPr lang="en-US" dirty="0" smtClean="0"/>
              <a:t>Use a virtual private network (VPN) when connecting to the internet, especially on public Wi-Fi networks.</a:t>
            </a:r>
          </a:p>
          <a:p>
            <a:r>
              <a:rPr lang="en-US" dirty="0" smtClean="0"/>
              <a:t>Be cautious of phishing attempts and avoid clicking on suspicious links or downloading attachments from unknown sources.</a:t>
            </a:r>
          </a:p>
          <a:p>
            <a:r>
              <a:rPr lang="en-US" dirty="0" smtClean="0"/>
              <a:t>Practice strong password hygiene and consider using a password manager.</a:t>
            </a:r>
          </a:p>
          <a:p>
            <a:r>
              <a:rPr lang="en-US" dirty="0" smtClean="0"/>
              <a:t>Monitor financial accounts and credit reports for any unauthorized activity.</a:t>
            </a:r>
          </a:p>
          <a:p>
            <a:r>
              <a:rPr lang="en-US" dirty="0" smtClean="0"/>
              <a:t>Educate yourself and your organization on </a:t>
            </a:r>
            <a:r>
              <a:rPr lang="en-US" dirty="0" err="1" smtClean="0"/>
              <a:t>cybersecurity</a:t>
            </a:r>
            <a:r>
              <a:rPr lang="en-US" dirty="0" smtClean="0"/>
              <a:t> best practices.</a:t>
            </a:r>
          </a:p>
          <a:p>
            <a:r>
              <a:rPr lang="en-US" dirty="0" smtClean="0"/>
              <a:t>Consider using keystroke encryption tools to protect sensitive information.</a:t>
            </a:r>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282297"/>
            <a:ext cx="9829800" cy="5816977"/>
          </a:xfrm>
          <a:prstGeom prst="rect">
            <a:avLst/>
          </a:prstGeom>
        </p:spPr>
        <p:txBody>
          <a:bodyPr wrap="square">
            <a:spAutoFit/>
          </a:bodyPr>
          <a:lstStyle/>
          <a:p>
            <a:r>
              <a:rPr lang="en-US" sz="3200" dirty="0" smtClean="0">
                <a:solidFill>
                  <a:srgbClr val="FF0000"/>
                </a:solidFill>
              </a:rPr>
              <a:t>Deployment Process:</a:t>
            </a:r>
          </a:p>
          <a:p>
            <a:pPr>
              <a:buFont typeface="Arial" pitchFamily="34" charset="0"/>
              <a:buChar char="•"/>
            </a:pPr>
            <a:r>
              <a:rPr lang="en-US" sz="2000" dirty="0" smtClean="0"/>
              <a:t>Evaluate the existing network infrastructure and security measures in place.</a:t>
            </a:r>
          </a:p>
          <a:p>
            <a:pPr>
              <a:buFont typeface="Arial" pitchFamily="34" charset="0"/>
              <a:buChar char="•"/>
            </a:pPr>
            <a:r>
              <a:rPr lang="en-US" sz="2000" dirty="0" smtClean="0"/>
              <a:t>Identify any gaps or vulnerabilities that could expose systems to </a:t>
            </a:r>
            <a:r>
              <a:rPr lang="en-US" sz="2000" dirty="0" err="1" smtClean="0"/>
              <a:t>keyloggers</a:t>
            </a:r>
            <a:r>
              <a:rPr lang="en-US" sz="2000" dirty="0" smtClean="0"/>
              <a:t>.</a:t>
            </a:r>
          </a:p>
          <a:p>
            <a:pPr>
              <a:buFont typeface="Arial" pitchFamily="34" charset="0"/>
              <a:buChar char="•"/>
            </a:pPr>
            <a:r>
              <a:rPr lang="en-US" sz="2000" dirty="0" smtClean="0"/>
              <a:t>Select and procure appropriate security software solutions, such as antivirus, anti-malware, and endpoint protection tools.</a:t>
            </a:r>
          </a:p>
          <a:p>
            <a:pPr>
              <a:buFont typeface="Arial" pitchFamily="34" charset="0"/>
              <a:buChar char="•"/>
            </a:pPr>
            <a:r>
              <a:rPr lang="en-US" sz="2000" dirty="0" smtClean="0"/>
              <a:t>Configure and deploy the selected security software on all computers and endpoints within the organization.</a:t>
            </a:r>
          </a:p>
          <a:p>
            <a:pPr>
              <a:buFont typeface="Arial" pitchFamily="34" charset="0"/>
              <a:buChar char="•"/>
            </a:pPr>
            <a:r>
              <a:rPr lang="en-US" sz="2000" dirty="0" smtClean="0"/>
              <a:t>Establish a patch management process to ensure regular updates of the operating systems and software applications.</a:t>
            </a:r>
          </a:p>
          <a:p>
            <a:pPr>
              <a:buFont typeface="Arial" pitchFamily="34" charset="0"/>
              <a:buChar char="•"/>
            </a:pPr>
            <a:r>
              <a:rPr lang="en-US" sz="2000" dirty="0" smtClean="0"/>
              <a:t>Implement two-factor authentication and VPN solutions for secure remote access.</a:t>
            </a:r>
          </a:p>
          <a:p>
            <a:pPr>
              <a:buFont typeface="Arial" pitchFamily="34" charset="0"/>
              <a:buChar char="•"/>
            </a:pPr>
            <a:r>
              <a:rPr lang="en-US" sz="2000" dirty="0" smtClean="0"/>
              <a:t>Conduct employee training and awareness programs on </a:t>
            </a:r>
            <a:r>
              <a:rPr lang="en-US" sz="2000" dirty="0" err="1" smtClean="0"/>
              <a:t>cybersecurity</a:t>
            </a:r>
            <a:r>
              <a:rPr lang="en-US" sz="2000" dirty="0" smtClean="0"/>
              <a:t> best practices.</a:t>
            </a:r>
          </a:p>
          <a:p>
            <a:pPr>
              <a:buFont typeface="Arial" pitchFamily="34" charset="0"/>
              <a:buChar char="•"/>
            </a:pPr>
            <a:r>
              <a:rPr lang="en-US" sz="2000" dirty="0" smtClean="0"/>
              <a:t>Monitor systems for any suspicious activities or signs of </a:t>
            </a:r>
            <a:r>
              <a:rPr lang="en-US" sz="2000" dirty="0" err="1" smtClean="0"/>
              <a:t>keylogger</a:t>
            </a:r>
            <a:r>
              <a:rPr lang="en-US" sz="2000" dirty="0" smtClean="0"/>
              <a:t> incidents.</a:t>
            </a:r>
          </a:p>
          <a:p>
            <a:pPr>
              <a:buFont typeface="Arial" pitchFamily="34" charset="0"/>
              <a:buChar char="•"/>
            </a:pPr>
            <a:r>
              <a:rPr lang="en-US" sz="2000" dirty="0" smtClean="0"/>
              <a:t>Establish an incident response plan to handle </a:t>
            </a:r>
            <a:r>
              <a:rPr lang="en-US" sz="2000" dirty="0" err="1" smtClean="0"/>
              <a:t>keylogger</a:t>
            </a:r>
            <a:r>
              <a:rPr lang="en-US" sz="2000" dirty="0" smtClean="0"/>
              <a:t> incidents, including isolation, analysis, and mitigation steps.</a:t>
            </a:r>
          </a:p>
          <a:p>
            <a:pPr>
              <a:buFont typeface="Arial" pitchFamily="34" charset="0"/>
              <a:buChar char="•"/>
            </a:pPr>
            <a:r>
              <a:rPr lang="en-US" sz="2000" dirty="0" smtClean="0"/>
              <a:t>Continuously monitor and improve the security measures, conduct periodic audits, and stay updated with the latest security practices.</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0"/>
            <a:ext cx="9747250" cy="846138"/>
          </a:xfrm>
        </p:spPr>
        <p:txBody>
          <a:bodyPr>
            <a:normAutofit/>
          </a:bodyPr>
          <a:lstStyle/>
          <a:p>
            <a:r>
              <a:rPr lang="en-US" sz="4000" dirty="0" smtClean="0">
                <a:solidFill>
                  <a:srgbClr val="0070C0"/>
                </a:solidFill>
              </a:rPr>
              <a:t>Program &amp; deploy</a:t>
            </a:r>
            <a:endParaRPr lang="en-US" sz="4000" dirty="0">
              <a:solidFill>
                <a:srgbClr val="0070C0"/>
              </a:solidFill>
            </a:endParaRPr>
          </a:p>
        </p:txBody>
      </p:sp>
      <p:pic>
        <p:nvPicPr>
          <p:cNvPr id="3" name="Picture 2" descr="1.png"/>
          <p:cNvPicPr>
            <a:picLocks noChangeAspect="1"/>
          </p:cNvPicPr>
          <p:nvPr/>
        </p:nvPicPr>
        <p:blipFill>
          <a:blip r:embed="rId2"/>
          <a:stretch>
            <a:fillRect/>
          </a:stretch>
        </p:blipFill>
        <p:spPr>
          <a:xfrm>
            <a:off x="433387" y="914399"/>
            <a:ext cx="4633913" cy="5419725"/>
          </a:xfrm>
          <a:prstGeom prst="rect">
            <a:avLst/>
          </a:prstGeom>
        </p:spPr>
      </p:pic>
      <p:pic>
        <p:nvPicPr>
          <p:cNvPr id="4" name="Picture 3" descr="2.png"/>
          <p:cNvPicPr>
            <a:picLocks noChangeAspect="1"/>
          </p:cNvPicPr>
          <p:nvPr/>
        </p:nvPicPr>
        <p:blipFill>
          <a:blip r:embed="rId3"/>
          <a:stretch>
            <a:fillRect/>
          </a:stretch>
        </p:blipFill>
        <p:spPr>
          <a:xfrm>
            <a:off x="6153150" y="509587"/>
            <a:ext cx="5424487" cy="5953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23850"/>
            <a:ext cx="9690100" cy="750888"/>
          </a:xfrm>
        </p:spPr>
        <p:txBody>
          <a:bodyPr>
            <a:normAutofit/>
          </a:bodyPr>
          <a:lstStyle/>
          <a:p>
            <a:r>
              <a:rPr lang="en-US" sz="3600" dirty="0" smtClean="0">
                <a:solidFill>
                  <a:srgbClr val="0070C0"/>
                </a:solidFill>
              </a:rPr>
              <a:t>RESULT</a:t>
            </a:r>
            <a:endParaRPr lang="en-US" sz="3600" dirty="0">
              <a:solidFill>
                <a:srgbClr val="0070C0"/>
              </a:solidFill>
            </a:endParaRPr>
          </a:p>
        </p:txBody>
      </p:sp>
      <p:pic>
        <p:nvPicPr>
          <p:cNvPr id="3" name="Picture 2" descr="3.png"/>
          <p:cNvPicPr>
            <a:picLocks noChangeAspect="1"/>
          </p:cNvPicPr>
          <p:nvPr/>
        </p:nvPicPr>
        <p:blipFill>
          <a:blip r:embed="rId2"/>
          <a:stretch>
            <a:fillRect/>
          </a:stretch>
        </p:blipFill>
        <p:spPr>
          <a:xfrm>
            <a:off x="1" y="1333499"/>
            <a:ext cx="5295900" cy="4191001"/>
          </a:xfrm>
          <a:prstGeom prst="rect">
            <a:avLst/>
          </a:prstGeom>
        </p:spPr>
      </p:pic>
      <p:pic>
        <p:nvPicPr>
          <p:cNvPr id="4" name="Picture 3" descr="4.png"/>
          <p:cNvPicPr>
            <a:picLocks noChangeAspect="1"/>
          </p:cNvPicPr>
          <p:nvPr/>
        </p:nvPicPr>
        <p:blipFill>
          <a:blip r:embed="rId3"/>
          <a:stretch>
            <a:fillRect/>
          </a:stretch>
        </p:blipFill>
        <p:spPr>
          <a:xfrm>
            <a:off x="5410199" y="1123951"/>
            <a:ext cx="5962651" cy="495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rgbClr val="0070C0"/>
                </a:solidFill>
                <a:latin typeface="Arial"/>
                <a:ea typeface="+mj-lt"/>
                <a:cs typeface="Arial"/>
              </a:rPr>
              <a:t>Result</a:t>
            </a:r>
            <a:endParaRPr lang="en-US" dirty="0">
              <a:solidFill>
                <a:srgbClr val="0070C0"/>
              </a:solidFill>
            </a:endParaRPr>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sz="quarter" idx="1"/>
          </p:nvPr>
        </p:nvSpPr>
        <p:spPr>
          <a:xfrm>
            <a:off x="990600" y="1752600"/>
            <a:ext cx="9956800" cy="2514600"/>
          </a:xfrm>
        </p:spPr>
        <p:txBody>
          <a:bodyPr>
            <a:normAutofit/>
          </a:bodyPr>
          <a:lstStyle/>
          <a:p>
            <a:pPr marL="0" indent="0">
              <a:buNone/>
            </a:pPr>
            <a:r>
              <a:rPr lang="en-US" sz="2800" dirty="0" smtClean="0"/>
              <a:t>Implementing robust antivirus/anti-malware software, regular updates, user awareness training, two-factor authentication, VPN usage, and monitoring systems can significantly reduce the risk of </a:t>
            </a:r>
            <a:r>
              <a:rPr lang="en-US" sz="2800" dirty="0" err="1" smtClean="0"/>
              <a:t>keyloggers</a:t>
            </a:r>
            <a:r>
              <a:rPr lang="en-US" sz="2800" dirty="0" smtClean="0"/>
              <a:t> and enhance overall </a:t>
            </a:r>
            <a:r>
              <a:rPr lang="en-US" sz="2800" dirty="0" err="1" smtClean="0"/>
              <a:t>cybersecurity</a:t>
            </a:r>
            <a:r>
              <a:rPr lang="en-US" dirty="0" smtClean="0"/>
              <a:t>.</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rgbClr val="0070C0"/>
                </a:solidFill>
                <a:latin typeface="Arial"/>
                <a:ea typeface="+mj-lt"/>
                <a:cs typeface="Arial"/>
              </a:rPr>
              <a:t>Conclusion</a:t>
            </a:r>
            <a:endParaRPr lang="en-US" dirty="0">
              <a:solidFill>
                <a:srgbClr val="0070C0"/>
              </a:solidFill>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sz="quarter" idx="1"/>
          </p:nvPr>
        </p:nvSpPr>
        <p:spPr>
          <a:xfrm>
            <a:off x="838200" y="2095500"/>
            <a:ext cx="9956800" cy="2838450"/>
          </a:xfrm>
        </p:spPr>
        <p:txBody>
          <a:bodyPr>
            <a:normAutofit/>
          </a:bodyPr>
          <a:lstStyle/>
          <a:p>
            <a:pPr marL="305435" indent="-305435"/>
            <a:r>
              <a:rPr lang="en-US" sz="2800" dirty="0" smtClean="0"/>
              <a:t>Summarize by implementing a comprehensive approach including robust security measures, user awareness training, and proactive monitoring, the risk of </a:t>
            </a:r>
            <a:r>
              <a:rPr lang="en-US" sz="2800" dirty="0" err="1" smtClean="0"/>
              <a:t>keyloggers</a:t>
            </a:r>
            <a:r>
              <a:rPr lang="en-US" sz="2800" dirty="0" smtClean="0"/>
              <a:t> compromising systems and sensitive information can be significantly reduced, enhancing overall </a:t>
            </a:r>
            <a:r>
              <a:rPr lang="en-US" sz="2800" dirty="0" err="1" smtClean="0"/>
              <a:t>cybersecurity</a:t>
            </a:r>
            <a:r>
              <a:rPr lang="en-US" sz="2800" dirty="0" smtClean="0"/>
              <a:t>.</a:t>
            </a:r>
            <a:endParaRPr lang="en-IN" sz="2800" b="1" dirty="0"/>
          </a:p>
        </p:txBody>
      </p:sp>
    </p:spTree>
    <p:extLst>
      <p:ext uri="{BB962C8B-B14F-4D97-AF65-F5344CB8AC3E}">
        <p14:creationId xmlns=""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sz="quarter" idx="1"/>
          </p:nvPr>
        </p:nvSpPr>
        <p:spPr/>
        <p:txBody>
          <a:bodyPr/>
          <a:lstStyle/>
          <a:p>
            <a:pPr marL="0" indent="0">
              <a:buNone/>
            </a:pPr>
            <a:endParaRPr lang="en-US" sz="2000" b="1" dirty="0"/>
          </a:p>
          <a:p>
            <a:pPr marL="305435" indent="-305435"/>
            <a:r>
              <a:rPr lang="en-US" sz="2800" dirty="0" smtClean="0"/>
              <a:t>Advancements in machine learning and artificial intelligence can be leveraged to develop more sophisticated detection algorithms capable of identifying and mitigating emerging </a:t>
            </a:r>
            <a:r>
              <a:rPr lang="en-US" sz="2800" dirty="0" err="1" smtClean="0"/>
              <a:t>keylogger</a:t>
            </a:r>
            <a:r>
              <a:rPr lang="en-US" sz="2800" dirty="0" smtClean="0"/>
              <a:t> variants, while technologies like biometric authentication and secure hardware can provide additional layers of protection against </a:t>
            </a:r>
            <a:r>
              <a:rPr lang="en-US" sz="2800" dirty="0" err="1" smtClean="0"/>
              <a:t>keylogger</a:t>
            </a:r>
            <a:r>
              <a:rPr lang="en-US" sz="2800" dirty="0" smtClean="0"/>
              <a:t> attacks.</a:t>
            </a:r>
            <a:endParaRPr lang="en-US" sz="28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0070C0"/>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rgbClr val="0070C0"/>
                </a:solidFill>
                <a:latin typeface="Arial"/>
                <a:ea typeface="+mj-lt"/>
                <a:cs typeface="Arial"/>
              </a:rPr>
              <a:t>References</a:t>
            </a:r>
            <a:endParaRPr lang="en-US" dirty="0">
              <a:solidFill>
                <a:srgbClr val="0070C0"/>
              </a:solidFill>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sz="quarter" idx="1"/>
          </p:nvPr>
        </p:nvSpPr>
        <p:spPr/>
        <p:txBody>
          <a:bodyPr>
            <a:normAutofit/>
          </a:bodyPr>
          <a:lstStyle/>
          <a:p>
            <a:pPr marL="305435" indent="-305435"/>
            <a:r>
              <a:rPr lang="en-US" sz="2800" dirty="0" smtClean="0"/>
              <a:t>Implementing comprehensive anti-</a:t>
            </a:r>
            <a:r>
              <a:rPr lang="en-US" sz="2800" dirty="0" err="1" smtClean="0"/>
              <a:t>keylogging</a:t>
            </a:r>
            <a:r>
              <a:rPr lang="en-US" sz="2800" dirty="0" smtClean="0"/>
              <a:t> software and regularly updating security protocols can mitigate the threat of </a:t>
            </a:r>
            <a:r>
              <a:rPr lang="en-US" sz="2800" dirty="0" err="1" smtClean="0"/>
              <a:t>keyloggers</a:t>
            </a:r>
            <a:r>
              <a:rPr lang="en-US" sz="2800" dirty="0" smtClean="0"/>
              <a:t> effectively. Additionally, promoting user education and awareness about safe online practices can further enhance </a:t>
            </a:r>
            <a:r>
              <a:rPr lang="en-US" sz="2800" dirty="0" err="1" smtClean="0"/>
              <a:t>cybersecurity</a:t>
            </a:r>
            <a:r>
              <a:rPr lang="en-US" sz="2800" dirty="0" smtClean="0"/>
              <a:t> resilience.</a:t>
            </a:r>
            <a:r>
              <a:rPr lang="en-IN" sz="2800" dirty="0" smtClean="0">
                <a:solidFill>
                  <a:srgbClr val="0F0F0F"/>
                </a:solidFill>
                <a:ea typeface="+mn-lt"/>
                <a:cs typeface="+mn-lt"/>
              </a:rPr>
              <a:t>.</a:t>
            </a:r>
            <a:endParaRPr lang="en-IN" sz="2800" dirty="0"/>
          </a:p>
        </p:txBody>
      </p:sp>
    </p:spTree>
    <p:extLst>
      <p:ext uri="{BB962C8B-B14F-4D97-AF65-F5344CB8AC3E}">
        <p14:creationId xmlns=""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67791" y="1737518"/>
            <a:ext cx="9298744" cy="1805782"/>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304799" y="628650"/>
            <a:ext cx="10469823" cy="950581"/>
          </a:xfrm>
        </p:spPr>
        <p:txBody>
          <a:bodyPr/>
          <a:lstStyle/>
          <a:p>
            <a:r>
              <a:rPr lang="en-US" b="1" dirty="0">
                <a:solidFill>
                  <a:srgbClr val="0070C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sz="quarter" idx="1"/>
          </p:nvPr>
        </p:nvSpPr>
        <p:spPr>
          <a:xfrm>
            <a:off x="3238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smtClean="0">
              <a:latin typeface="Arial"/>
              <a:cs typeface="Arial"/>
            </a:endParaRPr>
          </a:p>
          <a:p>
            <a:pPr marL="305435" indent="-305435"/>
            <a:r>
              <a:rPr lang="en-US" sz="2000" b="1" dirty="0" smtClean="0">
                <a:latin typeface="Arial"/>
                <a:ea typeface="+mn-lt"/>
                <a:cs typeface="Arial"/>
              </a:rPr>
              <a:t>Problem Statement </a:t>
            </a:r>
            <a:endParaRPr lang="en-US" dirty="0" smtClean="0">
              <a:latin typeface="Arial"/>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smtClean="0">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rgbClr val="0070C0"/>
                </a:solidFill>
                <a:latin typeface="Arial" panose="020B0604020202020204" pitchFamily="34" charset="0"/>
                <a:cs typeface="Arial" panose="020B0604020202020204" pitchFamily="34" charset="0"/>
              </a:rPr>
              <a:t>Problem Statement</a:t>
            </a:r>
            <a:endParaRPr lang="en-US" sz="4400" dirty="0">
              <a:solidFill>
                <a:srgbClr val="0070C0"/>
              </a:solidFill>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sz="quarter" idx="1"/>
          </p:nvPr>
        </p:nvSpPr>
        <p:spPr>
          <a:xfrm>
            <a:off x="452403" y="1237632"/>
            <a:ext cx="11029615" cy="4673324"/>
          </a:xfrm>
        </p:spPr>
        <p:txBody>
          <a:bodyPr/>
          <a:lstStyle/>
          <a:p>
            <a:pPr marL="305435" indent="-305435"/>
            <a:endParaRPr lang="en-US" b="1" dirty="0" smtClean="0"/>
          </a:p>
          <a:p>
            <a:pPr marL="305435" indent="-305435"/>
            <a:r>
              <a:rPr lang="en-US" b="1" dirty="0" smtClean="0"/>
              <a:t> In today's digital age, where </a:t>
            </a:r>
            <a:r>
              <a:rPr lang="en-US" b="1" dirty="0" err="1" smtClean="0"/>
              <a:t>cybersecurity</a:t>
            </a:r>
            <a:r>
              <a:rPr lang="en-US" b="1" dirty="0" smtClean="0"/>
              <a:t> threats loom large, one of the significant concerns is the proliferation of </a:t>
            </a:r>
            <a:r>
              <a:rPr lang="en-US" b="1" dirty="0" err="1" smtClean="0"/>
              <a:t>keyloggers</a:t>
            </a:r>
            <a:r>
              <a:rPr lang="en-US" b="1" dirty="0" smtClean="0"/>
              <a:t>, stealthy software tools designed to monitor and record keystrokes on a user's computer without their knowledge. </a:t>
            </a:r>
            <a:r>
              <a:rPr lang="en-US" b="1" dirty="0" err="1" smtClean="0"/>
              <a:t>Keyloggers</a:t>
            </a:r>
            <a:r>
              <a:rPr lang="en-US" b="1" dirty="0" smtClean="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09600" y="274638"/>
            <a:ext cx="9956800" cy="773112"/>
          </a:xfrm>
        </p:spPr>
        <p:txBody>
          <a:bodyPr>
            <a:normAutofit/>
          </a:bodyPr>
          <a:lstStyle/>
          <a:p>
            <a:r>
              <a:rPr lang="en-US" sz="4400" b="1" dirty="0">
                <a:solidFill>
                  <a:srgbClr val="0070C0"/>
                </a:solidFill>
                <a:latin typeface="Arial" panose="020B0604020202020204" pitchFamily="34" charset="0"/>
                <a:cs typeface="Arial" panose="020B0604020202020204" pitchFamily="34" charset="0"/>
              </a:rPr>
              <a:t>Proposed Solution</a:t>
            </a:r>
            <a:endParaRPr lang="en-US" sz="4400" dirty="0">
              <a:solidFill>
                <a:srgbClr val="0070C0"/>
              </a:solidFill>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sz="quarter" idx="1"/>
          </p:nvPr>
        </p:nvSpPr>
        <p:spPr>
          <a:xfrm>
            <a:off x="285750" y="989227"/>
            <a:ext cx="11327735" cy="5563973"/>
          </a:xfrm>
        </p:spPr>
        <p:txBody>
          <a:bodyPr vert="horz" lIns="91440" tIns="45720" rIns="91440" bIns="45720" rtlCol="0" anchor="ctr">
            <a:noAutofit/>
          </a:bodyPr>
          <a:lstStyle/>
          <a:p>
            <a:r>
              <a:rPr lang="en-US" sz="3200" dirty="0" err="1" smtClean="0"/>
              <a:t>keyloggers</a:t>
            </a:r>
            <a:r>
              <a:rPr lang="en-US" sz="3200" dirty="0" smtClean="0"/>
              <a:t> are indeed a significant concern in today's digital age. To protect yourself and your organization from </a:t>
            </a:r>
            <a:r>
              <a:rPr lang="en-US" sz="3200" dirty="0" err="1" smtClean="0"/>
              <a:t>keyloggers</a:t>
            </a:r>
            <a:r>
              <a:rPr lang="en-US" sz="3200" dirty="0" smtClean="0"/>
              <a:t>, here are some solutions and best practices to consider:</a:t>
            </a:r>
          </a:p>
          <a:p>
            <a:endParaRPr lang="en-US" sz="3200" dirty="0" smtClean="0"/>
          </a:p>
          <a:p>
            <a:r>
              <a:rPr lang="en-US" sz="3200" dirty="0" smtClean="0">
                <a:solidFill>
                  <a:srgbClr val="FF0000"/>
                </a:solidFill>
              </a:rPr>
              <a:t>Use Antivirus and Anti-Malware Software: </a:t>
            </a:r>
            <a:r>
              <a:rPr lang="en-US" sz="3200" dirty="0" smtClean="0"/>
              <a:t>Install a reputable antivirus and anti-malware solution on your computer systems. Keep the software up to date and regularly scan your system for any potential threats, including </a:t>
            </a:r>
            <a:r>
              <a:rPr lang="en-US" sz="3200" dirty="0" err="1" smtClean="0"/>
              <a:t>keyloggers</a:t>
            </a:r>
            <a:r>
              <a:rPr lang="en-US" sz="3200" dirty="0" smtClean="0"/>
              <a:t>.</a:t>
            </a:r>
          </a:p>
          <a:p>
            <a:pPr marL="305435" indent="-305435">
              <a:buNone/>
            </a:pPr>
            <a:endParaRPr lang="en-IN" sz="1200" b="1" dirty="0">
              <a:latin typeface="Calibri"/>
              <a:cs typeface="Calibri"/>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385316"/>
            <a:ext cx="10668000" cy="5693866"/>
          </a:xfrm>
          <a:prstGeom prst="rect">
            <a:avLst/>
          </a:prstGeom>
        </p:spPr>
        <p:txBody>
          <a:bodyPr wrap="square">
            <a:spAutoFit/>
          </a:bodyPr>
          <a:lstStyle/>
          <a:p>
            <a:r>
              <a:rPr lang="en-US" sz="2800" dirty="0" smtClean="0">
                <a:solidFill>
                  <a:srgbClr val="FF0000"/>
                </a:solidFill>
              </a:rPr>
              <a:t>Keep Your Operating System and Software Updated: </a:t>
            </a:r>
            <a:r>
              <a:rPr lang="en-US" sz="2800" dirty="0" smtClean="0"/>
              <a:t>Regularly update your operating system, web browsers, and other software applications. These updates often include security patches that address known vulnerabilities that </a:t>
            </a:r>
            <a:r>
              <a:rPr lang="en-US" sz="2800" dirty="0" err="1" smtClean="0"/>
              <a:t>keyloggers</a:t>
            </a:r>
            <a:r>
              <a:rPr lang="en-US" sz="2800" dirty="0" smtClean="0"/>
              <a:t> can exploit.</a:t>
            </a:r>
          </a:p>
          <a:p>
            <a:endParaRPr lang="en-US" sz="2800" dirty="0" smtClean="0"/>
          </a:p>
          <a:p>
            <a:endParaRPr lang="en-US" sz="2800" dirty="0" smtClean="0"/>
          </a:p>
          <a:p>
            <a:r>
              <a:rPr lang="en-US" sz="2800" dirty="0" smtClean="0">
                <a:solidFill>
                  <a:srgbClr val="FF0000"/>
                </a:solidFill>
              </a:rPr>
              <a:t>Be Cautious of Phishing Attempts: </a:t>
            </a:r>
            <a:r>
              <a:rPr lang="en-US" sz="2800" dirty="0" smtClean="0"/>
              <a:t>Many </a:t>
            </a:r>
            <a:r>
              <a:rPr lang="en-US" sz="2800" dirty="0" err="1" smtClean="0"/>
              <a:t>keyloggers</a:t>
            </a:r>
            <a:r>
              <a:rPr lang="en-US" sz="2800" dirty="0" smtClean="0"/>
              <a:t> are delivered through phishing emails or malicious links. Be cautious when clicking on links or downloading attachments from unknown or suspicious sources. Avoid providing sensitive information through email or forms unless you are certain of the recipient's legitimacy.</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04850"/>
            <a:ext cx="10058400" cy="5262979"/>
          </a:xfrm>
          <a:prstGeom prst="rect">
            <a:avLst/>
          </a:prstGeom>
        </p:spPr>
        <p:txBody>
          <a:bodyPr wrap="square">
            <a:spAutoFit/>
          </a:bodyPr>
          <a:lstStyle/>
          <a:p>
            <a:r>
              <a:rPr lang="en-US" sz="2800" dirty="0" smtClean="0">
                <a:solidFill>
                  <a:srgbClr val="FF0000"/>
                </a:solidFill>
              </a:rPr>
              <a:t>Use Two-Factor Authentication (2FA): </a:t>
            </a:r>
            <a:r>
              <a:rPr lang="en-US" sz="2800" dirty="0" smtClean="0"/>
              <a:t>Enable two-factor authentication whenever possible. 2FA adds an extra layer of security by requiring an additional verification step, such as a temporary code sent to your </a:t>
            </a:r>
            <a:r>
              <a:rPr lang="en-US" sz="2800" dirty="0" err="1" smtClean="0"/>
              <a:t>smartphone</a:t>
            </a:r>
            <a:r>
              <a:rPr lang="en-US" sz="2800" dirty="0" smtClean="0"/>
              <a:t>, in addition to your password.</a:t>
            </a:r>
          </a:p>
          <a:p>
            <a:endParaRPr lang="en-US" sz="2800" dirty="0" smtClean="0"/>
          </a:p>
          <a:p>
            <a:endParaRPr lang="en-US" sz="2800" dirty="0" smtClean="0"/>
          </a:p>
          <a:p>
            <a:r>
              <a:rPr lang="en-US" sz="2800" dirty="0" smtClean="0">
                <a:solidFill>
                  <a:srgbClr val="FF0000"/>
                </a:solidFill>
              </a:rPr>
              <a:t>Employ a Virtual Private Network (VPN): </a:t>
            </a:r>
            <a:r>
              <a:rPr lang="en-US" sz="2800" dirty="0" smtClean="0"/>
              <a:t>Use a VPN when connecting to the internet, especially when using public Wi-Fi networks. A VPN encrypts your internet connection, making it more difficult for </a:t>
            </a:r>
            <a:r>
              <a:rPr lang="en-US" sz="2800" dirty="0" err="1" smtClean="0"/>
              <a:t>keyloggers</a:t>
            </a:r>
            <a:r>
              <a:rPr lang="en-US" sz="2800" dirty="0" smtClean="0"/>
              <a:t> to intercept your data.</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876300"/>
            <a:ext cx="9867900" cy="5262979"/>
          </a:xfrm>
          <a:prstGeom prst="rect">
            <a:avLst/>
          </a:prstGeom>
        </p:spPr>
        <p:txBody>
          <a:bodyPr wrap="square">
            <a:spAutoFit/>
          </a:bodyPr>
          <a:lstStyle/>
          <a:p>
            <a:r>
              <a:rPr lang="en-US" sz="2800" dirty="0" smtClean="0">
                <a:solidFill>
                  <a:srgbClr val="FF0000"/>
                </a:solidFill>
              </a:rPr>
              <a:t>Regularly Monitor Your Financial Accounts: </a:t>
            </a:r>
            <a:r>
              <a:rPr lang="en-US" sz="2800" dirty="0" smtClean="0"/>
              <a:t>Keep a close eye on your financial accounts and credit reports for any suspicious activity. Report any unauthorized transactions immediately.</a:t>
            </a:r>
          </a:p>
          <a:p>
            <a:endParaRPr lang="en-US" sz="2800" dirty="0" smtClean="0"/>
          </a:p>
          <a:p>
            <a:endParaRPr lang="en-US" sz="2800" dirty="0" smtClean="0"/>
          </a:p>
          <a:p>
            <a:endParaRPr lang="en-US" sz="2800" dirty="0" smtClean="0"/>
          </a:p>
          <a:p>
            <a:r>
              <a:rPr lang="en-US" sz="2800" dirty="0" smtClean="0">
                <a:solidFill>
                  <a:srgbClr val="FF0000"/>
                </a:solidFill>
              </a:rPr>
              <a:t>Practice Strong Password Hygiene: </a:t>
            </a:r>
            <a:r>
              <a:rPr lang="en-US" sz="2800" dirty="0" smtClean="0"/>
              <a:t>Use strong, unique passwords for each online account. Avoid using easily guessable information such as birthdays or names. Consider using a password manager to generate and store complex passwords securely.</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350" y="342901"/>
            <a:ext cx="10896600" cy="6832640"/>
          </a:xfrm>
          <a:prstGeom prst="rect">
            <a:avLst/>
          </a:prstGeom>
        </p:spPr>
        <p:txBody>
          <a:bodyPr wrap="square">
            <a:spAutoFit/>
          </a:bodyPr>
          <a:lstStyle/>
          <a:p>
            <a:r>
              <a:rPr lang="en-US" sz="2800" dirty="0" smtClean="0">
                <a:solidFill>
                  <a:srgbClr val="FF0000"/>
                </a:solidFill>
              </a:rPr>
              <a:t>Exercise Caution with Third-Party Downloads: </a:t>
            </a:r>
            <a:r>
              <a:rPr lang="en-US" sz="2800" dirty="0" smtClean="0"/>
              <a:t>Be cautious when downloading software or files from the internet. Stick to trusted sources and reputable websites to minimize the risk of downloading infected files that may contain </a:t>
            </a:r>
            <a:r>
              <a:rPr lang="en-US" sz="2800" dirty="0" err="1" smtClean="0"/>
              <a:t>keyloggers</a:t>
            </a:r>
            <a:r>
              <a:rPr lang="en-US" sz="2800" dirty="0" smtClean="0"/>
              <a:t>.</a:t>
            </a:r>
          </a:p>
          <a:p>
            <a:endParaRPr lang="en-US" sz="2800" dirty="0" smtClean="0"/>
          </a:p>
          <a:p>
            <a:r>
              <a:rPr lang="en-US" sz="2800" dirty="0" smtClean="0">
                <a:solidFill>
                  <a:srgbClr val="FF0000"/>
                </a:solidFill>
              </a:rPr>
              <a:t>Educate Yourself and Your Organization: </a:t>
            </a:r>
            <a:r>
              <a:rPr lang="en-US" sz="2800" dirty="0" smtClean="0"/>
              <a:t>Stay informed about the latest </a:t>
            </a:r>
            <a:r>
              <a:rPr lang="en-US" sz="2800" dirty="0" err="1" smtClean="0"/>
              <a:t>cybersecurity</a:t>
            </a:r>
            <a:r>
              <a:rPr lang="en-US" sz="2800" dirty="0" smtClean="0"/>
              <a:t> threats and educate yourself and your organization on best practices for staying safe online. Training programs and workshops can help raise awareness and promote safe online practices.</a:t>
            </a:r>
          </a:p>
          <a:p>
            <a:endParaRPr lang="en-US" sz="2800" dirty="0" smtClean="0"/>
          </a:p>
          <a:p>
            <a:r>
              <a:rPr lang="en-US" sz="2800" dirty="0" smtClean="0">
                <a:solidFill>
                  <a:srgbClr val="FF0000"/>
                </a:solidFill>
              </a:rPr>
              <a:t>Use Keystroke Encryption Tools: </a:t>
            </a:r>
            <a:r>
              <a:rPr lang="en-US" sz="2800" dirty="0" smtClean="0"/>
              <a:t>Consider using keystroke encryption tools that encrypt your keystrokes at the keyboard level, making it difficult for </a:t>
            </a:r>
            <a:r>
              <a:rPr lang="en-US" sz="2800" dirty="0" err="1" smtClean="0"/>
              <a:t>keyloggers</a:t>
            </a:r>
            <a:r>
              <a:rPr lang="en-US" sz="2800" dirty="0" smtClean="0"/>
              <a:t> to capture your sensitive information.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rgbClr val="0070C0"/>
                </a:solidFill>
                <a:latin typeface="Arial"/>
                <a:ea typeface="+mj-lt"/>
                <a:cs typeface="Arial"/>
              </a:rPr>
              <a:t>System  Approach</a:t>
            </a:r>
            <a:endParaRPr lang="en-US" sz="4400" dirty="0">
              <a:solidFill>
                <a:srgbClr val="0070C0"/>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sz="quarter" idx="1"/>
          </p:nvPr>
        </p:nvSpPr>
        <p:spPr/>
        <p:txBody>
          <a:bodyPr/>
          <a:lstStyle/>
          <a:p>
            <a:pPr marL="0" indent="0">
              <a:buNone/>
            </a:pPr>
            <a:r>
              <a:rPr lang="en-IN" sz="2000" b="1" dirty="0">
                <a:ea typeface="+mn-lt"/>
                <a:cs typeface="+mn-lt"/>
              </a:rPr>
              <a:t>The "System Approach" section outlines the overall strategy and methodology for developing and implementing the rental bike prediction system. Here's a suggested structure for this section</a:t>
            </a:r>
            <a:r>
              <a:rPr lang="en-IN" sz="2000" b="1" dirty="0" smtClean="0">
                <a:ea typeface="+mn-lt"/>
                <a:cs typeface="+mn-lt"/>
              </a:rPr>
              <a:t>:</a:t>
            </a:r>
          </a:p>
          <a:p>
            <a:pPr marL="0" indent="0">
              <a:buNone/>
            </a:pPr>
            <a:endParaRPr lang="en-IN" sz="2000" b="1" dirty="0" smtClean="0">
              <a:ea typeface="+mn-lt"/>
              <a:cs typeface="+mn-lt"/>
            </a:endParaRPr>
          </a:p>
          <a:p>
            <a:pPr marL="0" indent="0"/>
            <a:r>
              <a:rPr lang="en-US" sz="2000" b="1" dirty="0" smtClean="0"/>
              <a:t>Secure Network Infrastructure</a:t>
            </a:r>
          </a:p>
          <a:p>
            <a:pPr marL="0" indent="0"/>
            <a:r>
              <a:rPr lang="en-US" sz="2000" b="1" dirty="0" smtClean="0"/>
              <a:t>Endpoint Protection</a:t>
            </a:r>
          </a:p>
          <a:p>
            <a:pPr marL="0" indent="0"/>
            <a:r>
              <a:rPr lang="en-US" sz="2000" b="1" dirty="0" smtClean="0"/>
              <a:t>Privilege Management</a:t>
            </a:r>
          </a:p>
          <a:p>
            <a:pPr marL="0" indent="0"/>
            <a:r>
              <a:rPr lang="en-US" sz="2000" b="1" dirty="0" smtClean="0"/>
              <a:t>Centralized Logging and Monitoring</a:t>
            </a:r>
          </a:p>
          <a:p>
            <a:pPr marL="0" indent="0"/>
            <a:r>
              <a:rPr lang="en-US" sz="2000" b="1" dirty="0" smtClean="0"/>
              <a:t>Patch Management</a:t>
            </a:r>
            <a:endParaRPr lang="en-US" sz="2000" b="1" dirty="0"/>
          </a:p>
        </p:txBody>
      </p:sp>
    </p:spTree>
    <p:extLst>
      <p:ext uri="{BB962C8B-B14F-4D97-AF65-F5344CB8AC3E}">
        <p14:creationId xmlns="" xmlns:p14="http://schemas.microsoft.com/office/powerpoint/2010/main" val="3202024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Oriel</Template>
  <TotalTime>74</TotalTime>
  <Words>908</Words>
  <Application>Microsoft Office PowerPoint</Application>
  <PresentationFormat>Custom</PresentationFormat>
  <Paragraphs>81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Key Logger And Security</vt:lpstr>
      <vt:lpstr>OUTLINE</vt:lpstr>
      <vt:lpstr>Problem Statement</vt:lpstr>
      <vt:lpstr>Proposed Solution</vt:lpstr>
      <vt:lpstr>Slide 5</vt:lpstr>
      <vt:lpstr>Slide 6</vt:lpstr>
      <vt:lpstr>Slide 7</vt:lpstr>
      <vt:lpstr>Slide 8</vt:lpstr>
      <vt:lpstr>System  Approach</vt:lpstr>
      <vt:lpstr>Algorithm &amp; Deployment</vt:lpstr>
      <vt:lpstr>Slide 11</vt:lpstr>
      <vt:lpstr>Program &amp; deploy</vt:lpstr>
      <vt:lpstr>RESULT</vt:lpstr>
      <vt:lpstr>Result</vt:lpstr>
      <vt:lpstr>Conclusion</vt:lpstr>
      <vt:lpstr>Slide 16</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32</cp:revision>
  <dcterms:created xsi:type="dcterms:W3CDTF">2021-05-26T16:50:10Z</dcterms:created>
  <dcterms:modified xsi:type="dcterms:W3CDTF">2024-04-03T07:57:21Z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