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8"/>
  </p:notesMasterIdLst>
  <p:handoutMasterIdLst>
    <p:handoutMasterId r:id="rId19"/>
  </p:handoutMasterIdLst>
  <p:sldIdLst>
    <p:sldId id="256" r:id="rId2"/>
    <p:sldId id="272" r:id="rId3"/>
    <p:sldId id="257" r:id="rId4"/>
    <p:sldId id="259" r:id="rId5"/>
    <p:sldId id="260" r:id="rId6"/>
    <p:sldId id="271" r:id="rId7"/>
    <p:sldId id="261" r:id="rId8"/>
    <p:sldId id="270" r:id="rId9"/>
    <p:sldId id="262" r:id="rId10"/>
    <p:sldId id="264" r:id="rId11"/>
    <p:sldId id="265" r:id="rId12"/>
    <p:sldId id="266" r:id="rId13"/>
    <p:sldId id="267" r:id="rId14"/>
    <p:sldId id="268" r:id="rId15"/>
    <p:sldId id="269"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EC2177-29CA-49EA-B140-FE81F1182A3A}">
          <p14:sldIdLst>
            <p14:sldId id="256"/>
          </p14:sldIdLst>
        </p14:section>
        <p14:section name="Untitled Section" id="{F795E44A-8F46-4AC9-98A1-9738B7CA3096}">
          <p14:sldIdLst>
            <p14:sldId id="272"/>
            <p14:sldId id="257"/>
            <p14:sldId id="259"/>
            <p14:sldId id="260"/>
            <p14:sldId id="271"/>
            <p14:sldId id="261"/>
            <p14:sldId id="270"/>
            <p14:sldId id="262"/>
            <p14:sldId id="264"/>
            <p14:sldId id="265"/>
            <p14:sldId id="266"/>
            <p14:sldId id="267"/>
            <p14:sldId id="268"/>
            <p14:sldId id="269"/>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365A2C-3851-C0A4-18D5-BCEADF2CA8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920BCE7-517D-48FD-892F-B5E37E2DF7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55B771-84FB-4667-9D50-2E7158F963B5}" type="datetimeFigureOut">
              <a:rPr lang="en-IN" smtClean="0"/>
              <a:t>2024/05/09</a:t>
            </a:fld>
            <a:endParaRPr lang="en-IN"/>
          </a:p>
        </p:txBody>
      </p:sp>
      <p:sp>
        <p:nvSpPr>
          <p:cNvPr id="4" name="Footer Placeholder 3">
            <a:extLst>
              <a:ext uri="{FF2B5EF4-FFF2-40B4-BE49-F238E27FC236}">
                <a16:creationId xmlns:a16="http://schemas.microsoft.com/office/drawing/2014/main" id="{340AC831-AFB1-D510-9175-9644C21DDE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916803-41D5-94EA-3B3A-EC792CBAF6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BE50D6-0F12-4218-BC80-28D79108DD3A}" type="slidenum">
              <a:rPr lang="en-IN" smtClean="0"/>
              <a:t>‹#›</a:t>
            </a:fld>
            <a:endParaRPr lang="en-IN"/>
          </a:p>
        </p:txBody>
      </p:sp>
    </p:spTree>
    <p:extLst>
      <p:ext uri="{BB962C8B-B14F-4D97-AF65-F5344CB8AC3E}">
        <p14:creationId xmlns:p14="http://schemas.microsoft.com/office/powerpoint/2010/main" val="9992615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26FC2-B1BC-4B3B-9440-8DA432A2B378}" type="datetimeFigureOut">
              <a:rPr lang="en-IN" smtClean="0"/>
              <a:t>2024/05/09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E978A-A53C-48B8-BD25-FF03DCA2D056}" type="slidenum">
              <a:rPr lang="en-IN" smtClean="0"/>
              <a:t>‹#›</a:t>
            </a:fld>
            <a:endParaRPr lang="en-IN"/>
          </a:p>
        </p:txBody>
      </p:sp>
    </p:spTree>
    <p:extLst>
      <p:ext uri="{BB962C8B-B14F-4D97-AF65-F5344CB8AC3E}">
        <p14:creationId xmlns:p14="http://schemas.microsoft.com/office/powerpoint/2010/main" val="25385307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0686DD-FF29-41A0-8ECF-0617C413693D}" type="datetime1">
              <a:rPr lang="en-IN" smtClean="0"/>
              <a:t>2024/05/09</a:t>
            </a:fld>
            <a:endParaRPr lang="en-IN"/>
          </a:p>
        </p:txBody>
      </p:sp>
      <p:sp>
        <p:nvSpPr>
          <p:cNvPr id="5" name="Footer Placeholder 4"/>
          <p:cNvSpPr>
            <a:spLocks noGrp="1"/>
          </p:cNvSpPr>
          <p:nvPr>
            <p:ph type="ftr" sz="quarter" idx="11"/>
          </p:nvPr>
        </p:nvSpPr>
        <p:spPr>
          <a:xfrm>
            <a:off x="1876424" y="5410201"/>
            <a:ext cx="5124886" cy="365125"/>
          </a:xfrm>
        </p:spPr>
        <p:txBody>
          <a:bodyPr/>
          <a:lstStyle/>
          <a:p>
            <a:r>
              <a:rPr lang="en-IN"/>
              <a:t>Aarthi Duraisingam</a:t>
            </a:r>
          </a:p>
        </p:txBody>
      </p:sp>
      <p:sp>
        <p:nvSpPr>
          <p:cNvPr id="6" name="Slide Number Placeholder 5"/>
          <p:cNvSpPr>
            <a:spLocks noGrp="1"/>
          </p:cNvSpPr>
          <p:nvPr>
            <p:ph type="sldNum" sz="quarter" idx="12"/>
          </p:nvPr>
        </p:nvSpPr>
        <p:spPr>
          <a:xfrm>
            <a:off x="9896911" y="5410199"/>
            <a:ext cx="771089" cy="365125"/>
          </a:xfrm>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200952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C408D-7C92-49F6-941D-31D302A5A25D}"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267226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842638-CB24-4199-B7C3-541A1F31F592}"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197271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3BC95-26DE-4151-88E6-FEC4DDC271B1}"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451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80F2F-C3BD-46A3-9611-5876740D8FC6}"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227855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728652-C546-41A4-B296-4067F634D8E4}" type="datetime1">
              <a:rPr lang="en-IN" smtClean="0"/>
              <a:t>2024/05/09</a:t>
            </a:fld>
            <a:endParaRPr lang="en-IN"/>
          </a:p>
        </p:txBody>
      </p:sp>
      <p:sp>
        <p:nvSpPr>
          <p:cNvPr id="4" name="Footer Placeholder 3"/>
          <p:cNvSpPr>
            <a:spLocks noGrp="1"/>
          </p:cNvSpPr>
          <p:nvPr>
            <p:ph type="ftr" sz="quarter" idx="11"/>
          </p:nvPr>
        </p:nvSpPr>
        <p:spPr/>
        <p:txBody>
          <a:bodyPr/>
          <a:lstStyle/>
          <a:p>
            <a:r>
              <a:rPr lang="en-IN"/>
              <a:t>Aarthi Duraisingam</a:t>
            </a:r>
          </a:p>
        </p:txBody>
      </p:sp>
      <p:sp>
        <p:nvSpPr>
          <p:cNvPr id="5" name="Slide Number Placeholder 4"/>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336589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438B5-671F-4F8A-9042-CC09382077D0}" type="datetime1">
              <a:rPr lang="en-IN" smtClean="0"/>
              <a:t>2024/05/09</a:t>
            </a:fld>
            <a:endParaRPr lang="en-IN"/>
          </a:p>
        </p:txBody>
      </p:sp>
      <p:sp>
        <p:nvSpPr>
          <p:cNvPr id="4" name="Footer Placeholder 3"/>
          <p:cNvSpPr>
            <a:spLocks noGrp="1"/>
          </p:cNvSpPr>
          <p:nvPr>
            <p:ph type="ftr" sz="quarter" idx="11"/>
          </p:nvPr>
        </p:nvSpPr>
        <p:spPr/>
        <p:txBody>
          <a:bodyPr/>
          <a:lstStyle/>
          <a:p>
            <a:r>
              <a:rPr lang="en-IN"/>
              <a:t>Aarthi Duraisingam</a:t>
            </a:r>
          </a:p>
        </p:txBody>
      </p:sp>
      <p:sp>
        <p:nvSpPr>
          <p:cNvPr id="5" name="Slide Number Placeholder 4"/>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230966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1ACF5-797B-450B-9E1C-F56AEA64E7B1}" type="datetime1">
              <a:rPr lang="en-IN" smtClean="0"/>
              <a:t>2024/05/09</a:t>
            </a:fld>
            <a:endParaRPr lang="en-IN"/>
          </a:p>
        </p:txBody>
      </p:sp>
      <p:sp>
        <p:nvSpPr>
          <p:cNvPr id="5" name="Footer Placeholder 4"/>
          <p:cNvSpPr>
            <a:spLocks noGrp="1"/>
          </p:cNvSpPr>
          <p:nvPr>
            <p:ph type="ftr" sz="quarter" idx="11"/>
          </p:nvPr>
        </p:nvSpPr>
        <p:spPr/>
        <p:txBody>
          <a:bodyPr/>
          <a:lstStyle/>
          <a:p>
            <a:r>
              <a:rPr lang="en-IN"/>
              <a:t>Aarthi Duraisingam</a:t>
            </a:r>
          </a:p>
        </p:txBody>
      </p:sp>
      <p:sp>
        <p:nvSpPr>
          <p:cNvPr id="6" name="Slide Number Placeholder 5"/>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86179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74A3D-E3DD-4920-8C6D-E7EA4D7C98BE}" type="datetime1">
              <a:rPr lang="en-IN" smtClean="0"/>
              <a:t>2024/05/09</a:t>
            </a:fld>
            <a:endParaRPr lang="en-IN"/>
          </a:p>
        </p:txBody>
      </p:sp>
      <p:sp>
        <p:nvSpPr>
          <p:cNvPr id="5" name="Footer Placeholder 4"/>
          <p:cNvSpPr>
            <a:spLocks noGrp="1"/>
          </p:cNvSpPr>
          <p:nvPr>
            <p:ph type="ftr" sz="quarter" idx="11"/>
          </p:nvPr>
        </p:nvSpPr>
        <p:spPr/>
        <p:txBody>
          <a:bodyPr/>
          <a:lstStyle/>
          <a:p>
            <a:r>
              <a:rPr lang="en-IN"/>
              <a:t>Aarthi Duraisingam</a:t>
            </a:r>
          </a:p>
        </p:txBody>
      </p:sp>
      <p:sp>
        <p:nvSpPr>
          <p:cNvPr id="6" name="Slide Number Placeholder 5"/>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350996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61901-3BD4-453A-AA4B-7FC299945EB5}" type="datetime1">
              <a:rPr lang="en-IN" smtClean="0"/>
              <a:t>2024/05/09</a:t>
            </a:fld>
            <a:endParaRPr lang="en-IN"/>
          </a:p>
        </p:txBody>
      </p:sp>
      <p:sp>
        <p:nvSpPr>
          <p:cNvPr id="5" name="Footer Placeholder 4"/>
          <p:cNvSpPr>
            <a:spLocks noGrp="1"/>
          </p:cNvSpPr>
          <p:nvPr>
            <p:ph type="ftr" sz="quarter" idx="11"/>
          </p:nvPr>
        </p:nvSpPr>
        <p:spPr/>
        <p:txBody>
          <a:bodyPr/>
          <a:lstStyle/>
          <a:p>
            <a:r>
              <a:rPr lang="en-IN"/>
              <a:t>Aarthi Duraisingam</a:t>
            </a:r>
          </a:p>
        </p:txBody>
      </p:sp>
      <p:sp>
        <p:nvSpPr>
          <p:cNvPr id="6" name="Slide Number Placeholder 5"/>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236109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0085A-BFCE-45FF-8A96-12143612EC9F}" type="datetime1">
              <a:rPr lang="en-IN" smtClean="0"/>
              <a:t>2024/05/09</a:t>
            </a:fld>
            <a:endParaRPr lang="en-IN"/>
          </a:p>
        </p:txBody>
      </p:sp>
      <p:sp>
        <p:nvSpPr>
          <p:cNvPr id="5" name="Footer Placeholder 4"/>
          <p:cNvSpPr>
            <a:spLocks noGrp="1"/>
          </p:cNvSpPr>
          <p:nvPr>
            <p:ph type="ftr" sz="quarter" idx="11"/>
          </p:nvPr>
        </p:nvSpPr>
        <p:spPr/>
        <p:txBody>
          <a:bodyPr/>
          <a:lstStyle/>
          <a:p>
            <a:r>
              <a:rPr lang="en-IN"/>
              <a:t>Aarthi Duraisingam</a:t>
            </a:r>
          </a:p>
        </p:txBody>
      </p:sp>
      <p:sp>
        <p:nvSpPr>
          <p:cNvPr id="6" name="Slide Number Placeholder 5"/>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40490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606459-DD76-419E-9BA6-E3F4ACD10461}"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65021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88941-F132-4B1F-9D4A-47371B5D6CEE}" type="datetime1">
              <a:rPr lang="en-IN" smtClean="0"/>
              <a:t>2024/05/09</a:t>
            </a:fld>
            <a:endParaRPr lang="en-IN"/>
          </a:p>
        </p:txBody>
      </p:sp>
      <p:sp>
        <p:nvSpPr>
          <p:cNvPr id="8" name="Footer Placeholder 7"/>
          <p:cNvSpPr>
            <a:spLocks noGrp="1"/>
          </p:cNvSpPr>
          <p:nvPr>
            <p:ph type="ftr" sz="quarter" idx="11"/>
          </p:nvPr>
        </p:nvSpPr>
        <p:spPr/>
        <p:txBody>
          <a:bodyPr/>
          <a:lstStyle/>
          <a:p>
            <a:r>
              <a:rPr lang="en-IN"/>
              <a:t>Aarthi Duraisingam</a:t>
            </a:r>
          </a:p>
        </p:txBody>
      </p:sp>
      <p:sp>
        <p:nvSpPr>
          <p:cNvPr id="9" name="Slide Number Placeholder 8"/>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53996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41F4B-3B7A-44FA-9533-8B6F92540BAB}" type="datetime1">
              <a:rPr lang="en-IN" smtClean="0"/>
              <a:t>2024/05/09</a:t>
            </a:fld>
            <a:endParaRPr lang="en-IN"/>
          </a:p>
        </p:txBody>
      </p:sp>
      <p:sp>
        <p:nvSpPr>
          <p:cNvPr id="4" name="Footer Placeholder 3"/>
          <p:cNvSpPr>
            <a:spLocks noGrp="1"/>
          </p:cNvSpPr>
          <p:nvPr>
            <p:ph type="ftr" sz="quarter" idx="11"/>
          </p:nvPr>
        </p:nvSpPr>
        <p:spPr/>
        <p:txBody>
          <a:bodyPr/>
          <a:lstStyle/>
          <a:p>
            <a:r>
              <a:rPr lang="en-IN"/>
              <a:t>Aarthi Duraisingam</a:t>
            </a:r>
          </a:p>
        </p:txBody>
      </p:sp>
      <p:sp>
        <p:nvSpPr>
          <p:cNvPr id="5" name="Slide Number Placeholder 4"/>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9073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36F51-6D80-4C43-A2F9-180C9762C0E9}" type="datetime1">
              <a:rPr lang="en-IN" smtClean="0"/>
              <a:t>2024/05/09</a:t>
            </a:fld>
            <a:endParaRPr lang="en-IN"/>
          </a:p>
        </p:txBody>
      </p:sp>
      <p:sp>
        <p:nvSpPr>
          <p:cNvPr id="3" name="Footer Placeholder 2"/>
          <p:cNvSpPr>
            <a:spLocks noGrp="1"/>
          </p:cNvSpPr>
          <p:nvPr>
            <p:ph type="ftr" sz="quarter" idx="11"/>
          </p:nvPr>
        </p:nvSpPr>
        <p:spPr/>
        <p:txBody>
          <a:bodyPr/>
          <a:lstStyle/>
          <a:p>
            <a:r>
              <a:rPr lang="en-IN"/>
              <a:t>Aarthi Duraisingam</a:t>
            </a:r>
          </a:p>
        </p:txBody>
      </p:sp>
      <p:sp>
        <p:nvSpPr>
          <p:cNvPr id="4" name="Slide Number Placeholder 3"/>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75187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148D0-AFE8-441D-979A-51819A9D70FC}"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121861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F5EAC5-F535-4101-8AB8-E3E86C004106}" type="datetime1">
              <a:rPr lang="en-IN" smtClean="0"/>
              <a:t>2024/05/09</a:t>
            </a:fld>
            <a:endParaRPr lang="en-IN"/>
          </a:p>
        </p:txBody>
      </p:sp>
      <p:sp>
        <p:nvSpPr>
          <p:cNvPr id="6" name="Footer Placeholder 5"/>
          <p:cNvSpPr>
            <a:spLocks noGrp="1"/>
          </p:cNvSpPr>
          <p:nvPr>
            <p:ph type="ftr" sz="quarter" idx="11"/>
          </p:nvPr>
        </p:nvSpPr>
        <p:spPr/>
        <p:txBody>
          <a:bodyPr/>
          <a:lstStyle/>
          <a:p>
            <a:r>
              <a:rPr lang="en-IN"/>
              <a:t>Aarthi Duraisingam</a:t>
            </a:r>
          </a:p>
        </p:txBody>
      </p:sp>
      <p:sp>
        <p:nvSpPr>
          <p:cNvPr id="7" name="Slide Number Placeholder 6"/>
          <p:cNvSpPr>
            <a:spLocks noGrp="1"/>
          </p:cNvSpPr>
          <p:nvPr>
            <p:ph type="sldNum" sz="quarter" idx="12"/>
          </p:nvPr>
        </p:nvSpPr>
        <p:spPr/>
        <p:txBody>
          <a:bodyPr/>
          <a:lstStyle/>
          <a:p>
            <a:fld id="{90048CFC-1D16-4871-975F-0AA1A7F3F9AB}" type="slidenum">
              <a:rPr lang="en-IN" smtClean="0"/>
              <a:t>‹#›</a:t>
            </a:fld>
            <a:endParaRPr lang="en-IN"/>
          </a:p>
        </p:txBody>
      </p:sp>
    </p:spTree>
    <p:extLst>
      <p:ext uri="{BB962C8B-B14F-4D97-AF65-F5344CB8AC3E}">
        <p14:creationId xmlns:p14="http://schemas.microsoft.com/office/powerpoint/2010/main" val="40022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675636-8639-4BB5-B4DA-EBCDDB02FB11}" type="datetime1">
              <a:rPr lang="en-IN" smtClean="0"/>
              <a:t>2024/05/09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IN"/>
              <a:t>Aarthi Duraisingam</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048CFC-1D16-4871-975F-0AA1A7F3F9AB}" type="slidenum">
              <a:rPr lang="en-IN" smtClean="0"/>
              <a:t>‹#›</a:t>
            </a:fld>
            <a:endParaRPr lang="en-IN"/>
          </a:p>
        </p:txBody>
      </p:sp>
    </p:spTree>
    <p:extLst>
      <p:ext uri="{BB962C8B-B14F-4D97-AF65-F5344CB8AC3E}">
        <p14:creationId xmlns:p14="http://schemas.microsoft.com/office/powerpoint/2010/main" val="420418963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F9E9DF-CA7A-DCCA-248E-42E126C8ADF6}"/>
              </a:ext>
            </a:extLst>
          </p:cNvPr>
          <p:cNvPicPr>
            <a:picLocks noChangeAspect="1"/>
          </p:cNvPicPr>
          <p:nvPr/>
        </p:nvPicPr>
        <p:blipFill rotWithShape="1">
          <a:blip r:embed="rId3">
            <a:alphaModFix amt="30000"/>
          </a:blip>
          <a:srcRect t="9973"/>
          <a:stretch/>
        </p:blipFill>
        <p:spPr>
          <a:xfrm>
            <a:off x="-2" y="10"/>
            <a:ext cx="12188389" cy="6857990"/>
          </a:xfrm>
          <a:prstGeom prst="rect">
            <a:avLst/>
          </a:prstGeom>
        </p:spPr>
      </p:pic>
      <p:sp>
        <p:nvSpPr>
          <p:cNvPr id="2" name="Title 1">
            <a:extLst>
              <a:ext uri="{FF2B5EF4-FFF2-40B4-BE49-F238E27FC236}">
                <a16:creationId xmlns:a16="http://schemas.microsoft.com/office/drawing/2014/main" id="{A0A64982-A7CF-A0CA-73D7-646349425D1B}"/>
              </a:ext>
            </a:extLst>
          </p:cNvPr>
          <p:cNvSpPr>
            <a:spLocks noGrp="1"/>
          </p:cNvSpPr>
          <p:nvPr>
            <p:ph type="ctrTitle"/>
          </p:nvPr>
        </p:nvSpPr>
        <p:spPr>
          <a:xfrm>
            <a:off x="914401" y="1299105"/>
            <a:ext cx="9863846" cy="1726197"/>
          </a:xfrm>
        </p:spPr>
        <p:txBody>
          <a:bodyPr>
            <a:noAutofit/>
          </a:bodyPr>
          <a:lstStyle/>
          <a:p>
            <a:pPr algn="ctr"/>
            <a:r>
              <a:rPr lang="en-US" sz="3600" dirty="0">
                <a:solidFill>
                  <a:schemeClr val="bg1"/>
                </a:solidFill>
                <a:latin typeface="Amasis MT Pro Black" panose="02040A04050005020304" pitchFamily="18" charset="0"/>
              </a:rPr>
              <a:t>Exploratory data Analysis on layoffs dataset -  </a:t>
            </a:r>
            <a:r>
              <a:rPr lang="en-US" sz="3600" dirty="0" err="1">
                <a:solidFill>
                  <a:schemeClr val="bg1"/>
                </a:solidFill>
                <a:latin typeface="Amasis MT Pro Black" panose="02040A04050005020304" pitchFamily="18" charset="0"/>
              </a:rPr>
              <a:t>sQl</a:t>
            </a:r>
            <a:r>
              <a:rPr lang="en-US" sz="3600" dirty="0">
                <a:solidFill>
                  <a:schemeClr val="bg1"/>
                </a:solidFill>
                <a:latin typeface="Amasis MT Pro Black" panose="02040A04050005020304" pitchFamily="18" charset="0"/>
              </a:rPr>
              <a:t> project</a:t>
            </a:r>
            <a:endParaRPr lang="en-IN" sz="3600" dirty="0">
              <a:solidFill>
                <a:schemeClr val="bg1"/>
              </a:solidFill>
              <a:latin typeface="Amasis MT Pro Black" panose="02040A04050005020304" pitchFamily="18" charset="0"/>
            </a:endParaRPr>
          </a:p>
        </p:txBody>
      </p:sp>
      <p:sp>
        <p:nvSpPr>
          <p:cNvPr id="3" name="Subtitle 2">
            <a:extLst>
              <a:ext uri="{FF2B5EF4-FFF2-40B4-BE49-F238E27FC236}">
                <a16:creationId xmlns:a16="http://schemas.microsoft.com/office/drawing/2014/main" id="{8B9D74A8-E9AA-1739-744B-CA8A336D4511}"/>
              </a:ext>
            </a:extLst>
          </p:cNvPr>
          <p:cNvSpPr>
            <a:spLocks noGrp="1"/>
          </p:cNvSpPr>
          <p:nvPr>
            <p:ph type="subTitle" idx="1"/>
          </p:nvPr>
        </p:nvSpPr>
        <p:spPr>
          <a:xfrm>
            <a:off x="2665192" y="3251843"/>
            <a:ext cx="6857999" cy="1543893"/>
          </a:xfrm>
        </p:spPr>
        <p:txBody>
          <a:bodyPr>
            <a:normAutofit fontScale="92500" lnSpcReduction="10000"/>
          </a:bodyPr>
          <a:lstStyle/>
          <a:p>
            <a:pPr algn="ctr"/>
            <a:endParaRPr lang="en-US" b="1" dirty="0"/>
          </a:p>
          <a:p>
            <a:pPr algn="ctr"/>
            <a:r>
              <a:rPr lang="en-US" sz="3100" b="1" dirty="0">
                <a:solidFill>
                  <a:srgbClr val="002060"/>
                </a:solidFill>
                <a:latin typeface="Amasis MT Pro Black" panose="02040A04050005020304" pitchFamily="18" charset="0"/>
              </a:rPr>
              <a:t>Presented by,</a:t>
            </a:r>
            <a:br>
              <a:rPr lang="en-US" sz="3100" b="1" dirty="0">
                <a:solidFill>
                  <a:srgbClr val="002060"/>
                </a:solidFill>
                <a:latin typeface="Amasis MT Pro Black" panose="02040A04050005020304" pitchFamily="18" charset="0"/>
              </a:rPr>
            </a:br>
            <a:r>
              <a:rPr lang="en-US" sz="3100" b="1" dirty="0">
                <a:solidFill>
                  <a:srgbClr val="002060"/>
                </a:solidFill>
                <a:latin typeface="Amasis MT Pro Black" panose="02040A04050005020304" pitchFamily="18" charset="0"/>
              </a:rPr>
              <a:t>Aarthi </a:t>
            </a:r>
            <a:r>
              <a:rPr lang="en-US" sz="3100" b="1" dirty="0" err="1">
                <a:solidFill>
                  <a:srgbClr val="002060"/>
                </a:solidFill>
                <a:latin typeface="Amasis MT Pro Black" panose="02040A04050005020304" pitchFamily="18" charset="0"/>
              </a:rPr>
              <a:t>Duraisingam</a:t>
            </a:r>
            <a:endParaRPr lang="en-IN" sz="3100" b="1" dirty="0">
              <a:solidFill>
                <a:srgbClr val="002060"/>
              </a:solidFill>
              <a:latin typeface="Amasis MT Pro Black" panose="02040A04050005020304" pitchFamily="18" charset="0"/>
            </a:endParaRPr>
          </a:p>
        </p:txBody>
      </p:sp>
    </p:spTree>
    <p:extLst>
      <p:ext uri="{BB962C8B-B14F-4D97-AF65-F5344CB8AC3E}">
        <p14:creationId xmlns:p14="http://schemas.microsoft.com/office/powerpoint/2010/main" val="241190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Q6.  Calculating top 5 company based on total Layoff for each year</a:t>
            </a:r>
          </a:p>
        </p:txBody>
      </p:sp>
      <p:pic>
        <p:nvPicPr>
          <p:cNvPr id="5" name="Picture 4" descr="A computer screen shot of a computer code&#10;&#10;Description automatically generated">
            <a:extLst>
              <a:ext uri="{FF2B5EF4-FFF2-40B4-BE49-F238E27FC236}">
                <a16:creationId xmlns:a16="http://schemas.microsoft.com/office/drawing/2014/main" id="{FB83FD04-A59C-3E00-B833-EF3B8F0CE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76" y="1136083"/>
            <a:ext cx="6341732" cy="29792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91A1DAD-3EE4-F065-5BE4-3D60320EA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079" y="1216508"/>
            <a:ext cx="3225990" cy="4666768"/>
          </a:xfrm>
          <a:prstGeom prst="rect">
            <a:avLst/>
          </a:prstGeom>
        </p:spPr>
      </p:pic>
      <p:sp>
        <p:nvSpPr>
          <p:cNvPr id="3" name="TextBox 2">
            <a:extLst>
              <a:ext uri="{FF2B5EF4-FFF2-40B4-BE49-F238E27FC236}">
                <a16:creationId xmlns:a16="http://schemas.microsoft.com/office/drawing/2014/main" id="{3A6F53B6-A6F2-3662-FAF9-10EE7F727127}"/>
              </a:ext>
            </a:extLst>
          </p:cNvPr>
          <p:cNvSpPr txBox="1"/>
          <p:nvPr/>
        </p:nvSpPr>
        <p:spPr>
          <a:xfrm>
            <a:off x="954227" y="4246525"/>
            <a:ext cx="7143293" cy="2308324"/>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In </a:t>
            </a:r>
            <a:r>
              <a:rPr lang="en-US" dirty="0">
                <a:solidFill>
                  <a:srgbClr val="FFC000"/>
                </a:solidFill>
              </a:rPr>
              <a:t>2020</a:t>
            </a:r>
            <a:r>
              <a:rPr lang="en-US" dirty="0">
                <a:solidFill>
                  <a:schemeClr val="bg1"/>
                </a:solidFill>
              </a:rPr>
              <a:t>, data shows that most layoffs were in the </a:t>
            </a:r>
            <a:r>
              <a:rPr lang="en-US" dirty="0">
                <a:solidFill>
                  <a:srgbClr val="FFC000"/>
                </a:solidFill>
              </a:rPr>
              <a:t>Transportation &amp;</a:t>
            </a:r>
            <a:r>
              <a:rPr lang="en-US" dirty="0">
                <a:solidFill>
                  <a:schemeClr val="bg1"/>
                </a:solidFill>
              </a:rPr>
              <a:t> </a:t>
            </a:r>
            <a:r>
              <a:rPr lang="en-US" dirty="0">
                <a:solidFill>
                  <a:srgbClr val="FFC000"/>
                </a:solidFill>
              </a:rPr>
              <a:t>travel industry </a:t>
            </a:r>
            <a:r>
              <a:rPr lang="en-US" dirty="0">
                <a:solidFill>
                  <a:schemeClr val="bg1"/>
                </a:solidFill>
              </a:rPr>
              <a:t>due to the widespread </a:t>
            </a:r>
            <a:r>
              <a:rPr lang="en-US" dirty="0">
                <a:solidFill>
                  <a:srgbClr val="FFC000"/>
                </a:solidFill>
              </a:rPr>
              <a:t>impact of the coronavirus pandemic </a:t>
            </a:r>
            <a:r>
              <a:rPr lang="en-US" dirty="0">
                <a:solidFill>
                  <a:schemeClr val="bg1"/>
                </a:solidFill>
              </a:rPr>
              <a:t>affecting countries worldwide. Subsequently, from 2021 onwards, layoffs occurred not only in the consumer and retail industries but also in other sectors.</a:t>
            </a:r>
            <a:br>
              <a:rPr lang="en-US" dirty="0">
                <a:solidFill>
                  <a:schemeClr val="bg1"/>
                </a:solidFill>
              </a:rPr>
            </a:br>
            <a:endParaRPr lang="en-IN" dirty="0">
              <a:solidFill>
                <a:schemeClr val="bg1"/>
              </a:solidFill>
            </a:endParaRPr>
          </a:p>
        </p:txBody>
      </p:sp>
      <p:sp>
        <p:nvSpPr>
          <p:cNvPr id="4" name="Footer Placeholder 3">
            <a:extLst>
              <a:ext uri="{FF2B5EF4-FFF2-40B4-BE49-F238E27FC236}">
                <a16:creationId xmlns:a16="http://schemas.microsoft.com/office/drawing/2014/main" id="{CD5641C6-7BAF-5C16-0D17-E4D0107BF2DB}"/>
              </a:ext>
            </a:extLst>
          </p:cNvPr>
          <p:cNvSpPr>
            <a:spLocks noGrp="1"/>
          </p:cNvSpPr>
          <p:nvPr>
            <p:ph type="ftr" sz="quarter" idx="11"/>
          </p:nvPr>
        </p:nvSpPr>
        <p:spPr>
          <a:xfrm>
            <a:off x="1141411" y="5883275"/>
            <a:ext cx="10181585"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408549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Q7. Calculating top 5 country based on layoff total for each year</a:t>
            </a:r>
          </a:p>
        </p:txBody>
      </p:sp>
      <p:pic>
        <p:nvPicPr>
          <p:cNvPr id="4" name="Picture 3" descr="A screenshot of a table&#10;&#10;Description automatically generated">
            <a:extLst>
              <a:ext uri="{FF2B5EF4-FFF2-40B4-BE49-F238E27FC236}">
                <a16:creationId xmlns:a16="http://schemas.microsoft.com/office/drawing/2014/main" id="{3B331D5B-075B-2C15-09A9-18796D123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433" y="1284336"/>
            <a:ext cx="3499493" cy="4439517"/>
          </a:xfrm>
          <a:prstGeom prst="rect">
            <a:avLst/>
          </a:prstGeom>
        </p:spPr>
      </p:pic>
      <p:pic>
        <p:nvPicPr>
          <p:cNvPr id="7" name="Picture 6" descr="A computer screen shot of a code&#10;&#10;Description automatically generated">
            <a:extLst>
              <a:ext uri="{FF2B5EF4-FFF2-40B4-BE49-F238E27FC236}">
                <a16:creationId xmlns:a16="http://schemas.microsoft.com/office/drawing/2014/main" id="{7E84A9F6-F24B-6E09-B8BA-A5D6A59A0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19" y="1302658"/>
            <a:ext cx="6963357" cy="2773231"/>
          </a:xfrm>
          <a:prstGeom prst="rect">
            <a:avLst/>
          </a:prstGeom>
        </p:spPr>
      </p:pic>
      <p:sp>
        <p:nvSpPr>
          <p:cNvPr id="3" name="TextBox 2">
            <a:extLst>
              <a:ext uri="{FF2B5EF4-FFF2-40B4-BE49-F238E27FC236}">
                <a16:creationId xmlns:a16="http://schemas.microsoft.com/office/drawing/2014/main" id="{B3922901-4236-1A6A-A7F0-D418E5B4C00F}"/>
              </a:ext>
            </a:extLst>
          </p:cNvPr>
          <p:cNvSpPr txBox="1"/>
          <p:nvPr/>
        </p:nvSpPr>
        <p:spPr>
          <a:xfrm>
            <a:off x="954227" y="4246525"/>
            <a:ext cx="7143293" cy="1477328"/>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For subsequent years from 2020 to 2023, </a:t>
            </a:r>
            <a:r>
              <a:rPr lang="en-US" dirty="0">
                <a:solidFill>
                  <a:srgbClr val="FFC000"/>
                </a:solidFill>
              </a:rPr>
              <a:t>United States ranked No1 </a:t>
            </a:r>
            <a:r>
              <a:rPr lang="en-US" dirty="0">
                <a:solidFill>
                  <a:schemeClr val="bg1"/>
                </a:solidFill>
              </a:rPr>
              <a:t>country in Layoffs.</a:t>
            </a:r>
            <a:br>
              <a:rPr lang="en-US" dirty="0">
                <a:solidFill>
                  <a:schemeClr val="bg1"/>
                </a:solidFill>
              </a:rPr>
            </a:br>
            <a:endParaRPr lang="en-IN" dirty="0">
              <a:solidFill>
                <a:schemeClr val="bg1"/>
              </a:solidFill>
            </a:endParaRPr>
          </a:p>
        </p:txBody>
      </p:sp>
      <p:sp>
        <p:nvSpPr>
          <p:cNvPr id="5" name="Footer Placeholder 4">
            <a:extLst>
              <a:ext uri="{FF2B5EF4-FFF2-40B4-BE49-F238E27FC236}">
                <a16:creationId xmlns:a16="http://schemas.microsoft.com/office/drawing/2014/main" id="{0FA5F303-AB1C-B87A-6C26-32D316030C07}"/>
              </a:ext>
            </a:extLst>
          </p:cNvPr>
          <p:cNvSpPr>
            <a:spLocks noGrp="1"/>
          </p:cNvSpPr>
          <p:nvPr>
            <p:ph type="ftr" sz="quarter" idx="11"/>
          </p:nvPr>
        </p:nvSpPr>
        <p:spPr>
          <a:xfrm>
            <a:off x="1141411" y="5883275"/>
            <a:ext cx="10113491"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198127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fontScale="92500" lnSpcReduction="20000"/>
          </a:bodyPr>
          <a:lstStyle/>
          <a:p>
            <a:pPr algn="ctr" defTabSz="914400">
              <a:lnSpc>
                <a:spcPct val="90000"/>
              </a:lnSpc>
              <a:spcBef>
                <a:spcPct val="0"/>
              </a:spcBef>
              <a:spcAft>
                <a:spcPts val="600"/>
              </a:spcAft>
            </a:pPr>
            <a:endParaRPr lang="en-US" sz="2800" cap="all" dirty="0">
              <a:latin typeface="Amasis MT Pro Medium" panose="02040604050005020304" pitchFamily="18" charset="0"/>
              <a:ea typeface="+mj-ea"/>
              <a:cs typeface="+mj-cs"/>
            </a:endParaRPr>
          </a:p>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Q8. Calculating top 5 industry based on layoff total for each year</a:t>
            </a:r>
          </a:p>
        </p:txBody>
      </p:sp>
      <p:pic>
        <p:nvPicPr>
          <p:cNvPr id="5" name="Picture 4" descr="A screenshot of a computer screen&#10;&#10;Description automatically generated">
            <a:extLst>
              <a:ext uri="{FF2B5EF4-FFF2-40B4-BE49-F238E27FC236}">
                <a16:creationId xmlns:a16="http://schemas.microsoft.com/office/drawing/2014/main" id="{6EA22354-765D-C5B4-65D5-C87405AF4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037" y="1525995"/>
            <a:ext cx="3377405" cy="4028500"/>
          </a:xfrm>
          <a:prstGeom prst="rect">
            <a:avLst/>
          </a:prstGeom>
        </p:spPr>
      </p:pic>
      <p:pic>
        <p:nvPicPr>
          <p:cNvPr id="8" name="Picture 7" descr="A computer code with text&#10;&#10;Description automatically generated">
            <a:extLst>
              <a:ext uri="{FF2B5EF4-FFF2-40B4-BE49-F238E27FC236}">
                <a16:creationId xmlns:a16="http://schemas.microsoft.com/office/drawing/2014/main" id="{99FB1507-D7DF-4971-2D9B-63E6CE40E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87" y="1525994"/>
            <a:ext cx="7491491" cy="2880635"/>
          </a:xfrm>
          <a:prstGeom prst="rect">
            <a:avLst/>
          </a:prstGeom>
        </p:spPr>
      </p:pic>
      <p:sp>
        <p:nvSpPr>
          <p:cNvPr id="4" name="Footer Placeholder 3">
            <a:extLst>
              <a:ext uri="{FF2B5EF4-FFF2-40B4-BE49-F238E27FC236}">
                <a16:creationId xmlns:a16="http://schemas.microsoft.com/office/drawing/2014/main" id="{28301480-FB94-B0EA-9A97-29865CF752F3}"/>
              </a:ext>
            </a:extLst>
          </p:cNvPr>
          <p:cNvSpPr>
            <a:spLocks noGrp="1"/>
          </p:cNvSpPr>
          <p:nvPr>
            <p:ph type="ftr" sz="quarter" idx="11"/>
          </p:nvPr>
        </p:nvSpPr>
        <p:spPr>
          <a:xfrm>
            <a:off x="1141411" y="5883275"/>
            <a:ext cx="10113491"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136799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fontScale="92500" lnSpcReduction="20000"/>
          </a:bodyPr>
          <a:lstStyle/>
          <a:p>
            <a:pPr algn="ctr" defTabSz="914400">
              <a:lnSpc>
                <a:spcPct val="90000"/>
              </a:lnSpc>
              <a:spcBef>
                <a:spcPct val="0"/>
              </a:spcBef>
              <a:spcAft>
                <a:spcPts val="600"/>
              </a:spcAft>
            </a:pPr>
            <a:endParaRPr lang="en-US" sz="2800" cap="all" dirty="0">
              <a:latin typeface="Amasis MT Pro Medium" panose="02040604050005020304" pitchFamily="18" charset="0"/>
              <a:ea typeface="+mj-ea"/>
              <a:cs typeface="+mj-cs"/>
            </a:endParaRPr>
          </a:p>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Q9. Find the no. of companies that </a:t>
            </a:r>
            <a:r>
              <a:rPr lang="en-US" sz="2800" cap="all" dirty="0" err="1">
                <a:solidFill>
                  <a:schemeClr val="bg1"/>
                </a:solidFill>
                <a:latin typeface="Amasis MT Pro Medium" panose="02040604050005020304" pitchFamily="18" charset="0"/>
                <a:ea typeface="+mj-ea"/>
                <a:cs typeface="+mj-cs"/>
              </a:rPr>
              <a:t>doesnot</a:t>
            </a:r>
            <a:r>
              <a:rPr lang="en-US" sz="2800" cap="all" dirty="0">
                <a:solidFill>
                  <a:schemeClr val="bg1"/>
                </a:solidFill>
                <a:latin typeface="Amasis MT Pro Medium" panose="02040604050005020304" pitchFamily="18" charset="0"/>
                <a:ea typeface="+mj-ea"/>
                <a:cs typeface="+mj-cs"/>
              </a:rPr>
              <a:t> raise any Funds/ unknown and 100 % layoff.</a:t>
            </a:r>
          </a:p>
        </p:txBody>
      </p:sp>
      <p:pic>
        <p:nvPicPr>
          <p:cNvPr id="4" name="Picture 3" descr="A screenshot of a data&#10;&#10;Description automatically generated">
            <a:extLst>
              <a:ext uri="{FF2B5EF4-FFF2-40B4-BE49-F238E27FC236}">
                <a16:creationId xmlns:a16="http://schemas.microsoft.com/office/drawing/2014/main" id="{B4C923A3-875E-87A9-AC3B-F5BB92AF1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96" y="1266856"/>
            <a:ext cx="5865197" cy="4297365"/>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53090776-FE9B-064C-49EB-A44005D32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36" y="1266856"/>
            <a:ext cx="4916367" cy="2162144"/>
          </a:xfrm>
          <a:prstGeom prst="rect">
            <a:avLst/>
          </a:prstGeom>
        </p:spPr>
      </p:pic>
      <p:sp>
        <p:nvSpPr>
          <p:cNvPr id="3" name="TextBox 2">
            <a:extLst>
              <a:ext uri="{FF2B5EF4-FFF2-40B4-BE49-F238E27FC236}">
                <a16:creationId xmlns:a16="http://schemas.microsoft.com/office/drawing/2014/main" id="{BDC3F746-7408-35C3-7059-37A2882EAEE1}"/>
              </a:ext>
            </a:extLst>
          </p:cNvPr>
          <p:cNvSpPr txBox="1"/>
          <p:nvPr/>
        </p:nvSpPr>
        <p:spPr>
          <a:xfrm>
            <a:off x="686767" y="3625813"/>
            <a:ext cx="4916366" cy="1754326"/>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There are </a:t>
            </a:r>
            <a:r>
              <a:rPr lang="en-US" dirty="0">
                <a:solidFill>
                  <a:srgbClr val="FFC000"/>
                </a:solidFill>
              </a:rPr>
              <a:t>21 Companies </a:t>
            </a:r>
            <a:r>
              <a:rPr lang="en-US" dirty="0">
                <a:solidFill>
                  <a:schemeClr val="bg1"/>
                </a:solidFill>
              </a:rPr>
              <a:t>in total, where 100% laid-off happened &amp; the funds raised is Unknown &amp; most of them are from US &amp; India. </a:t>
            </a:r>
            <a:br>
              <a:rPr lang="en-US" dirty="0">
                <a:solidFill>
                  <a:schemeClr val="bg1"/>
                </a:solidFill>
              </a:rPr>
            </a:br>
            <a:endParaRPr lang="en-IN" dirty="0">
              <a:solidFill>
                <a:schemeClr val="bg1"/>
              </a:solidFill>
            </a:endParaRPr>
          </a:p>
        </p:txBody>
      </p:sp>
      <p:sp>
        <p:nvSpPr>
          <p:cNvPr id="5" name="Footer Placeholder 4">
            <a:extLst>
              <a:ext uri="{FF2B5EF4-FFF2-40B4-BE49-F238E27FC236}">
                <a16:creationId xmlns:a16="http://schemas.microsoft.com/office/drawing/2014/main" id="{03FD234C-C936-FA9D-DA77-4B917F1650A2}"/>
              </a:ext>
            </a:extLst>
          </p:cNvPr>
          <p:cNvSpPr>
            <a:spLocks noGrp="1"/>
          </p:cNvSpPr>
          <p:nvPr>
            <p:ph type="ftr" sz="quarter" idx="11"/>
          </p:nvPr>
        </p:nvSpPr>
        <p:spPr>
          <a:xfrm>
            <a:off x="1141411" y="5883275"/>
            <a:ext cx="10123219"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374193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Q10.  Find the top 5 mass layoff companies within a day</a:t>
            </a:r>
          </a:p>
        </p:txBody>
      </p:sp>
      <p:pic>
        <p:nvPicPr>
          <p:cNvPr id="5" name="Picture 4" descr="A screenshot of a computer&#10;&#10;Description automatically generated">
            <a:extLst>
              <a:ext uri="{FF2B5EF4-FFF2-40B4-BE49-F238E27FC236}">
                <a16:creationId xmlns:a16="http://schemas.microsoft.com/office/drawing/2014/main" id="{7CB2C1E3-49D9-187A-4808-400AA919C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670" y="1382935"/>
            <a:ext cx="4522248" cy="2221416"/>
          </a:xfrm>
          <a:prstGeom prst="rect">
            <a:avLst/>
          </a:prstGeom>
        </p:spPr>
      </p:pic>
      <p:pic>
        <p:nvPicPr>
          <p:cNvPr id="8" name="Picture 7" descr="A computer code with text&#10;&#10;Description automatically generated">
            <a:extLst>
              <a:ext uri="{FF2B5EF4-FFF2-40B4-BE49-F238E27FC236}">
                <a16:creationId xmlns:a16="http://schemas.microsoft.com/office/drawing/2014/main" id="{8ACB0044-DB32-29A0-A10C-EB4276E7C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045" y="1382935"/>
            <a:ext cx="5629495" cy="2221416"/>
          </a:xfrm>
          <a:prstGeom prst="rect">
            <a:avLst/>
          </a:prstGeom>
        </p:spPr>
      </p:pic>
      <p:sp>
        <p:nvSpPr>
          <p:cNvPr id="3" name="TextBox 2">
            <a:extLst>
              <a:ext uri="{FF2B5EF4-FFF2-40B4-BE49-F238E27FC236}">
                <a16:creationId xmlns:a16="http://schemas.microsoft.com/office/drawing/2014/main" id="{10C776E5-3C55-5B40-DDC0-3258271BAD06}"/>
              </a:ext>
            </a:extLst>
          </p:cNvPr>
          <p:cNvSpPr txBox="1"/>
          <p:nvPr/>
        </p:nvSpPr>
        <p:spPr>
          <a:xfrm>
            <a:off x="1014263" y="3791183"/>
            <a:ext cx="9365149" cy="1754326"/>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Mass layoffs took place in the months of </a:t>
            </a:r>
            <a:r>
              <a:rPr lang="en-US" dirty="0">
                <a:solidFill>
                  <a:srgbClr val="FFC000"/>
                </a:solidFill>
              </a:rPr>
              <a:t>November 2022 and January 2023 </a:t>
            </a:r>
            <a:r>
              <a:rPr lang="en-US" dirty="0">
                <a:solidFill>
                  <a:schemeClr val="bg1"/>
                </a:solidFill>
              </a:rPr>
              <a:t>at </a:t>
            </a:r>
            <a:r>
              <a:rPr lang="en-US" dirty="0">
                <a:solidFill>
                  <a:srgbClr val="FFC000"/>
                </a:solidFill>
              </a:rPr>
              <a:t>Google, Meta, Microsoft, and Amazon in the United States</a:t>
            </a:r>
            <a:r>
              <a:rPr lang="en-US" dirty="0">
                <a:solidFill>
                  <a:schemeClr val="bg1"/>
                </a:solidFill>
              </a:rPr>
              <a:t>, with each company laying off more than 10,000 people within a day.</a:t>
            </a:r>
            <a:br>
              <a:rPr lang="en-US" dirty="0">
                <a:solidFill>
                  <a:schemeClr val="bg1"/>
                </a:solidFill>
              </a:rPr>
            </a:br>
            <a:endParaRPr lang="en-IN" dirty="0">
              <a:solidFill>
                <a:schemeClr val="bg1"/>
              </a:solidFill>
            </a:endParaRPr>
          </a:p>
        </p:txBody>
      </p:sp>
      <p:sp>
        <p:nvSpPr>
          <p:cNvPr id="4" name="Footer Placeholder 3">
            <a:extLst>
              <a:ext uri="{FF2B5EF4-FFF2-40B4-BE49-F238E27FC236}">
                <a16:creationId xmlns:a16="http://schemas.microsoft.com/office/drawing/2014/main" id="{6A0C2890-BCF8-1880-7ED2-7A9536C5D4E6}"/>
              </a:ext>
            </a:extLst>
          </p:cNvPr>
          <p:cNvSpPr>
            <a:spLocks noGrp="1"/>
          </p:cNvSpPr>
          <p:nvPr>
            <p:ph type="ftr" sz="quarter" idx="11"/>
          </p:nvPr>
        </p:nvSpPr>
        <p:spPr>
          <a:xfrm>
            <a:off x="1141411" y="5883275"/>
            <a:ext cx="10094036"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164628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 11. Calculate THE total layoff, each month of the year in </a:t>
            </a:r>
            <a:r>
              <a:rPr lang="en-US" sz="2800" cap="all" dirty="0" err="1">
                <a:solidFill>
                  <a:schemeClr val="bg1"/>
                </a:solidFill>
                <a:latin typeface="Amasis MT Pro Medium" panose="02040604050005020304" pitchFamily="18" charset="0"/>
                <a:ea typeface="+mj-ea"/>
                <a:cs typeface="+mj-cs"/>
              </a:rPr>
              <a:t>ascENDING</a:t>
            </a:r>
            <a:r>
              <a:rPr lang="en-US" sz="2800" cap="all" dirty="0">
                <a:solidFill>
                  <a:schemeClr val="bg1"/>
                </a:solidFill>
                <a:latin typeface="Amasis MT Pro Medium" panose="02040604050005020304" pitchFamily="18" charset="0"/>
                <a:ea typeface="+mj-ea"/>
                <a:cs typeface="+mj-cs"/>
              </a:rPr>
              <a:t> order</a:t>
            </a:r>
          </a:p>
        </p:txBody>
      </p:sp>
      <p:pic>
        <p:nvPicPr>
          <p:cNvPr id="4" name="Picture 3" descr="A screen shot of a computer code&#10;&#10;Description automatically generated">
            <a:extLst>
              <a:ext uri="{FF2B5EF4-FFF2-40B4-BE49-F238E27FC236}">
                <a16:creationId xmlns:a16="http://schemas.microsoft.com/office/drawing/2014/main" id="{DEB4EC78-F895-4B9B-9D43-77B71832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31" y="1604800"/>
            <a:ext cx="4523866" cy="199768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D30FCC-6FB7-FA22-7740-F8936DD4E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364" y="1604800"/>
            <a:ext cx="2828455" cy="417039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2A21808-574A-EA51-2504-9DA5D3A9E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986" y="1591110"/>
            <a:ext cx="2458126" cy="4197777"/>
          </a:xfrm>
          <a:prstGeom prst="rect">
            <a:avLst/>
          </a:prstGeom>
        </p:spPr>
      </p:pic>
      <p:sp>
        <p:nvSpPr>
          <p:cNvPr id="3" name="Footer Placeholder 2">
            <a:extLst>
              <a:ext uri="{FF2B5EF4-FFF2-40B4-BE49-F238E27FC236}">
                <a16:creationId xmlns:a16="http://schemas.microsoft.com/office/drawing/2014/main" id="{6E80BE21-0801-3EE5-02D0-3C58A3D0285A}"/>
              </a:ext>
            </a:extLst>
          </p:cNvPr>
          <p:cNvSpPr>
            <a:spLocks noGrp="1"/>
          </p:cNvSpPr>
          <p:nvPr>
            <p:ph type="ftr" sz="quarter" idx="11"/>
          </p:nvPr>
        </p:nvSpPr>
        <p:spPr>
          <a:xfrm>
            <a:off x="1141411" y="5883275"/>
            <a:ext cx="10064853"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251316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line and black text&#10;&#10;Description automatically generated">
            <a:extLst>
              <a:ext uri="{FF2B5EF4-FFF2-40B4-BE49-F238E27FC236}">
                <a16:creationId xmlns:a16="http://schemas.microsoft.com/office/drawing/2014/main" id="{45E0F71D-8695-5E77-1F36-50D46276A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791" y="1103253"/>
            <a:ext cx="8558559" cy="3172053"/>
          </a:xfrm>
          <a:prstGeom prst="rect">
            <a:avLst/>
          </a:prstGeom>
        </p:spPr>
      </p:pic>
      <p:sp>
        <p:nvSpPr>
          <p:cNvPr id="4" name="TextBox 3">
            <a:extLst>
              <a:ext uri="{FF2B5EF4-FFF2-40B4-BE49-F238E27FC236}">
                <a16:creationId xmlns:a16="http://schemas.microsoft.com/office/drawing/2014/main" id="{3B91C803-9CFA-C0C2-D791-BD32EA26DA46}"/>
              </a:ext>
            </a:extLst>
          </p:cNvPr>
          <p:cNvSpPr txBox="1"/>
          <p:nvPr/>
        </p:nvSpPr>
        <p:spPr>
          <a:xfrm>
            <a:off x="787436" y="1"/>
            <a:ext cx="10895482" cy="84630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Month-wise Layoffs – Mar’2020 – Mar’2023</a:t>
            </a:r>
          </a:p>
        </p:txBody>
      </p:sp>
      <p:sp>
        <p:nvSpPr>
          <p:cNvPr id="6" name="TextBox 5">
            <a:extLst>
              <a:ext uri="{FF2B5EF4-FFF2-40B4-BE49-F238E27FC236}">
                <a16:creationId xmlns:a16="http://schemas.microsoft.com/office/drawing/2014/main" id="{CC4F8A77-3C0D-BA91-8DEE-7B6F311D5107}"/>
              </a:ext>
            </a:extLst>
          </p:cNvPr>
          <p:cNvSpPr txBox="1"/>
          <p:nvPr/>
        </p:nvSpPr>
        <p:spPr>
          <a:xfrm>
            <a:off x="1502922" y="4275306"/>
            <a:ext cx="8779213" cy="1200329"/>
          </a:xfrm>
          <a:prstGeom prst="rect">
            <a:avLst/>
          </a:prstGeom>
          <a:noFill/>
        </p:spPr>
        <p:txBody>
          <a:bodyPr wrap="square">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Mass layoffs took place in the months of </a:t>
            </a:r>
            <a:r>
              <a:rPr lang="en-US" dirty="0">
                <a:solidFill>
                  <a:srgbClr val="FFC000"/>
                </a:solidFill>
              </a:rPr>
              <a:t>November 2022 and January 2023 </a:t>
            </a:r>
            <a:r>
              <a:rPr lang="en-US" dirty="0">
                <a:solidFill>
                  <a:schemeClr val="bg1"/>
                </a:solidFill>
              </a:rPr>
              <a:t>with Layoff counts of 53K and 85K. </a:t>
            </a:r>
            <a:endParaRPr lang="en-IN" dirty="0"/>
          </a:p>
        </p:txBody>
      </p:sp>
      <p:sp>
        <p:nvSpPr>
          <p:cNvPr id="7" name="Footer Placeholder 6">
            <a:extLst>
              <a:ext uri="{FF2B5EF4-FFF2-40B4-BE49-F238E27FC236}">
                <a16:creationId xmlns:a16="http://schemas.microsoft.com/office/drawing/2014/main" id="{BB8B874A-9E73-FA7B-C83B-8F2DE3134E06}"/>
              </a:ext>
            </a:extLst>
          </p:cNvPr>
          <p:cNvSpPr>
            <a:spLocks noGrp="1"/>
          </p:cNvSpPr>
          <p:nvPr>
            <p:ph type="ftr" sz="quarter" idx="11"/>
          </p:nvPr>
        </p:nvSpPr>
        <p:spPr>
          <a:xfrm>
            <a:off x="1141411" y="5883275"/>
            <a:ext cx="10025942" cy="365125"/>
          </a:xfrm>
        </p:spPr>
        <p:txBody>
          <a:bodyPr/>
          <a:lstStyle/>
          <a:p>
            <a:pPr algn="r"/>
            <a:r>
              <a:rPr lang="en-IN" sz="1600" dirty="0"/>
              <a:t>Thank You</a:t>
            </a:r>
            <a:r>
              <a:rPr lang="en-IN" sz="1200" dirty="0"/>
              <a:t>,</a:t>
            </a:r>
          </a:p>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8673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B0E0D3-36F1-A8C8-6C36-4F438CD99912}"/>
              </a:ext>
            </a:extLst>
          </p:cNvPr>
          <p:cNvSpPr txBox="1"/>
          <p:nvPr/>
        </p:nvSpPr>
        <p:spPr>
          <a:xfrm>
            <a:off x="1141411" y="972766"/>
            <a:ext cx="10103764" cy="4678204"/>
          </a:xfrm>
          <a:prstGeom prst="rect">
            <a:avLst/>
          </a:prstGeom>
          <a:noFill/>
        </p:spPr>
        <p:txBody>
          <a:bodyPr wrap="square">
            <a:spAutoFit/>
          </a:bodyPr>
          <a:lstStyle/>
          <a:p>
            <a:r>
              <a:rPr lang="en-US" sz="2000" u="sng" dirty="0">
                <a:solidFill>
                  <a:schemeClr val="bg1"/>
                </a:solidFill>
              </a:rPr>
              <a:t>About the Dataset:</a:t>
            </a:r>
          </a:p>
          <a:p>
            <a:endParaRPr lang="en-US" sz="2000" u="sng" dirty="0">
              <a:solidFill>
                <a:schemeClr val="bg1"/>
              </a:solidFill>
            </a:endParaRPr>
          </a:p>
          <a:p>
            <a:r>
              <a:rPr lang="en-US" sz="2000" dirty="0">
                <a:solidFill>
                  <a:schemeClr val="bg1"/>
                </a:solidFill>
              </a:rPr>
              <a:t>This Layoff dataset Consists of layoff details of around 1600 companies from March’2020 to March 2023.</a:t>
            </a:r>
            <a:br>
              <a:rPr lang="en-US" sz="2000" dirty="0">
                <a:solidFill>
                  <a:schemeClr val="bg1"/>
                </a:solidFill>
              </a:rPr>
            </a:br>
            <a:br>
              <a:rPr lang="en-US" sz="2000" dirty="0">
                <a:solidFill>
                  <a:schemeClr val="bg1"/>
                </a:solidFill>
              </a:rPr>
            </a:br>
            <a:r>
              <a:rPr lang="en-US" sz="2000" u="sng" dirty="0">
                <a:solidFill>
                  <a:schemeClr val="bg1"/>
                </a:solidFill>
              </a:rPr>
              <a:t>Objective:</a:t>
            </a:r>
            <a:br>
              <a:rPr lang="en-US" sz="2000" u="sng" dirty="0">
                <a:solidFill>
                  <a:schemeClr val="bg1"/>
                </a:solidFill>
              </a:rPr>
            </a:br>
            <a:endParaRPr lang="en-US" sz="2000" u="sng" dirty="0">
              <a:solidFill>
                <a:schemeClr val="bg1"/>
              </a:solidFill>
            </a:endParaRPr>
          </a:p>
          <a:p>
            <a:r>
              <a:rPr lang="en-US" sz="2000" dirty="0">
                <a:solidFill>
                  <a:schemeClr val="bg1"/>
                </a:solidFill>
              </a:rPr>
              <a:t>Our aim of this project is to do thorough Explanatory Data Analysis(EDA) on layoffs &amp; finding the key insights through various dimensions.</a:t>
            </a:r>
            <a:br>
              <a:rPr lang="en-US" sz="2000" dirty="0">
                <a:solidFill>
                  <a:schemeClr val="bg1"/>
                </a:solidFill>
              </a:rPr>
            </a:br>
            <a:br>
              <a:rPr lang="en-US" sz="2000" dirty="0">
                <a:solidFill>
                  <a:schemeClr val="bg1"/>
                </a:solidFill>
              </a:rPr>
            </a:br>
            <a:r>
              <a:rPr lang="en-US" sz="2000" u="sng" dirty="0">
                <a:solidFill>
                  <a:schemeClr val="bg1"/>
                </a:solidFill>
              </a:rPr>
              <a:t>Source File:</a:t>
            </a:r>
          </a:p>
          <a:p>
            <a:br>
              <a:rPr lang="en-US" sz="2000" dirty="0">
                <a:solidFill>
                  <a:schemeClr val="bg1"/>
                </a:solidFill>
              </a:rPr>
            </a:br>
            <a:r>
              <a:rPr lang="en-US" sz="2000" dirty="0">
                <a:solidFill>
                  <a:schemeClr val="bg1"/>
                </a:solidFill>
              </a:rPr>
              <a:t>The file is in excel format(File Name: layoffs.xlsx) of columns company, location, industry, total laid-off, percentage laid-off, date, stage, country &amp; funds raised in millions.</a:t>
            </a:r>
            <a:br>
              <a:rPr lang="en-US" dirty="0">
                <a:solidFill>
                  <a:schemeClr val="bg1"/>
                </a:solidFill>
              </a:rPr>
            </a:br>
            <a:endParaRPr lang="en-IN" sz="1800" dirty="0">
              <a:solidFill>
                <a:schemeClr val="bg1"/>
              </a:solidFill>
            </a:endParaRPr>
          </a:p>
        </p:txBody>
      </p:sp>
      <p:sp>
        <p:nvSpPr>
          <p:cNvPr id="4" name="Footer Placeholder 3">
            <a:extLst>
              <a:ext uri="{FF2B5EF4-FFF2-40B4-BE49-F238E27FC236}">
                <a16:creationId xmlns:a16="http://schemas.microsoft.com/office/drawing/2014/main" id="{C57B57DF-F3D2-F3E5-950C-57CDEA669F73}"/>
              </a:ext>
            </a:extLst>
          </p:cNvPr>
          <p:cNvSpPr>
            <a:spLocks noGrp="1"/>
          </p:cNvSpPr>
          <p:nvPr>
            <p:ph type="ftr" sz="quarter" idx="11"/>
          </p:nvPr>
        </p:nvSpPr>
        <p:spPr>
          <a:xfrm>
            <a:off x="1141411" y="5883275"/>
            <a:ext cx="10346954"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80862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code&#10;&#10;Description automatically generated">
            <a:extLst>
              <a:ext uri="{FF2B5EF4-FFF2-40B4-BE49-F238E27FC236}">
                <a16:creationId xmlns:a16="http://schemas.microsoft.com/office/drawing/2014/main" id="{70F4F55B-58E3-57EA-FCA6-45605B8D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93" y="1716493"/>
            <a:ext cx="4521450" cy="1805096"/>
          </a:xfrm>
          <a:prstGeom prst="roundRect">
            <a:avLst>
              <a:gd name="adj" fmla="val 0"/>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6" name="Picture 5" descr="A screenshot of a computer&#10;&#10;Description automatically generated">
            <a:extLst>
              <a:ext uri="{FF2B5EF4-FFF2-40B4-BE49-F238E27FC236}">
                <a16:creationId xmlns:a16="http://schemas.microsoft.com/office/drawing/2014/main" id="{0A137071-5F63-5F07-B92F-08E3021A1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789" y="2254918"/>
            <a:ext cx="3233738" cy="126667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extBox 1">
            <a:extLst>
              <a:ext uri="{FF2B5EF4-FFF2-40B4-BE49-F238E27FC236}">
                <a16:creationId xmlns:a16="http://schemas.microsoft.com/office/drawing/2014/main" id="{40CDBEF2-6E0D-7894-2013-5A3182C53687}"/>
              </a:ext>
            </a:extLst>
          </p:cNvPr>
          <p:cNvSpPr txBox="1"/>
          <p:nvPr/>
        </p:nvSpPr>
        <p:spPr>
          <a:xfrm>
            <a:off x="865258" y="311285"/>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Black" panose="02040A04050005020304" pitchFamily="18" charset="0"/>
                <a:ea typeface="+mj-ea"/>
                <a:cs typeface="+mj-cs"/>
              </a:rPr>
              <a:t>Q1:  Calculate the total no. of companies, that undergoes Layoffs.</a:t>
            </a:r>
          </a:p>
        </p:txBody>
      </p:sp>
      <p:sp>
        <p:nvSpPr>
          <p:cNvPr id="128" name="TextBox 127">
            <a:extLst>
              <a:ext uri="{FF2B5EF4-FFF2-40B4-BE49-F238E27FC236}">
                <a16:creationId xmlns:a16="http://schemas.microsoft.com/office/drawing/2014/main" id="{9DE5A027-E5CE-CD6D-5B3E-8756EFAF6920}"/>
              </a:ext>
            </a:extLst>
          </p:cNvPr>
          <p:cNvSpPr txBox="1"/>
          <p:nvPr/>
        </p:nvSpPr>
        <p:spPr>
          <a:xfrm>
            <a:off x="1158240" y="4053840"/>
            <a:ext cx="9486397" cy="1261884"/>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a:t>
            </a:r>
            <a:r>
              <a:rPr lang="en-US" sz="2000" dirty="0">
                <a:solidFill>
                  <a:schemeClr val="bg1"/>
                </a:solidFill>
              </a:rPr>
              <a:t>There were </a:t>
            </a:r>
            <a:r>
              <a:rPr lang="en-US" sz="2000" dirty="0">
                <a:solidFill>
                  <a:srgbClr val="FFC000"/>
                </a:solidFill>
              </a:rPr>
              <a:t>1628 companies in total</a:t>
            </a:r>
            <a:r>
              <a:rPr lang="en-US" sz="2000" dirty="0">
                <a:solidFill>
                  <a:schemeClr val="bg1"/>
                </a:solidFill>
              </a:rPr>
              <a:t>, which undergone layoffs from </a:t>
            </a:r>
            <a:r>
              <a:rPr lang="en-US" sz="2000" dirty="0">
                <a:solidFill>
                  <a:srgbClr val="FFC000"/>
                </a:solidFill>
              </a:rPr>
              <a:t>March 2020 to March 2023 </a:t>
            </a:r>
            <a:r>
              <a:rPr lang="en-US" sz="2000" dirty="0">
                <a:solidFill>
                  <a:schemeClr val="bg1"/>
                </a:solidFill>
              </a:rPr>
              <a:t>as per the dataset.</a:t>
            </a:r>
            <a:endParaRPr lang="en-IN" sz="2000" dirty="0">
              <a:solidFill>
                <a:schemeClr val="bg1"/>
              </a:solidFill>
            </a:endParaRPr>
          </a:p>
        </p:txBody>
      </p:sp>
      <p:sp>
        <p:nvSpPr>
          <p:cNvPr id="3" name="Footer Placeholder 2">
            <a:extLst>
              <a:ext uri="{FF2B5EF4-FFF2-40B4-BE49-F238E27FC236}">
                <a16:creationId xmlns:a16="http://schemas.microsoft.com/office/drawing/2014/main" id="{05823AD0-9F7E-8CEA-413A-1BB39130D90F}"/>
              </a:ext>
            </a:extLst>
          </p:cNvPr>
          <p:cNvSpPr>
            <a:spLocks noGrp="1"/>
          </p:cNvSpPr>
          <p:nvPr>
            <p:ph type="ftr" sz="quarter" idx="11"/>
          </p:nvPr>
        </p:nvSpPr>
        <p:spPr>
          <a:xfrm>
            <a:off x="1073318" y="5828976"/>
            <a:ext cx="10298316" cy="365125"/>
          </a:xfrm>
        </p:spPr>
        <p:txBody>
          <a:bodyPr/>
          <a:lstStyle/>
          <a:p>
            <a:pPr algn="r"/>
            <a:r>
              <a:rPr lang="en-IN" sz="1400" dirty="0"/>
              <a:t>Aarthi </a:t>
            </a:r>
            <a:r>
              <a:rPr lang="en-IN" sz="1400" dirty="0" err="1"/>
              <a:t>Duraisingam</a:t>
            </a:r>
            <a:endParaRPr lang="en-IN" sz="1400" dirty="0"/>
          </a:p>
        </p:txBody>
      </p:sp>
    </p:spTree>
    <p:extLst>
      <p:ext uri="{BB962C8B-B14F-4D97-AF65-F5344CB8AC3E}">
        <p14:creationId xmlns:p14="http://schemas.microsoft.com/office/powerpoint/2010/main" val="315278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865258" y="311285"/>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Black" panose="02040A04050005020304" pitchFamily="18" charset="0"/>
                <a:ea typeface="+mj-ea"/>
                <a:cs typeface="+mj-cs"/>
              </a:rPr>
              <a:t>Q2. Total No. of companies in which 100% laid off happened</a:t>
            </a:r>
          </a:p>
        </p:txBody>
      </p:sp>
      <p:pic>
        <p:nvPicPr>
          <p:cNvPr id="3" name="Picture 2" descr="A computer code with black text&#10;&#10;Description automatically generated">
            <a:extLst>
              <a:ext uri="{FF2B5EF4-FFF2-40B4-BE49-F238E27FC236}">
                <a16:creationId xmlns:a16="http://schemas.microsoft.com/office/drawing/2014/main" id="{D98CCB20-E6E6-26F2-637D-0552B1DB2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077" y="1868799"/>
            <a:ext cx="4764914" cy="15602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9D2E191-C298-64D2-469B-1810B608C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468" y="2261681"/>
            <a:ext cx="2922657" cy="1070043"/>
          </a:xfrm>
          <a:prstGeom prst="rect">
            <a:avLst/>
          </a:prstGeom>
        </p:spPr>
      </p:pic>
      <p:sp>
        <p:nvSpPr>
          <p:cNvPr id="4" name="TextBox 3">
            <a:extLst>
              <a:ext uri="{FF2B5EF4-FFF2-40B4-BE49-F238E27FC236}">
                <a16:creationId xmlns:a16="http://schemas.microsoft.com/office/drawing/2014/main" id="{4BDC356D-4F21-C096-DB97-70961321D03E}"/>
              </a:ext>
            </a:extLst>
          </p:cNvPr>
          <p:cNvSpPr txBox="1"/>
          <p:nvPr/>
        </p:nvSpPr>
        <p:spPr>
          <a:xfrm>
            <a:off x="1117078" y="3779520"/>
            <a:ext cx="8124198" cy="984885"/>
          </a:xfrm>
          <a:prstGeom prst="rect">
            <a:avLst/>
          </a:prstGeom>
          <a:noFill/>
        </p:spPr>
        <p:txBody>
          <a:bodyPr wrap="square" rtlCol="0">
            <a:spAutoFit/>
          </a:bodyPr>
          <a:lstStyle/>
          <a:p>
            <a:r>
              <a:rPr lang="en-US" u="sng" dirty="0">
                <a:solidFill>
                  <a:schemeClr val="bg1"/>
                </a:solidFill>
              </a:rPr>
              <a:t>INSIGHTS:</a:t>
            </a:r>
          </a:p>
          <a:p>
            <a:endParaRPr lang="en-US" sz="2000" u="sng" dirty="0">
              <a:solidFill>
                <a:schemeClr val="bg1"/>
              </a:solidFill>
            </a:endParaRPr>
          </a:p>
          <a:p>
            <a:r>
              <a:rPr lang="en-US" sz="2000" dirty="0">
                <a:solidFill>
                  <a:schemeClr val="bg1"/>
                </a:solidFill>
              </a:rPr>
              <a:t>* There were </a:t>
            </a:r>
            <a:r>
              <a:rPr lang="en-US" sz="2000" dirty="0">
                <a:solidFill>
                  <a:srgbClr val="FFC000"/>
                </a:solidFill>
              </a:rPr>
              <a:t>116 companies </a:t>
            </a:r>
            <a:r>
              <a:rPr lang="en-US" sz="2000" dirty="0">
                <a:solidFill>
                  <a:schemeClr val="bg1"/>
                </a:solidFill>
              </a:rPr>
              <a:t>in total, Where 100% laid off took place</a:t>
            </a:r>
            <a:r>
              <a:rPr lang="en-US" dirty="0">
                <a:solidFill>
                  <a:schemeClr val="bg1"/>
                </a:solidFill>
              </a:rPr>
              <a:t>.</a:t>
            </a:r>
            <a:endParaRPr lang="en-IN" dirty="0">
              <a:solidFill>
                <a:schemeClr val="bg1"/>
              </a:solidFill>
            </a:endParaRPr>
          </a:p>
        </p:txBody>
      </p:sp>
      <p:sp>
        <p:nvSpPr>
          <p:cNvPr id="5" name="Footer Placeholder 4">
            <a:extLst>
              <a:ext uri="{FF2B5EF4-FFF2-40B4-BE49-F238E27FC236}">
                <a16:creationId xmlns:a16="http://schemas.microsoft.com/office/drawing/2014/main" id="{475AB454-A9A6-BDDC-9904-2DE666771F50}"/>
              </a:ext>
            </a:extLst>
          </p:cNvPr>
          <p:cNvSpPr>
            <a:spLocks noGrp="1"/>
          </p:cNvSpPr>
          <p:nvPr>
            <p:ph type="ftr" sz="quarter" idx="11"/>
          </p:nvPr>
        </p:nvSpPr>
        <p:spPr>
          <a:xfrm>
            <a:off x="1141411" y="5883275"/>
            <a:ext cx="9996759"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21388542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Q3. Find the industry &amp; </a:t>
            </a:r>
            <a:r>
              <a:rPr lang="en-US" sz="2800" cap="all" dirty="0" err="1">
                <a:solidFill>
                  <a:schemeClr val="bg1"/>
                </a:solidFill>
                <a:latin typeface="Amasis MT Pro Medium" panose="02040604050005020304" pitchFamily="18" charset="0"/>
                <a:ea typeface="+mj-ea"/>
                <a:cs typeface="+mj-cs"/>
              </a:rPr>
              <a:t>total_laid_off</a:t>
            </a:r>
            <a:r>
              <a:rPr lang="en-US" sz="2800" cap="all" dirty="0">
                <a:solidFill>
                  <a:schemeClr val="bg1"/>
                </a:solidFill>
                <a:latin typeface="Amasis MT Pro Medium" panose="02040604050005020304" pitchFamily="18" charset="0"/>
                <a:ea typeface="+mj-ea"/>
                <a:cs typeface="+mj-cs"/>
              </a:rPr>
              <a:t> </a:t>
            </a:r>
          </a:p>
        </p:txBody>
      </p:sp>
      <p:pic>
        <p:nvPicPr>
          <p:cNvPr id="5" name="Picture 4" descr="A computer code with black text&#10;&#10;Description automatically generated">
            <a:extLst>
              <a:ext uri="{FF2B5EF4-FFF2-40B4-BE49-F238E27FC236}">
                <a16:creationId xmlns:a16="http://schemas.microsoft.com/office/drawing/2014/main" id="{09F9F340-FE56-0269-45B0-1A085BD2A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51" y="1635055"/>
            <a:ext cx="5459222" cy="155561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7C23A17-CF39-477B-377D-2CA74802A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749" y="1635055"/>
            <a:ext cx="2027525" cy="352915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1A19BCB-98FC-3D4A-0FDD-5DDD3DF46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8390" y="1635055"/>
            <a:ext cx="2004658" cy="2324102"/>
          </a:xfrm>
          <a:prstGeom prst="rect">
            <a:avLst/>
          </a:prstGeom>
        </p:spPr>
      </p:pic>
      <p:sp>
        <p:nvSpPr>
          <p:cNvPr id="9" name="TextBox 8">
            <a:extLst>
              <a:ext uri="{FF2B5EF4-FFF2-40B4-BE49-F238E27FC236}">
                <a16:creationId xmlns:a16="http://schemas.microsoft.com/office/drawing/2014/main" id="{A4266D39-8622-FBBC-3944-0157E687E87E}"/>
              </a:ext>
            </a:extLst>
          </p:cNvPr>
          <p:cNvSpPr txBox="1"/>
          <p:nvPr/>
        </p:nvSpPr>
        <p:spPr>
          <a:xfrm>
            <a:off x="1031130" y="3399631"/>
            <a:ext cx="6245159" cy="1600438"/>
          </a:xfrm>
          <a:prstGeom prst="rect">
            <a:avLst/>
          </a:prstGeom>
          <a:noFill/>
        </p:spPr>
        <p:txBody>
          <a:bodyPr wrap="square" rtlCol="0">
            <a:spAutoFit/>
          </a:bodyPr>
          <a:lstStyle/>
          <a:p>
            <a:r>
              <a:rPr lang="en-US" u="sng" dirty="0">
                <a:solidFill>
                  <a:schemeClr val="bg1"/>
                </a:solidFill>
              </a:rPr>
              <a:t>INSIGHTS:</a:t>
            </a:r>
          </a:p>
          <a:p>
            <a:endParaRPr lang="en-US" sz="2000" u="sng" dirty="0">
              <a:solidFill>
                <a:schemeClr val="bg1"/>
              </a:solidFill>
            </a:endParaRPr>
          </a:p>
          <a:p>
            <a:r>
              <a:rPr lang="en-US" sz="2000" dirty="0">
                <a:solidFill>
                  <a:schemeClr val="bg1"/>
                </a:solidFill>
              </a:rPr>
              <a:t>* From year 2020 till 2023, Total laid off counts are highest in the </a:t>
            </a:r>
            <a:r>
              <a:rPr lang="en-US" sz="2000" dirty="0">
                <a:solidFill>
                  <a:srgbClr val="FFC000"/>
                </a:solidFill>
              </a:rPr>
              <a:t>Consumer Industry, followed by Retail, Others </a:t>
            </a:r>
            <a:r>
              <a:rPr lang="en-US" sz="2000" dirty="0">
                <a:solidFill>
                  <a:schemeClr val="bg1"/>
                </a:solidFill>
              </a:rPr>
              <a:t>&amp; Transportation &amp; so on.</a:t>
            </a:r>
            <a:endParaRPr lang="en-IN" sz="2000" dirty="0">
              <a:solidFill>
                <a:schemeClr val="bg1"/>
              </a:solidFill>
            </a:endParaRPr>
          </a:p>
        </p:txBody>
      </p:sp>
      <p:sp>
        <p:nvSpPr>
          <p:cNvPr id="3" name="Footer Placeholder 2">
            <a:extLst>
              <a:ext uri="{FF2B5EF4-FFF2-40B4-BE49-F238E27FC236}">
                <a16:creationId xmlns:a16="http://schemas.microsoft.com/office/drawing/2014/main" id="{65331078-E76E-1031-F08F-2B9FA5EC25C5}"/>
              </a:ext>
            </a:extLst>
          </p:cNvPr>
          <p:cNvSpPr>
            <a:spLocks noGrp="1"/>
          </p:cNvSpPr>
          <p:nvPr>
            <p:ph type="ftr" sz="quarter" idx="11"/>
          </p:nvPr>
        </p:nvSpPr>
        <p:spPr>
          <a:xfrm>
            <a:off x="1141411" y="5883275"/>
            <a:ext cx="9977304"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238804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DE03FA-BC64-D96A-618A-E4B58D6F417C}"/>
              </a:ext>
            </a:extLst>
          </p:cNvPr>
          <p:cNvSpPr txBox="1"/>
          <p:nvPr/>
        </p:nvSpPr>
        <p:spPr>
          <a:xfrm>
            <a:off x="1040860" y="3566709"/>
            <a:ext cx="3080722" cy="2246769"/>
          </a:xfrm>
          <a:prstGeom prst="rect">
            <a:avLst/>
          </a:prstGeom>
          <a:noFill/>
        </p:spPr>
        <p:txBody>
          <a:bodyPr wrap="square">
            <a:spAutoFit/>
          </a:bodyPr>
          <a:lstStyle/>
          <a:p>
            <a:r>
              <a:rPr lang="en-US" sz="2000" dirty="0">
                <a:solidFill>
                  <a:schemeClr val="bg1"/>
                </a:solidFill>
              </a:rPr>
              <a:t>* </a:t>
            </a:r>
            <a:r>
              <a:rPr lang="en-US" sz="2000" dirty="0">
                <a:solidFill>
                  <a:srgbClr val="FFC000"/>
                </a:solidFill>
              </a:rPr>
              <a:t>Consumer </a:t>
            </a:r>
            <a:r>
              <a:rPr lang="en-US" sz="2000" dirty="0">
                <a:solidFill>
                  <a:schemeClr val="bg1"/>
                </a:solidFill>
              </a:rPr>
              <a:t>Industry has the highest total Laid off with 45,182 count out of which </a:t>
            </a:r>
            <a:r>
              <a:rPr lang="en-US" sz="2000" dirty="0">
                <a:solidFill>
                  <a:srgbClr val="FFC000"/>
                </a:solidFill>
              </a:rPr>
              <a:t>Google</a:t>
            </a:r>
            <a:r>
              <a:rPr lang="en-US" sz="2000" dirty="0">
                <a:solidFill>
                  <a:schemeClr val="bg1"/>
                </a:solidFill>
              </a:rPr>
              <a:t> ranked No1 with Layoff count of 12,000, followed by </a:t>
            </a:r>
            <a:r>
              <a:rPr lang="en-US" sz="2000" dirty="0" err="1">
                <a:solidFill>
                  <a:schemeClr val="bg1"/>
                </a:solidFill>
              </a:rPr>
              <a:t>Meta,Twitter</a:t>
            </a:r>
            <a:r>
              <a:rPr lang="en-US" sz="2000" dirty="0">
                <a:solidFill>
                  <a:schemeClr val="bg1"/>
                </a:solidFill>
              </a:rPr>
              <a:t>&amp; so on.</a:t>
            </a:r>
            <a:endParaRPr lang="en-IN" sz="2000" dirty="0"/>
          </a:p>
        </p:txBody>
      </p:sp>
      <p:pic>
        <p:nvPicPr>
          <p:cNvPr id="3" name="Picture 2" descr="A graph of a number of people&#10;&#10;Description automatically generated">
            <a:extLst>
              <a:ext uri="{FF2B5EF4-FFF2-40B4-BE49-F238E27FC236}">
                <a16:creationId xmlns:a16="http://schemas.microsoft.com/office/drawing/2014/main" id="{2C57FE81-B009-BEA8-2EF9-E00FA3029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42" y="1044522"/>
            <a:ext cx="3237640" cy="2246769"/>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74C6EEBC-C741-46D0-6A48-4E181F24A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309" y="1033827"/>
            <a:ext cx="3321438" cy="2286682"/>
          </a:xfrm>
          <a:prstGeom prst="rect">
            <a:avLst/>
          </a:prstGeom>
        </p:spPr>
      </p:pic>
      <p:pic>
        <p:nvPicPr>
          <p:cNvPr id="9" name="Picture 8" descr="A graph of different sizes and colors&#10;&#10;Description automatically generated with medium confidence">
            <a:extLst>
              <a:ext uri="{FF2B5EF4-FFF2-40B4-BE49-F238E27FC236}">
                <a16:creationId xmlns:a16="http://schemas.microsoft.com/office/drawing/2014/main" id="{3094E64E-8DD7-C234-A4AB-C3A5422DC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475" y="1068950"/>
            <a:ext cx="3321438" cy="2262254"/>
          </a:xfrm>
          <a:prstGeom prst="rect">
            <a:avLst/>
          </a:prstGeom>
        </p:spPr>
      </p:pic>
      <p:sp>
        <p:nvSpPr>
          <p:cNvPr id="10" name="TextBox 9">
            <a:extLst>
              <a:ext uri="{FF2B5EF4-FFF2-40B4-BE49-F238E27FC236}">
                <a16:creationId xmlns:a16="http://schemas.microsoft.com/office/drawing/2014/main" id="{4A3A25A2-6D6D-9B7C-8008-51A8C24A4C45}"/>
              </a:ext>
            </a:extLst>
          </p:cNvPr>
          <p:cNvSpPr txBox="1"/>
          <p:nvPr/>
        </p:nvSpPr>
        <p:spPr>
          <a:xfrm>
            <a:off x="4475309" y="3537492"/>
            <a:ext cx="3080722" cy="1015663"/>
          </a:xfrm>
          <a:prstGeom prst="rect">
            <a:avLst/>
          </a:prstGeom>
          <a:noFill/>
        </p:spPr>
        <p:txBody>
          <a:bodyPr wrap="square">
            <a:spAutoFit/>
          </a:bodyPr>
          <a:lstStyle/>
          <a:p>
            <a:r>
              <a:rPr lang="en-US" sz="2000" dirty="0">
                <a:solidFill>
                  <a:schemeClr val="bg1"/>
                </a:solidFill>
              </a:rPr>
              <a:t>*</a:t>
            </a:r>
            <a:r>
              <a:rPr lang="en-US" sz="2000" dirty="0">
                <a:solidFill>
                  <a:srgbClr val="FFC000"/>
                </a:solidFill>
              </a:rPr>
              <a:t> Amazon </a:t>
            </a:r>
            <a:r>
              <a:rPr lang="en-US" sz="2000" dirty="0">
                <a:solidFill>
                  <a:schemeClr val="bg1"/>
                </a:solidFill>
              </a:rPr>
              <a:t>ranked No1 in Retail Industry with highest layoff count as </a:t>
            </a:r>
            <a:r>
              <a:rPr lang="en-US" sz="2000" dirty="0">
                <a:solidFill>
                  <a:srgbClr val="FFC000"/>
                </a:solidFill>
              </a:rPr>
              <a:t>18.2k.</a:t>
            </a:r>
            <a:endParaRPr lang="en-IN" sz="2000" dirty="0">
              <a:solidFill>
                <a:srgbClr val="FFC000"/>
              </a:solidFill>
            </a:endParaRPr>
          </a:p>
        </p:txBody>
      </p:sp>
      <p:sp>
        <p:nvSpPr>
          <p:cNvPr id="11" name="TextBox 10">
            <a:extLst>
              <a:ext uri="{FF2B5EF4-FFF2-40B4-BE49-F238E27FC236}">
                <a16:creationId xmlns:a16="http://schemas.microsoft.com/office/drawing/2014/main" id="{9F957E5E-F83C-5129-AB08-9C64DC6DE62B}"/>
              </a:ext>
            </a:extLst>
          </p:cNvPr>
          <p:cNvSpPr txBox="1"/>
          <p:nvPr/>
        </p:nvSpPr>
        <p:spPr>
          <a:xfrm>
            <a:off x="8270833" y="3526797"/>
            <a:ext cx="3080722" cy="1323439"/>
          </a:xfrm>
          <a:prstGeom prst="rect">
            <a:avLst/>
          </a:prstGeom>
          <a:noFill/>
        </p:spPr>
        <p:txBody>
          <a:bodyPr wrap="square">
            <a:spAutoFit/>
          </a:bodyPr>
          <a:lstStyle/>
          <a:p>
            <a:r>
              <a:rPr lang="en-US" sz="2000" dirty="0">
                <a:solidFill>
                  <a:schemeClr val="bg1"/>
                </a:solidFill>
              </a:rPr>
              <a:t>* </a:t>
            </a:r>
            <a:r>
              <a:rPr lang="en-US" sz="2000" dirty="0">
                <a:solidFill>
                  <a:srgbClr val="FFC000"/>
                </a:solidFill>
              </a:rPr>
              <a:t>Microsoft &amp; Ericsson </a:t>
            </a:r>
            <a:r>
              <a:rPr lang="en-US" sz="2000" dirty="0">
                <a:solidFill>
                  <a:schemeClr val="bg1"/>
                </a:solidFill>
              </a:rPr>
              <a:t>has the layoff counts of 10k &amp; 8k in Other Industry Category.</a:t>
            </a:r>
            <a:endParaRPr lang="en-IN" sz="2000" dirty="0"/>
          </a:p>
        </p:txBody>
      </p:sp>
      <p:sp>
        <p:nvSpPr>
          <p:cNvPr id="12" name="TextBox 11">
            <a:extLst>
              <a:ext uri="{FF2B5EF4-FFF2-40B4-BE49-F238E27FC236}">
                <a16:creationId xmlns:a16="http://schemas.microsoft.com/office/drawing/2014/main" id="{2649AB7F-5506-E106-2925-4EDC5682520A}"/>
              </a:ext>
            </a:extLst>
          </p:cNvPr>
          <p:cNvSpPr txBox="1"/>
          <p:nvPr/>
        </p:nvSpPr>
        <p:spPr>
          <a:xfrm>
            <a:off x="787436" y="1"/>
            <a:ext cx="10895482" cy="81684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Industry-wise  TOP 5 Layoff companies</a:t>
            </a:r>
          </a:p>
        </p:txBody>
      </p:sp>
      <p:sp>
        <p:nvSpPr>
          <p:cNvPr id="2" name="Footer Placeholder 1">
            <a:extLst>
              <a:ext uri="{FF2B5EF4-FFF2-40B4-BE49-F238E27FC236}">
                <a16:creationId xmlns:a16="http://schemas.microsoft.com/office/drawing/2014/main" id="{680920D5-8486-DCD2-B476-F645F7DE01B7}"/>
              </a:ext>
            </a:extLst>
          </p:cNvPr>
          <p:cNvSpPr>
            <a:spLocks noGrp="1"/>
          </p:cNvSpPr>
          <p:nvPr>
            <p:ph type="ftr" sz="quarter" idx="11"/>
          </p:nvPr>
        </p:nvSpPr>
        <p:spPr>
          <a:xfrm>
            <a:off x="1141411" y="5883275"/>
            <a:ext cx="10064853"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221912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282641"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Q4. Find the </a:t>
            </a:r>
            <a:r>
              <a:rPr lang="en-US" sz="2800" cap="all" dirty="0" err="1">
                <a:solidFill>
                  <a:schemeClr val="bg1"/>
                </a:solidFill>
                <a:latin typeface="Amasis MT Pro Medium" panose="02040604050005020304" pitchFamily="18" charset="0"/>
                <a:ea typeface="+mj-ea"/>
                <a:cs typeface="+mj-cs"/>
              </a:rPr>
              <a:t>Total_laid_off</a:t>
            </a:r>
            <a:r>
              <a:rPr lang="en-US" sz="2800" cap="all" dirty="0">
                <a:solidFill>
                  <a:schemeClr val="bg1"/>
                </a:solidFill>
                <a:latin typeface="Amasis MT Pro Medium" panose="02040604050005020304" pitchFamily="18" charset="0"/>
                <a:ea typeface="+mj-ea"/>
                <a:cs typeface="+mj-cs"/>
              </a:rPr>
              <a:t> by Each Year </a:t>
            </a:r>
          </a:p>
        </p:txBody>
      </p:sp>
      <p:pic>
        <p:nvPicPr>
          <p:cNvPr id="4" name="Picture 3" descr="A screenshot of a data&#10;&#10;Description automatically generated">
            <a:extLst>
              <a:ext uri="{FF2B5EF4-FFF2-40B4-BE49-F238E27FC236}">
                <a16:creationId xmlns:a16="http://schemas.microsoft.com/office/drawing/2014/main" id="{E93EA33A-203F-7792-430A-83D7B8A95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434" y="1654127"/>
            <a:ext cx="2782109" cy="1941968"/>
          </a:xfrm>
          <a:prstGeom prst="rect">
            <a:avLst/>
          </a:prstGeom>
        </p:spPr>
      </p:pic>
      <p:pic>
        <p:nvPicPr>
          <p:cNvPr id="7" name="Picture 6" descr="A computer screen shot of a computer code&#10;&#10;Description automatically generated">
            <a:extLst>
              <a:ext uri="{FF2B5EF4-FFF2-40B4-BE49-F238E27FC236}">
                <a16:creationId xmlns:a16="http://schemas.microsoft.com/office/drawing/2014/main" id="{70C2B412-1E69-8EA1-A169-E74F80B4B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95" y="1654127"/>
            <a:ext cx="6439875" cy="2074593"/>
          </a:xfrm>
          <a:prstGeom prst="rect">
            <a:avLst/>
          </a:prstGeom>
        </p:spPr>
      </p:pic>
      <p:sp>
        <p:nvSpPr>
          <p:cNvPr id="3" name="Footer Placeholder 2">
            <a:extLst>
              <a:ext uri="{FF2B5EF4-FFF2-40B4-BE49-F238E27FC236}">
                <a16:creationId xmlns:a16="http://schemas.microsoft.com/office/drawing/2014/main" id="{FB298F8D-0E5F-19BF-D135-3E06C3548BE8}"/>
              </a:ext>
            </a:extLst>
          </p:cNvPr>
          <p:cNvSpPr>
            <a:spLocks noGrp="1"/>
          </p:cNvSpPr>
          <p:nvPr>
            <p:ph type="ftr" sz="quarter" idx="11"/>
          </p:nvPr>
        </p:nvSpPr>
        <p:spPr>
          <a:xfrm>
            <a:off x="1141411" y="5883275"/>
            <a:ext cx="10094036"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76680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282641"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Year-wise </a:t>
            </a:r>
            <a:r>
              <a:rPr lang="en-US" sz="2800" cap="all" dirty="0" err="1">
                <a:solidFill>
                  <a:schemeClr val="bg1"/>
                </a:solidFill>
                <a:latin typeface="Amasis MT Pro Medium" panose="02040604050005020304" pitchFamily="18" charset="0"/>
                <a:ea typeface="+mj-ea"/>
                <a:cs typeface="+mj-cs"/>
              </a:rPr>
              <a:t>Total_laid_off</a:t>
            </a:r>
            <a:r>
              <a:rPr lang="en-US" sz="2800" cap="all" dirty="0">
                <a:solidFill>
                  <a:schemeClr val="bg1"/>
                </a:solidFill>
                <a:latin typeface="Amasis MT Pro Medium" panose="02040604050005020304" pitchFamily="18" charset="0"/>
                <a:ea typeface="+mj-ea"/>
                <a:cs typeface="+mj-cs"/>
              </a:rPr>
              <a:t> </a:t>
            </a:r>
          </a:p>
        </p:txBody>
      </p:sp>
      <p:sp>
        <p:nvSpPr>
          <p:cNvPr id="3" name="TextBox 2">
            <a:extLst>
              <a:ext uri="{FF2B5EF4-FFF2-40B4-BE49-F238E27FC236}">
                <a16:creationId xmlns:a16="http://schemas.microsoft.com/office/drawing/2014/main" id="{CFC07879-E9B2-8981-7F93-B890E9404A85}"/>
              </a:ext>
            </a:extLst>
          </p:cNvPr>
          <p:cNvSpPr txBox="1"/>
          <p:nvPr/>
        </p:nvSpPr>
        <p:spPr>
          <a:xfrm>
            <a:off x="896566" y="1723748"/>
            <a:ext cx="4375826" cy="3385542"/>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a:t>
            </a:r>
            <a:r>
              <a:rPr lang="en-US" sz="2000" dirty="0">
                <a:solidFill>
                  <a:schemeClr val="bg1"/>
                </a:solidFill>
              </a:rPr>
              <a:t>In 2022, the layoff count peaked at the highest level of </a:t>
            </a:r>
            <a:r>
              <a:rPr lang="en-US" sz="2000" dirty="0">
                <a:solidFill>
                  <a:srgbClr val="FFC000"/>
                </a:solidFill>
              </a:rPr>
              <a:t>160,000</a:t>
            </a:r>
            <a:r>
              <a:rPr lang="en-US" sz="2000" dirty="0">
                <a:solidFill>
                  <a:schemeClr val="bg1"/>
                </a:solidFill>
              </a:rPr>
              <a:t> among all the years. However, the year 2023 has seen an almost 125,000 layoff count based on the data available for the first three months, suggesting that it could potentially surpass the peak if the trend continues until December 2023.</a:t>
            </a:r>
            <a:br>
              <a:rPr lang="en-US" dirty="0">
                <a:solidFill>
                  <a:schemeClr val="bg1"/>
                </a:solidFill>
              </a:rPr>
            </a:br>
            <a:endParaRPr lang="en-IN" dirty="0">
              <a:solidFill>
                <a:schemeClr val="bg1"/>
              </a:solidFill>
            </a:endParaRPr>
          </a:p>
        </p:txBody>
      </p:sp>
      <p:pic>
        <p:nvPicPr>
          <p:cNvPr id="6" name="Picture 5" descr="A graph with numbers and a line&#10;&#10;Description automatically generated">
            <a:extLst>
              <a:ext uri="{FF2B5EF4-FFF2-40B4-BE49-F238E27FC236}">
                <a16:creationId xmlns:a16="http://schemas.microsoft.com/office/drawing/2014/main" id="{4FFFA5CE-27D8-FFC9-C175-362EF1E2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33" y="1771511"/>
            <a:ext cx="6081392" cy="2537560"/>
          </a:xfrm>
          <a:prstGeom prst="rect">
            <a:avLst/>
          </a:prstGeom>
        </p:spPr>
      </p:pic>
      <p:sp>
        <p:nvSpPr>
          <p:cNvPr id="4" name="Footer Placeholder 3">
            <a:extLst>
              <a:ext uri="{FF2B5EF4-FFF2-40B4-BE49-F238E27FC236}">
                <a16:creationId xmlns:a16="http://schemas.microsoft.com/office/drawing/2014/main" id="{0F66A562-DF49-9F7D-7449-7BEDFD871588}"/>
              </a:ext>
            </a:extLst>
          </p:cNvPr>
          <p:cNvSpPr>
            <a:spLocks noGrp="1"/>
          </p:cNvSpPr>
          <p:nvPr>
            <p:ph type="ftr" sz="quarter" idx="11"/>
          </p:nvPr>
        </p:nvSpPr>
        <p:spPr>
          <a:xfrm>
            <a:off x="1141411" y="5883275"/>
            <a:ext cx="10132946"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382924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DBEF2-6E0D-7894-2013-5A3182C53687}"/>
              </a:ext>
            </a:extLst>
          </p:cNvPr>
          <p:cNvSpPr txBox="1"/>
          <p:nvPr/>
        </p:nvSpPr>
        <p:spPr>
          <a:xfrm>
            <a:off x="787436" y="0"/>
            <a:ext cx="10895482" cy="107004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cap="all" dirty="0">
                <a:solidFill>
                  <a:schemeClr val="bg1"/>
                </a:solidFill>
                <a:latin typeface="Amasis MT Pro Medium" panose="02040604050005020304" pitchFamily="18" charset="0"/>
                <a:ea typeface="+mj-ea"/>
                <a:cs typeface="+mj-cs"/>
              </a:rPr>
              <a:t>Q5. Find the </a:t>
            </a:r>
            <a:r>
              <a:rPr lang="en-US" sz="2800" cap="all" dirty="0" err="1">
                <a:solidFill>
                  <a:schemeClr val="bg1"/>
                </a:solidFill>
                <a:latin typeface="Amasis MT Pro Medium" panose="02040604050005020304" pitchFamily="18" charset="0"/>
                <a:ea typeface="+mj-ea"/>
                <a:cs typeface="+mj-cs"/>
              </a:rPr>
              <a:t>Total_laid_off</a:t>
            </a:r>
            <a:r>
              <a:rPr lang="en-US" sz="2800" cap="all" dirty="0">
                <a:solidFill>
                  <a:schemeClr val="bg1"/>
                </a:solidFill>
                <a:latin typeface="Amasis MT Pro Medium" panose="02040604050005020304" pitchFamily="18" charset="0"/>
                <a:ea typeface="+mj-ea"/>
                <a:cs typeface="+mj-cs"/>
              </a:rPr>
              <a:t> count by each stage </a:t>
            </a:r>
          </a:p>
        </p:txBody>
      </p:sp>
      <p:pic>
        <p:nvPicPr>
          <p:cNvPr id="5" name="Picture 4" descr="A white background with black text&#10;&#10;Description automatically generated">
            <a:extLst>
              <a:ext uri="{FF2B5EF4-FFF2-40B4-BE49-F238E27FC236}">
                <a16:creationId xmlns:a16="http://schemas.microsoft.com/office/drawing/2014/main" id="{02C4DD9B-D6CD-2896-75B8-68CE4D7C5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47" y="1486636"/>
            <a:ext cx="6735164" cy="167462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144BFDD-81DC-22CB-06B4-D91E44424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3474" y="1486636"/>
            <a:ext cx="2691700" cy="3902487"/>
          </a:xfrm>
          <a:prstGeom prst="rect">
            <a:avLst/>
          </a:prstGeom>
        </p:spPr>
      </p:pic>
      <p:sp>
        <p:nvSpPr>
          <p:cNvPr id="3" name="TextBox 2">
            <a:extLst>
              <a:ext uri="{FF2B5EF4-FFF2-40B4-BE49-F238E27FC236}">
                <a16:creationId xmlns:a16="http://schemas.microsoft.com/office/drawing/2014/main" id="{5174BF76-DA17-70B9-DD5C-8C22303B0C55}"/>
              </a:ext>
            </a:extLst>
          </p:cNvPr>
          <p:cNvSpPr txBox="1"/>
          <p:nvPr/>
        </p:nvSpPr>
        <p:spPr>
          <a:xfrm>
            <a:off x="1076147" y="3429000"/>
            <a:ext cx="7396644" cy="1846659"/>
          </a:xfrm>
          <a:prstGeom prst="rect">
            <a:avLst/>
          </a:prstGeom>
          <a:noFill/>
        </p:spPr>
        <p:txBody>
          <a:bodyPr wrap="square" rtlCol="0">
            <a:spAutoFit/>
          </a:bodyPr>
          <a:lstStyle/>
          <a:p>
            <a:r>
              <a:rPr lang="en-US" u="sng" dirty="0">
                <a:solidFill>
                  <a:schemeClr val="bg1"/>
                </a:solidFill>
              </a:rPr>
              <a:t>INSIGHTS:</a:t>
            </a:r>
          </a:p>
          <a:p>
            <a:endParaRPr lang="en-US" u="sng" dirty="0">
              <a:solidFill>
                <a:schemeClr val="bg1"/>
              </a:solidFill>
            </a:endParaRPr>
          </a:p>
          <a:p>
            <a:r>
              <a:rPr lang="en-US" dirty="0">
                <a:solidFill>
                  <a:schemeClr val="bg1"/>
                </a:solidFill>
              </a:rPr>
              <a:t>* </a:t>
            </a:r>
            <a:r>
              <a:rPr lang="en-US" sz="2000" dirty="0">
                <a:solidFill>
                  <a:srgbClr val="FFC000"/>
                </a:solidFill>
              </a:rPr>
              <a:t>204k people were laid off during the post-IPO stage. </a:t>
            </a:r>
            <a:r>
              <a:rPr lang="en-US" sz="2000" dirty="0">
                <a:solidFill>
                  <a:schemeClr val="bg1"/>
                </a:solidFill>
              </a:rPr>
              <a:t>This occurred due to cost-cutting actions taken by companies as they transitioned from private to public status in the stock market.</a:t>
            </a:r>
            <a:br>
              <a:rPr lang="en-US" dirty="0">
                <a:solidFill>
                  <a:schemeClr val="bg1"/>
                </a:solidFill>
              </a:rPr>
            </a:br>
            <a:endParaRPr lang="en-IN" dirty="0">
              <a:solidFill>
                <a:schemeClr val="bg1"/>
              </a:solidFill>
            </a:endParaRPr>
          </a:p>
        </p:txBody>
      </p:sp>
      <p:sp>
        <p:nvSpPr>
          <p:cNvPr id="4" name="Footer Placeholder 3">
            <a:extLst>
              <a:ext uri="{FF2B5EF4-FFF2-40B4-BE49-F238E27FC236}">
                <a16:creationId xmlns:a16="http://schemas.microsoft.com/office/drawing/2014/main" id="{8D9F24BA-0F54-229A-0FCC-66EC8CABCB5A}"/>
              </a:ext>
            </a:extLst>
          </p:cNvPr>
          <p:cNvSpPr>
            <a:spLocks noGrp="1"/>
          </p:cNvSpPr>
          <p:nvPr>
            <p:ph type="ftr" sz="quarter" idx="11"/>
          </p:nvPr>
        </p:nvSpPr>
        <p:spPr>
          <a:xfrm>
            <a:off x="1141411" y="5883275"/>
            <a:ext cx="10103763" cy="365125"/>
          </a:xfrm>
        </p:spPr>
        <p:txBody>
          <a:bodyPr/>
          <a:lstStyle/>
          <a:p>
            <a:pPr algn="r"/>
            <a:r>
              <a:rPr lang="en-IN" sz="1200" dirty="0"/>
              <a:t>Aarthi </a:t>
            </a:r>
            <a:r>
              <a:rPr lang="en-IN" sz="1200" dirty="0" err="1"/>
              <a:t>Duraisingam</a:t>
            </a:r>
            <a:endParaRPr lang="en-IN" sz="1200" dirty="0"/>
          </a:p>
        </p:txBody>
      </p:sp>
    </p:spTree>
    <p:extLst>
      <p:ext uri="{BB962C8B-B14F-4D97-AF65-F5344CB8AC3E}">
        <p14:creationId xmlns:p14="http://schemas.microsoft.com/office/powerpoint/2010/main" val="40430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742</TotalTime>
  <Words>722</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Amasis MT Pro Black</vt:lpstr>
      <vt:lpstr>Amasis MT Pro Medium</vt:lpstr>
      <vt:lpstr>Aptos</vt:lpstr>
      <vt:lpstr>Arial</vt:lpstr>
      <vt:lpstr>Tw Cen MT</vt:lpstr>
      <vt:lpstr>Circuit</vt:lpstr>
      <vt:lpstr>Exploratory data Analysis on layoffs dataset -  sQl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layoffs dataset -  sql project</dc:title>
  <dc:creator>Padmanabhan P</dc:creator>
  <cp:lastModifiedBy>Padmanabhan P</cp:lastModifiedBy>
  <cp:revision>8</cp:revision>
  <dcterms:created xsi:type="dcterms:W3CDTF">2024-05-06T02:35:21Z</dcterms:created>
  <dcterms:modified xsi:type="dcterms:W3CDTF">2024-05-09T01:43:11Z</dcterms:modified>
</cp:coreProperties>
</file>