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6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>
        <p:scale>
          <a:sx n="82" d="100"/>
          <a:sy n="82" d="100"/>
        </p:scale>
        <p:origin x="-1574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2709D-A366-43AF-9888-CEACDA6E9D68}" type="doc">
      <dgm:prSet loTypeId="urn:microsoft.com/office/officeart/2005/8/layout/process2" loCatId="process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F692781A-6645-48CA-9DFF-1F3ECC698B5A}">
      <dgm:prSet phldrT="[Text]" custT="1"/>
      <dgm:spPr/>
      <dgm:t>
        <a:bodyPr/>
        <a:lstStyle/>
        <a:p>
          <a:r>
            <a:rPr lang="en-US" sz="2400" b="1" i="1" cap="none" spc="0" smtClean="0">
              <a:ln w="50800"/>
              <a:effectLst/>
              <a:latin typeface="Rockwell" pitchFamily="18" charset="0"/>
            </a:rPr>
            <a:t>STEEL</a:t>
          </a:r>
          <a:r>
            <a:rPr lang="en-US" sz="3200" b="1" cap="none" spc="0" smtClean="0">
              <a:ln w="50800"/>
              <a:effectLst/>
              <a:latin typeface="Rockwell" pitchFamily="18" charset="0"/>
            </a:rPr>
            <a:t>  </a:t>
          </a:r>
          <a:r>
            <a:rPr lang="en-US" sz="2400" b="1" i="1" cap="none" spc="0" smtClean="0">
              <a:ln w="50800"/>
              <a:effectLst/>
              <a:latin typeface="Rockwell" pitchFamily="18" charset="0"/>
            </a:rPr>
            <a:t>DATA</a:t>
          </a:r>
          <a:endParaRPr lang="en-IN" sz="2400" b="1" i="1" cap="none" spc="0" dirty="0">
            <a:ln w="50800"/>
            <a:effectLst/>
            <a:latin typeface="Rockwell" pitchFamily="18" charset="0"/>
          </a:endParaRPr>
        </a:p>
      </dgm:t>
    </dgm:pt>
    <dgm:pt modelId="{A65084D0-96A5-4D0F-9908-59DB25D285B3}" type="parTrans" cxnId="{92BF2624-404D-48E3-BE0D-2DB91257DB32}">
      <dgm:prSet/>
      <dgm:spPr/>
      <dgm:t>
        <a:bodyPr/>
        <a:lstStyle/>
        <a:p>
          <a:endParaRPr lang="en-IN"/>
        </a:p>
      </dgm:t>
    </dgm:pt>
    <dgm:pt modelId="{AE5F3BC8-A906-4C5A-B032-F759B1A5736D}" type="sibTrans" cxnId="{92BF2624-404D-48E3-BE0D-2DB91257DB32}">
      <dgm:prSet/>
      <dgm:spPr/>
      <dgm:t>
        <a:bodyPr/>
        <a:lstStyle/>
        <a:p>
          <a:endParaRPr lang="en-IN"/>
        </a:p>
      </dgm:t>
    </dgm:pt>
    <dgm:pt modelId="{E1783FB3-FB0B-424F-BDF1-9B9D37071267}">
      <dgm:prSet phldrT="[Text]" custT="1"/>
      <dgm:spPr/>
      <dgm:t>
        <a:bodyPr/>
        <a:lstStyle/>
        <a:p>
          <a:r>
            <a:rPr lang="en-US" sz="2400" b="1" i="1" cap="none" spc="0" smtClean="0">
              <a:ln w="50800"/>
              <a:effectLst/>
              <a:latin typeface="Rockwell" pitchFamily="18" charset="0"/>
            </a:rPr>
            <a:t>SQL</a:t>
          </a:r>
          <a:r>
            <a:rPr lang="en-US" sz="2000" b="1" i="1" cap="none" spc="0" smtClean="0">
              <a:ln w="50800"/>
              <a:effectLst/>
            </a:rPr>
            <a:t> </a:t>
          </a:r>
          <a:r>
            <a:rPr lang="en-US" sz="2400" b="1" i="1" cap="none" spc="0" smtClean="0">
              <a:ln w="50800"/>
              <a:effectLst/>
              <a:latin typeface="Rockwell" pitchFamily="18" charset="0"/>
            </a:rPr>
            <a:t>CHALLENGE-6</a:t>
          </a:r>
          <a:endParaRPr lang="en-IN" sz="2400" b="1" i="1" cap="none" spc="0" dirty="0">
            <a:ln w="50800"/>
            <a:effectLst/>
            <a:latin typeface="Rockwell" pitchFamily="18" charset="0"/>
          </a:endParaRPr>
        </a:p>
      </dgm:t>
    </dgm:pt>
    <dgm:pt modelId="{C29A58F6-B370-4913-A01F-104E976E5CEC}" type="parTrans" cxnId="{23F23B87-32BD-4A15-966A-8FC4357FEBEF}">
      <dgm:prSet/>
      <dgm:spPr/>
      <dgm:t>
        <a:bodyPr/>
        <a:lstStyle/>
        <a:p>
          <a:endParaRPr lang="en-IN"/>
        </a:p>
      </dgm:t>
    </dgm:pt>
    <dgm:pt modelId="{74364AC9-19A7-41FD-BCBD-F6ED7823094B}" type="sibTrans" cxnId="{23F23B87-32BD-4A15-966A-8FC4357FEBEF}">
      <dgm:prSet/>
      <dgm:spPr/>
      <dgm:t>
        <a:bodyPr/>
        <a:lstStyle/>
        <a:p>
          <a:endParaRPr lang="en-IN"/>
        </a:p>
      </dgm:t>
    </dgm:pt>
    <dgm:pt modelId="{42BBA23B-2B48-4214-827D-8ED9CD920EC1}">
      <dgm:prSet phldrT="[Text]" custT="1"/>
      <dgm:spPr/>
      <dgm:t>
        <a:bodyPr/>
        <a:lstStyle/>
        <a:p>
          <a:r>
            <a:rPr lang="en-US" sz="2400" b="1" i="1" cap="none" spc="0" dirty="0" smtClean="0">
              <a:ln w="50800"/>
              <a:effectLst/>
              <a:latin typeface="Rockwell" pitchFamily="18" charset="0"/>
            </a:rPr>
            <a:t>MARKETING</a:t>
          </a:r>
        </a:p>
        <a:p>
          <a:r>
            <a:rPr lang="en-US" sz="2400" b="1" i="1" cap="none" spc="0" dirty="0" smtClean="0">
              <a:ln w="50800"/>
              <a:effectLst/>
              <a:latin typeface="Rockwell" pitchFamily="18" charset="0"/>
            </a:rPr>
            <a:t>ANALYSIS</a:t>
          </a:r>
          <a:endParaRPr lang="en-IN" sz="2400" b="1" i="1" cap="none" spc="0" dirty="0">
            <a:ln w="50800"/>
            <a:effectLst/>
            <a:latin typeface="Rockwell" pitchFamily="18" charset="0"/>
          </a:endParaRPr>
        </a:p>
      </dgm:t>
    </dgm:pt>
    <dgm:pt modelId="{71721428-C189-416B-BD92-5718D928C804}" type="parTrans" cxnId="{A9157B0D-074D-47C8-8B7D-9E46FDB2629D}">
      <dgm:prSet/>
      <dgm:spPr/>
      <dgm:t>
        <a:bodyPr/>
        <a:lstStyle/>
        <a:p>
          <a:endParaRPr lang="en-IN"/>
        </a:p>
      </dgm:t>
    </dgm:pt>
    <dgm:pt modelId="{E713DBB6-7193-41DD-956E-1A64B86214AE}" type="sibTrans" cxnId="{A9157B0D-074D-47C8-8B7D-9E46FDB2629D}">
      <dgm:prSet/>
      <dgm:spPr/>
      <dgm:t>
        <a:bodyPr/>
        <a:lstStyle/>
        <a:p>
          <a:endParaRPr lang="en-IN"/>
        </a:p>
      </dgm:t>
    </dgm:pt>
    <dgm:pt modelId="{92C68A85-BC46-41DD-B537-F14B7B5ACD92}" type="pres">
      <dgm:prSet presAssocID="{E942709D-A366-43AF-9888-CEACDA6E9D6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83A1BAE-BE9C-4547-86C6-7AAD4DDF0AD6}" type="pres">
      <dgm:prSet presAssocID="{F692781A-6645-48CA-9DFF-1F3ECC698B5A}" presName="node" presStyleLbl="node1" presStyleIdx="0" presStyleCnt="3" custScaleY="526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A21AB0-A7FD-4913-A967-F3086ACF9588}" type="pres">
      <dgm:prSet presAssocID="{AE5F3BC8-A906-4C5A-B032-F759B1A5736D}" presName="sibTrans" presStyleLbl="sibTrans2D1" presStyleIdx="0" presStyleCnt="2"/>
      <dgm:spPr/>
      <dgm:t>
        <a:bodyPr/>
        <a:lstStyle/>
        <a:p>
          <a:endParaRPr lang="en-IN"/>
        </a:p>
      </dgm:t>
    </dgm:pt>
    <dgm:pt modelId="{58DF0F8C-0D4D-47BB-9F93-FDAD09F2EE30}" type="pres">
      <dgm:prSet presAssocID="{AE5F3BC8-A906-4C5A-B032-F759B1A5736D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F510C9C-CBBF-4DD1-9FBD-93ABED5BFE82}" type="pres">
      <dgm:prSet presAssocID="{E1783FB3-FB0B-424F-BDF1-9B9D37071267}" presName="node" presStyleLbl="node1" presStyleIdx="1" presStyleCnt="3" custScaleY="572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6F036E-74FA-4D4F-AA21-76CDE6629CF4}" type="pres">
      <dgm:prSet presAssocID="{74364AC9-19A7-41FD-BCBD-F6ED7823094B}" presName="sibTrans" presStyleLbl="sibTrans2D1" presStyleIdx="1" presStyleCnt="2"/>
      <dgm:spPr/>
      <dgm:t>
        <a:bodyPr/>
        <a:lstStyle/>
        <a:p>
          <a:endParaRPr lang="en-IN"/>
        </a:p>
      </dgm:t>
    </dgm:pt>
    <dgm:pt modelId="{2EB07A01-7284-4EF2-B3EF-012715B8E70A}" type="pres">
      <dgm:prSet presAssocID="{74364AC9-19A7-41FD-BCBD-F6ED7823094B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8674BC27-CE3D-48EE-9F0B-FDA0A04A32F5}" type="pres">
      <dgm:prSet presAssocID="{42BBA23B-2B48-4214-827D-8ED9CD920EC1}" presName="node" presStyleLbl="node1" presStyleIdx="2" presStyleCnt="3" custScaleY="65181" custLinFactNeighborX="1267" custLinFactNeighborY="39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6D83BE3-27EE-4931-93C8-41018D7BD351}" type="presOf" srcId="{74364AC9-19A7-41FD-BCBD-F6ED7823094B}" destId="{2EB07A01-7284-4EF2-B3EF-012715B8E70A}" srcOrd="1" destOrd="0" presId="urn:microsoft.com/office/officeart/2005/8/layout/process2"/>
    <dgm:cxn modelId="{92BF2624-404D-48E3-BE0D-2DB91257DB32}" srcId="{E942709D-A366-43AF-9888-CEACDA6E9D68}" destId="{F692781A-6645-48CA-9DFF-1F3ECC698B5A}" srcOrd="0" destOrd="0" parTransId="{A65084D0-96A5-4D0F-9908-59DB25D285B3}" sibTransId="{AE5F3BC8-A906-4C5A-B032-F759B1A5736D}"/>
    <dgm:cxn modelId="{CCF44021-D5F5-48E6-8140-ABC0E78BAE9C}" type="presOf" srcId="{E1783FB3-FB0B-424F-BDF1-9B9D37071267}" destId="{EF510C9C-CBBF-4DD1-9FBD-93ABED5BFE82}" srcOrd="0" destOrd="0" presId="urn:microsoft.com/office/officeart/2005/8/layout/process2"/>
    <dgm:cxn modelId="{0D30BE67-0FA2-4F94-AA17-CC67DA512884}" type="presOf" srcId="{AE5F3BC8-A906-4C5A-B032-F759B1A5736D}" destId="{58DF0F8C-0D4D-47BB-9F93-FDAD09F2EE30}" srcOrd="1" destOrd="0" presId="urn:microsoft.com/office/officeart/2005/8/layout/process2"/>
    <dgm:cxn modelId="{38CFA5A2-70F4-44CB-9ACA-F13A2208E23E}" type="presOf" srcId="{AE5F3BC8-A906-4C5A-B032-F759B1A5736D}" destId="{96A21AB0-A7FD-4913-A967-F3086ACF9588}" srcOrd="0" destOrd="0" presId="urn:microsoft.com/office/officeart/2005/8/layout/process2"/>
    <dgm:cxn modelId="{23F23B87-32BD-4A15-966A-8FC4357FEBEF}" srcId="{E942709D-A366-43AF-9888-CEACDA6E9D68}" destId="{E1783FB3-FB0B-424F-BDF1-9B9D37071267}" srcOrd="1" destOrd="0" parTransId="{C29A58F6-B370-4913-A01F-104E976E5CEC}" sibTransId="{74364AC9-19A7-41FD-BCBD-F6ED7823094B}"/>
    <dgm:cxn modelId="{C12C646F-F38E-4A82-81E2-67F587735901}" type="presOf" srcId="{42BBA23B-2B48-4214-827D-8ED9CD920EC1}" destId="{8674BC27-CE3D-48EE-9F0B-FDA0A04A32F5}" srcOrd="0" destOrd="0" presId="urn:microsoft.com/office/officeart/2005/8/layout/process2"/>
    <dgm:cxn modelId="{BC0A9E6C-E518-4AB7-9418-35B2F8B9C234}" type="presOf" srcId="{74364AC9-19A7-41FD-BCBD-F6ED7823094B}" destId="{496F036E-74FA-4D4F-AA21-76CDE6629CF4}" srcOrd="0" destOrd="0" presId="urn:microsoft.com/office/officeart/2005/8/layout/process2"/>
    <dgm:cxn modelId="{36EF6BCB-02B8-47C4-A251-F90B3A184FF5}" type="presOf" srcId="{F692781A-6645-48CA-9DFF-1F3ECC698B5A}" destId="{083A1BAE-BE9C-4547-86C6-7AAD4DDF0AD6}" srcOrd="0" destOrd="0" presId="urn:microsoft.com/office/officeart/2005/8/layout/process2"/>
    <dgm:cxn modelId="{64CD977A-CD31-4750-B839-42DD7B5E716F}" type="presOf" srcId="{E942709D-A366-43AF-9888-CEACDA6E9D68}" destId="{92C68A85-BC46-41DD-B537-F14B7B5ACD92}" srcOrd="0" destOrd="0" presId="urn:microsoft.com/office/officeart/2005/8/layout/process2"/>
    <dgm:cxn modelId="{A9157B0D-074D-47C8-8B7D-9E46FDB2629D}" srcId="{E942709D-A366-43AF-9888-CEACDA6E9D68}" destId="{42BBA23B-2B48-4214-827D-8ED9CD920EC1}" srcOrd="2" destOrd="0" parTransId="{71721428-C189-416B-BD92-5718D928C804}" sibTransId="{E713DBB6-7193-41DD-956E-1A64B86214AE}"/>
    <dgm:cxn modelId="{C7FA7822-BF26-4202-87E9-8F7CFC56201C}" type="presParOf" srcId="{92C68A85-BC46-41DD-B537-F14B7B5ACD92}" destId="{083A1BAE-BE9C-4547-86C6-7AAD4DDF0AD6}" srcOrd="0" destOrd="0" presId="urn:microsoft.com/office/officeart/2005/8/layout/process2"/>
    <dgm:cxn modelId="{4D99C587-BD83-494F-B013-0F54D38031CA}" type="presParOf" srcId="{92C68A85-BC46-41DD-B537-F14B7B5ACD92}" destId="{96A21AB0-A7FD-4913-A967-F3086ACF9588}" srcOrd="1" destOrd="0" presId="urn:microsoft.com/office/officeart/2005/8/layout/process2"/>
    <dgm:cxn modelId="{E9DFF316-B6B7-405E-80E1-384830FD77B0}" type="presParOf" srcId="{96A21AB0-A7FD-4913-A967-F3086ACF9588}" destId="{58DF0F8C-0D4D-47BB-9F93-FDAD09F2EE30}" srcOrd="0" destOrd="0" presId="urn:microsoft.com/office/officeart/2005/8/layout/process2"/>
    <dgm:cxn modelId="{B1F6F51E-E0E0-44C2-A805-658D2F7965D7}" type="presParOf" srcId="{92C68A85-BC46-41DD-B537-F14B7B5ACD92}" destId="{EF510C9C-CBBF-4DD1-9FBD-93ABED5BFE82}" srcOrd="2" destOrd="0" presId="urn:microsoft.com/office/officeart/2005/8/layout/process2"/>
    <dgm:cxn modelId="{BEAC96A6-A993-4D03-A381-0113CD031A58}" type="presParOf" srcId="{92C68A85-BC46-41DD-B537-F14B7B5ACD92}" destId="{496F036E-74FA-4D4F-AA21-76CDE6629CF4}" srcOrd="3" destOrd="0" presId="urn:microsoft.com/office/officeart/2005/8/layout/process2"/>
    <dgm:cxn modelId="{26047277-0C9F-4762-8711-04612CCA8525}" type="presParOf" srcId="{496F036E-74FA-4D4F-AA21-76CDE6629CF4}" destId="{2EB07A01-7284-4EF2-B3EF-012715B8E70A}" srcOrd="0" destOrd="0" presId="urn:microsoft.com/office/officeart/2005/8/layout/process2"/>
    <dgm:cxn modelId="{8F341B39-2D58-4FBF-A3A0-C0EC84A1AA92}" type="presParOf" srcId="{92C68A85-BC46-41DD-B537-F14B7B5ACD92}" destId="{8674BC27-CE3D-48EE-9F0B-FDA0A04A32F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A1BAE-BE9C-4547-86C6-7AAD4DDF0AD6}">
      <dsp:nvSpPr>
        <dsp:cNvPr id="0" name=""/>
        <dsp:cNvSpPr/>
      </dsp:nvSpPr>
      <dsp:spPr>
        <a:xfrm>
          <a:off x="0" y="1759"/>
          <a:ext cx="3960440" cy="1189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cap="none" spc="0" smtClean="0">
              <a:ln w="50800"/>
              <a:effectLst/>
              <a:latin typeface="Rockwell" pitchFamily="18" charset="0"/>
            </a:rPr>
            <a:t>STEEL</a:t>
          </a:r>
          <a:r>
            <a:rPr lang="en-US" sz="3200" b="1" kern="1200" cap="none" spc="0" smtClean="0">
              <a:ln w="50800"/>
              <a:effectLst/>
              <a:latin typeface="Rockwell" pitchFamily="18" charset="0"/>
            </a:rPr>
            <a:t>  </a:t>
          </a:r>
          <a:r>
            <a:rPr lang="en-US" sz="2400" b="1" i="1" kern="1200" cap="none" spc="0" smtClean="0">
              <a:ln w="50800"/>
              <a:effectLst/>
              <a:latin typeface="Rockwell" pitchFamily="18" charset="0"/>
            </a:rPr>
            <a:t>DATA</a:t>
          </a:r>
          <a:endParaRPr lang="en-IN" sz="2400" b="1" i="1" kern="1200" cap="none" spc="0" dirty="0">
            <a:ln w="50800"/>
            <a:effectLst/>
            <a:latin typeface="Rockwell" pitchFamily="18" charset="0"/>
          </a:endParaRPr>
        </a:p>
      </dsp:txBody>
      <dsp:txXfrm>
        <a:off x="34828" y="36587"/>
        <a:ext cx="3890784" cy="1119455"/>
      </dsp:txXfrm>
    </dsp:sp>
    <dsp:sp modelId="{96A21AB0-A7FD-4913-A967-F3086ACF9588}">
      <dsp:nvSpPr>
        <dsp:cNvPr id="0" name=""/>
        <dsp:cNvSpPr/>
      </dsp:nvSpPr>
      <dsp:spPr>
        <a:xfrm rot="5400000">
          <a:off x="1556883" y="1247315"/>
          <a:ext cx="846672" cy="1016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/>
        </a:p>
      </dsp:txBody>
      <dsp:txXfrm rot="-5400000">
        <a:off x="1675417" y="1331982"/>
        <a:ext cx="609604" cy="592670"/>
      </dsp:txXfrm>
    </dsp:sp>
    <dsp:sp modelId="{EF510C9C-CBBF-4DD1-9FBD-93ABED5BFE82}">
      <dsp:nvSpPr>
        <dsp:cNvPr id="0" name=""/>
        <dsp:cNvSpPr/>
      </dsp:nvSpPr>
      <dsp:spPr>
        <a:xfrm>
          <a:off x="0" y="2319767"/>
          <a:ext cx="3960440" cy="1292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cap="none" spc="0" smtClean="0">
              <a:ln w="50800"/>
              <a:effectLst/>
              <a:latin typeface="Rockwell" pitchFamily="18" charset="0"/>
            </a:rPr>
            <a:t>SQL</a:t>
          </a:r>
          <a:r>
            <a:rPr lang="en-US" sz="2000" b="1" i="1" kern="1200" cap="none" spc="0" smtClean="0">
              <a:ln w="50800"/>
              <a:effectLst/>
            </a:rPr>
            <a:t> </a:t>
          </a:r>
          <a:r>
            <a:rPr lang="en-US" sz="2400" b="1" i="1" kern="1200" cap="none" spc="0" smtClean="0">
              <a:ln w="50800"/>
              <a:effectLst/>
              <a:latin typeface="Rockwell" pitchFamily="18" charset="0"/>
            </a:rPr>
            <a:t>CHALLENGE-6</a:t>
          </a:r>
          <a:endParaRPr lang="en-IN" sz="2400" b="1" i="1" kern="1200" cap="none" spc="0" dirty="0">
            <a:ln w="50800"/>
            <a:effectLst/>
            <a:latin typeface="Rockwell" pitchFamily="18" charset="0"/>
          </a:endParaRPr>
        </a:p>
      </dsp:txBody>
      <dsp:txXfrm>
        <a:off x="37868" y="2357635"/>
        <a:ext cx="3884704" cy="1217189"/>
      </dsp:txXfrm>
    </dsp:sp>
    <dsp:sp modelId="{496F036E-74FA-4D4F-AA21-76CDE6629CF4}">
      <dsp:nvSpPr>
        <dsp:cNvPr id="0" name=""/>
        <dsp:cNvSpPr/>
      </dsp:nvSpPr>
      <dsp:spPr>
        <a:xfrm rot="5400000">
          <a:off x="1556224" y="3670016"/>
          <a:ext cx="847991" cy="1016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800" kern="1200"/>
        </a:p>
      </dsp:txBody>
      <dsp:txXfrm rot="-5400000">
        <a:off x="1675418" y="3754024"/>
        <a:ext cx="609604" cy="593594"/>
      </dsp:txXfrm>
    </dsp:sp>
    <dsp:sp modelId="{8674BC27-CE3D-48EE-9F0B-FDA0A04A32F5}">
      <dsp:nvSpPr>
        <dsp:cNvPr id="0" name=""/>
        <dsp:cNvSpPr/>
      </dsp:nvSpPr>
      <dsp:spPr>
        <a:xfrm>
          <a:off x="0" y="4743347"/>
          <a:ext cx="3960440" cy="1471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cap="none" spc="0" dirty="0" smtClean="0">
              <a:ln w="50800"/>
              <a:effectLst/>
              <a:latin typeface="Rockwell" pitchFamily="18" charset="0"/>
            </a:rPr>
            <a:t>MARKETING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cap="none" spc="0" dirty="0" smtClean="0">
              <a:ln w="50800"/>
              <a:effectLst/>
              <a:latin typeface="Rockwell" pitchFamily="18" charset="0"/>
            </a:rPr>
            <a:t>ANALYSIS</a:t>
          </a:r>
          <a:endParaRPr lang="en-IN" sz="2400" b="1" i="1" kern="1200" cap="none" spc="0" dirty="0">
            <a:ln w="50800"/>
            <a:effectLst/>
            <a:latin typeface="Rockwell" pitchFamily="18" charset="0"/>
          </a:endParaRPr>
        </a:p>
      </dsp:txBody>
      <dsp:txXfrm>
        <a:off x="43103" y="4786450"/>
        <a:ext cx="3874234" cy="1385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640B-46A7-4C1F-8E76-CA26CD235C41}" type="datetimeFigureOut">
              <a:rPr lang="en-IN" smtClean="0"/>
              <a:t>2023/12/08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29DA-AAC4-4A22-9AB0-0361AF34E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029DA-AAC4-4A22-9AB0-0361AF34EB9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F9DE-C63A-424E-9B4D-242C8B9D94ED}" type="datetime1">
              <a:rPr lang="en-IN" smtClean="0"/>
              <a:t>2023/12/08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7A6E-1526-4A65-A98F-6C90DF15BA4A}" type="datetime1">
              <a:rPr lang="en-IN" smtClean="0"/>
              <a:t>2023/12/08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3A15-3158-4D06-BCC2-C58BD1944624}" type="datetime1">
              <a:rPr lang="en-IN" smtClean="0"/>
              <a:t>2023/12/08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8BAC-A8BE-45D1-B235-1CA0EE16A123}" type="datetime1">
              <a:rPr lang="en-IN" smtClean="0"/>
              <a:t>2023/12/08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AC19-3D37-4CFB-964E-85B58CC4B514}" type="datetime1">
              <a:rPr lang="en-IN" smtClean="0"/>
              <a:t>2023/12/08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1BD4-AD1F-4C5A-8AA1-3AEFF2037DA8}" type="datetime1">
              <a:rPr lang="en-IN" smtClean="0"/>
              <a:t>2023/12/08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7A7-787A-4B71-A2E4-1E1AC4D8CF79}" type="datetime1">
              <a:rPr lang="en-IN" smtClean="0"/>
              <a:t>2023/12/08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AB76-8601-429D-8AD7-F5208D0C7588}" type="datetime1">
              <a:rPr lang="en-IN" smtClean="0"/>
              <a:t>2023/12/08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5263-854B-42A0-ADED-D6A82F10681B}" type="datetime1">
              <a:rPr lang="en-IN" smtClean="0"/>
              <a:t>2023/12/08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493C-60BB-45C4-947E-A91D277E4EE4}" type="datetime1">
              <a:rPr lang="en-IN" smtClean="0"/>
              <a:t>2023/12/08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41-1E75-45EF-B8B7-331D20FC37C2}" type="datetime1">
              <a:rPr lang="en-IN" smtClean="0"/>
              <a:t>2023/12/08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Aarthi Durai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B4F7473-7683-402D-A6A0-9A0806B83660}" type="datetime1">
              <a:rPr lang="en-IN" smtClean="0"/>
              <a:t>2023/12/08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IN" smtClean="0"/>
              <a:t>Aarthi Durai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7C70D76-980B-411E-B23A-DCF658EA717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4869278"/>
              </p:ext>
            </p:extLst>
          </p:nvPr>
        </p:nvGraphicFramePr>
        <p:xfrm>
          <a:off x="611560" y="260648"/>
          <a:ext cx="3960440" cy="62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779912" y="6381328"/>
            <a:ext cx="4572000" cy="365125"/>
          </a:xfrm>
        </p:spPr>
        <p:txBody>
          <a:bodyPr>
            <a:normAutofit fontScale="92500" lnSpcReduction="20000"/>
          </a:bodyPr>
          <a:lstStyle/>
          <a:p>
            <a:pPr lvl="0" algn="r"/>
            <a:r>
              <a:rPr lang="en-US" sz="2400" cap="none" dirty="0" err="1" smtClean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US" sz="2400" cap="none" dirty="0" smtClean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cap="none" dirty="0" err="1" smtClean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24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9" t="6878" r="23276" b="21397"/>
          <a:stretch/>
        </p:blipFill>
        <p:spPr bwMode="auto">
          <a:xfrm>
            <a:off x="4716016" y="692696"/>
            <a:ext cx="4248471" cy="5184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7. T</a:t>
            </a:r>
            <a:r>
              <a:rPr lang="en-US" sz="2800" b="1" dirty="0" smtClean="0"/>
              <a:t>he </a:t>
            </a:r>
            <a:r>
              <a:rPr lang="en-US" sz="2800" b="1" dirty="0"/>
              <a:t>percentage contribution of each product to the total </a:t>
            </a:r>
            <a:r>
              <a:rPr lang="en-US" sz="2800" b="1" dirty="0" smtClean="0"/>
              <a:t>revenue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70" name="Picture 2" descr="C:\Users\Padmanabhan\Desktop\AARTHI SQL\SteelData-6\Query_7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682279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7. T</a:t>
            </a:r>
            <a:r>
              <a:rPr lang="en-US" sz="2800" b="1" dirty="0" smtClean="0"/>
              <a:t>he </a:t>
            </a:r>
            <a:r>
              <a:rPr lang="en-US" sz="2800" b="1" dirty="0"/>
              <a:t>percentage contribution of each product to the total </a:t>
            </a:r>
            <a:r>
              <a:rPr lang="en-US" sz="2800" b="1" dirty="0" smtClean="0"/>
              <a:t>revenue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194" name="Picture 2" descr="C:\Users\Padmanabhan\Desktop\AARTHI SQL\SteelData-6\Que_7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040560" cy="43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8. Compare the </a:t>
            </a:r>
            <a:r>
              <a:rPr lang="en-US" sz="2800" b="1" dirty="0" smtClean="0"/>
              <a:t>Total quantity </a:t>
            </a:r>
            <a:r>
              <a:rPr lang="en-US" sz="2800" b="1" dirty="0"/>
              <a:t>sold during marketing campaigns to outside the marketing campaigns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219" name="Picture 3" descr="C:\Users\Padmanabhan\Desktop\AARTHI SQL\SteelData-6\Query_8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3211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Padmanabhan\Desktop\AARTHI SQL\SteelData-6\Que_8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340" y="5229200"/>
            <a:ext cx="2947116" cy="6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9. Compare the revenue generated by products inside the marketing campaigns to outside the campaigns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43" name="Picture 3" descr="C:\Users\Padmanabhan\Desktop\AARTHI SQL\SteelData-6\Query_9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256584" cy="338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Padmanabhan\Desktop\AARTHI SQL\SteelData-6\Que_9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20518"/>
            <a:ext cx="31400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10. Rank the products by their average daily quantity sold</a:t>
            </a:r>
            <a:endParaRPr lang="en-IN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266" name="Picture 2" descr="C:\Users\Padmanabhan\Desktop\AARTHI SQL\SteelData-6\Query_10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524744"/>
            <a:ext cx="439248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Padmanabhan\Desktop\AARTHI SQL\SteelData-6\Que_10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4" y="2388840"/>
            <a:ext cx="3132137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Insights </a:t>
            </a:r>
            <a:endParaRPr lang="en-US" sz="3600" b="1" u="sng" dirty="0" smtClean="0"/>
          </a:p>
          <a:p>
            <a:r>
              <a:rPr lang="en-US" dirty="0" smtClean="0"/>
              <a:t>1</a:t>
            </a:r>
            <a:r>
              <a:rPr lang="en-US" dirty="0"/>
              <a:t>. "Summer Sale" Campaign has the highest sale Transactions </a:t>
            </a:r>
            <a:r>
              <a:rPr lang="en-US" dirty="0" smtClean="0"/>
              <a:t>of  </a:t>
            </a:r>
            <a:r>
              <a:rPr lang="en-US" dirty="0"/>
              <a:t>7, followed by "New Collection Launch" Campaign of 6 total transactions.</a:t>
            </a:r>
          </a:p>
          <a:p>
            <a:endParaRPr lang="en-US" dirty="0"/>
          </a:p>
          <a:p>
            <a:r>
              <a:rPr lang="en-US" dirty="0"/>
              <a:t>2. Organic Cotton Sweater has the highest sales quantity of 9.</a:t>
            </a:r>
          </a:p>
          <a:p>
            <a:endParaRPr lang="en-US" dirty="0"/>
          </a:p>
          <a:p>
            <a:r>
              <a:rPr lang="en-US" dirty="0"/>
              <a:t>3. "Summer Sale" Campaign ranked No.1 in Total Revenue generation of 639.92, followed by "New Collection Launch" Campaign with 439.92 of Total Revenue. </a:t>
            </a:r>
          </a:p>
          <a:p>
            <a:endParaRPr lang="en-US" dirty="0"/>
          </a:p>
          <a:p>
            <a:r>
              <a:rPr lang="en-US" dirty="0"/>
              <a:t>4. "Bottoms" Ranked No.1 in The Top Selling Product Category by the Total Revenue of 1289.79</a:t>
            </a:r>
          </a:p>
          <a:p>
            <a:endParaRPr lang="en-US" dirty="0"/>
          </a:p>
          <a:p>
            <a:r>
              <a:rPr lang="en-US" dirty="0"/>
              <a:t>5. "Recycled Denim Jeans" Product Contributed Highest of 13.71% Of  </a:t>
            </a:r>
            <a:r>
              <a:rPr lang="en-US" dirty="0" smtClean="0"/>
              <a:t>sales </a:t>
            </a:r>
            <a:r>
              <a:rPr lang="en-US" dirty="0"/>
              <a:t>to the Total Revenue and "Hemp Crop Top" Contributed Lowest of 0.54% of sales to the Total Revenue.</a:t>
            </a:r>
          </a:p>
          <a:p>
            <a:endParaRPr lang="en-US" dirty="0"/>
          </a:p>
          <a:p>
            <a:r>
              <a:rPr lang="en-US" dirty="0"/>
              <a:t>6. The </a:t>
            </a:r>
            <a:r>
              <a:rPr lang="en-US" dirty="0" smtClean="0"/>
              <a:t>Revenue </a:t>
            </a:r>
            <a:r>
              <a:rPr lang="en-US" dirty="0"/>
              <a:t>Generated during Campaign is 1289.81 and the Revenue generated outside Campaign is 3379.31 which is 38% Contribution.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868144" y="6143625"/>
            <a:ext cx="3168352" cy="554385"/>
          </a:xfrm>
        </p:spPr>
        <p:txBody>
          <a:bodyPr/>
          <a:lstStyle/>
          <a:p>
            <a:r>
              <a:rPr lang="en-US" sz="3200" cap="none" dirty="0" smtClean="0"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          Thank you!</a:t>
            </a:r>
            <a:endParaRPr lang="en-IN" sz="3200" cap="none" dirty="0"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762000" y="61436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cap="none" dirty="0" err="1" smtClean="0"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 smtClean="0"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 smtClean="0"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08720"/>
            <a:ext cx="3779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Intro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As a </a:t>
            </a:r>
            <a:r>
              <a:rPr lang="en-US" dirty="0"/>
              <a:t>Marketing </a:t>
            </a:r>
            <a:r>
              <a:rPr lang="en-US" dirty="0" smtClean="0"/>
              <a:t>Analyst, </a:t>
            </a:r>
            <a:r>
              <a:rPr lang="en-US" dirty="0"/>
              <a:t>we  have to provide </a:t>
            </a:r>
            <a:r>
              <a:rPr lang="en-US" dirty="0" smtClean="0"/>
              <a:t>insights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'Sustainable Clothing Co.' </a:t>
            </a:r>
            <a:r>
              <a:rPr lang="en-US" dirty="0" smtClean="0"/>
              <a:t>who have </a:t>
            </a:r>
            <a:r>
              <a:rPr lang="en-US" dirty="0"/>
              <a:t>been running several marketing campaigns </a:t>
            </a:r>
            <a:r>
              <a:rPr lang="en-US" dirty="0" smtClean="0"/>
              <a:t> and </a:t>
            </a:r>
            <a:r>
              <a:rPr lang="en-US" dirty="0" smtClean="0"/>
              <a:t>analyzing </a:t>
            </a:r>
            <a:r>
              <a:rPr lang="en-US" dirty="0" smtClean="0"/>
              <a:t>whether </a:t>
            </a:r>
            <a:r>
              <a:rPr lang="en-US" dirty="0"/>
              <a:t>they have been successful or not. 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Analyzing </a:t>
            </a:r>
            <a:r>
              <a:rPr lang="en-US" dirty="0"/>
              <a:t>the following tables to find out crucial information about </a:t>
            </a:r>
            <a:r>
              <a:rPr lang="en-US" dirty="0" smtClean="0"/>
              <a:t>the products, Performance and </a:t>
            </a:r>
            <a:r>
              <a:rPr lang="en-US" dirty="0"/>
              <a:t>R</a:t>
            </a:r>
            <a:r>
              <a:rPr lang="en-US" dirty="0" smtClean="0"/>
              <a:t>evenue, </a:t>
            </a:r>
            <a:r>
              <a:rPr lang="en-US" dirty="0" err="1" smtClean="0"/>
              <a:t>etc</a:t>
            </a:r>
            <a:r>
              <a:rPr lang="en-US" dirty="0" smtClean="0"/>
              <a:t>,.</a:t>
            </a:r>
            <a:endParaRPr lang="en-US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16216" y="6309320"/>
            <a:ext cx="2133600" cy="304800"/>
          </a:xfrm>
        </p:spPr>
        <p:txBody>
          <a:bodyPr/>
          <a:lstStyle/>
          <a:p>
            <a:pPr algn="r"/>
            <a:fld id="{87C70D76-980B-411E-B23A-DCF658EA7176}" type="slidenum">
              <a:rPr lang="en-IN" smtClean="0"/>
              <a:pPr algn="r"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2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9" t="6878" r="23276" b="21397"/>
          <a:stretch/>
        </p:blipFill>
        <p:spPr bwMode="auto">
          <a:xfrm>
            <a:off x="4716016" y="692696"/>
            <a:ext cx="4248471" cy="5184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4638" y="468472"/>
            <a:ext cx="159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Tables</a:t>
            </a:r>
            <a:endParaRPr lang="en-IN" sz="36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 descr="C:\Users\Padmanabhan\Desktop\AARTHI SQL\SteelData-6\2023-12-07_14h06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268760"/>
            <a:ext cx="727280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580" y="134076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Total number of Transactions </a:t>
            </a:r>
            <a:r>
              <a:rPr lang="en-US" sz="2800" b="1" dirty="0"/>
              <a:t>during each marketing campaign</a:t>
            </a:r>
            <a:endParaRPr lang="en-IN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980" y="54868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Customer Insights Analysis</a:t>
            </a:r>
            <a:endParaRPr lang="en-IN" sz="3200" b="1" u="sng" dirty="0"/>
          </a:p>
        </p:txBody>
      </p:sp>
      <p:pic>
        <p:nvPicPr>
          <p:cNvPr id="1026" name="Picture 2" descr="C:\Users\Padmanabhan\Desktop\AARTHI SQL\SteelData-6\Query_1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2" y="2470463"/>
            <a:ext cx="4813160" cy="175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dmanabhan\Desktop\AARTHI SQL\SteelData-6\Que_1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75" y="4709221"/>
            <a:ext cx="310925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/>
              <a:t>. </a:t>
            </a:r>
            <a:r>
              <a:rPr lang="en-US" sz="2800" b="1" dirty="0" smtClean="0"/>
              <a:t>The product with </a:t>
            </a:r>
            <a:r>
              <a:rPr lang="en-US" sz="2800" b="1" dirty="0"/>
              <a:t>the highest sales quantity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 descr="C:\Users\Padmanabhan\Desktop\AARTHI SQL\SteelData-6\Query_2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431780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dmanabhan\Desktop\AARTHI SQL\SteelData-6\Que_2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45024"/>
            <a:ext cx="3808547" cy="8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  <a:r>
              <a:rPr lang="en-US" sz="2800" b="1" dirty="0"/>
              <a:t>. </a:t>
            </a:r>
            <a:r>
              <a:rPr lang="en-US" sz="2800" b="1" dirty="0" smtClean="0"/>
              <a:t>The </a:t>
            </a:r>
            <a:r>
              <a:rPr lang="en-US" sz="2800" b="1" dirty="0"/>
              <a:t>total revenue generated from each marketing </a:t>
            </a:r>
            <a:r>
              <a:rPr lang="en-US" sz="2800" b="1" dirty="0" smtClean="0"/>
              <a:t>campaign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4" name="Picture 2" descr="C:\Users\Padmanabhan\Desktop\AARTHI SQL\SteelData-6\Query_3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527936"/>
            <a:ext cx="5112568" cy="2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admanabhan\Desktop\AARTHI SQL\SteelData-6\Que_3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941168"/>
            <a:ext cx="229393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The </a:t>
            </a:r>
            <a:r>
              <a:rPr lang="en-US" sz="2800" b="1" dirty="0"/>
              <a:t>top-selling product category based on the total </a:t>
            </a:r>
            <a:r>
              <a:rPr lang="en-US" sz="2800" b="1" dirty="0" smtClean="0"/>
              <a:t>revenue.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098" name="Picture 2" descr="C:\Users\Padmanabhan\Desktop\AARTHI SQL\SteelData-6\Query_4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80421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dmanabhan\Desktop\AARTHI SQL\SteelData-6\Que_4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77072"/>
            <a:ext cx="29626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The products </a:t>
            </a:r>
            <a:r>
              <a:rPr lang="en-US" sz="2800" b="1" dirty="0"/>
              <a:t>had a higher quantity sold compared to the average quantity </a:t>
            </a:r>
            <a:r>
              <a:rPr lang="en-US" sz="2800" b="1" dirty="0" smtClean="0"/>
              <a:t>sold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122" name="Picture 2" descr="C:\Users\Padmanabhan\Desktop\AARTHI SQL\SteelData-6\Query_5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479045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dmanabhan\Desktop\AARTHI SQL\SteelData-6\Que_5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2454275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 </a:t>
            </a:r>
            <a:r>
              <a:rPr lang="en-US" sz="2800" b="1" dirty="0" smtClean="0"/>
              <a:t>The </a:t>
            </a:r>
            <a:r>
              <a:rPr lang="en-US" sz="2800" b="1" dirty="0"/>
              <a:t>average revenue generated per day during the marketing </a:t>
            </a:r>
            <a:r>
              <a:rPr lang="en-US" sz="2800" b="1" dirty="0" smtClean="0"/>
              <a:t>campaigns.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C70D76-980B-411E-B23A-DCF658EA717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Aarthi</a:t>
            </a:r>
            <a:r>
              <a:rPr lang="en-IN" sz="3200" cap="none" dirty="0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3200" cap="none" dirty="0" err="1">
                <a:solidFill>
                  <a:srgbClr val="FFFFFF"/>
                </a:solidFill>
                <a:latin typeface="Bahnschrift SemiBold SemiConden" pitchFamily="34" charset="0"/>
                <a:ea typeface="Arial Unicode MS" pitchFamily="34" charset="-128"/>
                <a:cs typeface="Arial Unicode MS" pitchFamily="34" charset="-128"/>
              </a:rPr>
              <a:t>Durai</a:t>
            </a:r>
            <a:endParaRPr lang="en-IN" sz="3200" cap="none" dirty="0">
              <a:solidFill>
                <a:srgbClr val="FFFFFF"/>
              </a:solidFill>
              <a:latin typeface="Bahnschrift SemiBold SemiConden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146" name="Picture 2" descr="C:\Users\Padmanabhan\Desktop\AARTHI SQL\SteelData-6\Query_6-sq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7"/>
            <a:ext cx="4680520" cy="34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admanabhan\Desktop\AARTHI SQL\SteelData-6\Que_6-sql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5" y="5116413"/>
            <a:ext cx="2713037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779</TotalTime>
  <Words>347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Padmanabhan</dc:creator>
  <cp:lastModifiedBy>Padmanabhan</cp:lastModifiedBy>
  <cp:revision>29</cp:revision>
  <dcterms:created xsi:type="dcterms:W3CDTF">2023-11-25T17:33:37Z</dcterms:created>
  <dcterms:modified xsi:type="dcterms:W3CDTF">2023-12-08T17:50:14Z</dcterms:modified>
</cp:coreProperties>
</file>