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8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104888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88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88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8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694" name="Rectangle 8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9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96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7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algn="l" indent="0" marL="0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98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699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700" name="Rectangle 10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0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829" name="Rectangle 12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830" name="Oval 16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31" name="Oval 17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32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33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34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35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836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ah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83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838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39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4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indent="0" marL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4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8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43" name="Rectangle 15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8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717" name="Rectangle 10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18" name="Oval 13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9" name="Oval 14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20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21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22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23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24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ah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2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26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7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30" name="Rectangle 12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806" name="Rectangle 16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807" name="Oval 19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08" name="Oval 21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09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10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11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813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8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815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b="0" dirty="0" sz="9600" i="0" lang="en-US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048816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b="0" dirty="0" sz="9600" i="0" lang="en-US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1048817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18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indent="0" marL="0">
              <a:buNone/>
              <a:defRPr b="0" cap="small" dirty="0" sz="1400" i="0" kern="1200" lang="en-US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9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8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22" name="Rectangle 18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8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702" name="Rectangle 10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03" name="Oval 14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4" name="Oval 15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5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6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7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8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09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11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2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algn="l" indent="0" marL="0">
              <a:buNone/>
              <a:defRPr cap="none" sz="20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5" name="Rectangle 13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1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52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3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5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7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30" name="Straight Connector 16"/>
          <p:cNvCxnSpPr>
            <a:cxnSpLocks/>
          </p:cNvCxnSpPr>
          <p:nvPr/>
        </p:nvCxnSpPr>
        <p:spPr>
          <a:xfrm>
            <a:off x="4403971" y="2569633"/>
            <a:ext cx="0" cy="3492499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7"/>
          <p:cNvCxnSpPr>
            <a:cxnSpLocks/>
          </p:cNvCxnSpPr>
          <p:nvPr/>
        </p:nvCxnSpPr>
        <p:spPr>
          <a:xfrm>
            <a:off x="7772401" y="2569633"/>
            <a:ext cx="0" cy="3492499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85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85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6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0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1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5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4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55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7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58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28" name="Straight Connector 42"/>
          <p:cNvCxnSpPr>
            <a:cxnSpLocks/>
          </p:cNvCxnSpPr>
          <p:nvPr/>
        </p:nvCxnSpPr>
        <p:spPr>
          <a:xfrm>
            <a:off x="4405831" y="2569633"/>
            <a:ext cx="0" cy="3492499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43"/>
          <p:cNvCxnSpPr>
            <a:cxnSpLocks/>
          </p:cNvCxnSpPr>
          <p:nvPr/>
        </p:nvCxnSpPr>
        <p:spPr>
          <a:xfrm>
            <a:off x="7797802" y="2569633"/>
            <a:ext cx="0" cy="3492499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p>
            <a:endParaRPr lang="en-IN"/>
          </a:p>
        </p:txBody>
      </p:sp>
      <p:sp>
        <p:nvSpPr>
          <p:cNvPr id="10487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8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7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anchor="t" anchorCtr="0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80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8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790" name="Rectangle 11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91" name="Oval 14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92" name="Oval 15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93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94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95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96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/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9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98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9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800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anchor="b" anchorCtr="0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0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02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8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04" name="Rectangle 13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8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25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8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762" name="Rectangle 13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63" name="Oval 16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64" name="Oval 17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65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66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67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68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/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69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70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7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7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algn="l" indent="0" marL="0">
              <a:buNone/>
              <a:defRPr cap="all" sz="20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76" name="Rectangle 15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46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47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84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9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0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8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2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8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8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8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6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8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88" name="Rectangle 6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8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861" name="Rectangle 13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862" name="Oval 16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63" name="Oval 18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64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65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66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67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/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6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86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87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871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72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73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indent="0" marL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7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87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76" name="Rectangle 15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87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732" name="Rectangle 13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33" name="Oval 16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4" name="Oval 17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5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6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7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8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/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9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40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4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4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b="0"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algn="ctr"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4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indent="0" marL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4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47" name="Rectangle 15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image" Target="../media/image1.jpeg"/><Relationship Id="rId2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576" name="Rectangle 6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Oval 12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Oval 14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583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ah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58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585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6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1" sz="1000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="1" sz="1000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1048589" name="Rectangle 20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9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/>
        </p:spPr>
        <p:txBody>
          <a:bodyPr anchor="b" bIns="45720" lIns="91440" rIns="91440" rtlCol="0" tIns="45720" vert="horz"/>
          <a:lstStyle>
            <a:lvl1pPr algn="ctr">
              <a:defRPr b="0" sz="2800" i="0">
                <a:solidFill>
                  <a:schemeClr val="bg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457200" eaLnBrk="1" hangingPunct="1" latinLnBrk="0" rtl="0">
        <a:spcBef>
          <a:spcPct val="0"/>
        </a:spcBef>
        <a:buNone/>
        <a:defRPr b="0" sz="360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8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6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8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489822"/>
            <a:ext cx="11049001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 u="sng">
                <a:solidFill>
                  <a:srgbClr val="0F0F0F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 u="sng">
                <a:solidFill>
                  <a:srgbClr val="0F0F0F"/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 </a:t>
            </a:r>
            <a:br>
              <a:rPr b="1" dirty="0" i="0" lang="en-US" u="sng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dirty="0" spc="15" u="sng">
              <a:latin typeface="Algerian" panose="04020705040A02060702" pitchFamily="82" charset="0"/>
            </a:endParaRPr>
          </a:p>
        </p:txBody>
      </p:sp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352540" y="891331"/>
            <a:ext cx="838199" cy="172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i="1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STUDENT NAME: </a:t>
            </a:r>
            <a:r>
              <a:rPr b="1" dirty="0" sz="2400" i="1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b="1" dirty="0" sz="2400" i="1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b="1" dirty="0" sz="2400" i="1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b="1" dirty="0" sz="2400" i="1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b="1" dirty="0" sz="2400" i="1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b="1" dirty="0" sz="2400" i="1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b="1" dirty="0" sz="2400" i="1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b="1" dirty="0" sz="2400" i="1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b="1" dirty="0" sz="2400" i="1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b="1" dirty="0" sz="2400" i="1" lang="en-US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b="1" dirty="0" sz="2400" i="1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REGISTER NO:3122</a:t>
            </a:r>
            <a:r>
              <a:rPr b="1" dirty="0" sz="2400" i="1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b="1" dirty="0" sz="2400" i="1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b="1" dirty="0" sz="2400" i="1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b="1" dirty="0" sz="2400" i="1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b="1" dirty="0" sz="2400" i="1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altLang="en-US" lang="zh-CN"/>
          </a:p>
          <a:p>
            <a:r>
              <a:rPr b="1" dirty="0" sz="2400" i="1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DEPARTMENT:B,COM(</a:t>
            </a:r>
            <a:r>
              <a:rPr b="1" dirty="0" sz="24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GENERAL)</a:t>
            </a:r>
            <a:endParaRPr b="1" dirty="0" sz="2400" i="1" lang="en-US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b="1" dirty="0" sz="2400" i="1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COLLEGE: PERI </a:t>
            </a:r>
            <a:r>
              <a:rPr b="1" dirty="0" sz="24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COLLEGE OF ARTS AND SCIENCE </a:t>
            </a:r>
            <a:endParaRPr b="1" dirty="0" sz="2400" i="1" lang="en-US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b="1" dirty="0" sz="2400" i="1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NM </a:t>
            </a:r>
            <a:r>
              <a:rPr b="1" sz="2400" i="1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ID: </a:t>
            </a:r>
            <a:r>
              <a:rPr b="1" sz="2400" i="1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E30B6C6DE600FFDB4A94CCFB966058BC</a:t>
            </a:r>
            <a:endParaRPr b="1" dirty="0" sz="2400" i="1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62000" y="753741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solidFill>
                  <a:schemeClr val="bg2"/>
                </a:solidFill>
                <a:latin typeface="Trebuchet MS"/>
                <a:cs typeface="Trebuchet MS"/>
              </a:rPr>
              <a:t>M</a:t>
            </a:r>
            <a:r>
              <a:rPr b="1" dirty="0" sz="4800">
                <a:solidFill>
                  <a:schemeClr val="bg2"/>
                </a:solidFill>
                <a:latin typeface="Trebuchet MS"/>
                <a:cs typeface="Trebuchet MS"/>
              </a:rPr>
              <a:t>O</a:t>
            </a:r>
            <a:r>
              <a:rPr b="1" dirty="0" sz="4800" spc="-15">
                <a:solidFill>
                  <a:schemeClr val="bg2"/>
                </a:solidFill>
                <a:latin typeface="Trebuchet MS"/>
                <a:cs typeface="Trebuchet MS"/>
              </a:rPr>
              <a:t>D</a:t>
            </a:r>
            <a:r>
              <a:rPr b="1" dirty="0" sz="4800" spc="-35">
                <a:solidFill>
                  <a:schemeClr val="bg2"/>
                </a:solidFill>
                <a:latin typeface="Trebuchet MS"/>
                <a:cs typeface="Trebuchet MS"/>
              </a:rPr>
              <a:t>E</a:t>
            </a:r>
            <a:r>
              <a:rPr b="1" dirty="0" sz="4800" spc="-30">
                <a:solidFill>
                  <a:schemeClr val="bg2"/>
                </a:solidFill>
                <a:latin typeface="Trebuchet MS"/>
                <a:cs typeface="Trebuchet MS"/>
              </a:rPr>
              <a:t>LL</a:t>
            </a:r>
            <a:r>
              <a:rPr b="1" dirty="0" sz="4800" spc="-5">
                <a:solidFill>
                  <a:schemeClr val="bg2"/>
                </a:solidFill>
                <a:latin typeface="Trebuchet MS"/>
                <a:cs typeface="Trebuchet MS"/>
              </a:rPr>
              <a:t>I</a:t>
            </a:r>
            <a:r>
              <a:rPr b="1" dirty="0" sz="4800" spc="30">
                <a:solidFill>
                  <a:schemeClr val="bg2"/>
                </a:solidFill>
                <a:latin typeface="Trebuchet MS"/>
                <a:cs typeface="Trebuchet MS"/>
              </a:rPr>
              <a:t>N</a:t>
            </a:r>
            <a:r>
              <a:rPr b="1" dirty="0" sz="4800" spc="5">
                <a:solidFill>
                  <a:schemeClr val="bg2"/>
                </a:solidFill>
                <a:latin typeface="Trebuchet MS"/>
                <a:cs typeface="Trebuchet MS"/>
              </a:rPr>
              <a:t>G</a:t>
            </a:r>
            <a:endParaRPr dirty="0" sz="4800">
              <a:solidFill>
                <a:schemeClr val="bg2"/>
              </a:solidFill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Box 6"/>
          <p:cNvSpPr txBox="1"/>
          <p:nvPr/>
        </p:nvSpPr>
        <p:spPr>
          <a:xfrm>
            <a:off x="1016544" y="2120949"/>
            <a:ext cx="9058185" cy="2529841"/>
          </a:xfrm>
          <a:prstGeom prst="rect"/>
          <a:noFill/>
        </p:spPr>
        <p:txBody>
          <a:bodyPr wrap="square">
            <a:spAutoFit/>
          </a:bodyPr>
          <a:p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 PivotTables for Advanced Analysis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can dynamically summarize and analyze your data:</a:t>
            </a:r>
          </a:p>
          <a:p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Your Data Range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Go to Insert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PivotTable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Configure PivotTable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Rows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Project Name or Department.</a:t>
            </a:r>
          </a:p>
          <a:p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Columns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Performance Metrics.</a:t>
            </a:r>
          </a:p>
          <a:p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Values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Average or Count of Performance Metrics.</a:t>
            </a: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048686" name="TextBox 10"/>
          <p:cNvSpPr txBox="1"/>
          <p:nvPr/>
        </p:nvSpPr>
        <p:spPr>
          <a:xfrm>
            <a:off x="1016543" y="4737050"/>
            <a:ext cx="8517981" cy="1463041"/>
          </a:xfrm>
          <a:prstGeom prst="rect"/>
          <a:noFill/>
        </p:spPr>
        <p:txBody>
          <a:bodyPr wrap="square">
            <a:spAutoFit/>
          </a:bodyPr>
          <a:p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Conditional Formatting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Highlight key performance metrics:</a:t>
            </a:r>
          </a:p>
          <a:p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Cells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Highlight the range of performance data.</a:t>
            </a:r>
          </a:p>
          <a:p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Conditional Formatting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Go to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Color            </a:t>
            </a:r>
          </a:p>
          <a:p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Scales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Bars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 apply formatting based on performance values.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>
            <a:duotone>
              <a:prstClr val="black"/>
              <a:srgbClr val="7030A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1781174" y="2292357"/>
            <a:ext cx="6753225" cy="4350197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3"/>
          <p:cNvSpPr txBox="1"/>
          <p:nvPr/>
        </p:nvSpPr>
        <p:spPr>
          <a:xfrm>
            <a:off x="685800" y="2667000"/>
            <a:ext cx="11125200" cy="3508653"/>
          </a:xfrm>
          <a:prstGeom prst="rect"/>
          <a:noFill/>
        </p:spPr>
        <p:txBody>
          <a:bodyPr wrap="square">
            <a:spAutoFit/>
          </a:bodyPr>
          <a:p>
            <a:r>
              <a:rPr dirty="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creating an effective employee performance analysis model in Excel involves several key steps to ensure you can track, analyze, and visualize data efficiently:</a:t>
            </a:r>
          </a:p>
          <a:p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r>
              <a:rPr dirty="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Start by structuring your data in a well-organized table, including essential fields such as Employee ID, Name, Gender, Department, Project ID, Performance Metrics, and Ratings.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 Tables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Develop summary tables to aggregate data by projects and departments. This helps in understanding overall performance trends and making comparisons.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dirty="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Utilize charts and graphs to visually represent performance data. Bar charts, pie charts, and line graphs can provide clear insights into how employees are performing across different projects and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49312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sp>
        <p:nvSpPr>
          <p:cNvPr id="1048625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637331"/>
            <a:ext cx="838199" cy="426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4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0" y="-32467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4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509974"/>
            <a:ext cx="235712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 spc="25"/>
              <a:t>A</a:t>
            </a:r>
            <a:r>
              <a:rPr dirty="0" sz="4000" spc="-5"/>
              <a:t>G</a:t>
            </a:r>
            <a:r>
              <a:rPr dirty="0" sz="4000" spc="-35"/>
              <a:t>E</a:t>
            </a:r>
            <a:r>
              <a:rPr dirty="0" sz="4000" spc="15"/>
              <a:t>N</a:t>
            </a:r>
            <a:r>
              <a:rPr dirty="0" sz="400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637331"/>
            <a:ext cx="838199" cy="426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94740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637331"/>
            <a:ext cx="838199" cy="426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TextBox 10"/>
          <p:cNvSpPr txBox="1"/>
          <p:nvPr/>
        </p:nvSpPr>
        <p:spPr>
          <a:xfrm>
            <a:off x="1066800" y="2610534"/>
            <a:ext cx="6653939" cy="3088641"/>
          </a:xfrm>
          <a:prstGeom prst="rect"/>
          <a:noFill/>
        </p:spPr>
        <p:txBody>
          <a:bodyPr wrap="square">
            <a:sp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Analyzing employee performance using Excel helps organizations make data-driven decisions to enhance productivity, address skill gaps, and recognize achievements, ultimately leading to improved overall performance and employee satisfaction.</a:t>
            </a:r>
          </a:p>
          <a:p>
            <a:endParaRPr dirty="0" sz="32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7924800" y="1709946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643618" y="1051299"/>
            <a:ext cx="5147582" cy="63222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4000" spc="5" u="sng">
                <a:latin typeface="Algerian" panose="04020705040A02060702" pitchFamily="82" charset="0"/>
              </a:rPr>
              <a:t>PROJECT</a:t>
            </a:r>
            <a:r>
              <a:rPr b="1" dirty="0" sz="4000" lang="en-IN" spc="5" u="sng">
                <a:latin typeface="Algerian" panose="04020705040A02060702" pitchFamily="82" charset="0"/>
              </a:rPr>
              <a:t> </a:t>
            </a:r>
            <a:r>
              <a:rPr b="1" dirty="0" sz="4000" spc="-20" u="sng">
                <a:latin typeface="Algerian" panose="04020705040A02060702" pitchFamily="82" charset="0"/>
              </a:rPr>
              <a:t>OVERVI</a:t>
            </a:r>
            <a:r>
              <a:rPr b="1" dirty="0" sz="4000" lang="en-IN" spc="-20" u="sng">
                <a:latin typeface="Algerian" panose="04020705040A02060702" pitchFamily="82" charset="0"/>
              </a:rPr>
              <a:t>EW</a:t>
            </a:r>
            <a:endParaRPr b="1" dirty="0" sz="4250" u="sng">
              <a:latin typeface="Algerian" panose="04020705040A02060702" pitchFamily="82" charset="0"/>
            </a:endParaRPr>
          </a:p>
        </p:txBody>
      </p:sp>
      <p:sp>
        <p:nvSpPr>
          <p:cNvPr id="1048654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637331"/>
            <a:ext cx="838199" cy="426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TextBox 10"/>
          <p:cNvSpPr txBox="1"/>
          <p:nvPr/>
        </p:nvSpPr>
        <p:spPr>
          <a:xfrm>
            <a:off x="1081088" y="2316680"/>
            <a:ext cx="7924800" cy="3291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summary of a project overview for data analytics using MS Excel</a:t>
            </a: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Analytics using MS Excel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leverage MS Excel's data analytics capabilities to extract insights, identify trends, and inform business decisions..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demonstrate the power of MS Excel in data analytics, providing actionable insights to drive informed business decisions.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838200" y="914400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i="1" spc="25" u="sng">
                <a:latin typeface="Algerian" panose="04020705040A02060702" pitchFamily="82" charset="0"/>
              </a:rPr>
              <a:t>W</a:t>
            </a:r>
            <a:r>
              <a:rPr b="1" dirty="0" sz="3200" i="1" spc="-20" u="sng">
                <a:latin typeface="Algerian" panose="04020705040A02060702" pitchFamily="82" charset="0"/>
              </a:rPr>
              <a:t>H</a:t>
            </a:r>
            <a:r>
              <a:rPr b="1" dirty="0" sz="3200" i="1" spc="20" u="sng">
                <a:latin typeface="Algerian" panose="04020705040A02060702" pitchFamily="82" charset="0"/>
              </a:rPr>
              <a:t>O</a:t>
            </a:r>
            <a:r>
              <a:rPr b="1" dirty="0" sz="3200" i="1" spc="-235" u="sng">
                <a:latin typeface="Algerian" panose="04020705040A02060702" pitchFamily="82" charset="0"/>
              </a:rPr>
              <a:t> </a:t>
            </a:r>
            <a:r>
              <a:rPr b="1" dirty="0" sz="3200" i="1" spc="-10" u="sng">
                <a:latin typeface="Algerian" panose="04020705040A02060702" pitchFamily="82" charset="0"/>
              </a:rPr>
              <a:t>AR</a:t>
            </a:r>
            <a:r>
              <a:rPr b="1" dirty="0" sz="3200" i="1" spc="15" u="sng">
                <a:latin typeface="Algerian" panose="04020705040A02060702" pitchFamily="82" charset="0"/>
              </a:rPr>
              <a:t>E</a:t>
            </a:r>
            <a:r>
              <a:rPr b="1" dirty="0" sz="3200" i="1" spc="-35" u="sng">
                <a:latin typeface="Algerian" panose="04020705040A02060702" pitchFamily="82" charset="0"/>
              </a:rPr>
              <a:t> </a:t>
            </a:r>
            <a:r>
              <a:rPr b="1" dirty="0" sz="3200" i="1" spc="-10" u="sng">
                <a:latin typeface="Algerian" panose="04020705040A02060702" pitchFamily="82" charset="0"/>
              </a:rPr>
              <a:t>T</a:t>
            </a:r>
            <a:r>
              <a:rPr b="1" dirty="0" sz="3200" i="1" spc="-15" u="sng">
                <a:latin typeface="Algerian" panose="04020705040A02060702" pitchFamily="82" charset="0"/>
              </a:rPr>
              <a:t>H</a:t>
            </a:r>
            <a:r>
              <a:rPr b="1" dirty="0" sz="3200" i="1" spc="15" u="sng">
                <a:latin typeface="Algerian" panose="04020705040A02060702" pitchFamily="82" charset="0"/>
              </a:rPr>
              <a:t>E</a:t>
            </a:r>
            <a:r>
              <a:rPr b="1" dirty="0" sz="3200" i="1" spc="-35" u="sng">
                <a:latin typeface="Algerian" panose="04020705040A02060702" pitchFamily="82" charset="0"/>
              </a:rPr>
              <a:t> </a:t>
            </a:r>
            <a:r>
              <a:rPr b="1" dirty="0" sz="3200" i="1" spc="-20" u="sng">
                <a:latin typeface="Algerian" panose="04020705040A02060702" pitchFamily="82" charset="0"/>
              </a:rPr>
              <a:t>E</a:t>
            </a:r>
            <a:r>
              <a:rPr b="1" dirty="0" sz="3200" i="1" spc="30" u="sng">
                <a:latin typeface="Algerian" panose="04020705040A02060702" pitchFamily="82" charset="0"/>
              </a:rPr>
              <a:t>N</a:t>
            </a:r>
            <a:r>
              <a:rPr b="1" dirty="0" sz="3200" i="1" spc="15" u="sng">
                <a:latin typeface="Algerian" panose="04020705040A02060702" pitchFamily="82" charset="0"/>
              </a:rPr>
              <a:t>D</a:t>
            </a:r>
            <a:r>
              <a:rPr b="1" dirty="0" sz="3200" i="1" spc="-45" u="sng">
                <a:latin typeface="Algerian" panose="04020705040A02060702" pitchFamily="82" charset="0"/>
              </a:rPr>
              <a:t> </a:t>
            </a:r>
            <a:r>
              <a:rPr b="1" dirty="0" sz="3200" i="1" u="sng">
                <a:latin typeface="Algerian" panose="04020705040A02060702" pitchFamily="82" charset="0"/>
              </a:rPr>
              <a:t>U</a:t>
            </a:r>
            <a:r>
              <a:rPr b="1" dirty="0" sz="3200" i="1" spc="10" u="sng">
                <a:latin typeface="Algerian" panose="04020705040A02060702" pitchFamily="82" charset="0"/>
              </a:rPr>
              <a:t>S</a:t>
            </a:r>
            <a:r>
              <a:rPr b="1" dirty="0" sz="3200" i="1" spc="-25" u="sng">
                <a:latin typeface="Algerian" panose="04020705040A02060702" pitchFamily="82" charset="0"/>
              </a:rPr>
              <a:t>E</a:t>
            </a:r>
            <a:r>
              <a:rPr b="1" dirty="0" sz="3200" i="1" spc="-10" u="sng">
                <a:latin typeface="Algerian" panose="04020705040A02060702" pitchFamily="82" charset="0"/>
              </a:rPr>
              <a:t>R</a:t>
            </a:r>
            <a:r>
              <a:rPr b="1" dirty="0" sz="3200" i="1" spc="5" u="sng">
                <a:latin typeface="Algerian" panose="04020705040A02060702" pitchFamily="82" charset="0"/>
              </a:rPr>
              <a:t>S?</a:t>
            </a:r>
            <a:endParaRPr b="1" dirty="0" sz="3200" i="1" u="sng">
              <a:latin typeface="Algerian" panose="04020705040A02060702" pitchFamily="82" charset="0"/>
            </a:endParaRPr>
          </a:p>
        </p:txBody>
      </p:sp>
      <p:sp>
        <p:nvSpPr>
          <p:cNvPr id="1048660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637331"/>
            <a:ext cx="838199" cy="426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TextBox 8"/>
          <p:cNvSpPr txBox="1"/>
          <p:nvPr/>
        </p:nvSpPr>
        <p:spPr>
          <a:xfrm>
            <a:off x="1371600" y="2828835"/>
            <a:ext cx="6098720" cy="20726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6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Employer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Organization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Firm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10352540" y="43719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10262052" y="5740873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89415" y="856841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66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637331"/>
            <a:ext cx="838199" cy="426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TextBox 9"/>
          <p:cNvSpPr txBox="1"/>
          <p:nvPr/>
        </p:nvSpPr>
        <p:spPr>
          <a:xfrm>
            <a:off x="2819400" y="2752787"/>
            <a:ext cx="6098720" cy="31394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r>
              <a:rPr b="1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in Excel allows you to selectively display and analyze specific subsets of data based on criteria, enabling focused insights and streamlined data management.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r>
              <a:rPr altLang="en-US" b="1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in Excel help organize and manage data by allowing users to collapse or expand sections of related rows or columns, facilitating better data navigation and analysis.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altLang="en-US" b="1" dirty="0" sz="1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b="1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altLang="en-US"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</a:t>
            </a:r>
            <a:r>
              <a:rPr altLang="en-US" b="1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Excel is a powerful tool that summarizes, analyzes, and presents large datasets by organizing data into rows, columns, and values for dynamic and interactive reporting</a:t>
            </a:r>
            <a:r>
              <a:rPr altLang="en-US" b="1" dirty="0" sz="1800" lang="en-US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3"/>
          <p:cNvSpPr txBox="1"/>
          <p:nvPr/>
        </p:nvSpPr>
        <p:spPr>
          <a:xfrm>
            <a:off x="1371599" y="2209800"/>
            <a:ext cx="8761413" cy="3634741"/>
          </a:xfrm>
          <a:prstGeom prst="rect"/>
          <a:noFill/>
        </p:spPr>
        <p:txBody>
          <a:bodyPr wrap="square">
            <a:spAutoFit/>
          </a:bodyPr>
          <a:p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 is 5 features in employee dataset.</a:t>
            </a:r>
          </a:p>
          <a:p>
            <a:endParaRPr b="1"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18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</a:t>
            </a:r>
            <a:r>
              <a:rPr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b="1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r>
              <a:rPr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," "Revenue," "Expenses," "Profit," and "Market Share" to clearly present and compare metrics for each unit.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18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18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 </a:t>
            </a:r>
            <a:r>
              <a:rPr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b="1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Apply conditional formatting to highlight high or low performance scores for better visualization.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18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18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b="1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b="1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Number Format</a:t>
            </a:r>
            <a:r>
              <a:rPr altLang="en-US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the Rating column is formatted to show numbers or a rating scale if applicable.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1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18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gender </a:t>
            </a:r>
            <a:r>
              <a:rPr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:Create a summary table to analyze </a:t>
            </a:r>
            <a:r>
              <a:rPr b="1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levels by gender</a:t>
            </a:r>
            <a:r>
              <a:rPr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This table will help you visualize the data more </a:t>
            </a:r>
            <a:r>
              <a:rPr dirty="0" sz="1800" lang="en-US"/>
              <a:t>effectively.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70881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Box 10"/>
          <p:cNvSpPr txBox="1"/>
          <p:nvPr/>
        </p:nvSpPr>
        <p:spPr>
          <a:xfrm>
            <a:off x="3049361" y="2959170"/>
            <a:ext cx="6098720" cy="1158241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:</a:t>
            </a:r>
            <a:endParaRPr b="1"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IFS (Z8-5”VERY HIGH”28-4,”HIGH”,28&gt;3,”MED”,TRUE,”LOW”)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lastClr="000000" val="windowText"/>
      </a:dk1>
      <a:lt1>
        <a:sysClr lastClr="FFFFFF" val="window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Sathish Kumar</cp:lastModifiedBy>
  <dcterms:created xsi:type="dcterms:W3CDTF">2024-03-29T04:07:22Z</dcterms:created>
  <dcterms:modified xsi:type="dcterms:W3CDTF">2024-09-11T08:45:30Z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ad378619330d47f9a94beaedc401a6af</vt:lpwstr>
  </property>
</Properties>
</file>