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24D5CD-7E70-42BF-B3B5-E1CB37FAB4F2}">
  <a:tblStyle styleId="{A624D5CD-7E70-42BF-B3B5-E1CB37FAB4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68BE8C8-AA7B-4C87-9812-0E4F8BC3BE1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aa1e904f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aa1e904f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d51e315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d51e315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d51e315f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d51e315f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aa1e904f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aa1e904f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aa1e904f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aa1e904f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aa1e904f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aa1e904f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aa1e904f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aa1e904f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aa1e904f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aa1e904f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aa1e904f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aa1e904f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baa1e904f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baa1e904f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aa1e904f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aa1e904f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aa1e904f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aa1e904f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aa1e904f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aa1e904f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aa1e904f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aa1e904f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aa1e904f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aa1e904f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aa1e904f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aa1e904f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aa1e904f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aa1e904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0d4134474cd84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0d4134474cd84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d51e315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d51e315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aa1e904f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aa1e904f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aa1e904f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aa1e904f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pic>
        <p:nvPicPr>
          <p:cNvPr descr="greyWatermark-20.png" id="13" name="Google Shape;13;p2"/>
          <p:cNvPicPr preferRelativeResize="0"/>
          <p:nvPr/>
        </p:nvPicPr>
        <p:blipFill rotWithShape="1">
          <a:blip r:embed="rId2">
            <a:alphaModFix/>
          </a:blip>
          <a:srcRect b="0" l="0" r="0" t="0"/>
          <a:stretch/>
        </p:blipFill>
        <p:spPr>
          <a:xfrm>
            <a:off x="5185590" y="2236414"/>
            <a:ext cx="2968808" cy="2907086"/>
          </a:xfrm>
          <a:prstGeom prst="rect">
            <a:avLst/>
          </a:prstGeom>
          <a:noFill/>
          <a:ln>
            <a:noFill/>
          </a:ln>
        </p:spPr>
      </p:pic>
      <p:sp>
        <p:nvSpPr>
          <p:cNvPr id="14" name="Google Shape;14;p2"/>
          <p:cNvSpPr txBox="1"/>
          <p:nvPr>
            <p:ph type="ctrTitle"/>
          </p:nvPr>
        </p:nvSpPr>
        <p:spPr>
          <a:xfrm>
            <a:off x="457200" y="1714500"/>
            <a:ext cx="68580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Verdana"/>
              <a:buNone/>
              <a:defRPr b="1"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subTitle"/>
          </p:nvPr>
        </p:nvSpPr>
        <p:spPr>
          <a:xfrm>
            <a:off x="457200" y="3031236"/>
            <a:ext cx="6858000" cy="74310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200"/>
              </a:spcBef>
              <a:spcAft>
                <a:spcPts val="0"/>
              </a:spcAft>
              <a:buSzPts val="2800"/>
              <a:buNone/>
              <a:defRPr sz="2800">
                <a:solidFill>
                  <a:schemeClr val="dk2"/>
                </a:solidFill>
              </a:defRPr>
            </a:lvl1pPr>
            <a:lvl2pPr lvl="1" algn="ctr">
              <a:lnSpc>
                <a:spcPct val="95000"/>
              </a:lnSpc>
              <a:spcBef>
                <a:spcPts val="600"/>
              </a:spcBef>
              <a:spcAft>
                <a:spcPts val="0"/>
              </a:spcAft>
              <a:buSzPts val="2000"/>
              <a:buNone/>
              <a:defRPr>
                <a:solidFill>
                  <a:srgbClr val="888888"/>
                </a:solidFill>
              </a:defRPr>
            </a:lvl2pPr>
            <a:lvl3pPr lvl="2" algn="ctr">
              <a:lnSpc>
                <a:spcPct val="95000"/>
              </a:lnSpc>
              <a:spcBef>
                <a:spcPts val="600"/>
              </a:spcBef>
              <a:spcAft>
                <a:spcPts val="0"/>
              </a:spcAft>
              <a:buSzPts val="1800"/>
              <a:buNone/>
              <a:defRPr>
                <a:solidFill>
                  <a:srgbClr val="888888"/>
                </a:solidFill>
              </a:defRPr>
            </a:lvl3pPr>
            <a:lvl4pPr lvl="3" algn="ctr">
              <a:lnSpc>
                <a:spcPct val="95000"/>
              </a:lnSpc>
              <a:spcBef>
                <a:spcPts val="600"/>
              </a:spcBef>
              <a:spcAft>
                <a:spcPts val="0"/>
              </a:spcAft>
              <a:buSzPts val="1600"/>
              <a:buNone/>
              <a:defRPr>
                <a:solidFill>
                  <a:srgbClr val="888888"/>
                </a:solidFill>
              </a:defRPr>
            </a:lvl4pPr>
            <a:lvl5pPr lvl="4" algn="ctr">
              <a:lnSpc>
                <a:spcPct val="95000"/>
              </a:lnSpc>
              <a:spcBef>
                <a:spcPts val="600"/>
              </a:spcBef>
              <a:spcAft>
                <a:spcPts val="0"/>
              </a:spcAft>
              <a:buSzPts val="16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pic>
        <p:nvPicPr>
          <p:cNvPr id="16" name="Google Shape;16;p2"/>
          <p:cNvPicPr preferRelativeResize="0"/>
          <p:nvPr/>
        </p:nvPicPr>
        <p:blipFill rotWithShape="1">
          <a:blip r:embed="rId3">
            <a:alphaModFix/>
          </a:blip>
          <a:srcRect b="0" l="0" r="0" t="0"/>
          <a:stretch/>
        </p:blipFill>
        <p:spPr>
          <a:xfrm>
            <a:off x="533400" y="742950"/>
            <a:ext cx="2057400" cy="6669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Caption">
  <p:cSld name="PhotoCaption">
    <p:spTree>
      <p:nvGrpSpPr>
        <p:cNvPr id="62" name="Shape 62"/>
        <p:cNvGrpSpPr/>
        <p:nvPr/>
      </p:nvGrpSpPr>
      <p:grpSpPr>
        <a:xfrm>
          <a:off x="0" y="0"/>
          <a:ext cx="0" cy="0"/>
          <a:chOff x="0" y="0"/>
          <a:chExt cx="0" cy="0"/>
        </a:xfrm>
      </p:grpSpPr>
      <p:sp>
        <p:nvSpPr>
          <p:cNvPr id="63" name="Google Shape;63;p11"/>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1" y="4790748"/>
            <a:ext cx="457200" cy="2955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65" name="Google Shape;65;p11"/>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p:nvPr>
            <p:ph idx="2" type="pic"/>
          </p:nvPr>
        </p:nvSpPr>
        <p:spPr>
          <a:xfrm>
            <a:off x="457200" y="1143000"/>
            <a:ext cx="5867400" cy="3486300"/>
          </a:xfrm>
          <a:prstGeom prst="rect">
            <a:avLst/>
          </a:prstGeom>
          <a:noFill/>
          <a:ln>
            <a:noFill/>
          </a:ln>
        </p:spPr>
      </p:sp>
      <p:sp>
        <p:nvSpPr>
          <p:cNvPr id="67" name="Google Shape;67;p11"/>
          <p:cNvSpPr txBox="1"/>
          <p:nvPr>
            <p:ph idx="1" type="body"/>
          </p:nvPr>
        </p:nvSpPr>
        <p:spPr>
          <a:xfrm>
            <a:off x="6553200" y="1143000"/>
            <a:ext cx="2133600" cy="348630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200"/>
              </a:spcBef>
              <a:spcAft>
                <a:spcPts val="0"/>
              </a:spcAft>
              <a:buSzPts val="2000"/>
              <a:buFont typeface="Verdana"/>
              <a:buNone/>
              <a:defRPr sz="2000"/>
            </a:lvl1pPr>
            <a:lvl2pPr indent="-342900" lvl="1" marL="914400" algn="l">
              <a:lnSpc>
                <a:spcPct val="95000"/>
              </a:lnSpc>
              <a:spcBef>
                <a:spcPts val="600"/>
              </a:spcBef>
              <a:spcAft>
                <a:spcPts val="0"/>
              </a:spcAft>
              <a:buSzPts val="1800"/>
              <a:buChar char="─"/>
              <a:defRPr sz="1800"/>
            </a:lvl2pPr>
            <a:lvl3pPr indent="-330200" lvl="2" marL="1371600" algn="l">
              <a:lnSpc>
                <a:spcPct val="95000"/>
              </a:lnSpc>
              <a:spcBef>
                <a:spcPts val="600"/>
              </a:spcBef>
              <a:spcAft>
                <a:spcPts val="0"/>
              </a:spcAft>
              <a:buSzPts val="1600"/>
              <a:buChar char="▪"/>
              <a:defRPr sz="1600"/>
            </a:lvl3pPr>
            <a:lvl4pPr indent="-317500" lvl="3" marL="1828800" algn="l">
              <a:lnSpc>
                <a:spcPct val="95000"/>
              </a:lnSpc>
              <a:spcBef>
                <a:spcPts val="600"/>
              </a:spcBef>
              <a:spcAft>
                <a:spcPts val="0"/>
              </a:spcAft>
              <a:buSzPts val="1400"/>
              <a:buChar char="o"/>
              <a:defRPr sz="1400"/>
            </a:lvl4pPr>
            <a:lvl5pPr indent="-317500" lvl="4" marL="2286000" algn="l">
              <a:lnSpc>
                <a:spcPct val="95000"/>
              </a:lnSpc>
              <a:spcBef>
                <a:spcPts val="600"/>
              </a:spcBef>
              <a:spcAft>
                <a:spcPts val="0"/>
              </a:spcAft>
              <a:buSzPts val="1400"/>
              <a:buChar char="•"/>
              <a:defRPr sz="14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Red" showMasterSp="0">
  <p:cSld name="BlankRed">
    <p:bg>
      <p:bgPr>
        <a:solidFill>
          <a:schemeClr val="lt2"/>
        </a:solidFill>
      </p:bgPr>
    </p:bg>
    <p:spTree>
      <p:nvGrpSpPr>
        <p:cNvPr id="68" name="Shape 68"/>
        <p:cNvGrpSpPr/>
        <p:nvPr/>
      </p:nvGrpSpPr>
      <p:grpSpPr>
        <a:xfrm>
          <a:off x="0" y="0"/>
          <a:ext cx="0" cy="0"/>
          <a:chOff x="0" y="0"/>
          <a:chExt cx="0" cy="0"/>
        </a:xfrm>
      </p:grpSpPr>
      <p:pic>
        <p:nvPicPr>
          <p:cNvPr id="69" name="Google Shape;69;p12"/>
          <p:cNvPicPr preferRelativeResize="0"/>
          <p:nvPr/>
        </p:nvPicPr>
        <p:blipFill rotWithShape="1">
          <a:blip r:embed="rId2">
            <a:alphaModFix/>
          </a:blip>
          <a:srcRect b="0" l="0" r="0" t="0"/>
          <a:stretch/>
        </p:blipFill>
        <p:spPr>
          <a:xfrm>
            <a:off x="2562225" y="1075135"/>
            <a:ext cx="3014663" cy="299323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457200" y="1143000"/>
            <a:ext cx="8229600" cy="3486300"/>
          </a:xfrm>
          <a:prstGeom prst="rect">
            <a:avLst/>
          </a:prstGeom>
          <a:noFill/>
          <a:ln>
            <a:noFill/>
          </a:ln>
        </p:spPr>
        <p:txBody>
          <a:bodyPr anchorCtr="0" anchor="t" bIns="45700" lIns="91425" spcFirstLastPara="1" rIns="91425" wrap="square" tIns="45700">
            <a:normAutofit/>
          </a:bodyPr>
          <a:lstStyle>
            <a:lvl1pPr indent="-342900" lvl="0" marL="457200" algn="l">
              <a:lnSpc>
                <a:spcPct val="95000"/>
              </a:lnSpc>
              <a:spcBef>
                <a:spcPts val="1200"/>
              </a:spcBef>
              <a:spcAft>
                <a:spcPts val="0"/>
              </a:spcAft>
              <a:buSzPts val="1800"/>
              <a:buChar char="•"/>
              <a:defRPr/>
            </a:lvl1pPr>
            <a:lvl2pPr indent="-342900" lvl="1" marL="914400" algn="l">
              <a:lnSpc>
                <a:spcPct val="95000"/>
              </a:lnSpc>
              <a:spcBef>
                <a:spcPts val="600"/>
              </a:spcBef>
              <a:spcAft>
                <a:spcPts val="0"/>
              </a:spcAft>
              <a:buSzPts val="1800"/>
              <a:buChar char="─"/>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o"/>
              <a:defRPr/>
            </a:lvl4pPr>
            <a:lvl5pPr indent="-342900" lvl="4" marL="2286000" algn="l">
              <a:lnSpc>
                <a:spcPct val="95000"/>
              </a:lnSpc>
              <a:spcBef>
                <a:spcPts val="60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 name="Google Shape;20;p3"/>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1" y="4790748"/>
            <a:ext cx="457200" cy="2955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2" name="Shape 22"/>
        <p:cNvGrpSpPr/>
        <p:nvPr/>
      </p:nvGrpSpPr>
      <p:grpSpPr>
        <a:xfrm>
          <a:off x="0" y="0"/>
          <a:ext cx="0" cy="0"/>
          <a:chOff x="0" y="0"/>
          <a:chExt cx="0" cy="0"/>
        </a:xfrm>
      </p:grpSpPr>
      <p:pic>
        <p:nvPicPr>
          <p:cNvPr descr="greyWatermark-20.png" id="23" name="Google Shape;23;p4"/>
          <p:cNvPicPr preferRelativeResize="0"/>
          <p:nvPr/>
        </p:nvPicPr>
        <p:blipFill rotWithShape="1">
          <a:blip r:embed="rId2">
            <a:alphaModFix/>
          </a:blip>
          <a:srcRect b="0" l="0" r="0" t="0"/>
          <a:stretch/>
        </p:blipFill>
        <p:spPr>
          <a:xfrm>
            <a:off x="5185590" y="2236414"/>
            <a:ext cx="2968808" cy="2907086"/>
          </a:xfrm>
          <a:prstGeom prst="rect">
            <a:avLst/>
          </a:prstGeom>
          <a:noFill/>
          <a:ln>
            <a:noFill/>
          </a:ln>
        </p:spPr>
      </p:pic>
      <p:sp>
        <p:nvSpPr>
          <p:cNvPr id="24" name="Google Shape;24;p4"/>
          <p:cNvSpPr/>
          <p:nvPr/>
        </p:nvSpPr>
        <p:spPr>
          <a:xfrm>
            <a:off x="0" y="0"/>
            <a:ext cx="9144000" cy="857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25" name="Google Shape;25;p4"/>
          <p:cNvSpPr txBox="1"/>
          <p:nvPr>
            <p:ph type="title"/>
          </p:nvPr>
        </p:nvSpPr>
        <p:spPr>
          <a:xfrm>
            <a:off x="762000" y="1085850"/>
            <a:ext cx="6858000" cy="12573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Verdana"/>
              <a:buNone/>
              <a:defRPr b="1" sz="4000">
                <a:solidFill>
                  <a:srgbClr val="262626"/>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 type="body"/>
          </p:nvPr>
        </p:nvSpPr>
        <p:spPr>
          <a:xfrm>
            <a:off x="762000" y="2343150"/>
            <a:ext cx="68580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200"/>
              </a:spcBef>
              <a:spcAft>
                <a:spcPts val="0"/>
              </a:spcAft>
              <a:buSzPts val="2800"/>
              <a:buNone/>
              <a:defRPr sz="2800">
                <a:solidFill>
                  <a:schemeClr val="dk2"/>
                </a:solidFill>
              </a:defRPr>
            </a:lvl1pPr>
            <a:lvl2pPr indent="-228600" lvl="1" marL="914400" algn="l">
              <a:lnSpc>
                <a:spcPct val="95000"/>
              </a:lnSpc>
              <a:spcBef>
                <a:spcPts val="600"/>
              </a:spcBef>
              <a:spcAft>
                <a:spcPts val="0"/>
              </a:spcAft>
              <a:buSzPts val="1800"/>
              <a:buNone/>
              <a:defRPr sz="1800">
                <a:solidFill>
                  <a:srgbClr val="888888"/>
                </a:solidFill>
              </a:defRPr>
            </a:lvl2pPr>
            <a:lvl3pPr indent="-228600" lvl="2" marL="1371600" algn="l">
              <a:lnSpc>
                <a:spcPct val="95000"/>
              </a:lnSpc>
              <a:spcBef>
                <a:spcPts val="600"/>
              </a:spcBef>
              <a:spcAft>
                <a:spcPts val="0"/>
              </a:spcAft>
              <a:buSzPts val="1600"/>
              <a:buNone/>
              <a:defRPr sz="1600">
                <a:solidFill>
                  <a:srgbClr val="888888"/>
                </a:solidFill>
              </a:defRPr>
            </a:lvl3pPr>
            <a:lvl4pPr indent="-228600" lvl="3" marL="1828800" algn="l">
              <a:lnSpc>
                <a:spcPct val="95000"/>
              </a:lnSpc>
              <a:spcBef>
                <a:spcPts val="600"/>
              </a:spcBef>
              <a:spcAft>
                <a:spcPts val="0"/>
              </a:spcAft>
              <a:buSzPts val="1400"/>
              <a:buNone/>
              <a:defRPr sz="1400">
                <a:solidFill>
                  <a:srgbClr val="888888"/>
                </a:solidFill>
              </a:defRPr>
            </a:lvl4pPr>
            <a:lvl5pPr indent="-228600" lvl="4" marL="2286000" algn="l">
              <a:lnSpc>
                <a:spcPct val="95000"/>
              </a:lnSpc>
              <a:spcBef>
                <a:spcPts val="60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27" name="Google Shape;27;p4"/>
          <p:cNvSpPr txBox="1"/>
          <p:nvPr>
            <p:ph idx="12" type="sldNum"/>
          </p:nvPr>
        </p:nvSpPr>
        <p:spPr>
          <a:xfrm>
            <a:off x="1" y="4790748"/>
            <a:ext cx="457200" cy="2955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28" name="Google Shape;28;p4"/>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16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2" showMasterSp="0">
  <p:cSld name="Title2">
    <p:bg>
      <p:bgPr>
        <a:solidFill>
          <a:srgbClr val="AB192D"/>
        </a:solidFill>
      </p:bgPr>
    </p:bg>
    <p:spTree>
      <p:nvGrpSpPr>
        <p:cNvPr id="29" name="Shape 29"/>
        <p:cNvGrpSpPr/>
        <p:nvPr/>
      </p:nvGrpSpPr>
      <p:grpSpPr>
        <a:xfrm>
          <a:off x="0" y="0"/>
          <a:ext cx="0" cy="0"/>
          <a:chOff x="0" y="0"/>
          <a:chExt cx="0" cy="0"/>
        </a:xfrm>
      </p:grpSpPr>
      <p:pic>
        <p:nvPicPr>
          <p:cNvPr id="30" name="Google Shape;30;p5"/>
          <p:cNvPicPr preferRelativeResize="0"/>
          <p:nvPr/>
        </p:nvPicPr>
        <p:blipFill rotWithShape="1">
          <a:blip r:embed="rId2">
            <a:alphaModFix/>
          </a:blip>
          <a:srcRect b="0" l="0" r="0" t="0"/>
          <a:stretch/>
        </p:blipFill>
        <p:spPr>
          <a:xfrm>
            <a:off x="530352" y="739875"/>
            <a:ext cx="2057401" cy="665226"/>
          </a:xfrm>
          <a:prstGeom prst="rect">
            <a:avLst/>
          </a:prstGeom>
          <a:noFill/>
          <a:ln>
            <a:noFill/>
          </a:ln>
        </p:spPr>
      </p:pic>
      <p:sp>
        <p:nvSpPr>
          <p:cNvPr id="31" name="Google Shape;31;p5"/>
          <p:cNvSpPr txBox="1"/>
          <p:nvPr>
            <p:ph type="ctrTitle"/>
          </p:nvPr>
        </p:nvSpPr>
        <p:spPr>
          <a:xfrm>
            <a:off x="457200" y="1714500"/>
            <a:ext cx="68580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000"/>
              <a:buFont typeface="Verdana"/>
              <a:buNone/>
              <a:defRPr b="1" sz="4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subTitle"/>
          </p:nvPr>
        </p:nvSpPr>
        <p:spPr>
          <a:xfrm>
            <a:off x="457200" y="3028950"/>
            <a:ext cx="6858000" cy="743100"/>
          </a:xfrm>
          <a:prstGeom prst="rect">
            <a:avLst/>
          </a:prstGeom>
          <a:noFill/>
          <a:ln>
            <a:noFill/>
          </a:ln>
        </p:spPr>
        <p:txBody>
          <a:bodyPr anchorCtr="0" anchor="t" bIns="45700" lIns="91425" spcFirstLastPara="1" rIns="91425" wrap="square" tIns="45700">
            <a:normAutofit/>
          </a:bodyPr>
          <a:lstStyle>
            <a:lvl1pPr lvl="0" algn="l">
              <a:lnSpc>
                <a:spcPct val="95000"/>
              </a:lnSpc>
              <a:spcBef>
                <a:spcPts val="1200"/>
              </a:spcBef>
              <a:spcAft>
                <a:spcPts val="0"/>
              </a:spcAft>
              <a:buSzPts val="2800"/>
              <a:buNone/>
              <a:defRPr sz="2800">
                <a:solidFill>
                  <a:schemeClr val="lt1"/>
                </a:solidFill>
              </a:defRPr>
            </a:lvl1pPr>
            <a:lvl2pPr lvl="1" algn="ctr">
              <a:lnSpc>
                <a:spcPct val="95000"/>
              </a:lnSpc>
              <a:spcBef>
                <a:spcPts val="600"/>
              </a:spcBef>
              <a:spcAft>
                <a:spcPts val="0"/>
              </a:spcAft>
              <a:buSzPts val="2000"/>
              <a:buNone/>
              <a:defRPr>
                <a:solidFill>
                  <a:srgbClr val="888888"/>
                </a:solidFill>
              </a:defRPr>
            </a:lvl2pPr>
            <a:lvl3pPr lvl="2" algn="ctr">
              <a:lnSpc>
                <a:spcPct val="95000"/>
              </a:lnSpc>
              <a:spcBef>
                <a:spcPts val="600"/>
              </a:spcBef>
              <a:spcAft>
                <a:spcPts val="0"/>
              </a:spcAft>
              <a:buSzPts val="1800"/>
              <a:buNone/>
              <a:defRPr>
                <a:solidFill>
                  <a:srgbClr val="888888"/>
                </a:solidFill>
              </a:defRPr>
            </a:lvl3pPr>
            <a:lvl4pPr lvl="3" algn="ctr">
              <a:lnSpc>
                <a:spcPct val="95000"/>
              </a:lnSpc>
              <a:spcBef>
                <a:spcPts val="600"/>
              </a:spcBef>
              <a:spcAft>
                <a:spcPts val="0"/>
              </a:spcAft>
              <a:buSzPts val="1600"/>
              <a:buNone/>
              <a:defRPr>
                <a:solidFill>
                  <a:srgbClr val="888888"/>
                </a:solidFill>
              </a:defRPr>
            </a:lvl4pPr>
            <a:lvl5pPr lvl="4" algn="ctr">
              <a:lnSpc>
                <a:spcPct val="95000"/>
              </a:lnSpc>
              <a:spcBef>
                <a:spcPts val="600"/>
              </a:spcBef>
              <a:spcAft>
                <a:spcPts val="0"/>
              </a:spcAft>
              <a:buSzPts val="16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pic>
        <p:nvPicPr>
          <p:cNvPr id="33" name="Google Shape;33;p5"/>
          <p:cNvPicPr preferRelativeResize="0"/>
          <p:nvPr/>
        </p:nvPicPr>
        <p:blipFill rotWithShape="1">
          <a:blip r:embed="rId3">
            <a:alphaModFix/>
          </a:blip>
          <a:srcRect b="0" l="0" r="0" t="0"/>
          <a:stretch/>
        </p:blipFill>
        <p:spPr>
          <a:xfrm>
            <a:off x="5184648" y="2235708"/>
            <a:ext cx="2969528" cy="290779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 type="body"/>
          </p:nvPr>
        </p:nvSpPr>
        <p:spPr>
          <a:xfrm>
            <a:off x="762000" y="1257300"/>
            <a:ext cx="3657600" cy="3372000"/>
          </a:xfrm>
          <a:prstGeom prst="rect">
            <a:avLst/>
          </a:prstGeom>
          <a:noFill/>
          <a:ln>
            <a:noFill/>
          </a:ln>
        </p:spPr>
        <p:txBody>
          <a:bodyPr anchorCtr="0" anchor="t" bIns="45700" lIns="91425" spcFirstLastPara="1" rIns="91425" wrap="square" tIns="45700">
            <a:normAutofit/>
          </a:bodyPr>
          <a:lstStyle>
            <a:lvl1pPr indent="-381000" lvl="0" marL="457200" algn="l">
              <a:lnSpc>
                <a:spcPct val="95000"/>
              </a:lnSpc>
              <a:spcBef>
                <a:spcPts val="1200"/>
              </a:spcBef>
              <a:spcAft>
                <a:spcPts val="0"/>
              </a:spcAft>
              <a:buSzPts val="2400"/>
              <a:buChar char="•"/>
              <a:defRPr sz="2400"/>
            </a:lvl1pPr>
            <a:lvl2pPr indent="-355600" lvl="1" marL="914400" algn="l">
              <a:lnSpc>
                <a:spcPct val="95000"/>
              </a:lnSpc>
              <a:spcBef>
                <a:spcPts val="600"/>
              </a:spcBef>
              <a:spcAft>
                <a:spcPts val="0"/>
              </a:spcAft>
              <a:buSzPts val="2000"/>
              <a:buChar char="─"/>
              <a:defRPr sz="2000"/>
            </a:lvl2pPr>
            <a:lvl3pPr indent="-342900" lvl="2" marL="1371600" algn="l">
              <a:lnSpc>
                <a:spcPct val="95000"/>
              </a:lnSpc>
              <a:spcBef>
                <a:spcPts val="600"/>
              </a:spcBef>
              <a:spcAft>
                <a:spcPts val="0"/>
              </a:spcAft>
              <a:buSzPts val="1800"/>
              <a:buChar char="▪"/>
              <a:defRPr sz="1800"/>
            </a:lvl3pPr>
            <a:lvl4pPr indent="-330200" lvl="3" marL="1828800" algn="l">
              <a:lnSpc>
                <a:spcPct val="95000"/>
              </a:lnSpc>
              <a:spcBef>
                <a:spcPts val="600"/>
              </a:spcBef>
              <a:spcAft>
                <a:spcPts val="0"/>
              </a:spcAft>
              <a:buSzPts val="1600"/>
              <a:buChar char="o"/>
              <a:defRPr sz="1600"/>
            </a:lvl4pPr>
            <a:lvl5pPr indent="-330200" lvl="4" marL="2286000" algn="l">
              <a:lnSpc>
                <a:spcPct val="95000"/>
              </a:lnSpc>
              <a:spcBef>
                <a:spcPts val="600"/>
              </a:spcBef>
              <a:spcAft>
                <a:spcPts val="0"/>
              </a:spcAft>
              <a:buSzPts val="1600"/>
              <a:buChar char="•"/>
              <a:defRPr sz="16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7" name="Google Shape;37;p6"/>
          <p:cNvSpPr txBox="1"/>
          <p:nvPr>
            <p:ph idx="2" type="body"/>
          </p:nvPr>
        </p:nvSpPr>
        <p:spPr>
          <a:xfrm>
            <a:off x="4648200" y="1257300"/>
            <a:ext cx="3657600" cy="3372000"/>
          </a:xfrm>
          <a:prstGeom prst="rect">
            <a:avLst/>
          </a:prstGeom>
          <a:noFill/>
          <a:ln>
            <a:noFill/>
          </a:ln>
        </p:spPr>
        <p:txBody>
          <a:bodyPr anchorCtr="0" anchor="t" bIns="45700" lIns="91425" spcFirstLastPara="1" rIns="91425" wrap="square" tIns="45700">
            <a:normAutofit/>
          </a:bodyPr>
          <a:lstStyle>
            <a:lvl1pPr indent="-381000" lvl="0" marL="457200" algn="l">
              <a:lnSpc>
                <a:spcPct val="95000"/>
              </a:lnSpc>
              <a:spcBef>
                <a:spcPts val="1200"/>
              </a:spcBef>
              <a:spcAft>
                <a:spcPts val="0"/>
              </a:spcAft>
              <a:buSzPts val="2400"/>
              <a:buChar char="•"/>
              <a:defRPr sz="2400"/>
            </a:lvl1pPr>
            <a:lvl2pPr indent="-355600" lvl="1" marL="914400" algn="l">
              <a:lnSpc>
                <a:spcPct val="95000"/>
              </a:lnSpc>
              <a:spcBef>
                <a:spcPts val="600"/>
              </a:spcBef>
              <a:spcAft>
                <a:spcPts val="0"/>
              </a:spcAft>
              <a:buSzPts val="2000"/>
              <a:buChar char="─"/>
              <a:defRPr sz="2000"/>
            </a:lvl2pPr>
            <a:lvl3pPr indent="-342900" lvl="2" marL="1371600" algn="l">
              <a:lnSpc>
                <a:spcPct val="95000"/>
              </a:lnSpc>
              <a:spcBef>
                <a:spcPts val="600"/>
              </a:spcBef>
              <a:spcAft>
                <a:spcPts val="0"/>
              </a:spcAft>
              <a:buSzPts val="1800"/>
              <a:buChar char="▪"/>
              <a:defRPr sz="1800"/>
            </a:lvl3pPr>
            <a:lvl4pPr indent="-330200" lvl="3" marL="1828800" algn="l">
              <a:lnSpc>
                <a:spcPct val="95000"/>
              </a:lnSpc>
              <a:spcBef>
                <a:spcPts val="600"/>
              </a:spcBef>
              <a:spcAft>
                <a:spcPts val="0"/>
              </a:spcAft>
              <a:buSzPts val="1600"/>
              <a:buChar char="o"/>
              <a:defRPr sz="1600"/>
            </a:lvl4pPr>
            <a:lvl5pPr indent="-330200" lvl="4" marL="2286000" algn="l">
              <a:lnSpc>
                <a:spcPct val="95000"/>
              </a:lnSpc>
              <a:spcBef>
                <a:spcPts val="600"/>
              </a:spcBef>
              <a:spcAft>
                <a:spcPts val="0"/>
              </a:spcAft>
              <a:buSzPts val="1600"/>
              <a:buChar char="•"/>
              <a:defRPr sz="16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8" name="Google Shape;38;p6"/>
          <p:cNvSpPr txBox="1"/>
          <p:nvPr>
            <p:ph idx="12" type="sldNum"/>
          </p:nvPr>
        </p:nvSpPr>
        <p:spPr>
          <a:xfrm>
            <a:off x="1" y="4790748"/>
            <a:ext cx="457200" cy="2955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39" name="Google Shape;39;p6"/>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3200"/>
              <a:buFont typeface="Verdan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 type="body"/>
          </p:nvPr>
        </p:nvSpPr>
        <p:spPr>
          <a:xfrm>
            <a:off x="762000" y="1122552"/>
            <a:ext cx="3657600" cy="479700"/>
          </a:xfrm>
          <a:prstGeom prst="rect">
            <a:avLst/>
          </a:prstGeom>
          <a:noFill/>
          <a:ln>
            <a:noFill/>
          </a:ln>
        </p:spPr>
        <p:txBody>
          <a:bodyPr anchorCtr="0" anchor="b" bIns="45700" lIns="91425" spcFirstLastPara="1" rIns="91425" wrap="square" tIns="45700">
            <a:noAutofit/>
          </a:bodyPr>
          <a:lstStyle>
            <a:lvl1pPr indent="-228600" lvl="0" marL="457200" algn="l">
              <a:lnSpc>
                <a:spcPct val="95000"/>
              </a:lnSpc>
              <a:spcBef>
                <a:spcPts val="1200"/>
              </a:spcBef>
              <a:spcAft>
                <a:spcPts val="0"/>
              </a:spcAft>
              <a:buSzPts val="2000"/>
              <a:buNone/>
              <a:defRPr b="1" sz="2000">
                <a:solidFill>
                  <a:schemeClr val="dk2"/>
                </a:solidFill>
                <a:latin typeface="Verdana"/>
                <a:ea typeface="Verdana"/>
                <a:cs typeface="Verdana"/>
                <a:sym typeface="Verdana"/>
              </a:defRPr>
            </a:lvl1pPr>
            <a:lvl2pPr indent="-228600" lvl="1" marL="914400" algn="l">
              <a:lnSpc>
                <a:spcPct val="95000"/>
              </a:lnSpc>
              <a:spcBef>
                <a:spcPts val="600"/>
              </a:spcBef>
              <a:spcAft>
                <a:spcPts val="0"/>
              </a:spcAft>
              <a:buSzPts val="2000"/>
              <a:buNone/>
              <a:defRPr b="1" sz="2000"/>
            </a:lvl2pPr>
            <a:lvl3pPr indent="-228600" lvl="2" marL="1371600" algn="l">
              <a:lnSpc>
                <a:spcPct val="95000"/>
              </a:lnSpc>
              <a:spcBef>
                <a:spcPts val="600"/>
              </a:spcBef>
              <a:spcAft>
                <a:spcPts val="0"/>
              </a:spcAft>
              <a:buSzPts val="1800"/>
              <a:buNone/>
              <a:defRPr b="1" sz="1800"/>
            </a:lvl3pPr>
            <a:lvl4pPr indent="-228600" lvl="3" marL="1828800" algn="l">
              <a:lnSpc>
                <a:spcPct val="95000"/>
              </a:lnSpc>
              <a:spcBef>
                <a:spcPts val="600"/>
              </a:spcBef>
              <a:spcAft>
                <a:spcPts val="0"/>
              </a:spcAft>
              <a:buSzPts val="1600"/>
              <a:buNone/>
              <a:defRPr b="1" sz="1600"/>
            </a:lvl4pPr>
            <a:lvl5pPr indent="-228600" lvl="4" marL="2286000" algn="l">
              <a:lnSpc>
                <a:spcPct val="95000"/>
              </a:lnSpc>
              <a:spcBef>
                <a:spcPts val="60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3" name="Google Shape;43;p7"/>
          <p:cNvSpPr txBox="1"/>
          <p:nvPr>
            <p:ph idx="2" type="body"/>
          </p:nvPr>
        </p:nvSpPr>
        <p:spPr>
          <a:xfrm>
            <a:off x="762000" y="1662300"/>
            <a:ext cx="3657600" cy="2967000"/>
          </a:xfrm>
          <a:prstGeom prst="rect">
            <a:avLst/>
          </a:prstGeom>
          <a:noFill/>
          <a:ln>
            <a:noFill/>
          </a:ln>
        </p:spPr>
        <p:txBody>
          <a:bodyPr anchorCtr="0" anchor="t" bIns="45700" lIns="91425" spcFirstLastPara="1" rIns="91425" wrap="square" tIns="45700">
            <a:normAutofit/>
          </a:bodyPr>
          <a:lstStyle>
            <a:lvl1pPr indent="-355600" lvl="0" marL="457200" algn="l">
              <a:lnSpc>
                <a:spcPct val="95000"/>
              </a:lnSpc>
              <a:spcBef>
                <a:spcPts val="1200"/>
              </a:spcBef>
              <a:spcAft>
                <a:spcPts val="0"/>
              </a:spcAft>
              <a:buSzPts val="2000"/>
              <a:buChar char="•"/>
              <a:defRPr sz="2000"/>
            </a:lvl1pPr>
            <a:lvl2pPr indent="-342900" lvl="1" marL="914400" algn="l">
              <a:lnSpc>
                <a:spcPct val="95000"/>
              </a:lnSpc>
              <a:spcBef>
                <a:spcPts val="600"/>
              </a:spcBef>
              <a:spcAft>
                <a:spcPts val="0"/>
              </a:spcAft>
              <a:buSzPts val="1800"/>
              <a:buChar char="─"/>
              <a:defRPr sz="1800"/>
            </a:lvl2pPr>
            <a:lvl3pPr indent="-330200" lvl="2" marL="1371600" algn="l">
              <a:lnSpc>
                <a:spcPct val="95000"/>
              </a:lnSpc>
              <a:spcBef>
                <a:spcPts val="600"/>
              </a:spcBef>
              <a:spcAft>
                <a:spcPts val="0"/>
              </a:spcAft>
              <a:buSzPts val="1600"/>
              <a:buChar char="▪"/>
              <a:defRPr sz="1600"/>
            </a:lvl3pPr>
            <a:lvl4pPr indent="-317500" lvl="3" marL="1828800" algn="l">
              <a:lnSpc>
                <a:spcPct val="95000"/>
              </a:lnSpc>
              <a:spcBef>
                <a:spcPts val="600"/>
              </a:spcBef>
              <a:spcAft>
                <a:spcPts val="0"/>
              </a:spcAft>
              <a:buSzPts val="1400"/>
              <a:buChar char="o"/>
              <a:defRPr sz="1400"/>
            </a:lvl4pPr>
            <a:lvl5pPr indent="-317500" lvl="4" marL="2286000" algn="l">
              <a:lnSpc>
                <a:spcPct val="95000"/>
              </a:lnSpc>
              <a:spcBef>
                <a:spcPts val="600"/>
              </a:spcBef>
              <a:spcAft>
                <a:spcPts val="0"/>
              </a:spcAft>
              <a:buSzPts val="1400"/>
              <a:buChar char="•"/>
              <a:defRPr sz="14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4" name="Google Shape;44;p7"/>
          <p:cNvSpPr txBox="1"/>
          <p:nvPr>
            <p:ph idx="3" type="body"/>
          </p:nvPr>
        </p:nvSpPr>
        <p:spPr>
          <a:xfrm>
            <a:off x="4648200" y="1122552"/>
            <a:ext cx="3657600" cy="479700"/>
          </a:xfrm>
          <a:prstGeom prst="rect">
            <a:avLst/>
          </a:prstGeom>
          <a:noFill/>
          <a:ln>
            <a:noFill/>
          </a:ln>
        </p:spPr>
        <p:txBody>
          <a:bodyPr anchorCtr="0" anchor="b" bIns="45700" lIns="91425" spcFirstLastPara="1" rIns="91425" wrap="square" tIns="45700">
            <a:noAutofit/>
          </a:bodyPr>
          <a:lstStyle>
            <a:lvl1pPr indent="-228600" lvl="0" marL="457200" algn="l">
              <a:lnSpc>
                <a:spcPct val="95000"/>
              </a:lnSpc>
              <a:spcBef>
                <a:spcPts val="1200"/>
              </a:spcBef>
              <a:spcAft>
                <a:spcPts val="0"/>
              </a:spcAft>
              <a:buSzPts val="2000"/>
              <a:buNone/>
              <a:defRPr b="1" sz="2000">
                <a:solidFill>
                  <a:schemeClr val="dk2"/>
                </a:solidFill>
                <a:latin typeface="Verdana"/>
                <a:ea typeface="Verdana"/>
                <a:cs typeface="Verdana"/>
                <a:sym typeface="Verdana"/>
              </a:defRPr>
            </a:lvl1pPr>
            <a:lvl2pPr indent="-228600" lvl="1" marL="914400" algn="l">
              <a:lnSpc>
                <a:spcPct val="95000"/>
              </a:lnSpc>
              <a:spcBef>
                <a:spcPts val="600"/>
              </a:spcBef>
              <a:spcAft>
                <a:spcPts val="0"/>
              </a:spcAft>
              <a:buSzPts val="2000"/>
              <a:buNone/>
              <a:defRPr b="1" sz="2000"/>
            </a:lvl2pPr>
            <a:lvl3pPr indent="-228600" lvl="2" marL="1371600" algn="l">
              <a:lnSpc>
                <a:spcPct val="95000"/>
              </a:lnSpc>
              <a:spcBef>
                <a:spcPts val="600"/>
              </a:spcBef>
              <a:spcAft>
                <a:spcPts val="0"/>
              </a:spcAft>
              <a:buSzPts val="1800"/>
              <a:buNone/>
              <a:defRPr b="1" sz="1800"/>
            </a:lvl3pPr>
            <a:lvl4pPr indent="-228600" lvl="3" marL="1828800" algn="l">
              <a:lnSpc>
                <a:spcPct val="95000"/>
              </a:lnSpc>
              <a:spcBef>
                <a:spcPts val="600"/>
              </a:spcBef>
              <a:spcAft>
                <a:spcPts val="0"/>
              </a:spcAft>
              <a:buSzPts val="1600"/>
              <a:buNone/>
              <a:defRPr b="1" sz="1600"/>
            </a:lvl4pPr>
            <a:lvl5pPr indent="-228600" lvl="4" marL="2286000" algn="l">
              <a:lnSpc>
                <a:spcPct val="95000"/>
              </a:lnSpc>
              <a:spcBef>
                <a:spcPts val="60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7"/>
          <p:cNvSpPr txBox="1"/>
          <p:nvPr>
            <p:ph idx="4" type="body"/>
          </p:nvPr>
        </p:nvSpPr>
        <p:spPr>
          <a:xfrm>
            <a:off x="4648200" y="1662300"/>
            <a:ext cx="3657600" cy="2967000"/>
          </a:xfrm>
          <a:prstGeom prst="rect">
            <a:avLst/>
          </a:prstGeom>
          <a:noFill/>
          <a:ln>
            <a:noFill/>
          </a:ln>
        </p:spPr>
        <p:txBody>
          <a:bodyPr anchorCtr="0" anchor="t" bIns="45700" lIns="91425" spcFirstLastPara="1" rIns="91425" wrap="square" tIns="45700">
            <a:normAutofit/>
          </a:bodyPr>
          <a:lstStyle>
            <a:lvl1pPr indent="-355600" lvl="0" marL="457200" algn="l">
              <a:lnSpc>
                <a:spcPct val="95000"/>
              </a:lnSpc>
              <a:spcBef>
                <a:spcPts val="1200"/>
              </a:spcBef>
              <a:spcAft>
                <a:spcPts val="0"/>
              </a:spcAft>
              <a:buSzPts val="2000"/>
              <a:buChar char="•"/>
              <a:defRPr sz="2000"/>
            </a:lvl1pPr>
            <a:lvl2pPr indent="-342900" lvl="1" marL="914400" algn="l">
              <a:lnSpc>
                <a:spcPct val="95000"/>
              </a:lnSpc>
              <a:spcBef>
                <a:spcPts val="600"/>
              </a:spcBef>
              <a:spcAft>
                <a:spcPts val="0"/>
              </a:spcAft>
              <a:buSzPts val="1800"/>
              <a:buChar char="─"/>
              <a:defRPr sz="1800"/>
            </a:lvl2pPr>
            <a:lvl3pPr indent="-330200" lvl="2" marL="1371600" algn="l">
              <a:lnSpc>
                <a:spcPct val="95000"/>
              </a:lnSpc>
              <a:spcBef>
                <a:spcPts val="600"/>
              </a:spcBef>
              <a:spcAft>
                <a:spcPts val="0"/>
              </a:spcAft>
              <a:buSzPts val="1600"/>
              <a:buChar char="▪"/>
              <a:defRPr sz="1600"/>
            </a:lvl3pPr>
            <a:lvl4pPr indent="-317500" lvl="3" marL="1828800" algn="l">
              <a:lnSpc>
                <a:spcPct val="95000"/>
              </a:lnSpc>
              <a:spcBef>
                <a:spcPts val="600"/>
              </a:spcBef>
              <a:spcAft>
                <a:spcPts val="0"/>
              </a:spcAft>
              <a:buSzPts val="1400"/>
              <a:buChar char="o"/>
              <a:defRPr sz="1400"/>
            </a:lvl4pPr>
            <a:lvl5pPr indent="-317500" lvl="4" marL="2286000" algn="l">
              <a:lnSpc>
                <a:spcPct val="95000"/>
              </a:lnSpc>
              <a:spcBef>
                <a:spcPts val="600"/>
              </a:spcBef>
              <a:spcAft>
                <a:spcPts val="0"/>
              </a:spcAft>
              <a:buSzPts val="1400"/>
              <a:buChar char="•"/>
              <a:defRPr sz="14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7"/>
          <p:cNvSpPr txBox="1"/>
          <p:nvPr>
            <p:ph idx="12" type="sldNum"/>
          </p:nvPr>
        </p:nvSpPr>
        <p:spPr>
          <a:xfrm>
            <a:off x="1" y="4790748"/>
            <a:ext cx="457200" cy="2955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7" name="Google Shape;47;p7"/>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1" y="4790748"/>
            <a:ext cx="457200" cy="2955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51" name="Google Shape;51;p8"/>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9"/>
          <p:cNvSpPr txBox="1"/>
          <p:nvPr>
            <p:ph idx="12" type="sldNum"/>
          </p:nvPr>
        </p:nvSpPr>
        <p:spPr>
          <a:xfrm>
            <a:off x="0" y="4793742"/>
            <a:ext cx="459300" cy="2739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54" name="Google Shape;54;p9"/>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0"/>
          <p:cNvSpPr txBox="1"/>
          <p:nvPr>
            <p:ph type="title"/>
          </p:nvPr>
        </p:nvSpPr>
        <p:spPr>
          <a:xfrm>
            <a:off x="457200" y="57150"/>
            <a:ext cx="8305800" cy="800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Verdana"/>
              <a:buNone/>
              <a:defRPr b="1"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 type="body"/>
          </p:nvPr>
        </p:nvSpPr>
        <p:spPr>
          <a:xfrm>
            <a:off x="3392782" y="1143000"/>
            <a:ext cx="5294100" cy="3486000"/>
          </a:xfrm>
          <a:prstGeom prst="rect">
            <a:avLst/>
          </a:prstGeom>
          <a:noFill/>
          <a:ln>
            <a:noFill/>
          </a:ln>
        </p:spPr>
        <p:txBody>
          <a:bodyPr anchorCtr="0" anchor="t" bIns="45700" lIns="91425" spcFirstLastPara="1" rIns="91425" wrap="square" tIns="45700">
            <a:normAutofit/>
          </a:bodyPr>
          <a:lstStyle>
            <a:lvl1pPr indent="-381000" lvl="0" marL="457200" algn="l">
              <a:lnSpc>
                <a:spcPct val="95000"/>
              </a:lnSpc>
              <a:spcBef>
                <a:spcPts val="1200"/>
              </a:spcBef>
              <a:spcAft>
                <a:spcPts val="0"/>
              </a:spcAft>
              <a:buSzPts val="2400"/>
              <a:buChar char="•"/>
              <a:defRPr sz="2400"/>
            </a:lvl1pPr>
            <a:lvl2pPr indent="-368300" lvl="1" marL="914400" algn="l">
              <a:lnSpc>
                <a:spcPct val="95000"/>
              </a:lnSpc>
              <a:spcBef>
                <a:spcPts val="600"/>
              </a:spcBef>
              <a:spcAft>
                <a:spcPts val="0"/>
              </a:spcAft>
              <a:buSzPts val="2200"/>
              <a:buChar char="─"/>
              <a:defRPr sz="2200"/>
            </a:lvl2pPr>
            <a:lvl3pPr indent="-355600" lvl="2" marL="1371600" algn="l">
              <a:lnSpc>
                <a:spcPct val="95000"/>
              </a:lnSpc>
              <a:spcBef>
                <a:spcPts val="600"/>
              </a:spcBef>
              <a:spcAft>
                <a:spcPts val="0"/>
              </a:spcAft>
              <a:buSzPts val="2000"/>
              <a:buChar char="▪"/>
              <a:defRPr sz="2000"/>
            </a:lvl3pPr>
            <a:lvl4pPr indent="-342900" lvl="3" marL="1828800" algn="l">
              <a:lnSpc>
                <a:spcPct val="95000"/>
              </a:lnSpc>
              <a:spcBef>
                <a:spcPts val="600"/>
              </a:spcBef>
              <a:spcAft>
                <a:spcPts val="0"/>
              </a:spcAft>
              <a:buSzPts val="1800"/>
              <a:buChar char="o"/>
              <a:defRPr sz="1800"/>
            </a:lvl4pPr>
            <a:lvl5pPr indent="-342900" lvl="4" marL="2286000" algn="l">
              <a:lnSpc>
                <a:spcPct val="95000"/>
              </a:lnSpc>
              <a:spcBef>
                <a:spcPts val="600"/>
              </a:spcBef>
              <a:spcAft>
                <a:spcPts val="0"/>
              </a:spcAft>
              <a:buSzPts val="1800"/>
              <a:buChar char="•"/>
              <a:defRPr sz="18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58" name="Google Shape;58;p10"/>
          <p:cNvSpPr txBox="1"/>
          <p:nvPr>
            <p:ph idx="2" type="body"/>
          </p:nvPr>
        </p:nvSpPr>
        <p:spPr>
          <a:xfrm>
            <a:off x="443917" y="1143000"/>
            <a:ext cx="2673600" cy="348630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200"/>
              </a:spcBef>
              <a:spcAft>
                <a:spcPts val="0"/>
              </a:spcAft>
              <a:buSzPts val="2000"/>
              <a:buNone/>
              <a:defRPr sz="2000">
                <a:solidFill>
                  <a:schemeClr val="dk2"/>
                </a:solidFill>
              </a:defRPr>
            </a:lvl1pPr>
            <a:lvl2pPr indent="-228600" lvl="1" marL="914400" algn="l">
              <a:lnSpc>
                <a:spcPct val="95000"/>
              </a:lnSpc>
              <a:spcBef>
                <a:spcPts val="600"/>
              </a:spcBef>
              <a:spcAft>
                <a:spcPts val="0"/>
              </a:spcAft>
              <a:buSzPts val="1200"/>
              <a:buNone/>
              <a:defRPr sz="1200"/>
            </a:lvl2pPr>
            <a:lvl3pPr indent="-228600" lvl="2" marL="1371600" algn="l">
              <a:lnSpc>
                <a:spcPct val="95000"/>
              </a:lnSpc>
              <a:spcBef>
                <a:spcPts val="600"/>
              </a:spcBef>
              <a:spcAft>
                <a:spcPts val="0"/>
              </a:spcAft>
              <a:buSzPts val="1000"/>
              <a:buNone/>
              <a:defRPr sz="1000"/>
            </a:lvl3pPr>
            <a:lvl4pPr indent="-228600" lvl="3" marL="1828800" algn="l">
              <a:lnSpc>
                <a:spcPct val="95000"/>
              </a:lnSpc>
              <a:spcBef>
                <a:spcPts val="600"/>
              </a:spcBef>
              <a:spcAft>
                <a:spcPts val="0"/>
              </a:spcAft>
              <a:buSzPts val="900"/>
              <a:buNone/>
              <a:defRPr sz="900"/>
            </a:lvl4pPr>
            <a:lvl5pPr indent="-228600" lvl="4" marL="2286000" algn="l">
              <a:lnSpc>
                <a:spcPct val="95000"/>
              </a:lnSpc>
              <a:spcBef>
                <a:spcPts val="60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9" name="Google Shape;59;p10"/>
          <p:cNvSpPr txBox="1"/>
          <p:nvPr>
            <p:ph idx="12" type="sldNum"/>
          </p:nvPr>
        </p:nvSpPr>
        <p:spPr>
          <a:xfrm>
            <a:off x="1" y="4790748"/>
            <a:ext cx="457200" cy="2955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cxnSp>
        <p:nvCxnSpPr>
          <p:cNvPr id="60" name="Google Shape;60;p10"/>
          <p:cNvCxnSpPr/>
          <p:nvPr/>
        </p:nvCxnSpPr>
        <p:spPr>
          <a:xfrm rot="5400000">
            <a:off x="1835404" y="2685896"/>
            <a:ext cx="2857500" cy="1500"/>
          </a:xfrm>
          <a:prstGeom prst="straightConnector1">
            <a:avLst/>
          </a:prstGeom>
          <a:noFill/>
          <a:ln cap="flat" cmpd="sng" w="15875">
            <a:solidFill>
              <a:srgbClr val="B5B5B5"/>
            </a:solidFill>
            <a:prstDash val="solid"/>
            <a:round/>
            <a:headEnd len="sm" w="sm" type="none"/>
            <a:tailEnd len="sm" w="sm" type="none"/>
          </a:ln>
        </p:spPr>
      </p:cxnSp>
      <p:sp>
        <p:nvSpPr>
          <p:cNvPr id="61" name="Google Shape;61;p10"/>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57175"/>
            <a:ext cx="8229600" cy="600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262626"/>
              </a:buClr>
              <a:buSzPts val="3200"/>
              <a:buFont typeface="Verdana"/>
              <a:buNone/>
              <a:defRPr b="1" i="0" sz="3200" u="none" cap="none" strike="noStrike">
                <a:solidFill>
                  <a:srgbClr val="262626"/>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457200" y="1143000"/>
            <a:ext cx="8229600" cy="34863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5000"/>
              </a:lnSpc>
              <a:spcBef>
                <a:spcPts val="1200"/>
              </a:spcBef>
              <a:spcAft>
                <a:spcPts val="0"/>
              </a:spcAft>
              <a:buClr>
                <a:schemeClr val="lt2"/>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95000"/>
              </a:lnSpc>
              <a:spcBef>
                <a:spcPts val="600"/>
              </a:spcBef>
              <a:spcAft>
                <a:spcPts val="0"/>
              </a:spcAft>
              <a:buClr>
                <a:schemeClr val="lt2"/>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lnSpc>
                <a:spcPct val="95000"/>
              </a:lnSpc>
              <a:spcBef>
                <a:spcPts val="60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3pPr>
            <a:lvl4pPr indent="-330200" lvl="3" marL="1828800" marR="0" rtl="0" algn="l">
              <a:lnSpc>
                <a:spcPct val="95000"/>
              </a:lnSpc>
              <a:spcBef>
                <a:spcPts val="600"/>
              </a:spcBef>
              <a:spcAft>
                <a:spcPts val="0"/>
              </a:spcAft>
              <a:buClr>
                <a:schemeClr val="lt2"/>
              </a:buClr>
              <a:buSzPts val="1600"/>
              <a:buFont typeface="Courier New"/>
              <a:buChar char="o"/>
              <a:defRPr b="0" i="0" sz="1600" u="none" cap="none" strike="noStrike">
                <a:solidFill>
                  <a:schemeClr val="dk1"/>
                </a:solidFill>
                <a:latin typeface="Verdana"/>
                <a:ea typeface="Verdana"/>
                <a:cs typeface="Verdana"/>
                <a:sym typeface="Verdana"/>
              </a:defRPr>
            </a:lvl4pPr>
            <a:lvl5pPr indent="-330200" lvl="4" marL="2286000" marR="0" rtl="0" algn="l">
              <a:lnSpc>
                <a:spcPct val="95000"/>
              </a:lnSpc>
              <a:spcBef>
                <a:spcPts val="600"/>
              </a:spcBef>
              <a:spcAft>
                <a:spcPts val="0"/>
              </a:spcAft>
              <a:buClr>
                <a:schemeClr val="lt2"/>
              </a:buClr>
              <a:buSzPts val="1600"/>
              <a:buFont typeface="Arial"/>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9pPr>
          </a:lstStyle>
          <a:p/>
        </p:txBody>
      </p:sp>
      <p:sp>
        <p:nvSpPr>
          <p:cNvPr id="8" name="Google Shape;8;p1"/>
          <p:cNvSpPr txBox="1"/>
          <p:nvPr>
            <p:ph idx="12" type="sldNum"/>
          </p:nvPr>
        </p:nvSpPr>
        <p:spPr>
          <a:xfrm>
            <a:off x="1" y="4790748"/>
            <a:ext cx="457200" cy="2955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262626"/>
                </a:solidFill>
                <a:latin typeface="Verdana"/>
                <a:ea typeface="Verdana"/>
                <a:cs typeface="Verdana"/>
                <a:sym typeface="Verdana"/>
              </a:defRPr>
            </a:lvl1pPr>
            <a:lvl2pPr indent="0" lvl="1" marL="0" marR="0" rtl="0" algn="l">
              <a:spcBef>
                <a:spcPts val="0"/>
              </a:spcBef>
              <a:buNone/>
              <a:defRPr b="0" i="0" sz="1200" u="none" cap="none" strike="noStrike">
                <a:solidFill>
                  <a:srgbClr val="262626"/>
                </a:solidFill>
                <a:latin typeface="Verdana"/>
                <a:ea typeface="Verdana"/>
                <a:cs typeface="Verdana"/>
                <a:sym typeface="Verdana"/>
              </a:defRPr>
            </a:lvl2pPr>
            <a:lvl3pPr indent="0" lvl="2" marL="0" marR="0" rtl="0" algn="l">
              <a:spcBef>
                <a:spcPts val="0"/>
              </a:spcBef>
              <a:buNone/>
              <a:defRPr b="0" i="0" sz="1200" u="none" cap="none" strike="noStrike">
                <a:solidFill>
                  <a:srgbClr val="262626"/>
                </a:solidFill>
                <a:latin typeface="Verdana"/>
                <a:ea typeface="Verdana"/>
                <a:cs typeface="Verdana"/>
                <a:sym typeface="Verdana"/>
              </a:defRPr>
            </a:lvl3pPr>
            <a:lvl4pPr indent="0" lvl="3" marL="0" marR="0" rtl="0" algn="l">
              <a:spcBef>
                <a:spcPts val="0"/>
              </a:spcBef>
              <a:buNone/>
              <a:defRPr b="0" i="0" sz="1200" u="none" cap="none" strike="noStrike">
                <a:solidFill>
                  <a:srgbClr val="262626"/>
                </a:solidFill>
                <a:latin typeface="Verdana"/>
                <a:ea typeface="Verdana"/>
                <a:cs typeface="Verdana"/>
                <a:sym typeface="Verdana"/>
              </a:defRPr>
            </a:lvl4pPr>
            <a:lvl5pPr indent="0" lvl="4" marL="0" marR="0" rtl="0" algn="l">
              <a:spcBef>
                <a:spcPts val="0"/>
              </a:spcBef>
              <a:buNone/>
              <a:defRPr b="0" i="0" sz="1200" u="none" cap="none" strike="noStrike">
                <a:solidFill>
                  <a:srgbClr val="262626"/>
                </a:solidFill>
                <a:latin typeface="Verdana"/>
                <a:ea typeface="Verdana"/>
                <a:cs typeface="Verdana"/>
                <a:sym typeface="Verdana"/>
              </a:defRPr>
            </a:lvl5pPr>
            <a:lvl6pPr indent="0" lvl="5" marL="0" marR="0" rtl="0" algn="l">
              <a:spcBef>
                <a:spcPts val="0"/>
              </a:spcBef>
              <a:buNone/>
              <a:defRPr b="0" i="0" sz="1200" u="none" cap="none" strike="noStrike">
                <a:solidFill>
                  <a:srgbClr val="262626"/>
                </a:solidFill>
                <a:latin typeface="Verdana"/>
                <a:ea typeface="Verdana"/>
                <a:cs typeface="Verdana"/>
                <a:sym typeface="Verdana"/>
              </a:defRPr>
            </a:lvl6pPr>
            <a:lvl7pPr indent="0" lvl="6" marL="0" marR="0" rtl="0" algn="l">
              <a:spcBef>
                <a:spcPts val="0"/>
              </a:spcBef>
              <a:buNone/>
              <a:defRPr b="0" i="0" sz="1200" u="none" cap="none" strike="noStrike">
                <a:solidFill>
                  <a:srgbClr val="262626"/>
                </a:solidFill>
                <a:latin typeface="Verdana"/>
                <a:ea typeface="Verdana"/>
                <a:cs typeface="Verdana"/>
                <a:sym typeface="Verdana"/>
              </a:defRPr>
            </a:lvl7pPr>
            <a:lvl8pPr indent="0" lvl="7" marL="0" marR="0" rtl="0" algn="l">
              <a:spcBef>
                <a:spcPts val="0"/>
              </a:spcBef>
              <a:buNone/>
              <a:defRPr b="0" i="0" sz="1200" u="none" cap="none" strike="noStrike">
                <a:solidFill>
                  <a:srgbClr val="262626"/>
                </a:solidFill>
                <a:latin typeface="Verdana"/>
                <a:ea typeface="Verdana"/>
                <a:cs typeface="Verdana"/>
                <a:sym typeface="Verdana"/>
              </a:defRPr>
            </a:lvl8pPr>
            <a:lvl9pPr indent="0" lvl="8" marL="0" marR="0" rtl="0" algn="l">
              <a:spcBef>
                <a:spcPts val="0"/>
              </a:spcBef>
              <a:buNone/>
              <a:defRPr b="0" i="0" sz="1200" u="none" cap="none" strike="noStrike">
                <a:solidFill>
                  <a:srgbClr val="262626"/>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
        <p:nvSpPr>
          <p:cNvPr id="9" name="Google Shape;9;p1"/>
          <p:cNvSpPr/>
          <p:nvPr/>
        </p:nvSpPr>
        <p:spPr>
          <a:xfrm>
            <a:off x="457200" y="926225"/>
            <a:ext cx="8686800" cy="342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0" name="Google Shape;10;p1"/>
          <p:cNvSpPr txBox="1"/>
          <p:nvPr/>
        </p:nvSpPr>
        <p:spPr>
          <a:xfrm>
            <a:off x="5486400" y="4800600"/>
            <a:ext cx="3352800" cy="3693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 sz="1800" u="none" cap="none" strike="noStrike">
                <a:solidFill>
                  <a:schemeClr val="lt2"/>
                </a:solidFill>
                <a:latin typeface="Times New Roman"/>
                <a:ea typeface="Times New Roman"/>
                <a:cs typeface="Times New Roman"/>
                <a:sym typeface="Times New Roman"/>
              </a:rPr>
              <a:t>Worcester Polytechnic Institute</a:t>
            </a:r>
            <a:endParaRPr/>
          </a:p>
        </p:txBody>
      </p:sp>
      <p:sp>
        <p:nvSpPr>
          <p:cNvPr id="11" name="Google Shape;11;p1"/>
          <p:cNvSpPr txBox="1"/>
          <p:nvPr>
            <p:ph idx="11" type="ftr"/>
          </p:nvPr>
        </p:nvSpPr>
        <p:spPr>
          <a:xfrm>
            <a:off x="457200" y="4800600"/>
            <a:ext cx="5105400" cy="228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6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ctrTitle"/>
          </p:nvPr>
        </p:nvSpPr>
        <p:spPr>
          <a:xfrm>
            <a:off x="457200" y="1501250"/>
            <a:ext cx="8618700" cy="1335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900"/>
              <a:t>Six Sigma </a:t>
            </a:r>
            <a:r>
              <a:rPr lang="en" sz="2900"/>
              <a:t>Improvement Solution for </a:t>
            </a:r>
            <a:r>
              <a:rPr lang="en" sz="2900"/>
              <a:t>Labeling Discrepancy of </a:t>
            </a:r>
            <a:r>
              <a:rPr lang="en" sz="2900"/>
              <a:t>Environmental</a:t>
            </a:r>
            <a:r>
              <a:rPr lang="en" sz="2900"/>
              <a:t> Monitoring and Critical Utility Samples</a:t>
            </a:r>
            <a:endParaRPr sz="2900"/>
          </a:p>
        </p:txBody>
      </p:sp>
      <p:sp>
        <p:nvSpPr>
          <p:cNvPr id="75" name="Google Shape;75;p13"/>
          <p:cNvSpPr txBox="1"/>
          <p:nvPr>
            <p:ph idx="1" type="subTitle"/>
          </p:nvPr>
        </p:nvSpPr>
        <p:spPr>
          <a:xfrm>
            <a:off x="457200" y="3031200"/>
            <a:ext cx="8226300" cy="1927800"/>
          </a:xfrm>
          <a:prstGeom prst="rect">
            <a:avLst/>
          </a:prstGeom>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Nunito"/>
                <a:ea typeface="Nunito"/>
                <a:cs typeface="Nunito"/>
                <a:sym typeface="Nunito"/>
              </a:rPr>
              <a:t>OIE-558: Designing &amp; Managing Lean Six-Sigma Processes</a:t>
            </a:r>
            <a:endParaRPr sz="16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Nunito"/>
                <a:ea typeface="Nunito"/>
                <a:cs typeface="Nunito"/>
                <a:sym typeface="Nunito"/>
              </a:rPr>
              <a:t>Worcester Polytechnic Institute (WPI)</a:t>
            </a:r>
            <a:endParaRPr sz="1600">
              <a:solidFill>
                <a:schemeClr val="dk1"/>
              </a:solidFill>
              <a:latin typeface="Nunito"/>
              <a:ea typeface="Nunito"/>
              <a:cs typeface="Nunito"/>
              <a:sym typeface="Nunito"/>
            </a:endParaRPr>
          </a:p>
          <a:p>
            <a:pPr indent="0" lvl="0" marL="0" rtl="0" algn="l">
              <a:lnSpc>
                <a:spcPct val="100000"/>
              </a:lnSpc>
              <a:spcBef>
                <a:spcPts val="0"/>
              </a:spcBef>
              <a:spcAft>
                <a:spcPts val="0"/>
              </a:spcAft>
              <a:buNone/>
            </a:pPr>
            <a:r>
              <a:rPr lang="en" sz="1600">
                <a:solidFill>
                  <a:schemeClr val="dk1"/>
                </a:solidFill>
                <a:latin typeface="Nunito"/>
                <a:ea typeface="Nunito"/>
                <a:cs typeface="Nunito"/>
                <a:sym typeface="Nunito"/>
              </a:rPr>
              <a:t>Final Project Presentation</a:t>
            </a:r>
            <a:endParaRPr sz="16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Nunito"/>
                <a:ea typeface="Nunito"/>
                <a:cs typeface="Nunito"/>
                <a:sym typeface="Nunito"/>
              </a:rPr>
              <a:t>24Apr2024</a:t>
            </a:r>
            <a:endParaRPr sz="16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latin typeface="Nunito"/>
                <a:ea typeface="Nunito"/>
                <a:cs typeface="Nunito"/>
                <a:sym typeface="Nunito"/>
              </a:rPr>
              <a:t>Team Delta</a:t>
            </a:r>
            <a:endParaRPr sz="1600">
              <a:solidFill>
                <a:schemeClr val="dk1"/>
              </a:solidFill>
              <a:latin typeface="Nunito"/>
              <a:ea typeface="Nunito"/>
              <a:cs typeface="Nunito"/>
              <a:sym typeface="Nunito"/>
            </a:endParaRPr>
          </a:p>
          <a:p>
            <a:pPr indent="0" lvl="0" marL="0" rtl="0" algn="l">
              <a:lnSpc>
                <a:spcPct val="100000"/>
              </a:lnSpc>
              <a:spcBef>
                <a:spcPts val="0"/>
              </a:spcBef>
              <a:spcAft>
                <a:spcPts val="0"/>
              </a:spcAft>
              <a:buNone/>
            </a:pPr>
            <a:r>
              <a:rPr lang="en" sz="1600">
                <a:solidFill>
                  <a:schemeClr val="dk1"/>
                </a:solidFill>
                <a:latin typeface="Nunito"/>
                <a:ea typeface="Nunito"/>
                <a:cs typeface="Nunito"/>
                <a:sym typeface="Nunito"/>
              </a:rPr>
              <a:t>Celeste Souza, Dora Deab, Aarthi Mudiraj Garige, Joseph Martin, Aman Sahu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200"/>
              <a:t>Current </a:t>
            </a:r>
            <a:r>
              <a:rPr lang="en" sz="2200"/>
              <a:t>Process Flow Diagram / Value Stream Map</a:t>
            </a:r>
            <a:endParaRPr sz="2200"/>
          </a:p>
        </p:txBody>
      </p:sp>
      <p:pic>
        <p:nvPicPr>
          <p:cNvPr id="140" name="Google Shape;140;p22"/>
          <p:cNvPicPr preferRelativeResize="0"/>
          <p:nvPr/>
        </p:nvPicPr>
        <p:blipFill>
          <a:blip r:embed="rId3">
            <a:alphaModFix/>
          </a:blip>
          <a:stretch>
            <a:fillRect/>
          </a:stretch>
        </p:blipFill>
        <p:spPr>
          <a:xfrm>
            <a:off x="1089375" y="1087500"/>
            <a:ext cx="6747126" cy="371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br>
              <a:rPr lang="en" sz="2600"/>
            </a:br>
            <a:r>
              <a:rPr lang="en" sz="2200"/>
              <a:t>Current Process Flow Diagram / Value Stream Map</a:t>
            </a:r>
            <a:endParaRPr sz="2200"/>
          </a:p>
        </p:txBody>
      </p:sp>
      <p:sp>
        <p:nvSpPr>
          <p:cNvPr id="146" name="Google Shape;146;p23"/>
          <p:cNvSpPr txBox="1"/>
          <p:nvPr>
            <p:ph idx="1" type="body"/>
          </p:nvPr>
        </p:nvSpPr>
        <p:spPr>
          <a:xfrm>
            <a:off x="5563475" y="1801100"/>
            <a:ext cx="3123300" cy="28281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n"/>
              <a:t>Four Sample Types</a:t>
            </a:r>
            <a:endParaRPr/>
          </a:p>
          <a:p>
            <a:pPr indent="-342900" lvl="0" marL="457200" rtl="0" algn="l">
              <a:spcBef>
                <a:spcPts val="1200"/>
              </a:spcBef>
              <a:spcAft>
                <a:spcPts val="0"/>
              </a:spcAft>
              <a:buSzPts val="1800"/>
              <a:buAutoNum type="arabicPeriod"/>
            </a:pPr>
            <a:r>
              <a:rPr lang="en"/>
              <a:t>TOC</a:t>
            </a:r>
            <a:endParaRPr/>
          </a:p>
          <a:p>
            <a:pPr indent="-342900" lvl="0" marL="457200" rtl="0" algn="l">
              <a:spcBef>
                <a:spcPts val="0"/>
              </a:spcBef>
              <a:spcAft>
                <a:spcPts val="0"/>
              </a:spcAft>
              <a:buSzPts val="1800"/>
              <a:buAutoNum type="arabicPeriod"/>
            </a:pPr>
            <a:r>
              <a:rPr lang="en"/>
              <a:t>Conductivity</a:t>
            </a:r>
            <a:endParaRPr/>
          </a:p>
          <a:p>
            <a:pPr indent="-342900" lvl="0" marL="457200" rtl="0" algn="l">
              <a:spcBef>
                <a:spcPts val="0"/>
              </a:spcBef>
              <a:spcAft>
                <a:spcPts val="0"/>
              </a:spcAft>
              <a:buSzPts val="1800"/>
              <a:buAutoNum type="arabicPeriod"/>
            </a:pPr>
            <a:r>
              <a:rPr lang="en"/>
              <a:t>Bioburden</a:t>
            </a:r>
            <a:endParaRPr/>
          </a:p>
          <a:p>
            <a:pPr indent="-342900" lvl="0" marL="457200" rtl="0" algn="l">
              <a:spcBef>
                <a:spcPts val="0"/>
              </a:spcBef>
              <a:spcAft>
                <a:spcPts val="0"/>
              </a:spcAft>
              <a:buSzPts val="1800"/>
              <a:buAutoNum type="arabicPeriod"/>
            </a:pPr>
            <a:r>
              <a:rPr lang="en"/>
              <a:t>Endotoxin</a:t>
            </a:r>
            <a:endParaRPr/>
          </a:p>
        </p:txBody>
      </p:sp>
      <p:pic>
        <p:nvPicPr>
          <p:cNvPr id="147" name="Google Shape;147;p23"/>
          <p:cNvPicPr preferRelativeResize="0"/>
          <p:nvPr/>
        </p:nvPicPr>
        <p:blipFill>
          <a:blip r:embed="rId3">
            <a:alphaModFix/>
          </a:blip>
          <a:stretch>
            <a:fillRect/>
          </a:stretch>
        </p:blipFill>
        <p:spPr>
          <a:xfrm>
            <a:off x="457200" y="1219050"/>
            <a:ext cx="4550025" cy="348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1700"/>
              <a:t>Time Value of Money (TVM) Analysis - Net Present Value (NPV)</a:t>
            </a:r>
            <a:endParaRPr sz="1700"/>
          </a:p>
        </p:txBody>
      </p:sp>
      <p:sp>
        <p:nvSpPr>
          <p:cNvPr id="153" name="Google Shape;153;p24"/>
          <p:cNvSpPr txBox="1"/>
          <p:nvPr>
            <p:ph idx="1" type="body"/>
          </p:nvPr>
        </p:nvSpPr>
        <p:spPr>
          <a:xfrm>
            <a:off x="457200" y="1143000"/>
            <a:ext cx="8229600" cy="3486300"/>
          </a:xfrm>
          <a:prstGeom prst="rect">
            <a:avLst/>
          </a:prstGeom>
        </p:spPr>
        <p:txBody>
          <a:bodyPr anchorCtr="0" anchor="t" bIns="45700" lIns="91425" spcFirstLastPara="1" rIns="91425" wrap="square" tIns="45700">
            <a:normAutofit/>
          </a:bodyPr>
          <a:lstStyle/>
          <a:p>
            <a:pPr indent="0" lvl="0" marL="0" rtl="0" algn="l">
              <a:lnSpc>
                <a:spcPct val="85000"/>
              </a:lnSpc>
              <a:spcBef>
                <a:spcPts val="1200"/>
              </a:spcBef>
              <a:spcAft>
                <a:spcPts val="0"/>
              </a:spcAft>
              <a:buClr>
                <a:schemeClr val="dk1"/>
              </a:buClr>
              <a:buSzPts val="358"/>
              <a:buFont typeface="Arial"/>
              <a:buNone/>
            </a:pPr>
            <a:r>
              <a:rPr lang="en" sz="880"/>
              <a:t>For this analysis, the average hourly pay for the Environmental Monitoring Technician in Boston will be $18.21 an hour, and the average hourly pay of the Quality Control Investigator will be $21.76 an hour. We will also estimate that implementing measures to reduce the labeling discrepancies can save 10 hours per month for the E</a:t>
            </a:r>
            <a:r>
              <a:rPr lang="en" sz="880"/>
              <a:t>nvironmental</a:t>
            </a:r>
            <a:r>
              <a:rPr lang="en" sz="880"/>
              <a:t> Monitors and will save 5 hours per month for the Quality Control Investigators. We will also assume the discount rate is 5%.</a:t>
            </a:r>
            <a:endParaRPr sz="880"/>
          </a:p>
          <a:p>
            <a:pPr indent="0" lvl="0" marL="0" rtl="0" algn="l">
              <a:lnSpc>
                <a:spcPct val="85000"/>
              </a:lnSpc>
              <a:spcBef>
                <a:spcPts val="1200"/>
              </a:spcBef>
              <a:spcAft>
                <a:spcPts val="0"/>
              </a:spcAft>
              <a:buClr>
                <a:schemeClr val="dk1"/>
              </a:buClr>
              <a:buSzPts val="358"/>
              <a:buFont typeface="Arial"/>
              <a:buNone/>
            </a:pPr>
            <a:r>
              <a:t/>
            </a:r>
            <a:endParaRPr sz="880"/>
          </a:p>
          <a:p>
            <a:pPr indent="0" lvl="0" marL="0" rtl="0" algn="l">
              <a:lnSpc>
                <a:spcPct val="85000"/>
              </a:lnSpc>
              <a:spcBef>
                <a:spcPts val="1200"/>
              </a:spcBef>
              <a:spcAft>
                <a:spcPts val="0"/>
              </a:spcAft>
              <a:buNone/>
            </a:pPr>
            <a:r>
              <a:rPr b="1" lang="en" sz="880"/>
              <a:t>1. Calculating the Cost Savings</a:t>
            </a:r>
            <a:r>
              <a:rPr lang="en" sz="880"/>
              <a:t>: </a:t>
            </a:r>
            <a:endParaRPr sz="880"/>
          </a:p>
          <a:p>
            <a:pPr indent="457200" lvl="0" marL="0" rtl="0" algn="l">
              <a:lnSpc>
                <a:spcPct val="85000"/>
              </a:lnSpc>
              <a:spcBef>
                <a:spcPts val="1200"/>
              </a:spcBef>
              <a:spcAft>
                <a:spcPts val="0"/>
              </a:spcAft>
              <a:buNone/>
            </a:pPr>
            <a:r>
              <a:rPr lang="en" sz="880"/>
              <a:t>Environmental Monitoring Technician: 10 hours/month x $18.21/hour = $182.10/month</a:t>
            </a:r>
            <a:endParaRPr sz="880"/>
          </a:p>
          <a:p>
            <a:pPr indent="457200" lvl="0" marL="0" rtl="0" algn="l">
              <a:lnSpc>
                <a:spcPct val="85000"/>
              </a:lnSpc>
              <a:spcBef>
                <a:spcPts val="1200"/>
              </a:spcBef>
              <a:spcAft>
                <a:spcPts val="0"/>
              </a:spcAft>
              <a:buNone/>
            </a:pPr>
            <a:r>
              <a:rPr lang="en" sz="880"/>
              <a:t>Quality Control Investigator: 5 hours/month x $21.76/hour = $108.80/month</a:t>
            </a:r>
            <a:endParaRPr sz="880"/>
          </a:p>
          <a:p>
            <a:pPr indent="457200" lvl="0" marL="0" rtl="0" algn="l">
              <a:lnSpc>
                <a:spcPct val="85000"/>
              </a:lnSpc>
              <a:spcBef>
                <a:spcPts val="1200"/>
              </a:spcBef>
              <a:spcAft>
                <a:spcPts val="0"/>
              </a:spcAft>
              <a:buNone/>
            </a:pPr>
            <a:r>
              <a:rPr lang="en" sz="880"/>
              <a:t>Total Monthly Savings = $182.10 + $108.80 = $290.90 </a:t>
            </a:r>
            <a:endParaRPr sz="880"/>
          </a:p>
          <a:p>
            <a:pPr indent="457200" lvl="0" marL="0" rtl="0" algn="l">
              <a:lnSpc>
                <a:spcPct val="85000"/>
              </a:lnSpc>
              <a:spcBef>
                <a:spcPts val="1200"/>
              </a:spcBef>
              <a:spcAft>
                <a:spcPts val="0"/>
              </a:spcAft>
              <a:buClr>
                <a:schemeClr val="dk1"/>
              </a:buClr>
              <a:buSzPts val="358"/>
              <a:buFont typeface="Arial"/>
              <a:buNone/>
            </a:pPr>
            <a:r>
              <a:rPr lang="en" sz="880"/>
              <a:t>Total Annual Savings = $290.90 x 12 = $3,490.80 </a:t>
            </a:r>
            <a:endParaRPr sz="880"/>
          </a:p>
          <a:p>
            <a:pPr indent="0" lvl="0" marL="0" rtl="0" algn="l">
              <a:lnSpc>
                <a:spcPct val="85000"/>
              </a:lnSpc>
              <a:spcBef>
                <a:spcPts val="1200"/>
              </a:spcBef>
              <a:spcAft>
                <a:spcPts val="0"/>
              </a:spcAft>
              <a:buNone/>
            </a:pPr>
            <a:r>
              <a:rPr b="1" lang="en" sz="880"/>
              <a:t>2. Time  Value of Money Analysis</a:t>
            </a:r>
            <a:r>
              <a:rPr lang="en" sz="880"/>
              <a:t>: </a:t>
            </a:r>
            <a:endParaRPr sz="880"/>
          </a:p>
          <a:p>
            <a:pPr indent="0" lvl="0" marL="0" rtl="0" algn="l">
              <a:lnSpc>
                <a:spcPct val="85000"/>
              </a:lnSpc>
              <a:spcBef>
                <a:spcPts val="1200"/>
              </a:spcBef>
              <a:spcAft>
                <a:spcPts val="0"/>
              </a:spcAft>
              <a:buNone/>
            </a:pPr>
            <a:r>
              <a:rPr lang="en" sz="880"/>
              <a:t>	PV = (Future Value)/(1+r)^n</a:t>
            </a:r>
            <a:endParaRPr sz="880"/>
          </a:p>
          <a:p>
            <a:pPr indent="0" lvl="0" marL="0" rtl="0" algn="l">
              <a:lnSpc>
                <a:spcPct val="85000"/>
              </a:lnSpc>
              <a:spcBef>
                <a:spcPts val="1200"/>
              </a:spcBef>
              <a:spcAft>
                <a:spcPts val="0"/>
              </a:spcAft>
              <a:buNone/>
            </a:pPr>
            <a:r>
              <a:rPr lang="en" sz="880"/>
              <a:t>	PV = ($3,490.80)/(1+0.05)^1 = $3,324.57</a:t>
            </a:r>
            <a:endParaRPr sz="880"/>
          </a:p>
          <a:p>
            <a:pPr indent="0" lvl="0" marL="0" rtl="0" algn="l">
              <a:lnSpc>
                <a:spcPct val="85000"/>
              </a:lnSpc>
              <a:spcBef>
                <a:spcPts val="1200"/>
              </a:spcBef>
              <a:spcAft>
                <a:spcPts val="0"/>
              </a:spcAft>
              <a:buClr>
                <a:schemeClr val="dk1"/>
              </a:buClr>
              <a:buSzPts val="358"/>
              <a:buFont typeface="Arial"/>
              <a:buNone/>
            </a:pPr>
            <a:r>
              <a:t/>
            </a:r>
            <a:endParaRPr sz="88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solidFill>
                  <a:schemeClr val="dk1"/>
                </a:solidFill>
              </a:rPr>
              <a:t>Cost Analysis</a:t>
            </a:r>
            <a:endParaRPr>
              <a:solidFill>
                <a:schemeClr val="dk1"/>
              </a:solidFill>
            </a:endParaRPr>
          </a:p>
        </p:txBody>
      </p:sp>
      <p:sp>
        <p:nvSpPr>
          <p:cNvPr id="159" name="Google Shape;159;p25"/>
          <p:cNvSpPr txBox="1"/>
          <p:nvPr>
            <p:ph idx="1" type="body"/>
          </p:nvPr>
        </p:nvSpPr>
        <p:spPr>
          <a:xfrm>
            <a:off x="457200" y="1224000"/>
            <a:ext cx="8229600" cy="3493200"/>
          </a:xfrm>
          <a:prstGeom prst="rect">
            <a:avLst/>
          </a:prstGeom>
        </p:spPr>
        <p:txBody>
          <a:bodyPr anchorCtr="0" anchor="t" bIns="45700" lIns="91425" spcFirstLastPara="1" rIns="91425" wrap="square" tIns="45700">
            <a:noAutofit/>
          </a:bodyPr>
          <a:lstStyle/>
          <a:p>
            <a:pPr indent="0" lvl="0" marL="0" rtl="0" algn="l">
              <a:lnSpc>
                <a:spcPct val="85000"/>
              </a:lnSpc>
              <a:spcBef>
                <a:spcPts val="1200"/>
              </a:spcBef>
              <a:spcAft>
                <a:spcPts val="0"/>
              </a:spcAft>
              <a:buClr>
                <a:schemeClr val="dk1"/>
              </a:buClr>
              <a:buSzPts val="358"/>
              <a:buFont typeface="Arial"/>
              <a:buNone/>
            </a:pPr>
            <a:r>
              <a:rPr lang="en" sz="880"/>
              <a:t>Improving how we label environmental monitoring and critical utility samples is important because it helps us get accurate data and saves money. Let's look at some ways to improve labeling and how they relate to saving costs:</a:t>
            </a:r>
            <a:endParaRPr sz="880"/>
          </a:p>
          <a:p>
            <a:pPr indent="0" lvl="0" marL="0" rtl="0" algn="l">
              <a:lnSpc>
                <a:spcPct val="85000"/>
              </a:lnSpc>
              <a:spcBef>
                <a:spcPts val="1200"/>
              </a:spcBef>
              <a:spcAft>
                <a:spcPts val="0"/>
              </a:spcAft>
              <a:buSzPts val="358"/>
              <a:buNone/>
            </a:pPr>
            <a:r>
              <a:rPr b="1" lang="en" sz="880"/>
              <a:t>1. </a:t>
            </a:r>
            <a:r>
              <a:rPr b="1" lang="en" sz="880"/>
              <a:t>Better Labeling Rules</a:t>
            </a:r>
            <a:r>
              <a:rPr lang="en" sz="880"/>
              <a:t>: When everyone follows the same labeling rules, it keeps things organized and saves time. Yes, it costs a bit to train everyone and make new rules, but in the long run, it saves money because we make fewer mistakes and don't have to redo things.</a:t>
            </a:r>
            <a:endParaRPr sz="880"/>
          </a:p>
          <a:p>
            <a:pPr indent="0" lvl="0" marL="0" rtl="0" algn="l">
              <a:lnSpc>
                <a:spcPct val="85000"/>
              </a:lnSpc>
              <a:spcBef>
                <a:spcPts val="1200"/>
              </a:spcBef>
              <a:spcAft>
                <a:spcPts val="0"/>
              </a:spcAft>
              <a:buClr>
                <a:schemeClr val="dk1"/>
              </a:buClr>
              <a:buSzPts val="358"/>
              <a:buFont typeface="Arial"/>
              <a:buNone/>
            </a:pPr>
            <a:r>
              <a:rPr b="1" lang="en" sz="880"/>
              <a:t>2. Using Barcodes</a:t>
            </a:r>
            <a:r>
              <a:rPr lang="en" sz="880"/>
              <a:t>: Ever seen those funny lines on products in the store? Those are barcodes! They help us scan and track things quickly. Buying barcode scanners and software might seem expensive, but they help us avoid mistakes and work faster, saving money in the end.</a:t>
            </a:r>
            <a:endParaRPr sz="880"/>
          </a:p>
          <a:p>
            <a:pPr indent="0" lvl="0" marL="0" rtl="0" algn="l">
              <a:lnSpc>
                <a:spcPct val="85000"/>
              </a:lnSpc>
              <a:spcBef>
                <a:spcPts val="1200"/>
              </a:spcBef>
              <a:spcAft>
                <a:spcPts val="0"/>
              </a:spcAft>
              <a:buClr>
                <a:schemeClr val="dk1"/>
              </a:buClr>
              <a:buSzPts val="358"/>
              <a:buFont typeface="Arial"/>
              <a:buNone/>
            </a:pPr>
            <a:r>
              <a:rPr b="1" lang="en" sz="880"/>
              <a:t>3.</a:t>
            </a:r>
            <a:r>
              <a:rPr lang="en" sz="880"/>
              <a:t> </a:t>
            </a:r>
            <a:r>
              <a:rPr b="1" lang="en" sz="880"/>
              <a:t>Checking Quality</a:t>
            </a:r>
            <a:r>
              <a:rPr lang="en" sz="880"/>
              <a:t>: Checking labels might seem like extra work, but catching mistakes early on saves a lot of trouble later. It costs a bit to do these checks, but it's worth it because we don't waste time fixing mistakes or risk getting in trouble for wrong data.</a:t>
            </a:r>
            <a:endParaRPr sz="880"/>
          </a:p>
          <a:p>
            <a:pPr indent="0" lvl="0" marL="0" rtl="0" algn="l">
              <a:lnSpc>
                <a:spcPct val="85000"/>
              </a:lnSpc>
              <a:spcBef>
                <a:spcPts val="1200"/>
              </a:spcBef>
              <a:spcAft>
                <a:spcPts val="0"/>
              </a:spcAft>
              <a:buClr>
                <a:schemeClr val="dk1"/>
              </a:buClr>
              <a:buSzPts val="358"/>
              <a:buFont typeface="Arial"/>
              <a:buNone/>
            </a:pPr>
            <a:r>
              <a:rPr b="1" lang="en" sz="880"/>
              <a:t>4. Electronic Systems</a:t>
            </a:r>
            <a:r>
              <a:rPr lang="en" sz="880"/>
              <a:t>: Switching to electronic systems means less paper and more organization. Sure, it costs money to set up, but it saves time and money in the long run because we can find things faster and don't have to deal with messy paperwork.</a:t>
            </a:r>
            <a:endParaRPr sz="880"/>
          </a:p>
          <a:p>
            <a:pPr indent="0" lvl="0" marL="0" rtl="0" algn="l">
              <a:lnSpc>
                <a:spcPct val="85000"/>
              </a:lnSpc>
              <a:spcBef>
                <a:spcPts val="1200"/>
              </a:spcBef>
              <a:spcAft>
                <a:spcPts val="0"/>
              </a:spcAft>
              <a:buClr>
                <a:schemeClr val="dk1"/>
              </a:buClr>
              <a:buSzPts val="358"/>
              <a:buFont typeface="Arial"/>
              <a:buNone/>
            </a:pPr>
            <a:r>
              <a:rPr b="1" lang="en" sz="880"/>
              <a:t>5.</a:t>
            </a:r>
            <a:r>
              <a:rPr lang="en" sz="880"/>
              <a:t> </a:t>
            </a:r>
            <a:r>
              <a:rPr b="1" lang="en" sz="880"/>
              <a:t>Audits and Inspections</a:t>
            </a:r>
            <a:r>
              <a:rPr lang="en" sz="880"/>
              <a:t>: Audits and inspections are like check-ups for our labeling process. They cost a bit because people need to spend time checking things, but they help us catch mistakes early and avoid big problems later, which saves money.</a:t>
            </a:r>
            <a:endParaRPr sz="880"/>
          </a:p>
          <a:p>
            <a:pPr indent="0" lvl="0" marL="0" rtl="0" algn="l">
              <a:lnSpc>
                <a:spcPct val="85000"/>
              </a:lnSpc>
              <a:spcBef>
                <a:spcPts val="1200"/>
              </a:spcBef>
              <a:spcAft>
                <a:spcPts val="0"/>
              </a:spcAft>
              <a:buClr>
                <a:schemeClr val="dk1"/>
              </a:buClr>
              <a:buSzPts val="358"/>
              <a:buFont typeface="Arial"/>
              <a:buNone/>
            </a:pPr>
            <a:r>
              <a:rPr b="1" lang="en" sz="880"/>
              <a:t>6.</a:t>
            </a:r>
            <a:r>
              <a:rPr lang="en" sz="880"/>
              <a:t> </a:t>
            </a:r>
            <a:r>
              <a:rPr b="1" lang="en" sz="880"/>
              <a:t>Training and Education</a:t>
            </a:r>
            <a:r>
              <a:rPr lang="en" sz="880"/>
              <a:t>: Teaching people the right way to label things might seem like a hassle, but it pays off. Spending money on training helps us avoid mistakes and work more efficiently, saving time and money down the line.</a:t>
            </a:r>
            <a:endParaRPr sz="880"/>
          </a:p>
          <a:p>
            <a:pPr indent="0" lvl="0" marL="0" rtl="0" algn="l">
              <a:lnSpc>
                <a:spcPct val="85000"/>
              </a:lnSpc>
              <a:spcBef>
                <a:spcPts val="1200"/>
              </a:spcBef>
              <a:spcAft>
                <a:spcPts val="0"/>
              </a:spcAft>
              <a:buClr>
                <a:schemeClr val="dk1"/>
              </a:buClr>
              <a:buSzPts val="358"/>
              <a:buFont typeface="Arial"/>
              <a:buNone/>
            </a:pPr>
            <a:r>
              <a:rPr lang="en" sz="900">
                <a:solidFill>
                  <a:srgbClr val="0D0D0D"/>
                </a:solidFill>
                <a:highlight>
                  <a:schemeClr val="lt1"/>
                </a:highlight>
              </a:rPr>
              <a:t>So, By integrating cost analysis into the evaluation of improvement solutions for labeling discrepancies in environmental monitoring and critical utility samples, organizations can make informed decisions that balance the upfront investment with the long-term benefits in terms of cost savings, efficiency gains, and improved data quality.</a:t>
            </a:r>
            <a:endParaRPr sz="580">
              <a:solidFill>
                <a:srgbClr val="0D0D0D"/>
              </a:solidFill>
              <a:highlight>
                <a:schemeClr val="lt1"/>
              </a:highlight>
            </a:endParaRPr>
          </a:p>
          <a:p>
            <a:pPr indent="0" lvl="0" marL="0" rtl="0" algn="l">
              <a:lnSpc>
                <a:spcPct val="85000"/>
              </a:lnSpc>
              <a:spcBef>
                <a:spcPts val="1200"/>
              </a:spcBef>
              <a:spcAft>
                <a:spcPts val="0"/>
              </a:spcAft>
              <a:buSzPts val="358"/>
              <a:buNone/>
            </a:pPr>
            <a:r>
              <a:t/>
            </a:r>
            <a:endParaRPr sz="58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500"/>
              <a:t>Root Cause Analysis - 6M Fishbone Diagram</a:t>
            </a:r>
            <a:endParaRPr sz="2500"/>
          </a:p>
        </p:txBody>
      </p:sp>
      <p:pic>
        <p:nvPicPr>
          <p:cNvPr id="165" name="Google Shape;165;p26"/>
          <p:cNvPicPr preferRelativeResize="0"/>
          <p:nvPr/>
        </p:nvPicPr>
        <p:blipFill>
          <a:blip r:embed="rId3">
            <a:alphaModFix/>
          </a:blip>
          <a:stretch>
            <a:fillRect/>
          </a:stretch>
        </p:blipFill>
        <p:spPr>
          <a:xfrm>
            <a:off x="389550" y="1042575"/>
            <a:ext cx="8600900" cy="4056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500"/>
              <a:t>Root Cause Analysis - 6M Fishbone Diagram</a:t>
            </a:r>
            <a:endParaRPr sz="2500"/>
          </a:p>
        </p:txBody>
      </p:sp>
      <p:graphicFrame>
        <p:nvGraphicFramePr>
          <p:cNvPr id="171" name="Google Shape;171;p27"/>
          <p:cNvGraphicFramePr/>
          <p:nvPr/>
        </p:nvGraphicFramePr>
        <p:xfrm>
          <a:off x="590288" y="1171675"/>
          <a:ext cx="3000000" cy="3000000"/>
        </p:xfrm>
        <a:graphic>
          <a:graphicData uri="http://schemas.openxmlformats.org/drawingml/2006/table">
            <a:tbl>
              <a:tblPr>
                <a:noFill/>
                <a:tableStyleId>{568BE8C8-AA7B-4C87-9812-0E4F8BC3BE14}</a:tableStyleId>
              </a:tblPr>
              <a:tblGrid>
                <a:gridCol w="541650"/>
                <a:gridCol w="2236300"/>
                <a:gridCol w="3314650"/>
                <a:gridCol w="1870825"/>
              </a:tblGrid>
              <a:tr h="301650">
                <a:tc>
                  <a:txBody>
                    <a:bodyPr/>
                    <a:lstStyle/>
                    <a:p>
                      <a:pPr indent="0" lvl="0" marL="27432" rtl="0" algn="l">
                        <a:lnSpc>
                          <a:spcPct val="100000"/>
                        </a:lnSpc>
                        <a:spcBef>
                          <a:spcPts val="0"/>
                        </a:spcBef>
                        <a:spcAft>
                          <a:spcPts val="0"/>
                        </a:spcAft>
                        <a:buNone/>
                      </a:pPr>
                      <a:r>
                        <a:rPr b="1" lang="en" sz="950"/>
                        <a:t>Event</a:t>
                      </a:r>
                      <a:endParaRPr b="1" sz="95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27432" rtl="0" algn="l">
                        <a:lnSpc>
                          <a:spcPct val="100000"/>
                        </a:lnSpc>
                        <a:spcBef>
                          <a:spcPts val="0"/>
                        </a:spcBef>
                        <a:spcAft>
                          <a:spcPts val="0"/>
                        </a:spcAft>
                        <a:buNone/>
                      </a:pPr>
                      <a:r>
                        <a:rPr b="1" lang="en" sz="950"/>
                        <a:t>Title</a:t>
                      </a:r>
                      <a:endParaRPr b="1" sz="95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27432" rtl="0" algn="l">
                        <a:lnSpc>
                          <a:spcPct val="100000"/>
                        </a:lnSpc>
                        <a:spcBef>
                          <a:spcPts val="0"/>
                        </a:spcBef>
                        <a:spcAft>
                          <a:spcPts val="0"/>
                        </a:spcAft>
                        <a:buNone/>
                      </a:pPr>
                      <a:r>
                        <a:rPr b="1" lang="en" sz="950"/>
                        <a:t>RCA Category</a:t>
                      </a:r>
                      <a:endParaRPr b="1" sz="95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27432" rtl="0" algn="l">
                        <a:lnSpc>
                          <a:spcPct val="100000"/>
                        </a:lnSpc>
                        <a:spcBef>
                          <a:spcPts val="0"/>
                        </a:spcBef>
                        <a:spcAft>
                          <a:spcPts val="0"/>
                        </a:spcAft>
                        <a:buNone/>
                      </a:pPr>
                      <a:r>
                        <a:rPr b="1" lang="en" sz="950"/>
                        <a:t>Category</a:t>
                      </a:r>
                      <a:endParaRPr b="1" sz="95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03950">
                <a:tc>
                  <a:txBody>
                    <a:bodyPr/>
                    <a:lstStyle/>
                    <a:p>
                      <a:pPr indent="0" lvl="0" marL="27432" rtl="0" algn="l">
                        <a:lnSpc>
                          <a:spcPct val="100000"/>
                        </a:lnSpc>
                        <a:spcBef>
                          <a:spcPts val="0"/>
                        </a:spcBef>
                        <a:spcAft>
                          <a:spcPts val="0"/>
                        </a:spcAft>
                        <a:buNone/>
                      </a:pPr>
                      <a:r>
                        <a:rPr lang="en" sz="1000"/>
                        <a:t>1</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27432" rtl="0" algn="l">
                        <a:lnSpc>
                          <a:spcPct val="100000"/>
                        </a:lnSpc>
                        <a:spcBef>
                          <a:spcPts val="0"/>
                        </a:spcBef>
                        <a:spcAft>
                          <a:spcPts val="0"/>
                        </a:spcAft>
                        <a:buNone/>
                      </a:pPr>
                      <a:r>
                        <a:rPr lang="en" sz="1000"/>
                        <a:t>Environmental monitoring samples unable to be tested due to duplicate labels</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rtl="0" algn="l">
                        <a:lnSpc>
                          <a:spcPct val="100000"/>
                        </a:lnSpc>
                        <a:spcBef>
                          <a:spcPts val="0"/>
                        </a:spcBef>
                        <a:spcAft>
                          <a:spcPts val="0"/>
                        </a:spcAft>
                        <a:buNone/>
                      </a:pPr>
                      <a:r>
                        <a:rPr lang="en" sz="1000"/>
                        <a:t>PROCESS</a:t>
                      </a:r>
                      <a:endParaRPr sz="1000"/>
                    </a:p>
                    <a:p>
                      <a:pPr indent="0" lvl="0" marL="27432" rtl="0" algn="l">
                        <a:lnSpc>
                          <a:spcPct val="100000"/>
                        </a:lnSpc>
                        <a:spcBef>
                          <a:spcPts val="0"/>
                        </a:spcBef>
                        <a:spcAft>
                          <a:spcPts val="0"/>
                        </a:spcAft>
                        <a:buNone/>
                      </a:pPr>
                      <a:r>
                        <a:rPr lang="en" sz="1000"/>
                        <a:t>•</a:t>
                      </a:r>
                      <a:r>
                        <a:rPr lang="en" sz="800">
                          <a:latin typeface="Times New Roman"/>
                          <a:ea typeface="Times New Roman"/>
                          <a:cs typeface="Times New Roman"/>
                          <a:sym typeface="Times New Roman"/>
                        </a:rPr>
                        <a:t>   </a:t>
                      </a:r>
                      <a:r>
                        <a:rPr lang="en" sz="1000"/>
                        <a:t>Analyst selected the incorrect samples when re-printing.</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27432" rtl="0" algn="l">
                        <a:lnSpc>
                          <a:spcPct val="100000"/>
                        </a:lnSpc>
                        <a:spcBef>
                          <a:spcPts val="0"/>
                        </a:spcBef>
                        <a:spcAft>
                          <a:spcPts val="0"/>
                        </a:spcAft>
                        <a:buNone/>
                      </a:pPr>
                      <a:r>
                        <a:rPr lang="en" sz="1000"/>
                        <a:t>Method – Inadequate sampling process/method</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517700">
                <a:tc>
                  <a:txBody>
                    <a:bodyPr/>
                    <a:lstStyle/>
                    <a:p>
                      <a:pPr indent="0" lvl="0" marL="27432" rtl="0" algn="l">
                        <a:lnSpc>
                          <a:spcPct val="100000"/>
                        </a:lnSpc>
                        <a:spcBef>
                          <a:spcPts val="0"/>
                        </a:spcBef>
                        <a:spcAft>
                          <a:spcPts val="0"/>
                        </a:spcAft>
                        <a:buNone/>
                      </a:pPr>
                      <a:r>
                        <a:rPr lang="en" sz="1000"/>
                        <a:t>2</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27432" rtl="0" algn="l">
                        <a:lnSpc>
                          <a:spcPct val="100000"/>
                        </a:lnSpc>
                        <a:spcBef>
                          <a:spcPts val="0"/>
                        </a:spcBef>
                        <a:spcAft>
                          <a:spcPts val="0"/>
                        </a:spcAft>
                        <a:buNone/>
                      </a:pPr>
                      <a:r>
                        <a:rPr lang="en" sz="1000"/>
                        <a:t>Water collection sample containers found with duplicate labels prior to TOC testing</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PROCESS</a:t>
                      </a:r>
                      <a:endParaRPr sz="1000"/>
                    </a:p>
                    <a:p>
                      <a:pPr indent="0" lvl="0" marL="27432" rtl="0" algn="l">
                        <a:lnSpc>
                          <a:spcPct val="100000"/>
                        </a:lnSpc>
                        <a:spcBef>
                          <a:spcPts val="0"/>
                        </a:spcBef>
                        <a:spcAft>
                          <a:spcPts val="0"/>
                        </a:spcAft>
                        <a:buNone/>
                      </a:pPr>
                      <a:r>
                        <a:rPr lang="en" sz="1000"/>
                        <a:t>•</a:t>
                      </a:r>
                      <a:r>
                        <a:rPr lang="en" sz="800">
                          <a:latin typeface="Times New Roman"/>
                          <a:ea typeface="Times New Roman"/>
                          <a:cs typeface="Times New Roman"/>
                          <a:sym typeface="Times New Roman"/>
                        </a:rPr>
                        <a:t>   </a:t>
                      </a:r>
                      <a:r>
                        <a:rPr lang="en" sz="1000"/>
                        <a:t>Printer malfunction that forced the analyst to perform a re-printing activity, wherein the error occurred when there were excess TOC labels printed.</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27432" rtl="0" algn="l">
                        <a:lnSpc>
                          <a:spcPct val="100000"/>
                        </a:lnSpc>
                        <a:spcBef>
                          <a:spcPts val="0"/>
                        </a:spcBef>
                        <a:spcAft>
                          <a:spcPts val="0"/>
                        </a:spcAft>
                        <a:buNone/>
                      </a:pPr>
                      <a:r>
                        <a:rPr lang="en" sz="1000"/>
                        <a:t>Machine – Hardware/software malfunction</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414825">
                <a:tc>
                  <a:txBody>
                    <a:bodyPr/>
                    <a:lstStyle/>
                    <a:p>
                      <a:pPr indent="0" lvl="0" marL="27432" rtl="0" algn="l">
                        <a:lnSpc>
                          <a:spcPct val="100000"/>
                        </a:lnSpc>
                        <a:spcBef>
                          <a:spcPts val="0"/>
                        </a:spcBef>
                        <a:spcAft>
                          <a:spcPts val="0"/>
                        </a:spcAft>
                        <a:buNone/>
                      </a:pPr>
                      <a:r>
                        <a:rPr lang="en" sz="1000"/>
                        <a:t>3</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27432" rtl="0" algn="l">
                        <a:lnSpc>
                          <a:spcPct val="100000"/>
                        </a:lnSpc>
                        <a:spcBef>
                          <a:spcPts val="0"/>
                        </a:spcBef>
                        <a:spcAft>
                          <a:spcPts val="0"/>
                        </a:spcAft>
                        <a:buNone/>
                      </a:pPr>
                      <a:r>
                        <a:rPr lang="en" sz="1000"/>
                        <a:t>Routine water conductivity sample found unlabeled prior to testing</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rtl="0" algn="l">
                        <a:lnSpc>
                          <a:spcPct val="100000"/>
                        </a:lnSpc>
                        <a:spcBef>
                          <a:spcPts val="0"/>
                        </a:spcBef>
                        <a:spcAft>
                          <a:spcPts val="0"/>
                        </a:spcAft>
                        <a:buNone/>
                      </a:pPr>
                      <a:r>
                        <a:rPr lang="en" sz="1000"/>
                        <a:t>TRAINING</a:t>
                      </a:r>
                      <a:endParaRPr sz="1000"/>
                    </a:p>
                    <a:p>
                      <a:pPr indent="0" lvl="0" marL="27432" rtl="0" algn="l">
                        <a:lnSpc>
                          <a:spcPct val="100000"/>
                        </a:lnSpc>
                        <a:spcBef>
                          <a:spcPts val="0"/>
                        </a:spcBef>
                        <a:spcAft>
                          <a:spcPts val="0"/>
                        </a:spcAft>
                        <a:buNone/>
                      </a:pPr>
                      <a:r>
                        <a:rPr lang="en" sz="1000"/>
                        <a:t>•</a:t>
                      </a:r>
                      <a:r>
                        <a:rPr lang="en" sz="800">
                          <a:latin typeface="Times New Roman"/>
                          <a:ea typeface="Times New Roman"/>
                          <a:cs typeface="Times New Roman"/>
                          <a:sym typeface="Times New Roman"/>
                        </a:rPr>
                        <a:t>   </a:t>
                      </a:r>
                      <a:r>
                        <a:rPr lang="en" sz="1000"/>
                        <a:t>Analyst selected the incorrect samples when re-printing</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27432" rtl="0" algn="l">
                        <a:lnSpc>
                          <a:spcPct val="100000"/>
                        </a:lnSpc>
                        <a:spcBef>
                          <a:spcPts val="0"/>
                        </a:spcBef>
                        <a:spcAft>
                          <a:spcPts val="0"/>
                        </a:spcAft>
                        <a:buNone/>
                      </a:pPr>
                      <a:r>
                        <a:rPr lang="en" sz="1000"/>
                        <a:t>Method – Training was inadequate/ ineffective</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r h="818025">
                <a:tc>
                  <a:txBody>
                    <a:bodyPr/>
                    <a:lstStyle/>
                    <a:p>
                      <a:pPr indent="0" lvl="0" marL="27432" rtl="0" algn="l">
                        <a:lnSpc>
                          <a:spcPct val="100000"/>
                        </a:lnSpc>
                        <a:spcBef>
                          <a:spcPts val="0"/>
                        </a:spcBef>
                        <a:spcAft>
                          <a:spcPts val="0"/>
                        </a:spcAft>
                        <a:buNone/>
                      </a:pPr>
                      <a:r>
                        <a:rPr lang="en" sz="1000"/>
                        <a:t>4</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27432" rtl="0" algn="l">
                        <a:lnSpc>
                          <a:spcPct val="100000"/>
                        </a:lnSpc>
                        <a:spcBef>
                          <a:spcPts val="0"/>
                        </a:spcBef>
                        <a:spcAft>
                          <a:spcPts val="0"/>
                        </a:spcAft>
                        <a:buNone/>
                      </a:pPr>
                      <a:r>
                        <a:rPr lang="en" sz="1000"/>
                        <a:t>Water collection sample containers found with duplicate labels &amp; no labels prior to Endotoxin, Conductivity, TOC testing</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t>PROCESS</a:t>
                      </a:r>
                      <a:endParaRPr sz="1000"/>
                    </a:p>
                    <a:p>
                      <a:pPr indent="0" lvl="0" marL="27432"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rPr lang="en" sz="1000">
                          <a:solidFill>
                            <a:schemeClr val="dk1"/>
                          </a:solidFill>
                        </a:rPr>
                        <a:t>•</a:t>
                      </a:r>
                      <a:r>
                        <a:rPr lang="en" sz="800">
                          <a:solidFill>
                            <a:schemeClr val="dk1"/>
                          </a:solidFill>
                          <a:latin typeface="Times New Roman"/>
                          <a:ea typeface="Times New Roman"/>
                          <a:cs typeface="Times New Roman"/>
                          <a:sym typeface="Times New Roman"/>
                        </a:rPr>
                        <a:t>   </a:t>
                      </a:r>
                      <a:r>
                        <a:rPr lang="en" sz="1000"/>
                        <a:t>Analyst selected the incorrect samples when re-printing</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27432" rtl="0" algn="l">
                        <a:lnSpc>
                          <a:spcPct val="100000"/>
                        </a:lnSpc>
                        <a:spcBef>
                          <a:spcPts val="0"/>
                        </a:spcBef>
                        <a:spcAft>
                          <a:spcPts val="0"/>
                        </a:spcAft>
                        <a:buNone/>
                      </a:pPr>
                      <a:r>
                        <a:rPr lang="en" sz="1000"/>
                        <a:t>Method – Inadequate sampling process/method</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45625">
                <a:tc>
                  <a:txBody>
                    <a:bodyPr/>
                    <a:lstStyle/>
                    <a:p>
                      <a:pPr indent="0" lvl="0" marL="27432" rtl="0" algn="l">
                        <a:lnSpc>
                          <a:spcPct val="100000"/>
                        </a:lnSpc>
                        <a:spcBef>
                          <a:spcPts val="0"/>
                        </a:spcBef>
                        <a:spcAft>
                          <a:spcPts val="0"/>
                        </a:spcAft>
                        <a:buNone/>
                      </a:pPr>
                      <a:r>
                        <a:rPr lang="en" sz="1000"/>
                        <a:t>5</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27432" rtl="0" algn="l">
                        <a:lnSpc>
                          <a:spcPct val="100000"/>
                        </a:lnSpc>
                        <a:spcBef>
                          <a:spcPts val="0"/>
                        </a:spcBef>
                        <a:spcAft>
                          <a:spcPts val="0"/>
                        </a:spcAft>
                        <a:buNone/>
                      </a:pPr>
                      <a:r>
                        <a:rPr lang="en" sz="1000"/>
                        <a:t>Environmental Monitoring samples mislabeled and unable to be plate read due to labeling issue</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rtl="0" algn="l">
                        <a:lnSpc>
                          <a:spcPct val="100000"/>
                        </a:lnSpc>
                        <a:spcBef>
                          <a:spcPts val="0"/>
                        </a:spcBef>
                        <a:spcAft>
                          <a:spcPts val="0"/>
                        </a:spcAft>
                        <a:buNone/>
                      </a:pPr>
                      <a:r>
                        <a:rPr lang="en" sz="1000"/>
                        <a:t>TRAINING</a:t>
                      </a:r>
                      <a:endParaRPr sz="1000"/>
                    </a:p>
                    <a:p>
                      <a:pPr indent="0" lvl="0" marL="27432" rtl="0" algn="l">
                        <a:lnSpc>
                          <a:spcPct val="100000"/>
                        </a:lnSpc>
                        <a:spcBef>
                          <a:spcPts val="0"/>
                        </a:spcBef>
                        <a:spcAft>
                          <a:spcPts val="0"/>
                        </a:spcAft>
                        <a:buNone/>
                      </a:pPr>
                      <a:r>
                        <a:rPr lang="en" sz="1000"/>
                        <a:t>•</a:t>
                      </a:r>
                      <a:r>
                        <a:rPr lang="en" sz="800">
                          <a:latin typeface="Times New Roman"/>
                          <a:ea typeface="Times New Roman"/>
                          <a:cs typeface="Times New Roman"/>
                          <a:sym typeface="Times New Roman"/>
                        </a:rPr>
                        <a:t>   </a:t>
                      </a:r>
                      <a:r>
                        <a:rPr lang="en" sz="1000"/>
                        <a:t>Analyst selected the incorrect samples when re-printing</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27432" rtl="0" algn="l">
                        <a:lnSpc>
                          <a:spcPct val="100000"/>
                        </a:lnSpc>
                        <a:spcBef>
                          <a:spcPts val="0"/>
                        </a:spcBef>
                        <a:spcAft>
                          <a:spcPts val="0"/>
                        </a:spcAft>
                        <a:buNone/>
                      </a:pPr>
                      <a:r>
                        <a:rPr lang="en" sz="1000"/>
                        <a:t>Method – Training was inadequate/ineffective</a:t>
                      </a:r>
                      <a:endParaRPr sz="1000"/>
                    </a:p>
                  </a:txBody>
                  <a:tcPr marT="0" marB="0" marR="68575" marL="68575">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Root Cause Analysis - Summary</a:t>
            </a:r>
            <a:endParaRPr/>
          </a:p>
        </p:txBody>
      </p:sp>
      <p:sp>
        <p:nvSpPr>
          <p:cNvPr id="177" name="Google Shape;177;p28"/>
          <p:cNvSpPr txBox="1"/>
          <p:nvPr>
            <p:ph idx="1" type="body"/>
          </p:nvPr>
        </p:nvSpPr>
        <p:spPr>
          <a:xfrm>
            <a:off x="457200" y="1143000"/>
            <a:ext cx="8229600" cy="3688200"/>
          </a:xfrm>
          <a:prstGeom prst="rect">
            <a:avLst/>
          </a:prstGeom>
        </p:spPr>
        <p:txBody>
          <a:bodyPr anchorCtr="0" anchor="t" bIns="45700" lIns="91425" spcFirstLastPara="1" rIns="91425" wrap="square" tIns="45700">
            <a:normAutofit fontScale="55000" lnSpcReduction="10000"/>
          </a:bodyPr>
          <a:lstStyle/>
          <a:p>
            <a:pPr indent="0" lvl="0" marL="0" rtl="0" algn="l">
              <a:spcBef>
                <a:spcPts val="1200"/>
              </a:spcBef>
              <a:spcAft>
                <a:spcPts val="0"/>
              </a:spcAft>
              <a:buNone/>
            </a:pPr>
            <a:r>
              <a:rPr lang="en"/>
              <a:t>Based off the information gathered from the individual events in scope, interviews and GEMBA, the 6M Fishbone Diagram it was determined that:</a:t>
            </a:r>
            <a:endParaRPr/>
          </a:p>
          <a:p>
            <a:pPr indent="-291465" lvl="0" marL="457200" rtl="0" algn="l">
              <a:spcBef>
                <a:spcPts val="1200"/>
              </a:spcBef>
              <a:spcAft>
                <a:spcPts val="0"/>
              </a:spcAft>
              <a:buSzPct val="75000"/>
              <a:buAutoNum type="arabicPeriod"/>
            </a:pPr>
            <a:r>
              <a:rPr lang="en"/>
              <a:t>Certain Zebra printers are older versions that enter the idle “sleep mode” faster than others (which causes the need for re-printing). </a:t>
            </a:r>
            <a:endParaRPr/>
          </a:p>
          <a:p>
            <a:pPr indent="-291465" lvl="0" marL="457200" rtl="0" algn="l">
              <a:spcBef>
                <a:spcPts val="0"/>
              </a:spcBef>
              <a:spcAft>
                <a:spcPts val="0"/>
              </a:spcAft>
              <a:buSzPct val="75000"/>
              <a:buAutoNum type="arabicPeriod"/>
            </a:pPr>
            <a:r>
              <a:rPr lang="en"/>
              <a:t>The USB port connection and adapter cords are not always functioning as intended and require the use of the USB-C port and adapter cord (the only have one connection for 2 pieces of equipment)</a:t>
            </a:r>
            <a:endParaRPr/>
          </a:p>
          <a:p>
            <a:pPr indent="-291465" lvl="0" marL="457200" rtl="0" algn="l">
              <a:spcBef>
                <a:spcPts val="0"/>
              </a:spcBef>
              <a:spcAft>
                <a:spcPts val="0"/>
              </a:spcAft>
              <a:buSzPct val="75000"/>
              <a:buAutoNum type="arabicPeriod"/>
            </a:pPr>
            <a:r>
              <a:rPr lang="en"/>
              <a:t>The procedures for sampling water at the various manufacturing facilities allow for MODA labels to be printed and affixed to the collection container either prior to or immediately following the collection of the sample. The procedure does not provide clear instructions to ensure the sample label on the container is verified to contain the correct sample site, MODA# and date.</a:t>
            </a:r>
            <a:endParaRPr/>
          </a:p>
          <a:p>
            <a:pPr indent="-291465" lvl="0" marL="457200" rtl="0" algn="l">
              <a:spcBef>
                <a:spcPts val="0"/>
              </a:spcBef>
              <a:spcAft>
                <a:spcPts val="0"/>
              </a:spcAft>
              <a:buSzPct val="75000"/>
              <a:buAutoNum type="arabicPeriod"/>
            </a:pPr>
            <a:r>
              <a:rPr lang="en"/>
              <a:t>The process of printing labels, adhering labels, and collecting EM and CU Water samples is a manual process. When re-printing sample labels, if sample sites are collected at a higher frequency than weekly the search would result in multiple samples from the same site differentiated by date and MODA sample identification number. This could potentially lead to an increased likelihood the incorrect sample date/MODA number is selected by the EM Technician. In addition, adhering sample labels to the bottle is a manual process that requires the human to physically check that the process has been completed correctly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800"/>
              <a:t>Corrective &amp; Preventive Actions (CAPA)</a:t>
            </a:r>
            <a:endParaRPr sz="2800"/>
          </a:p>
        </p:txBody>
      </p:sp>
      <p:sp>
        <p:nvSpPr>
          <p:cNvPr id="183" name="Google Shape;183;p29"/>
          <p:cNvSpPr txBox="1"/>
          <p:nvPr>
            <p:ph idx="1" type="body"/>
          </p:nvPr>
        </p:nvSpPr>
        <p:spPr>
          <a:xfrm>
            <a:off x="457200" y="1143000"/>
            <a:ext cx="8229600" cy="3733800"/>
          </a:xfrm>
          <a:prstGeom prst="rect">
            <a:avLst/>
          </a:prstGeom>
        </p:spPr>
        <p:txBody>
          <a:bodyPr anchorCtr="0" anchor="t" bIns="45700" lIns="91425" spcFirstLastPara="1" rIns="91425" wrap="square" tIns="45700">
            <a:normAutofit fontScale="70000" lnSpcReduction="10000"/>
          </a:bodyPr>
          <a:lstStyle/>
          <a:p>
            <a:pPr indent="-308610" lvl="0" marL="457200" rtl="0" algn="l">
              <a:spcBef>
                <a:spcPts val="1200"/>
              </a:spcBef>
              <a:spcAft>
                <a:spcPts val="0"/>
              </a:spcAft>
              <a:buSzPct val="75000"/>
              <a:buAutoNum type="arabicPeriod"/>
            </a:pPr>
            <a:r>
              <a:rPr lang="en"/>
              <a:t>Replacement of older models of the Zebra printers used for printing EM &amp; CU Water sample labels</a:t>
            </a:r>
            <a:endParaRPr/>
          </a:p>
          <a:p>
            <a:pPr indent="-308610" lvl="0" marL="457200" rtl="0" algn="l">
              <a:spcBef>
                <a:spcPts val="1000"/>
              </a:spcBef>
              <a:spcAft>
                <a:spcPts val="0"/>
              </a:spcAft>
              <a:buSzPct val="75000"/>
              <a:buAutoNum type="arabicPeriod"/>
            </a:pPr>
            <a:r>
              <a:rPr lang="en"/>
              <a:t>Evaluation of the Zebra printers to increase the time before entering the idle “sleep mode” and ensure all units are set to consistent times</a:t>
            </a:r>
            <a:endParaRPr/>
          </a:p>
          <a:p>
            <a:pPr indent="-308610" lvl="0" marL="457200" rtl="0" algn="l">
              <a:spcBef>
                <a:spcPts val="1000"/>
              </a:spcBef>
              <a:spcAft>
                <a:spcPts val="0"/>
              </a:spcAft>
              <a:buSzPct val="75000"/>
              <a:buAutoNum type="arabicPeriod"/>
            </a:pPr>
            <a:r>
              <a:rPr lang="en"/>
              <a:t>Evaluate the possibility of getting a USB-C adapter cord that has a splitter to two USB connection </a:t>
            </a:r>
            <a:r>
              <a:rPr lang="en"/>
              <a:t>sites</a:t>
            </a:r>
            <a:endParaRPr/>
          </a:p>
          <a:p>
            <a:pPr indent="-308610" lvl="0" marL="457200" rtl="0" algn="l">
              <a:spcBef>
                <a:spcPts val="1000"/>
              </a:spcBef>
              <a:spcAft>
                <a:spcPts val="0"/>
              </a:spcAft>
              <a:buSzPct val="75000"/>
              <a:buAutoNum type="arabicPeriod"/>
            </a:pPr>
            <a:r>
              <a:rPr lang="en"/>
              <a:t>Revise the water sampling procedures to remove the ability to label water collection containers after sampling. The instructions will be defined to state: print label, adhere label to container, collect sample, verify sample label information is accurate for the correct sample site, MODA# and date.</a:t>
            </a:r>
            <a:endParaRPr/>
          </a:p>
          <a:p>
            <a:pPr indent="-308610" lvl="0" marL="457200" rtl="0" algn="l">
              <a:spcBef>
                <a:spcPts val="1200"/>
              </a:spcBef>
              <a:spcAft>
                <a:spcPts val="1000"/>
              </a:spcAft>
              <a:buSzPct val="75000"/>
              <a:buAutoNum type="arabicPeriod"/>
            </a:pPr>
            <a:r>
              <a:rPr lang="en"/>
              <a:t>Revise training guide to remove the ability to label water collection containers after sampling. The instructions will be defined to state: print label, adhere label to container, collect sample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457200" y="257175"/>
            <a:ext cx="8229600" cy="600000"/>
          </a:xfrm>
          <a:prstGeom prst="rect">
            <a:avLst/>
          </a:prstGeom>
          <a:noFill/>
        </p:spPr>
        <p:txBody>
          <a:bodyPr anchorCtr="0" anchor="b" bIns="45700" lIns="91425" spcFirstLastPara="1" rIns="91425" wrap="square" tIns="45700">
            <a:noAutofit/>
          </a:bodyPr>
          <a:lstStyle/>
          <a:p>
            <a:pPr indent="0" lvl="0" marL="0" rtl="0" algn="l">
              <a:spcBef>
                <a:spcPts val="0"/>
              </a:spcBef>
              <a:spcAft>
                <a:spcPts val="0"/>
              </a:spcAft>
              <a:buNone/>
            </a:pPr>
            <a:r>
              <a:rPr lang="en" sz="2300"/>
              <a:t>New</a:t>
            </a:r>
            <a:r>
              <a:rPr lang="en" sz="2300"/>
              <a:t> Process Flow Diagram / Value Stream Map</a:t>
            </a:r>
            <a:endParaRPr sz="2300"/>
          </a:p>
        </p:txBody>
      </p:sp>
      <p:pic>
        <p:nvPicPr>
          <p:cNvPr id="189" name="Google Shape;189;p30"/>
          <p:cNvPicPr preferRelativeResize="0"/>
          <p:nvPr/>
        </p:nvPicPr>
        <p:blipFill>
          <a:blip r:embed="rId3">
            <a:alphaModFix/>
          </a:blip>
          <a:stretch>
            <a:fillRect/>
          </a:stretch>
        </p:blipFill>
        <p:spPr>
          <a:xfrm>
            <a:off x="152400" y="1230375"/>
            <a:ext cx="8839201" cy="1468880"/>
          </a:xfrm>
          <a:prstGeom prst="rect">
            <a:avLst/>
          </a:prstGeom>
          <a:noFill/>
          <a:ln>
            <a:noFill/>
          </a:ln>
        </p:spPr>
      </p:pic>
      <p:sp>
        <p:nvSpPr>
          <p:cNvPr id="190" name="Google Shape;190;p30"/>
          <p:cNvSpPr txBox="1"/>
          <p:nvPr>
            <p:ph idx="1" type="body"/>
          </p:nvPr>
        </p:nvSpPr>
        <p:spPr>
          <a:xfrm>
            <a:off x="457200" y="2905125"/>
            <a:ext cx="8229600" cy="2052300"/>
          </a:xfrm>
          <a:prstGeom prst="rect">
            <a:avLst/>
          </a:prstGeom>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None/>
            </a:pPr>
            <a:r>
              <a:rPr lang="en"/>
              <a:t>The SOP no longer allows analysts an option for when the sampling labels can be printed. The MODA labels will need to be printed and affixed to the collection container prior to the collection of the sample. The procedure also has instructions to ensure the sample label on the container is verified to contain the correct sample site, MODA# and date.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457200" y="283975"/>
            <a:ext cx="8229600" cy="600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
              <a:t>Results &amp; Conclusions</a:t>
            </a:r>
            <a:endParaRPr/>
          </a:p>
        </p:txBody>
      </p:sp>
      <p:sp>
        <p:nvSpPr>
          <p:cNvPr id="196" name="Google Shape;196;p31"/>
          <p:cNvSpPr txBox="1"/>
          <p:nvPr>
            <p:ph idx="1" type="body"/>
          </p:nvPr>
        </p:nvSpPr>
        <p:spPr>
          <a:xfrm>
            <a:off x="457200" y="1143000"/>
            <a:ext cx="8229600" cy="3486300"/>
          </a:xfrm>
          <a:prstGeom prst="rect">
            <a:avLst/>
          </a:prstGeom>
        </p:spPr>
        <p:txBody>
          <a:bodyPr anchorCtr="0" anchor="t" bIns="45700" lIns="91425" spcFirstLastPara="1" rIns="91425" wrap="square" tIns="45700">
            <a:normAutofit fontScale="70000" lnSpcReduction="10000"/>
          </a:bodyPr>
          <a:lstStyle/>
          <a:p>
            <a:pPr indent="-308610" lvl="0" marL="457200" rtl="0" algn="l">
              <a:lnSpc>
                <a:spcPct val="115000"/>
              </a:lnSpc>
              <a:spcBef>
                <a:spcPts val="1500"/>
              </a:spcBef>
              <a:spcAft>
                <a:spcPts val="0"/>
              </a:spcAft>
              <a:buClr>
                <a:srgbClr val="0D0D0D"/>
              </a:buClr>
              <a:buSzPct val="100000"/>
              <a:buChar char="•"/>
            </a:pPr>
            <a:r>
              <a:rPr b="1" lang="en" sz="1800">
                <a:solidFill>
                  <a:srgbClr val="0D0D0D"/>
                </a:solidFill>
                <a:highlight>
                  <a:srgbClr val="FFFFFF"/>
                </a:highlight>
              </a:rPr>
              <a:t>Countermeasures Implemented</a:t>
            </a:r>
            <a:r>
              <a:rPr lang="en" sz="1800">
                <a:solidFill>
                  <a:srgbClr val="0D0D0D"/>
                </a:solidFill>
                <a:highlight>
                  <a:srgbClr val="FFFFFF"/>
                </a:highlight>
              </a:rPr>
              <a:t>:</a:t>
            </a:r>
            <a:endParaRPr sz="1800">
              <a:solidFill>
                <a:srgbClr val="0D0D0D"/>
              </a:solidFill>
              <a:highlight>
                <a:srgbClr val="FFFFFF"/>
              </a:highlight>
            </a:endParaRPr>
          </a:p>
          <a:p>
            <a:pPr indent="-308610" lvl="1" marL="914400" rtl="0" algn="l">
              <a:lnSpc>
                <a:spcPct val="115000"/>
              </a:lnSpc>
              <a:spcBef>
                <a:spcPts val="0"/>
              </a:spcBef>
              <a:spcAft>
                <a:spcPts val="0"/>
              </a:spcAft>
              <a:buClr>
                <a:srgbClr val="0D0D0D"/>
              </a:buClr>
              <a:buSzPct val="100000"/>
              <a:buChar char="─"/>
            </a:pPr>
            <a:r>
              <a:rPr lang="en" sz="1800">
                <a:solidFill>
                  <a:srgbClr val="0D0D0D"/>
                </a:solidFill>
                <a:highlight>
                  <a:srgbClr val="FFFFFF"/>
                </a:highlight>
              </a:rPr>
              <a:t>Replacement of older Zebra printers to eliminate malfunctions causing re-printing.</a:t>
            </a:r>
            <a:endParaRPr sz="1800">
              <a:solidFill>
                <a:srgbClr val="0D0D0D"/>
              </a:solidFill>
              <a:highlight>
                <a:srgbClr val="FFFFFF"/>
              </a:highlight>
            </a:endParaRPr>
          </a:p>
          <a:p>
            <a:pPr indent="-308610" lvl="1" marL="914400" rtl="0" algn="l">
              <a:lnSpc>
                <a:spcPct val="115000"/>
              </a:lnSpc>
              <a:spcBef>
                <a:spcPts val="0"/>
              </a:spcBef>
              <a:spcAft>
                <a:spcPts val="0"/>
              </a:spcAft>
              <a:buClr>
                <a:srgbClr val="0D0D0D"/>
              </a:buClr>
              <a:buSzPct val="100000"/>
              <a:buChar char="─"/>
            </a:pPr>
            <a:r>
              <a:rPr lang="en" sz="1800">
                <a:solidFill>
                  <a:srgbClr val="0D0D0D"/>
                </a:solidFill>
                <a:highlight>
                  <a:srgbClr val="FFFFFF"/>
                </a:highlight>
              </a:rPr>
              <a:t>Evaluation of printer settings to extend the idle "sleep mode" time uniformly.</a:t>
            </a:r>
            <a:endParaRPr sz="1800">
              <a:solidFill>
                <a:srgbClr val="0D0D0D"/>
              </a:solidFill>
              <a:highlight>
                <a:srgbClr val="FFFFFF"/>
              </a:highlight>
            </a:endParaRPr>
          </a:p>
          <a:p>
            <a:pPr indent="-308610" lvl="1" marL="914400" rtl="0" algn="l">
              <a:lnSpc>
                <a:spcPct val="115000"/>
              </a:lnSpc>
              <a:spcBef>
                <a:spcPts val="0"/>
              </a:spcBef>
              <a:spcAft>
                <a:spcPts val="0"/>
              </a:spcAft>
              <a:buClr>
                <a:srgbClr val="0D0D0D"/>
              </a:buClr>
              <a:buSzPct val="100000"/>
              <a:buChar char="─"/>
            </a:pPr>
            <a:r>
              <a:rPr lang="en" sz="1800">
                <a:solidFill>
                  <a:srgbClr val="0D0D0D"/>
                </a:solidFill>
                <a:highlight>
                  <a:srgbClr val="FFFFFF"/>
                </a:highlight>
              </a:rPr>
              <a:t>Assessment of USB-C adapter cords to ensure reliable connections.</a:t>
            </a:r>
            <a:endParaRPr sz="1800">
              <a:solidFill>
                <a:srgbClr val="0D0D0D"/>
              </a:solidFill>
              <a:highlight>
                <a:srgbClr val="FFFFFF"/>
              </a:highlight>
            </a:endParaRPr>
          </a:p>
          <a:p>
            <a:pPr indent="-308610" lvl="1" marL="914400" rtl="0" algn="l">
              <a:lnSpc>
                <a:spcPct val="115000"/>
              </a:lnSpc>
              <a:spcBef>
                <a:spcPts val="0"/>
              </a:spcBef>
              <a:spcAft>
                <a:spcPts val="0"/>
              </a:spcAft>
              <a:buClr>
                <a:srgbClr val="0D0D0D"/>
              </a:buClr>
              <a:buSzPct val="100000"/>
              <a:buChar char="─"/>
            </a:pPr>
            <a:r>
              <a:rPr lang="en" sz="1800">
                <a:solidFill>
                  <a:srgbClr val="0D0D0D"/>
                </a:solidFill>
                <a:highlight>
                  <a:srgbClr val="FFFFFF"/>
                </a:highlight>
              </a:rPr>
              <a:t>Revision of water sampling procedures to prevent labeling after sampling, ensuring accuracy.</a:t>
            </a:r>
            <a:endParaRPr sz="1800">
              <a:solidFill>
                <a:srgbClr val="0D0D0D"/>
              </a:solidFill>
              <a:highlight>
                <a:srgbClr val="FFFFFF"/>
              </a:highlight>
            </a:endParaRPr>
          </a:p>
          <a:p>
            <a:pPr indent="-308610" lvl="1" marL="914400" rtl="0" algn="l">
              <a:lnSpc>
                <a:spcPct val="115000"/>
              </a:lnSpc>
              <a:spcBef>
                <a:spcPts val="0"/>
              </a:spcBef>
              <a:spcAft>
                <a:spcPts val="0"/>
              </a:spcAft>
              <a:buClr>
                <a:srgbClr val="0D0D0D"/>
              </a:buClr>
              <a:buSzPct val="100000"/>
              <a:buChar char="─"/>
            </a:pPr>
            <a:r>
              <a:rPr lang="en" sz="1800">
                <a:solidFill>
                  <a:srgbClr val="0D0D0D"/>
                </a:solidFill>
                <a:highlight>
                  <a:srgbClr val="FFFFFF"/>
                </a:highlight>
              </a:rPr>
              <a:t>Enhancement of training materials to reinforce proper labeling procedures.</a:t>
            </a:r>
            <a:endParaRPr sz="1800">
              <a:solidFill>
                <a:srgbClr val="0D0D0D"/>
              </a:solidFill>
              <a:highlight>
                <a:srgbClr val="FFFFFF"/>
              </a:highlight>
            </a:endParaRPr>
          </a:p>
          <a:p>
            <a:pPr indent="-308610" lvl="0" marL="457200" rtl="0" algn="l">
              <a:lnSpc>
                <a:spcPct val="115000"/>
              </a:lnSpc>
              <a:spcBef>
                <a:spcPts val="0"/>
              </a:spcBef>
              <a:spcAft>
                <a:spcPts val="0"/>
              </a:spcAft>
              <a:buClr>
                <a:srgbClr val="0D0D0D"/>
              </a:buClr>
              <a:buSzPct val="100000"/>
              <a:buChar char="•"/>
            </a:pPr>
            <a:r>
              <a:rPr b="1" lang="en" sz="1800">
                <a:solidFill>
                  <a:srgbClr val="0D0D0D"/>
                </a:solidFill>
                <a:highlight>
                  <a:srgbClr val="FFFFFF"/>
                </a:highlight>
              </a:rPr>
              <a:t>Production Metrics</a:t>
            </a:r>
            <a:r>
              <a:rPr lang="en" sz="1800">
                <a:solidFill>
                  <a:srgbClr val="0D0D0D"/>
                </a:solidFill>
                <a:highlight>
                  <a:srgbClr val="FFFFFF"/>
                </a:highlight>
              </a:rPr>
              <a:t>:</a:t>
            </a:r>
            <a:endParaRPr sz="1800">
              <a:solidFill>
                <a:srgbClr val="0D0D0D"/>
              </a:solidFill>
              <a:highlight>
                <a:srgbClr val="FFFFFF"/>
              </a:highlight>
            </a:endParaRPr>
          </a:p>
          <a:p>
            <a:pPr indent="-308610" lvl="1" marL="914400" rtl="0" algn="l">
              <a:lnSpc>
                <a:spcPct val="115000"/>
              </a:lnSpc>
              <a:spcBef>
                <a:spcPts val="0"/>
              </a:spcBef>
              <a:spcAft>
                <a:spcPts val="0"/>
              </a:spcAft>
              <a:buClr>
                <a:srgbClr val="0D0D0D"/>
              </a:buClr>
              <a:buSzPct val="100000"/>
              <a:buChar char="─"/>
            </a:pPr>
            <a:r>
              <a:rPr lang="en" sz="1800">
                <a:solidFill>
                  <a:srgbClr val="0D0D0D"/>
                </a:solidFill>
                <a:highlight>
                  <a:srgbClr val="FFFFFF"/>
                </a:highlight>
              </a:rPr>
              <a:t>Reduction in labeling discrepancies leading to missing sample results.</a:t>
            </a:r>
            <a:endParaRPr sz="1800">
              <a:solidFill>
                <a:srgbClr val="0D0D0D"/>
              </a:solidFill>
              <a:highlight>
                <a:srgbClr val="FFFFFF"/>
              </a:highlight>
            </a:endParaRPr>
          </a:p>
          <a:p>
            <a:pPr indent="-308610" lvl="1" marL="914400" rtl="0" algn="l">
              <a:lnSpc>
                <a:spcPct val="115000"/>
              </a:lnSpc>
              <a:spcBef>
                <a:spcPts val="0"/>
              </a:spcBef>
              <a:spcAft>
                <a:spcPts val="0"/>
              </a:spcAft>
              <a:buClr>
                <a:srgbClr val="0D0D0D"/>
              </a:buClr>
              <a:buSzPct val="100000"/>
              <a:buChar char="─"/>
            </a:pPr>
            <a:r>
              <a:rPr lang="en" sz="1800">
                <a:solidFill>
                  <a:srgbClr val="0D0D0D"/>
                </a:solidFill>
                <a:highlight>
                  <a:srgbClr val="FFFFFF"/>
                </a:highlight>
              </a:rPr>
              <a:t>Decreased time and resources spent on investigations and invalidation of results.</a:t>
            </a:r>
            <a:endParaRPr sz="1800">
              <a:solidFill>
                <a:srgbClr val="0D0D0D"/>
              </a:solidFill>
              <a:highlight>
                <a:srgbClr val="FFFFFF"/>
              </a:highlight>
            </a:endParaRPr>
          </a:p>
          <a:p>
            <a:pPr indent="-308610" lvl="1" marL="914400" rtl="0" algn="l">
              <a:lnSpc>
                <a:spcPct val="115000"/>
              </a:lnSpc>
              <a:spcBef>
                <a:spcPts val="0"/>
              </a:spcBef>
              <a:spcAft>
                <a:spcPts val="0"/>
              </a:spcAft>
              <a:buClr>
                <a:srgbClr val="0D0D0D"/>
              </a:buClr>
              <a:buSzPct val="100000"/>
              <a:buChar char="─"/>
            </a:pPr>
            <a:r>
              <a:rPr lang="en" sz="1800">
                <a:solidFill>
                  <a:srgbClr val="0D0D0D"/>
                </a:solidFill>
                <a:highlight>
                  <a:srgbClr val="FFFFFF"/>
                </a:highlight>
              </a:rPr>
              <a:t>Improvement in compliance with regulatory requirements, reducing compliance risks.</a:t>
            </a:r>
            <a:endParaRPr sz="1800">
              <a:solidFill>
                <a:srgbClr val="0D0D0D"/>
              </a:solidFill>
              <a:highlight>
                <a:srgbClr val="FFFFFF"/>
              </a:highlight>
            </a:endParaRPr>
          </a:p>
          <a:p>
            <a:pPr indent="-308610" lvl="0" marL="457200" rtl="0" algn="l">
              <a:lnSpc>
                <a:spcPct val="115000"/>
              </a:lnSpc>
              <a:spcBef>
                <a:spcPts val="0"/>
              </a:spcBef>
              <a:spcAft>
                <a:spcPts val="0"/>
              </a:spcAft>
              <a:buClr>
                <a:srgbClr val="0D0D0D"/>
              </a:buClr>
              <a:buSzPct val="100000"/>
              <a:buChar char="•"/>
            </a:pPr>
            <a:r>
              <a:rPr b="1" lang="en" sz="1800">
                <a:solidFill>
                  <a:srgbClr val="0D0D0D"/>
                </a:solidFill>
                <a:highlight>
                  <a:srgbClr val="FFFFFF"/>
                </a:highlight>
              </a:rPr>
              <a:t>Investment in Training and Equipment</a:t>
            </a:r>
            <a:r>
              <a:rPr lang="en" sz="1800">
                <a:solidFill>
                  <a:srgbClr val="0D0D0D"/>
                </a:solidFill>
                <a:highlight>
                  <a:srgbClr val="FFFFFF"/>
                </a:highlight>
              </a:rPr>
              <a:t>:</a:t>
            </a:r>
            <a:endParaRPr sz="1800">
              <a:solidFill>
                <a:srgbClr val="0D0D0D"/>
              </a:solidFill>
              <a:highlight>
                <a:srgbClr val="FFFFFF"/>
              </a:highlight>
            </a:endParaRPr>
          </a:p>
          <a:p>
            <a:pPr indent="-308610" lvl="1" marL="914400" rtl="0" algn="l">
              <a:lnSpc>
                <a:spcPct val="115000"/>
              </a:lnSpc>
              <a:spcBef>
                <a:spcPts val="0"/>
              </a:spcBef>
              <a:spcAft>
                <a:spcPts val="0"/>
              </a:spcAft>
              <a:buClr>
                <a:srgbClr val="0D0D0D"/>
              </a:buClr>
              <a:buSzPct val="100000"/>
              <a:buChar char="─"/>
            </a:pPr>
            <a:r>
              <a:rPr lang="en" sz="1800">
                <a:solidFill>
                  <a:srgbClr val="0D0D0D"/>
                </a:solidFill>
                <a:highlight>
                  <a:srgbClr val="FFFFFF"/>
                </a:highlight>
              </a:rPr>
              <a:t>Allocation of resources for printer replacements and evaluation.</a:t>
            </a:r>
            <a:endParaRPr sz="1800">
              <a:solidFill>
                <a:srgbClr val="0D0D0D"/>
              </a:solidFill>
              <a:highlight>
                <a:srgbClr val="FFFFFF"/>
              </a:highlight>
            </a:endParaRPr>
          </a:p>
          <a:p>
            <a:pPr indent="-308610" lvl="1" marL="914400" rtl="0" algn="l">
              <a:lnSpc>
                <a:spcPct val="115000"/>
              </a:lnSpc>
              <a:spcBef>
                <a:spcPts val="0"/>
              </a:spcBef>
              <a:spcAft>
                <a:spcPts val="0"/>
              </a:spcAft>
              <a:buClr>
                <a:srgbClr val="0D0D0D"/>
              </a:buClr>
              <a:buSzPct val="100000"/>
              <a:buChar char="─"/>
            </a:pPr>
            <a:r>
              <a:rPr lang="en" sz="1800">
                <a:solidFill>
                  <a:srgbClr val="0D0D0D"/>
                </a:solidFill>
                <a:highlight>
                  <a:srgbClr val="FFFFFF"/>
                </a:highlight>
              </a:rPr>
              <a:t>Investment in training programs to educate staff on revised procedures.</a:t>
            </a:r>
            <a:endParaRPr sz="1800">
              <a:solidFill>
                <a:srgbClr val="0D0D0D"/>
              </a:solidFill>
              <a:highlight>
                <a:srgbClr val="FFFFFF"/>
              </a:highlight>
            </a:endParaRPr>
          </a:p>
          <a:p>
            <a:pPr indent="-308610" lvl="1" marL="914400" rtl="0" algn="l">
              <a:lnSpc>
                <a:spcPct val="115000"/>
              </a:lnSpc>
              <a:spcBef>
                <a:spcPts val="0"/>
              </a:spcBef>
              <a:spcAft>
                <a:spcPts val="0"/>
              </a:spcAft>
              <a:buClr>
                <a:srgbClr val="0D0D0D"/>
              </a:buClr>
              <a:buSzPct val="100000"/>
              <a:buChar char="─"/>
            </a:pPr>
            <a:r>
              <a:rPr lang="en" sz="1800">
                <a:solidFill>
                  <a:srgbClr val="0D0D0D"/>
                </a:solidFill>
                <a:highlight>
                  <a:srgbClr val="FFFFFF"/>
                </a:highlight>
              </a:rPr>
              <a:t>Enhanced focus on equipment maintenance and usability to prevent future discrepancies.</a:t>
            </a:r>
            <a:endParaRPr sz="1200">
              <a:solidFill>
                <a:srgbClr val="FF0000"/>
              </a:solidFill>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Problem Statement</a:t>
            </a:r>
            <a:endParaRPr/>
          </a:p>
        </p:txBody>
      </p:sp>
      <p:sp>
        <p:nvSpPr>
          <p:cNvPr id="81" name="Google Shape;81;p14"/>
          <p:cNvSpPr txBox="1"/>
          <p:nvPr>
            <p:ph idx="1" type="body"/>
          </p:nvPr>
        </p:nvSpPr>
        <p:spPr>
          <a:xfrm>
            <a:off x="457200" y="1143000"/>
            <a:ext cx="8229600" cy="3486300"/>
          </a:xfrm>
          <a:prstGeom prst="rect">
            <a:avLst/>
          </a:prstGeom>
        </p:spPr>
        <p:txBody>
          <a:bodyPr anchorCtr="0" anchor="t" bIns="45700" lIns="91425" spcFirstLastPara="1" rIns="91425" wrap="square" tIns="45700">
            <a:normAutofit/>
          </a:bodyPr>
          <a:lstStyle/>
          <a:p>
            <a:pPr indent="-323850" lvl="0" marL="457200" rtl="0" algn="l">
              <a:lnSpc>
                <a:spcPct val="115000"/>
              </a:lnSpc>
              <a:spcBef>
                <a:spcPts val="0"/>
              </a:spcBef>
              <a:spcAft>
                <a:spcPts val="0"/>
              </a:spcAft>
              <a:buClr>
                <a:srgbClr val="2D3B45"/>
              </a:buClr>
              <a:buSzPts val="1500"/>
              <a:buFont typeface="Lato"/>
              <a:buChar char="•"/>
            </a:pPr>
            <a:r>
              <a:rPr lang="en" sz="1500">
                <a:solidFill>
                  <a:srgbClr val="2D3B45"/>
                </a:solidFill>
                <a:highlight>
                  <a:srgbClr val="FFFFFF"/>
                </a:highlight>
                <a:latin typeface="Lato"/>
                <a:ea typeface="Lato"/>
                <a:cs typeface="Lato"/>
                <a:sym typeface="Lato"/>
              </a:rPr>
              <a:t>The Quality Control Microbiology laboratory is frequently observing labeling discrepancies with environmental monitoring and critical utilities samples (two samples will have the sample label). This results in </a:t>
            </a:r>
            <a:r>
              <a:rPr lang="en" sz="1500">
                <a:solidFill>
                  <a:srgbClr val="2D3B45"/>
                </a:solidFill>
                <a:highlight>
                  <a:srgbClr val="FFFFFF"/>
                </a:highlight>
                <a:latin typeface="Lato"/>
                <a:ea typeface="Lato"/>
                <a:cs typeface="Lato"/>
                <a:sym typeface="Lato"/>
              </a:rPr>
              <a:t>missing</a:t>
            </a:r>
            <a:r>
              <a:rPr lang="en" sz="1500">
                <a:solidFill>
                  <a:srgbClr val="2D3B45"/>
                </a:solidFill>
                <a:highlight>
                  <a:srgbClr val="FFFFFF"/>
                </a:highlight>
                <a:latin typeface="Lato"/>
                <a:ea typeface="Lato"/>
                <a:cs typeface="Lato"/>
                <a:sym typeface="Lato"/>
              </a:rPr>
              <a:t> sample results (due to the requirement to invalidate the results), potential impact to product release, and wasted time/resources spent investigating the root cause. This can also result in a compliance risk as routine monitoring and testing of </a:t>
            </a:r>
            <a:r>
              <a:rPr lang="en" sz="1500">
                <a:solidFill>
                  <a:srgbClr val="2D3B45"/>
                </a:solidFill>
                <a:highlight>
                  <a:srgbClr val="FFFFFF"/>
                </a:highlight>
                <a:latin typeface="Lato"/>
                <a:ea typeface="Lato"/>
                <a:cs typeface="Lato"/>
                <a:sym typeface="Lato"/>
              </a:rPr>
              <a:t>environmental monitoring and </a:t>
            </a:r>
            <a:r>
              <a:rPr lang="en" sz="1500">
                <a:solidFill>
                  <a:srgbClr val="2D3B45"/>
                </a:solidFill>
                <a:highlight>
                  <a:srgbClr val="FFFFFF"/>
                </a:highlight>
                <a:latin typeface="Lato"/>
                <a:ea typeface="Lato"/>
                <a:cs typeface="Lato"/>
                <a:sym typeface="Lato"/>
              </a:rPr>
              <a:t>critical utility systems is</a:t>
            </a:r>
            <a:r>
              <a:rPr lang="en" sz="1500">
                <a:solidFill>
                  <a:srgbClr val="2D3B45"/>
                </a:solidFill>
                <a:highlight>
                  <a:srgbClr val="FFFFFF"/>
                </a:highlight>
                <a:latin typeface="Lato"/>
                <a:ea typeface="Lato"/>
                <a:cs typeface="Lato"/>
                <a:sym typeface="Lato"/>
              </a:rPr>
              <a:t> required by procedures and regulatory requirements enforced by the Food and Drug Administration (FDA). </a:t>
            </a:r>
            <a:endParaRPr sz="1500">
              <a:solidFill>
                <a:srgbClr val="2D3B45"/>
              </a:solidFill>
              <a:highlight>
                <a:srgbClr val="FFFFFF"/>
              </a:highlight>
              <a:latin typeface="Lato"/>
              <a:ea typeface="Lato"/>
              <a:cs typeface="Lato"/>
              <a:sym typeface="Lato"/>
            </a:endParaRPr>
          </a:p>
          <a:p>
            <a:pPr indent="0" lvl="0" marL="0" rtl="0" algn="l">
              <a:lnSpc>
                <a:spcPct val="115000"/>
              </a:lnSpc>
              <a:spcBef>
                <a:spcPts val="500"/>
              </a:spcBef>
              <a:spcAft>
                <a:spcPts val="500"/>
              </a:spcAft>
              <a:buNone/>
            </a:pPr>
            <a:r>
              <a:t/>
            </a:r>
            <a:endParaRPr sz="1500">
              <a:solidFill>
                <a:srgbClr val="2D3B45"/>
              </a:solidFill>
              <a:highlight>
                <a:srgbClr val="FFFFFF"/>
              </a:highlight>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457200" y="257175"/>
            <a:ext cx="8229600" cy="600000"/>
          </a:xfrm>
          <a:prstGeom prst="rect">
            <a:avLst/>
          </a:prstGeom>
          <a:noFill/>
        </p:spPr>
        <p:txBody>
          <a:bodyPr anchorCtr="0" anchor="b" bIns="45700" lIns="91425" spcFirstLastPara="1" rIns="91425" wrap="square" tIns="45700">
            <a:noAutofit/>
          </a:bodyPr>
          <a:lstStyle/>
          <a:p>
            <a:pPr indent="0" lvl="0" marL="0" rtl="0" algn="l">
              <a:spcBef>
                <a:spcPts val="0"/>
              </a:spcBef>
              <a:spcAft>
                <a:spcPts val="0"/>
              </a:spcAft>
              <a:buNone/>
            </a:pPr>
            <a:r>
              <a:rPr lang="en"/>
              <a:t>Projected</a:t>
            </a:r>
            <a:r>
              <a:rPr lang="en"/>
              <a:t> Savings</a:t>
            </a:r>
            <a:endParaRPr/>
          </a:p>
        </p:txBody>
      </p:sp>
      <p:sp>
        <p:nvSpPr>
          <p:cNvPr id="202" name="Google Shape;202;p32"/>
          <p:cNvSpPr txBox="1"/>
          <p:nvPr>
            <p:ph idx="1" type="body"/>
          </p:nvPr>
        </p:nvSpPr>
        <p:spPr>
          <a:xfrm>
            <a:off x="233800" y="1005450"/>
            <a:ext cx="8664300" cy="3904200"/>
          </a:xfrm>
          <a:prstGeom prst="rect">
            <a:avLst/>
          </a:prstGeom>
        </p:spPr>
        <p:txBody>
          <a:bodyPr anchorCtr="0" anchor="t" bIns="45700" lIns="91425" spcFirstLastPara="1" rIns="91425" wrap="square" tIns="45700">
            <a:noAutofit/>
          </a:bodyPr>
          <a:lstStyle/>
          <a:p>
            <a:pPr indent="0" lvl="0" marL="0" rtl="0" algn="l">
              <a:lnSpc>
                <a:spcPct val="85000"/>
              </a:lnSpc>
              <a:spcBef>
                <a:spcPts val="1200"/>
              </a:spcBef>
              <a:spcAft>
                <a:spcPts val="0"/>
              </a:spcAft>
              <a:buClr>
                <a:schemeClr val="dk1"/>
              </a:buClr>
              <a:buSzPts val="275"/>
              <a:buFont typeface="Arial"/>
              <a:buNone/>
            </a:pPr>
            <a:r>
              <a:rPr lang="en" sz="800"/>
              <a:t>Labeling discrepancies in the Quality Control Microbiology laboratory have emerged as a critical issue, jeopardizing regulatory compliance, product quality, and operational efficiency. These discrepancies manifest in duplicated sample labels, leading to errors in sample identification and subsequent invalidation of results. Such occurrences not only necessitate resource-intensive investigations but also pose compliance risks due to non-adherence to regulatory requirements enforced by the Food and Drug Administration (FDA). Consequently, this study aims to investigate the root causes of labeling discrepancies and propose corrective and preventive measures to mitigate their occurrence.</a:t>
            </a:r>
            <a:endParaRPr sz="800"/>
          </a:p>
          <a:p>
            <a:pPr indent="0" lvl="0" marL="0" rtl="0" algn="l">
              <a:lnSpc>
                <a:spcPct val="85000"/>
              </a:lnSpc>
              <a:spcBef>
                <a:spcPts val="1200"/>
              </a:spcBef>
              <a:spcAft>
                <a:spcPts val="0"/>
              </a:spcAft>
              <a:buClr>
                <a:schemeClr val="dk1"/>
              </a:buClr>
              <a:buSzPts val="275"/>
              <a:buFont typeface="Arial"/>
              <a:buNone/>
            </a:pPr>
            <a:r>
              <a:rPr b="1" lang="en" sz="800"/>
              <a:t>Methods</a:t>
            </a:r>
            <a:r>
              <a:rPr lang="en" sz="800"/>
              <a:t>: A systematic methodology is employed to investigate labeling discrepancies in the Quality Control Microbiology laboratory. Initially, a process flow diagram/value stream map is constructed to visualize and analyze the sample handling process, identifying potential areas of error and inefficiency. Subsequently, a root cause analysis is conducted to delve into the underlying factors contributing to labeling discrepancies, utilizing techniques such as the fishbone diagram or the 5 Whys approach. Based on the findings of the root cause analysis, corrective and preventive measures are identified and implemented to address the identified issues and improve labeling accuracy and consistency.</a:t>
            </a:r>
            <a:endParaRPr sz="800"/>
          </a:p>
          <a:p>
            <a:pPr indent="0" lvl="0" marL="0" rtl="0" algn="l">
              <a:lnSpc>
                <a:spcPct val="85000"/>
              </a:lnSpc>
              <a:spcBef>
                <a:spcPts val="1200"/>
              </a:spcBef>
              <a:spcAft>
                <a:spcPts val="0"/>
              </a:spcAft>
              <a:buClr>
                <a:schemeClr val="dk1"/>
              </a:buClr>
              <a:buSzPts val="275"/>
              <a:buFont typeface="Arial"/>
              <a:buNone/>
            </a:pPr>
            <a:r>
              <a:rPr b="1" lang="en" sz="800" u="sng"/>
              <a:t>Projected Savings Assessment:</a:t>
            </a:r>
            <a:endParaRPr b="1" sz="800" u="sng"/>
          </a:p>
          <a:p>
            <a:pPr indent="0" lvl="0" marL="0" rtl="0" algn="l">
              <a:lnSpc>
                <a:spcPct val="85000"/>
              </a:lnSpc>
              <a:spcBef>
                <a:spcPts val="1200"/>
              </a:spcBef>
              <a:spcAft>
                <a:spcPts val="0"/>
              </a:spcAft>
              <a:buClr>
                <a:schemeClr val="dk1"/>
              </a:buClr>
              <a:buSzPts val="275"/>
              <a:buFont typeface="Arial"/>
              <a:buNone/>
            </a:pPr>
            <a:r>
              <a:rPr lang="en" sz="800"/>
              <a:t>The projected savings resulting from the implementation of corrective and preventive measures to mitigate labeling discrepancies are assessed across various dimensions:</a:t>
            </a:r>
            <a:endParaRPr sz="800"/>
          </a:p>
          <a:p>
            <a:pPr indent="0" lvl="0" marL="0" rtl="0" algn="l">
              <a:lnSpc>
                <a:spcPct val="85000"/>
              </a:lnSpc>
              <a:spcBef>
                <a:spcPts val="1200"/>
              </a:spcBef>
              <a:spcAft>
                <a:spcPts val="0"/>
              </a:spcAft>
              <a:buClr>
                <a:schemeClr val="dk1"/>
              </a:buClr>
              <a:buSzPts val="275"/>
              <a:buFont typeface="Arial"/>
              <a:buNone/>
            </a:pPr>
            <a:r>
              <a:rPr b="1" lang="en" sz="800"/>
              <a:t>1. Reduction in Investigation Time and Resources: </a:t>
            </a:r>
            <a:r>
              <a:rPr lang="en" sz="800"/>
              <a:t>By addressing the root causes of labeling discrepancies, the need for resource-intensive investigations is minimized, leading to significant time and cost savings associated with personnel allocation and investigative efforts.</a:t>
            </a:r>
            <a:endParaRPr sz="800"/>
          </a:p>
          <a:p>
            <a:pPr indent="0" lvl="0" marL="0" rtl="0" algn="l">
              <a:lnSpc>
                <a:spcPct val="85000"/>
              </a:lnSpc>
              <a:spcBef>
                <a:spcPts val="1200"/>
              </a:spcBef>
              <a:spcAft>
                <a:spcPts val="0"/>
              </a:spcAft>
              <a:buClr>
                <a:schemeClr val="dk1"/>
              </a:buClr>
              <a:buSzPts val="275"/>
              <a:buFont typeface="Arial"/>
              <a:buNone/>
            </a:pPr>
            <a:r>
              <a:rPr b="1" lang="en" sz="800"/>
              <a:t>2. Minimization of Sample Result Invalidations:</a:t>
            </a:r>
            <a:r>
              <a:rPr lang="en" sz="800"/>
              <a:t> Enhanced labeling accuracy and consistency contribute to a reduction in the number of sample result invalidations, mitigating the need for retesting and additional sampling and resulting in savings in laboratory resources and operational costs.</a:t>
            </a:r>
            <a:endParaRPr sz="800"/>
          </a:p>
          <a:p>
            <a:pPr indent="0" lvl="0" marL="0" rtl="0" algn="l">
              <a:lnSpc>
                <a:spcPct val="85000"/>
              </a:lnSpc>
              <a:spcBef>
                <a:spcPts val="1200"/>
              </a:spcBef>
              <a:spcAft>
                <a:spcPts val="0"/>
              </a:spcAft>
              <a:buClr>
                <a:schemeClr val="dk1"/>
              </a:buClr>
              <a:buSzPts val="275"/>
              <a:buFont typeface="Arial"/>
              <a:buNone/>
            </a:pPr>
            <a:r>
              <a:rPr b="1" lang="en" sz="800"/>
              <a:t>3. Prevention of Compliance Risks and Regulatory Penalties:</a:t>
            </a:r>
            <a:r>
              <a:rPr lang="en" sz="800"/>
              <a:t> The implementation of measures to improve labeling practices reduces the risk of non-compliance with regulatory requirements enforced by the FDA, thereby averting potential regulatory penalties, fines, or operational suspensions.</a:t>
            </a:r>
            <a:endParaRPr sz="800"/>
          </a:p>
          <a:p>
            <a:pPr indent="0" lvl="0" marL="0" rtl="0" algn="l">
              <a:lnSpc>
                <a:spcPct val="85000"/>
              </a:lnSpc>
              <a:spcBef>
                <a:spcPts val="1200"/>
              </a:spcBef>
              <a:spcAft>
                <a:spcPts val="0"/>
              </a:spcAft>
              <a:buClr>
                <a:schemeClr val="dk1"/>
              </a:buClr>
              <a:buSzPts val="275"/>
              <a:buFont typeface="Arial"/>
              <a:buNone/>
            </a:pPr>
            <a:r>
              <a:rPr b="1" lang="en" sz="800"/>
              <a:t>4. Enhancement of Operational Efficiency:</a:t>
            </a:r>
            <a:r>
              <a:rPr lang="en" sz="800"/>
              <a:t> Standardizing labeling procedures, introducing barcode systems, and enhancing training programs improve operational efficiency in the laboratory, resulting in savings through increased productivity, reduced rework, and optimized resource utilization.</a:t>
            </a:r>
            <a:endParaRPr sz="800"/>
          </a:p>
          <a:p>
            <a:pPr indent="0" lvl="0" marL="0" rtl="0" algn="l">
              <a:lnSpc>
                <a:spcPct val="85000"/>
              </a:lnSpc>
              <a:spcBef>
                <a:spcPts val="1200"/>
              </a:spcBef>
              <a:spcAft>
                <a:spcPts val="0"/>
              </a:spcAft>
              <a:buClr>
                <a:schemeClr val="dk1"/>
              </a:buClr>
              <a:buSzPts val="275"/>
              <a:buFont typeface="Arial"/>
              <a:buNone/>
            </a:pPr>
            <a:r>
              <a:rPr lang="en" sz="800"/>
              <a:t>The investigation and mitigation of labeling discrepancies in the Quality Control Microbiology laboratory are essential for ensuring regulatory compliance, maintaining product quality, and optimizing operational efficiency. By systematically identifying and addressing the root causes of these discrepancies and implementing corrective and preventive measures, significant savings can be projected across various dimensions, contributing to the overall effectiveness and sustainability of laboratory operations.</a:t>
            </a:r>
            <a:endParaRPr sz="800"/>
          </a:p>
          <a:p>
            <a:pPr indent="0" lvl="0" marL="0" rtl="0" algn="l">
              <a:lnSpc>
                <a:spcPct val="85000"/>
              </a:lnSpc>
              <a:spcBef>
                <a:spcPts val="1200"/>
              </a:spcBef>
              <a:spcAft>
                <a:spcPts val="0"/>
              </a:spcAft>
              <a:buSzPts val="275"/>
              <a:buNone/>
            </a:pPr>
            <a:r>
              <a:t/>
            </a:r>
            <a:endParaRPr sz="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457200" y="257175"/>
            <a:ext cx="8229600" cy="600000"/>
          </a:xfrm>
          <a:prstGeom prst="rect">
            <a:avLst/>
          </a:prstGeom>
          <a:noFill/>
        </p:spPr>
        <p:txBody>
          <a:bodyPr anchorCtr="0" anchor="b" bIns="45700" lIns="91425" spcFirstLastPara="1" rIns="91425" wrap="square" tIns="45700">
            <a:noAutofit/>
          </a:bodyPr>
          <a:lstStyle/>
          <a:p>
            <a:pPr indent="0" lvl="0" marL="0" rtl="0" algn="l">
              <a:spcBef>
                <a:spcPts val="0"/>
              </a:spcBef>
              <a:spcAft>
                <a:spcPts val="0"/>
              </a:spcAft>
              <a:buNone/>
            </a:pPr>
            <a:r>
              <a:rPr lang="en"/>
              <a:t>Value to Company</a:t>
            </a:r>
            <a:endParaRPr/>
          </a:p>
        </p:txBody>
      </p:sp>
      <p:sp>
        <p:nvSpPr>
          <p:cNvPr id="208" name="Google Shape;208;p33"/>
          <p:cNvSpPr txBox="1"/>
          <p:nvPr>
            <p:ph idx="1" type="body"/>
          </p:nvPr>
        </p:nvSpPr>
        <p:spPr>
          <a:xfrm>
            <a:off x="457200" y="1143000"/>
            <a:ext cx="8229600" cy="3486300"/>
          </a:xfrm>
          <a:prstGeom prst="rect">
            <a:avLst/>
          </a:prstGeom>
        </p:spPr>
        <p:txBody>
          <a:bodyPr anchorCtr="0" anchor="t" bIns="45700" lIns="91425" spcFirstLastPara="1" rIns="91425" wrap="square" tIns="45700">
            <a:normAutofit fontScale="62500" lnSpcReduction="20000"/>
          </a:bodyPr>
          <a:lstStyle/>
          <a:p>
            <a:pPr indent="-311943" lvl="0" marL="457200" rtl="0" algn="l">
              <a:lnSpc>
                <a:spcPct val="115000"/>
              </a:lnSpc>
              <a:spcBef>
                <a:spcPts val="0"/>
              </a:spcBef>
              <a:spcAft>
                <a:spcPts val="0"/>
              </a:spcAft>
              <a:buSzPct val="100000"/>
              <a:buChar char="●"/>
            </a:pPr>
            <a:r>
              <a:rPr b="1" lang="en" sz="2100"/>
              <a:t>Operational Efficiency</a:t>
            </a:r>
            <a:r>
              <a:rPr lang="en" sz="2100"/>
              <a:t>: Implementation of corrective actions enhances operational efficiency by reducing labeling discrepancies, minimizing sample rejections, and optimizing resource utilization.</a:t>
            </a:r>
            <a:endParaRPr sz="2100"/>
          </a:p>
          <a:p>
            <a:pPr indent="-311943" lvl="0" marL="457200" rtl="0" algn="l">
              <a:lnSpc>
                <a:spcPct val="115000"/>
              </a:lnSpc>
              <a:spcBef>
                <a:spcPts val="0"/>
              </a:spcBef>
              <a:spcAft>
                <a:spcPts val="0"/>
              </a:spcAft>
              <a:buSzPct val="100000"/>
              <a:buChar char="●"/>
            </a:pPr>
            <a:r>
              <a:rPr b="1" lang="en" sz="2100"/>
              <a:t>Compliance Assurance</a:t>
            </a:r>
            <a:r>
              <a:rPr lang="en" sz="2100"/>
              <a:t>: Mitigating labeling errors ensures adherence to regulatory requirements, reducing compliance risks, and potential regulatory sanctions.</a:t>
            </a:r>
            <a:endParaRPr sz="2100"/>
          </a:p>
          <a:p>
            <a:pPr indent="-311943" lvl="0" marL="457200" rtl="0" algn="l">
              <a:lnSpc>
                <a:spcPct val="115000"/>
              </a:lnSpc>
              <a:spcBef>
                <a:spcPts val="0"/>
              </a:spcBef>
              <a:spcAft>
                <a:spcPts val="0"/>
              </a:spcAft>
              <a:buSzPct val="100000"/>
              <a:buChar char="●"/>
            </a:pPr>
            <a:r>
              <a:rPr b="1" lang="en" sz="2100"/>
              <a:t>Cost Savings</a:t>
            </a:r>
            <a:r>
              <a:rPr lang="en" sz="2100"/>
              <a:t>: Eliminating wasted resources on investigations and retesting, along with preventing product release delays, results in significant cost savings over time.</a:t>
            </a:r>
            <a:endParaRPr sz="2100"/>
          </a:p>
          <a:p>
            <a:pPr indent="-311943" lvl="0" marL="457200" rtl="0" algn="l">
              <a:lnSpc>
                <a:spcPct val="115000"/>
              </a:lnSpc>
              <a:spcBef>
                <a:spcPts val="0"/>
              </a:spcBef>
              <a:spcAft>
                <a:spcPts val="0"/>
              </a:spcAft>
              <a:buSzPct val="100000"/>
              <a:buChar char="●"/>
            </a:pPr>
            <a:r>
              <a:rPr b="1" lang="en" sz="2100"/>
              <a:t>Enhanced Reputation</a:t>
            </a:r>
            <a:r>
              <a:rPr lang="en" sz="2100"/>
              <a:t>: Ensuring accurate sample labeling and reliable testing procedures enhances the company's reputation for quality and reliability within the industry and among regulatory bodies.</a:t>
            </a:r>
            <a:endParaRPr sz="2100"/>
          </a:p>
          <a:p>
            <a:pPr indent="-311943" lvl="0" marL="457200" rtl="0" algn="l">
              <a:lnSpc>
                <a:spcPct val="115000"/>
              </a:lnSpc>
              <a:spcBef>
                <a:spcPts val="0"/>
              </a:spcBef>
              <a:spcAft>
                <a:spcPts val="0"/>
              </a:spcAft>
              <a:buSzPct val="100000"/>
              <a:buChar char="●"/>
            </a:pPr>
            <a:r>
              <a:rPr b="1" lang="en" sz="2100"/>
              <a:t>Strategic Advantage</a:t>
            </a:r>
            <a:r>
              <a:rPr lang="en" sz="2100"/>
              <a:t>: Improved environmental monitoring and critical utility systems bolster the company's competitive position, potentially attracting more clients and enhancing market share.</a:t>
            </a:r>
            <a:endParaRPr sz="2100"/>
          </a:p>
          <a:p>
            <a:pPr indent="-311943" lvl="0" marL="457200" rtl="0" algn="l">
              <a:lnSpc>
                <a:spcPct val="115000"/>
              </a:lnSpc>
              <a:spcBef>
                <a:spcPts val="0"/>
              </a:spcBef>
              <a:spcAft>
                <a:spcPts val="0"/>
              </a:spcAft>
              <a:buSzPct val="100000"/>
              <a:buChar char="●"/>
            </a:pPr>
            <a:r>
              <a:rPr b="1" lang="en" sz="2100"/>
              <a:t>Long-term Sustainability</a:t>
            </a:r>
            <a:r>
              <a:rPr lang="en" sz="2100"/>
              <a:t>: By investing in process improvements and training, the company demonstrates its commitment to continuous improvement and long-term sustainability, fostering stakeholder trust and confidence.</a:t>
            </a:r>
            <a:endParaRPr sz="2100"/>
          </a:p>
          <a:p>
            <a:pPr indent="0" lvl="0" marL="457200" rtl="0" algn="l">
              <a:lnSpc>
                <a:spcPct val="115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762000" y="1085850"/>
            <a:ext cx="6858000" cy="617400"/>
          </a:xfrm>
          <a:prstGeom prst="rect">
            <a:avLst/>
          </a:prstGeom>
          <a:noFill/>
        </p:spPr>
        <p:txBody>
          <a:bodyPr anchorCtr="0" anchor="b" bIns="45700" lIns="91425" spcFirstLastPara="1" rIns="91425" wrap="square" tIns="45700">
            <a:noAutofit/>
          </a:bodyPr>
          <a:lstStyle/>
          <a:p>
            <a:pPr indent="0" lvl="0" marL="0" rtl="0" algn="l">
              <a:spcBef>
                <a:spcPts val="0"/>
              </a:spcBef>
              <a:spcAft>
                <a:spcPts val="0"/>
              </a:spcAft>
              <a:buNone/>
            </a:pPr>
            <a:r>
              <a:rPr lang="en"/>
              <a:t>Key Learnings</a:t>
            </a:r>
            <a:endParaRPr/>
          </a:p>
        </p:txBody>
      </p:sp>
      <p:sp>
        <p:nvSpPr>
          <p:cNvPr id="214" name="Google Shape;214;p34"/>
          <p:cNvSpPr txBox="1"/>
          <p:nvPr>
            <p:ph idx="1" type="body"/>
          </p:nvPr>
        </p:nvSpPr>
        <p:spPr>
          <a:xfrm>
            <a:off x="762000" y="1796000"/>
            <a:ext cx="6858000" cy="30270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1500"/>
              </a:spcBef>
              <a:spcAft>
                <a:spcPts val="0"/>
              </a:spcAft>
              <a:buClr>
                <a:srgbClr val="0D0D0D"/>
              </a:buClr>
              <a:buSzPts val="1400"/>
              <a:buChar char="●"/>
            </a:pPr>
            <a:r>
              <a:rPr lang="en" sz="1400">
                <a:solidFill>
                  <a:srgbClr val="0D0D0D"/>
                </a:solidFill>
                <a:highlight>
                  <a:srgbClr val="FFFFFF"/>
                </a:highlight>
              </a:rPr>
              <a:t>Root Cause Analysis (RCA) identifies underlying issues.</a:t>
            </a:r>
            <a:endParaRPr sz="1400">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Char char="●"/>
            </a:pPr>
            <a:r>
              <a:rPr lang="en" sz="1400">
                <a:solidFill>
                  <a:srgbClr val="0D0D0D"/>
                </a:solidFill>
                <a:highlight>
                  <a:srgbClr val="FFFFFF"/>
                </a:highlight>
              </a:rPr>
              <a:t>Countermeasures like SOP updates and training improve processes.</a:t>
            </a:r>
            <a:endParaRPr sz="1400">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Char char="●"/>
            </a:pPr>
            <a:r>
              <a:rPr lang="en" sz="1400">
                <a:solidFill>
                  <a:srgbClr val="0D0D0D"/>
                </a:solidFill>
                <a:highlight>
                  <a:srgbClr val="FFFFFF"/>
                </a:highlight>
              </a:rPr>
              <a:t>Cross-functional collaboration enhances problem-solving.</a:t>
            </a:r>
            <a:endParaRPr sz="1400">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Char char="●"/>
            </a:pPr>
            <a:r>
              <a:rPr lang="en" sz="1400">
                <a:solidFill>
                  <a:srgbClr val="0D0D0D"/>
                </a:solidFill>
                <a:highlight>
                  <a:srgbClr val="FFFFFF"/>
                </a:highlight>
              </a:rPr>
              <a:t>Continuous improvement culture sustains enhancements.</a:t>
            </a:r>
            <a:endParaRPr sz="1400">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Char char="●"/>
            </a:pPr>
            <a:r>
              <a:rPr lang="en" sz="1400">
                <a:solidFill>
                  <a:srgbClr val="0D0D0D"/>
                </a:solidFill>
                <a:highlight>
                  <a:srgbClr val="FFFFFF"/>
                </a:highlight>
              </a:rPr>
              <a:t>Compliance measures mitigate regulatory risks.</a:t>
            </a:r>
            <a:endParaRPr sz="1400">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Char char="●"/>
            </a:pPr>
            <a:r>
              <a:rPr lang="en" sz="1400">
                <a:solidFill>
                  <a:srgbClr val="0D0D0D"/>
                </a:solidFill>
                <a:highlight>
                  <a:srgbClr val="FFFFFF"/>
                </a:highlight>
              </a:rPr>
              <a:t>Data-driven decisions optimize operations.</a:t>
            </a:r>
            <a:endParaRPr sz="1400">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Char char="●"/>
            </a:pPr>
            <a:r>
              <a:rPr lang="en" sz="1400">
                <a:solidFill>
                  <a:srgbClr val="0D0D0D"/>
                </a:solidFill>
                <a:highlight>
                  <a:srgbClr val="FFFFFF"/>
                </a:highlight>
              </a:rPr>
              <a:t>Training and equipment investments reduce errors.</a:t>
            </a:r>
            <a:endParaRPr sz="1400">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Char char="●"/>
            </a:pPr>
            <a:r>
              <a:rPr lang="en" sz="1400">
                <a:solidFill>
                  <a:srgbClr val="0D0D0D"/>
                </a:solidFill>
                <a:highlight>
                  <a:srgbClr val="FFFFFF"/>
                </a:highlight>
              </a:rPr>
              <a:t>Standardized procedures promote consistency.</a:t>
            </a:r>
            <a:endParaRPr sz="1400">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Char char="●"/>
            </a:pPr>
            <a:r>
              <a:rPr lang="en" sz="1400">
                <a:solidFill>
                  <a:srgbClr val="0D0D0D"/>
                </a:solidFill>
                <a:highlight>
                  <a:srgbClr val="FFFFFF"/>
                </a:highlight>
              </a:rPr>
              <a:t>Continuous monitoring ensures ongoing improvement.</a:t>
            </a:r>
            <a:endParaRPr sz="1400">
              <a:solidFill>
                <a:srgbClr val="0D0D0D"/>
              </a:solidFill>
              <a:highlight>
                <a:srgbClr val="FFFFFF"/>
              </a:highlight>
            </a:endParaRPr>
          </a:p>
          <a:p>
            <a:pPr indent="-317500" lvl="0" marL="457200" rtl="0" algn="l">
              <a:lnSpc>
                <a:spcPct val="115000"/>
              </a:lnSpc>
              <a:spcBef>
                <a:spcPts val="0"/>
              </a:spcBef>
              <a:spcAft>
                <a:spcPts val="0"/>
              </a:spcAft>
              <a:buClr>
                <a:srgbClr val="0D0D0D"/>
              </a:buClr>
              <a:buSzPts val="1400"/>
              <a:buChar char="●"/>
            </a:pPr>
            <a:r>
              <a:rPr lang="en" sz="1400">
                <a:solidFill>
                  <a:srgbClr val="0D0D0D"/>
                </a:solidFill>
                <a:highlight>
                  <a:srgbClr val="FFFFFF"/>
                </a:highlight>
              </a:rPr>
              <a:t>Focus on customer impact ensures product quality.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Proposal Statement </a:t>
            </a:r>
            <a:endParaRPr/>
          </a:p>
        </p:txBody>
      </p:sp>
      <p:sp>
        <p:nvSpPr>
          <p:cNvPr id="87" name="Google Shape;87;p15"/>
          <p:cNvSpPr txBox="1"/>
          <p:nvPr>
            <p:ph idx="1" type="body"/>
          </p:nvPr>
        </p:nvSpPr>
        <p:spPr>
          <a:xfrm>
            <a:off x="457200" y="1143000"/>
            <a:ext cx="8229600" cy="3486300"/>
          </a:xfrm>
          <a:prstGeom prst="rect">
            <a:avLst/>
          </a:prstGeom>
        </p:spPr>
        <p:txBody>
          <a:bodyPr anchorCtr="0" anchor="t" bIns="45700" lIns="91425" spcFirstLastPara="1" rIns="91425" wrap="square" tIns="45700">
            <a:normAutofit/>
          </a:bodyPr>
          <a:lstStyle/>
          <a:p>
            <a:pPr indent="-304800" lvl="0" marL="457200" rtl="0" algn="l">
              <a:lnSpc>
                <a:spcPct val="115000"/>
              </a:lnSpc>
              <a:spcBef>
                <a:spcPts val="0"/>
              </a:spcBef>
              <a:spcAft>
                <a:spcPts val="0"/>
              </a:spcAft>
              <a:buClr>
                <a:srgbClr val="2D3B45"/>
              </a:buClr>
              <a:buSzPts val="1200"/>
              <a:buFont typeface="Lato"/>
              <a:buChar char="•"/>
            </a:pPr>
            <a:r>
              <a:rPr b="1" lang="en" sz="1200">
                <a:solidFill>
                  <a:srgbClr val="2D3B45"/>
                </a:solidFill>
                <a:highlight>
                  <a:srgbClr val="FFFFFF"/>
                </a:highlight>
                <a:latin typeface="Lato"/>
                <a:ea typeface="Lato"/>
                <a:cs typeface="Lato"/>
                <a:sym typeface="Lato"/>
              </a:rPr>
              <a:t>OBJECTIVE</a:t>
            </a:r>
            <a:endParaRPr b="1" sz="1200">
              <a:solidFill>
                <a:srgbClr val="2D3B45"/>
              </a:solidFill>
              <a:highlight>
                <a:srgbClr val="FFFFFF"/>
              </a:highlight>
              <a:latin typeface="Lato"/>
              <a:ea typeface="Lato"/>
              <a:cs typeface="Lato"/>
              <a:sym typeface="Lato"/>
            </a:endParaRPr>
          </a:p>
          <a:p>
            <a:pPr indent="-304800" lvl="1" marL="9144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Investigate why the Quality Control Microbiology laboratory is </a:t>
            </a:r>
            <a:r>
              <a:rPr lang="en" sz="1200">
                <a:solidFill>
                  <a:srgbClr val="2D3B45"/>
                </a:solidFill>
                <a:highlight>
                  <a:srgbClr val="FFFFFF"/>
                </a:highlight>
                <a:latin typeface="Lato"/>
                <a:ea typeface="Lato"/>
                <a:cs typeface="Lato"/>
                <a:sym typeface="Lato"/>
              </a:rPr>
              <a:t>having</a:t>
            </a:r>
            <a:r>
              <a:rPr lang="en" sz="1200">
                <a:solidFill>
                  <a:srgbClr val="2D3B45"/>
                </a:solidFill>
                <a:highlight>
                  <a:srgbClr val="FFFFFF"/>
                </a:highlight>
                <a:latin typeface="Lato"/>
                <a:ea typeface="Lato"/>
                <a:cs typeface="Lato"/>
                <a:sym typeface="Lato"/>
              </a:rPr>
              <a:t> l</a:t>
            </a:r>
            <a:r>
              <a:rPr lang="en" sz="1200">
                <a:solidFill>
                  <a:srgbClr val="2D3B45"/>
                </a:solidFill>
                <a:highlight>
                  <a:srgbClr val="FFFFFF"/>
                </a:highlight>
                <a:latin typeface="Lato"/>
                <a:ea typeface="Lato"/>
                <a:cs typeface="Lato"/>
                <a:sym typeface="Lato"/>
              </a:rPr>
              <a:t>abeling discrepancies with environmental monitoring and critical utilities samples</a:t>
            </a:r>
            <a:r>
              <a:rPr lang="en" sz="1200">
                <a:solidFill>
                  <a:srgbClr val="2D3B45"/>
                </a:solidFill>
                <a:highlight>
                  <a:srgbClr val="FFFFFF"/>
                </a:highlight>
                <a:latin typeface="Lato"/>
                <a:ea typeface="Lato"/>
                <a:cs typeface="Lato"/>
                <a:sym typeface="Lato"/>
              </a:rPr>
              <a:t>. </a:t>
            </a:r>
            <a:endParaRPr sz="1200">
              <a:solidFill>
                <a:srgbClr val="2D3B45"/>
              </a:solidFill>
              <a:highlight>
                <a:srgbClr val="FFFFFF"/>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b="1" lang="en" sz="1200">
                <a:solidFill>
                  <a:srgbClr val="2D3B45"/>
                </a:solidFill>
                <a:highlight>
                  <a:srgbClr val="FFFFFF"/>
                </a:highlight>
                <a:latin typeface="Lato"/>
                <a:ea typeface="Lato"/>
                <a:cs typeface="Lato"/>
                <a:sym typeface="Lato"/>
              </a:rPr>
              <a:t>RATIONALE</a:t>
            </a:r>
            <a:endParaRPr b="1" sz="1200">
              <a:solidFill>
                <a:srgbClr val="2D3B45"/>
              </a:solidFill>
              <a:highlight>
                <a:srgbClr val="FFFFFF"/>
              </a:highlight>
              <a:latin typeface="Lato"/>
              <a:ea typeface="Lato"/>
              <a:cs typeface="Lato"/>
              <a:sym typeface="Lato"/>
            </a:endParaRPr>
          </a:p>
          <a:p>
            <a:pPr indent="-304800" lvl="1" marL="914400" rtl="0" algn="l">
              <a:lnSpc>
                <a:spcPct val="115000"/>
              </a:lnSpc>
              <a:spcBef>
                <a:spcPts val="0"/>
              </a:spcBef>
              <a:spcAft>
                <a:spcPts val="0"/>
              </a:spcAft>
              <a:buClr>
                <a:srgbClr val="2D3B45"/>
              </a:buClr>
              <a:buSzPts val="1200"/>
              <a:buFont typeface="Lato"/>
              <a:buChar char="─"/>
            </a:pPr>
            <a:r>
              <a:rPr lang="en" sz="1200">
                <a:solidFill>
                  <a:srgbClr val="2D3B45"/>
                </a:solidFill>
                <a:highlight>
                  <a:schemeClr val="lt1"/>
                </a:highlight>
                <a:latin typeface="Lato"/>
                <a:ea typeface="Lato"/>
                <a:cs typeface="Lato"/>
                <a:sym typeface="Lato"/>
              </a:rPr>
              <a:t>Reduce or eliminate the event from occurring, saving time and resources required for the investigations. The will support maintaining regulatory compliance and allow the continued manufacturing of medicines for patients</a:t>
            </a:r>
            <a:endParaRPr sz="1200">
              <a:solidFill>
                <a:srgbClr val="2D3B45"/>
              </a:solidFill>
              <a:highlight>
                <a:schemeClr val="lt1"/>
              </a:highlight>
              <a:latin typeface="Lato"/>
              <a:ea typeface="Lato"/>
              <a:cs typeface="Lato"/>
              <a:sym typeface="Lato"/>
            </a:endParaRPr>
          </a:p>
          <a:p>
            <a:pPr indent="-304800" lvl="0" marL="457200" rtl="0" algn="l">
              <a:lnSpc>
                <a:spcPct val="115000"/>
              </a:lnSpc>
              <a:spcBef>
                <a:spcPts val="0"/>
              </a:spcBef>
              <a:spcAft>
                <a:spcPts val="0"/>
              </a:spcAft>
              <a:buClr>
                <a:srgbClr val="2D3B45"/>
              </a:buClr>
              <a:buSzPts val="1200"/>
              <a:buFont typeface="Lato"/>
              <a:buChar char="•"/>
            </a:pPr>
            <a:r>
              <a:rPr b="1" lang="en" sz="1200">
                <a:solidFill>
                  <a:srgbClr val="2D3B45"/>
                </a:solidFill>
                <a:highlight>
                  <a:srgbClr val="FFFFFF"/>
                </a:highlight>
                <a:latin typeface="Lato"/>
                <a:ea typeface="Lato"/>
                <a:cs typeface="Lato"/>
                <a:sym typeface="Lato"/>
              </a:rPr>
              <a:t>METHODS</a:t>
            </a:r>
            <a:endParaRPr b="1" sz="1200">
              <a:solidFill>
                <a:srgbClr val="2D3B45"/>
              </a:solidFill>
              <a:highlight>
                <a:srgbClr val="FFFFFF"/>
              </a:highlight>
              <a:latin typeface="Lato"/>
              <a:ea typeface="Lato"/>
              <a:cs typeface="Lato"/>
              <a:sym typeface="Lato"/>
            </a:endParaRPr>
          </a:p>
          <a:p>
            <a:pPr indent="-304800" lvl="1" marL="9144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Create a Process Flow Diagram/Value Stream Map</a:t>
            </a:r>
            <a:endParaRPr sz="1200">
              <a:solidFill>
                <a:srgbClr val="2D3B45"/>
              </a:solidFill>
              <a:highlight>
                <a:srgbClr val="FFFFFF"/>
              </a:highlight>
              <a:latin typeface="Lato"/>
              <a:ea typeface="Lato"/>
              <a:cs typeface="Lato"/>
              <a:sym typeface="Lato"/>
            </a:endParaRPr>
          </a:p>
          <a:p>
            <a:pPr indent="-304800" lvl="1" marL="9144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Perform a root cause analysis</a:t>
            </a:r>
            <a:endParaRPr sz="1200">
              <a:solidFill>
                <a:srgbClr val="2D3B45"/>
              </a:solidFill>
              <a:highlight>
                <a:srgbClr val="FFFFFF"/>
              </a:highlight>
              <a:latin typeface="Lato"/>
              <a:ea typeface="Lato"/>
              <a:cs typeface="Lato"/>
              <a:sym typeface="Lato"/>
            </a:endParaRPr>
          </a:p>
          <a:p>
            <a:pPr indent="-304800" lvl="1" marL="9144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Identify the root cause</a:t>
            </a:r>
            <a:endParaRPr sz="1200">
              <a:solidFill>
                <a:srgbClr val="2D3B45"/>
              </a:solidFill>
              <a:highlight>
                <a:srgbClr val="FFFFFF"/>
              </a:highlight>
              <a:latin typeface="Lato"/>
              <a:ea typeface="Lato"/>
              <a:cs typeface="Lato"/>
              <a:sym typeface="Lato"/>
            </a:endParaRPr>
          </a:p>
          <a:p>
            <a:pPr indent="-304800" lvl="1" marL="914400" rtl="0" algn="l">
              <a:lnSpc>
                <a:spcPct val="115000"/>
              </a:lnSpc>
              <a:spcBef>
                <a:spcPts val="0"/>
              </a:spcBef>
              <a:spcAft>
                <a:spcPts val="0"/>
              </a:spcAft>
              <a:buClr>
                <a:srgbClr val="2D3B45"/>
              </a:buClr>
              <a:buSzPts val="1200"/>
              <a:buFont typeface="Lato"/>
              <a:buChar char="─"/>
            </a:pPr>
            <a:r>
              <a:rPr lang="en" sz="1200">
                <a:solidFill>
                  <a:srgbClr val="2D3B45"/>
                </a:solidFill>
                <a:highlight>
                  <a:srgbClr val="FFFFFF"/>
                </a:highlight>
                <a:latin typeface="Lato"/>
                <a:ea typeface="Lato"/>
                <a:cs typeface="Lato"/>
                <a:sym typeface="Lato"/>
              </a:rPr>
              <a:t>Identify/implement corrective and preventive measures</a:t>
            </a:r>
            <a:endParaRPr sz="1200">
              <a:solidFill>
                <a:srgbClr val="2D3B45"/>
              </a:solidFill>
              <a:highlight>
                <a:srgbClr val="FFFFFF"/>
              </a:highlight>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Project Charter</a:t>
            </a:r>
            <a:endParaRPr/>
          </a:p>
        </p:txBody>
      </p:sp>
      <p:graphicFrame>
        <p:nvGraphicFramePr>
          <p:cNvPr id="93" name="Google Shape;93;p16"/>
          <p:cNvGraphicFramePr/>
          <p:nvPr/>
        </p:nvGraphicFramePr>
        <p:xfrm>
          <a:off x="268950" y="1095750"/>
          <a:ext cx="3000000" cy="3000000"/>
        </p:xfrm>
        <a:graphic>
          <a:graphicData uri="http://schemas.openxmlformats.org/drawingml/2006/table">
            <a:tbl>
              <a:tblPr>
                <a:noFill/>
                <a:tableStyleId>{A624D5CD-7E70-42BF-B3B5-E1CB37FAB4F2}</a:tableStyleId>
              </a:tblPr>
              <a:tblGrid>
                <a:gridCol w="1213375"/>
                <a:gridCol w="1769625"/>
                <a:gridCol w="1746775"/>
                <a:gridCol w="1419125"/>
                <a:gridCol w="1022850"/>
                <a:gridCol w="1434350"/>
              </a:tblGrid>
              <a:tr h="251975">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Project Title</a:t>
                      </a:r>
                      <a:endParaRPr b="1" sz="700">
                        <a:latin typeface="Verdana"/>
                        <a:ea typeface="Verdana"/>
                        <a:cs typeface="Verdana"/>
                        <a:sym typeface="Verdana"/>
                      </a:endParaRPr>
                    </a:p>
                  </a:txBody>
                  <a:tcPr marT="0" marB="0" marR="91425" marL="91425"/>
                </a:tc>
                <a:tc gridSpan="3">
                  <a:txBody>
                    <a:bodyPr/>
                    <a:lstStyle/>
                    <a:p>
                      <a:pPr indent="0" lvl="0" marL="0" rtl="0" algn="l">
                        <a:lnSpc>
                          <a:spcPct val="100000"/>
                        </a:lnSpc>
                        <a:spcBef>
                          <a:spcPts val="0"/>
                        </a:spcBef>
                        <a:spcAft>
                          <a:spcPts val="0"/>
                        </a:spcAft>
                        <a:buNone/>
                      </a:pPr>
                      <a:r>
                        <a:rPr lang="en" sz="700">
                          <a:solidFill>
                            <a:srgbClr val="262626"/>
                          </a:solidFill>
                          <a:latin typeface="Verdana"/>
                          <a:ea typeface="Verdana"/>
                          <a:cs typeface="Verdana"/>
                          <a:sym typeface="Verdana"/>
                        </a:rPr>
                        <a:t>Six Sigma Improvement Solution for Labeling Discrepancy of Environmental Monitoring and Critical Utility Samples</a:t>
                      </a:r>
                      <a:endParaRPr sz="700">
                        <a:latin typeface="Verdana"/>
                        <a:ea typeface="Verdana"/>
                        <a:cs typeface="Verdana"/>
                        <a:sym typeface="Verdana"/>
                      </a:endParaRPr>
                    </a:p>
                  </a:txBody>
                  <a:tcPr marT="0" marB="0" marR="91425" marL="91425"/>
                </a:tc>
                <a:tc hMerge="1"/>
                <a:tc hMerge="1"/>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Project Manager</a:t>
                      </a:r>
                      <a:endParaRPr b="1"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Celeste Souza</a:t>
                      </a:r>
                      <a:endParaRPr sz="700">
                        <a:latin typeface="Verdana"/>
                        <a:ea typeface="Verdana"/>
                        <a:cs typeface="Verdana"/>
                        <a:sym typeface="Verdana"/>
                      </a:endParaRPr>
                    </a:p>
                  </a:txBody>
                  <a:tcPr marT="0" marB="0" marR="91425" marL="91425"/>
                </a:tc>
              </a:tr>
              <a:tr h="150875">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Project Start Date</a:t>
                      </a:r>
                      <a:endParaRPr b="1"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01Feb2024</a:t>
                      </a:r>
                      <a:endParaRPr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Project End Date</a:t>
                      </a:r>
                      <a:endParaRPr b="1"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19Apr2024</a:t>
                      </a:r>
                      <a:endParaRPr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Project Sponsor</a:t>
                      </a:r>
                      <a:endParaRPr b="1"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Quality Control</a:t>
                      </a:r>
                      <a:endParaRPr sz="700">
                        <a:latin typeface="Verdana"/>
                        <a:ea typeface="Verdana"/>
                        <a:cs typeface="Verdana"/>
                        <a:sym typeface="Verdana"/>
                      </a:endParaRPr>
                    </a:p>
                  </a:txBody>
                  <a:tcPr marT="0" marB="0" marR="91425" marL="91425"/>
                </a:tc>
              </a:tr>
              <a:tr h="251975">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Problem Description</a:t>
                      </a:r>
                      <a:endParaRPr b="1" sz="700">
                        <a:latin typeface="Verdana"/>
                        <a:ea typeface="Verdana"/>
                        <a:cs typeface="Verdana"/>
                        <a:sym typeface="Verdana"/>
                      </a:endParaRPr>
                    </a:p>
                  </a:txBody>
                  <a:tcPr marT="0" marB="0" marR="91425" marL="91425"/>
                </a:tc>
                <a:tc gridSpan="2">
                  <a:txBody>
                    <a:bodyPr/>
                    <a:lstStyle/>
                    <a:p>
                      <a:pPr indent="0" lvl="0" marL="0" rtl="0" algn="l">
                        <a:lnSpc>
                          <a:spcPct val="100000"/>
                        </a:lnSpc>
                        <a:spcBef>
                          <a:spcPts val="0"/>
                        </a:spcBef>
                        <a:spcAft>
                          <a:spcPts val="500"/>
                        </a:spcAft>
                        <a:buNone/>
                      </a:pPr>
                      <a:r>
                        <a:rPr lang="en" sz="700">
                          <a:solidFill>
                            <a:srgbClr val="2D3B45"/>
                          </a:solidFill>
                          <a:latin typeface="Verdana"/>
                          <a:ea typeface="Verdana"/>
                          <a:cs typeface="Verdana"/>
                          <a:sym typeface="Verdana"/>
                        </a:rPr>
                        <a:t>The Quality Control Microbiology laboratory is frequently observing labeling discrepancies with environmental monitoring and critical utilities samples (two samples will have the sample label). This results in missing sample results (due to the requirement to invalidate the results), potential impact to product release, and wasted time/resources spent investigating the root cause. This can also result in a compliance risk as routine monitoring and testing of environmental monitoring and critical utility systems is required by procedures and regulatory requirements enforced by the Food and Drug Administration (FDA). </a:t>
                      </a:r>
                      <a:endParaRPr sz="700">
                        <a:latin typeface="Verdana"/>
                        <a:ea typeface="Verdana"/>
                        <a:cs typeface="Verdana"/>
                        <a:sym typeface="Verdana"/>
                      </a:endParaRPr>
                    </a:p>
                  </a:txBody>
                  <a:tcPr marT="0" marB="0" marR="91425" marL="91425"/>
                </a:tc>
                <a:tc hMerge="1"/>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Proposal Statement</a:t>
                      </a:r>
                      <a:endParaRPr b="1" sz="700">
                        <a:latin typeface="Verdana"/>
                        <a:ea typeface="Verdana"/>
                        <a:cs typeface="Verdana"/>
                        <a:sym typeface="Verdana"/>
                      </a:endParaRPr>
                    </a:p>
                  </a:txBody>
                  <a:tcPr marT="0" marB="0" marR="91425" marL="91425"/>
                </a:tc>
                <a:tc gridSpan="2">
                  <a:txBody>
                    <a:bodyPr/>
                    <a:lstStyle/>
                    <a:p>
                      <a:pPr indent="0" lvl="0" marL="0" rtl="0" algn="l">
                        <a:lnSpc>
                          <a:spcPct val="100000"/>
                        </a:lnSpc>
                        <a:spcBef>
                          <a:spcPts val="0"/>
                        </a:spcBef>
                        <a:spcAft>
                          <a:spcPts val="500"/>
                        </a:spcAft>
                        <a:buNone/>
                      </a:pPr>
                      <a:r>
                        <a:rPr lang="en" sz="700">
                          <a:solidFill>
                            <a:srgbClr val="2D3B45"/>
                          </a:solidFill>
                          <a:latin typeface="Verdana"/>
                          <a:ea typeface="Verdana"/>
                          <a:cs typeface="Verdana"/>
                          <a:sym typeface="Verdana"/>
                        </a:rPr>
                        <a:t>Investigate why the Quality Control Microbiology laboratory is having labeling discrepancies with environmental monitoring and critical utilities samples. </a:t>
                      </a:r>
                      <a:endParaRPr sz="700">
                        <a:latin typeface="Verdana"/>
                        <a:ea typeface="Verdana"/>
                        <a:cs typeface="Verdana"/>
                        <a:sym typeface="Verdana"/>
                      </a:endParaRPr>
                    </a:p>
                  </a:txBody>
                  <a:tcPr marT="0" marB="0" marR="91425" marL="91425"/>
                </a:tc>
                <a:tc hMerge="1"/>
              </a:tr>
              <a:tr h="251975">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Project Scope</a:t>
                      </a:r>
                      <a:endParaRPr b="1" sz="700">
                        <a:latin typeface="Verdana"/>
                        <a:ea typeface="Verdana"/>
                        <a:cs typeface="Verdana"/>
                        <a:sym typeface="Verdana"/>
                      </a:endParaRPr>
                    </a:p>
                  </a:txBody>
                  <a:tcPr marT="0" marB="0" marR="91425" marL="91425"/>
                </a:tc>
                <a:tc gridSpan="2">
                  <a:txBody>
                    <a:bodyPr/>
                    <a:lstStyle/>
                    <a:p>
                      <a:pPr indent="0" lvl="0" marL="0" rtl="0" algn="l">
                        <a:lnSpc>
                          <a:spcPct val="100000"/>
                        </a:lnSpc>
                        <a:spcBef>
                          <a:spcPts val="0"/>
                        </a:spcBef>
                        <a:spcAft>
                          <a:spcPts val="500"/>
                        </a:spcAft>
                        <a:buNone/>
                      </a:pPr>
                      <a:r>
                        <a:rPr lang="en" sz="700">
                          <a:solidFill>
                            <a:srgbClr val="2D3B45"/>
                          </a:solidFill>
                          <a:latin typeface="Verdana"/>
                          <a:ea typeface="Verdana"/>
                          <a:cs typeface="Verdana"/>
                          <a:sym typeface="Verdana"/>
                        </a:rPr>
                        <a:t>Quality Control Microbiology laboratory labeling of </a:t>
                      </a:r>
                      <a:r>
                        <a:rPr lang="en" sz="700">
                          <a:solidFill>
                            <a:srgbClr val="2D3B45"/>
                          </a:solidFill>
                          <a:latin typeface="Verdana"/>
                          <a:ea typeface="Verdana"/>
                          <a:cs typeface="Verdana"/>
                          <a:sym typeface="Verdana"/>
                        </a:rPr>
                        <a:t>environmental monitoring and critical utilities samples</a:t>
                      </a:r>
                      <a:endParaRPr sz="700">
                        <a:latin typeface="Verdana"/>
                        <a:ea typeface="Verdana"/>
                        <a:cs typeface="Verdana"/>
                        <a:sym typeface="Verdana"/>
                      </a:endParaRPr>
                    </a:p>
                  </a:txBody>
                  <a:tcPr marT="0" marB="0" marR="91425" marL="91425"/>
                </a:tc>
                <a:tc hMerge="1"/>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Deliverables</a:t>
                      </a:r>
                      <a:endParaRPr b="1" sz="700">
                        <a:latin typeface="Verdana"/>
                        <a:ea typeface="Verdana"/>
                        <a:cs typeface="Verdana"/>
                        <a:sym typeface="Verdana"/>
                      </a:endParaRPr>
                    </a:p>
                  </a:txBody>
                  <a:tcPr marT="0" marB="0" marR="91425" marL="91425"/>
                </a:tc>
                <a:tc gridSpan="2">
                  <a:txBody>
                    <a:bodyPr/>
                    <a:lstStyle/>
                    <a:p>
                      <a:pPr indent="-158750" lvl="0" marL="171450" rtl="0" algn="l">
                        <a:lnSpc>
                          <a:spcPct val="100000"/>
                        </a:lnSpc>
                        <a:spcBef>
                          <a:spcPts val="0"/>
                        </a:spcBef>
                        <a:spcAft>
                          <a:spcPts val="0"/>
                        </a:spcAft>
                        <a:buSzPts val="700"/>
                        <a:buAutoNum type="arabicPeriod"/>
                      </a:pPr>
                      <a:r>
                        <a:rPr lang="en" sz="700">
                          <a:latin typeface="Verdana"/>
                          <a:ea typeface="Verdana"/>
                          <a:cs typeface="Verdana"/>
                          <a:sym typeface="Verdana"/>
                        </a:rPr>
                        <a:t>Determine root cause for </a:t>
                      </a:r>
                      <a:r>
                        <a:rPr lang="en" sz="700">
                          <a:solidFill>
                            <a:srgbClr val="2D3B45"/>
                          </a:solidFill>
                          <a:latin typeface="Verdana"/>
                          <a:ea typeface="Verdana"/>
                          <a:cs typeface="Verdana"/>
                          <a:sym typeface="Verdana"/>
                        </a:rPr>
                        <a:t>labeling discrepancies with environmental monitoring and critical utilities samples </a:t>
                      </a:r>
                      <a:endParaRPr sz="700">
                        <a:solidFill>
                          <a:srgbClr val="2D3B45"/>
                        </a:solidFill>
                        <a:latin typeface="Verdana"/>
                        <a:ea typeface="Verdana"/>
                        <a:cs typeface="Verdana"/>
                        <a:sym typeface="Verdana"/>
                      </a:endParaRPr>
                    </a:p>
                    <a:p>
                      <a:pPr indent="-158750" lvl="0" marL="171450" rtl="0" algn="l">
                        <a:lnSpc>
                          <a:spcPct val="100000"/>
                        </a:lnSpc>
                        <a:spcBef>
                          <a:spcPts val="0"/>
                        </a:spcBef>
                        <a:spcAft>
                          <a:spcPts val="0"/>
                        </a:spcAft>
                        <a:buClr>
                          <a:srgbClr val="2D3B45"/>
                        </a:buClr>
                        <a:buSzPts val="700"/>
                        <a:buFont typeface="Verdana"/>
                        <a:buAutoNum type="arabicPeriod"/>
                      </a:pPr>
                      <a:r>
                        <a:rPr lang="en" sz="700">
                          <a:solidFill>
                            <a:srgbClr val="2D3B45"/>
                          </a:solidFill>
                          <a:latin typeface="Verdana"/>
                          <a:ea typeface="Verdana"/>
                          <a:cs typeface="Verdana"/>
                          <a:sym typeface="Verdana"/>
                        </a:rPr>
                        <a:t>Identify CAPA actions for process improvement</a:t>
                      </a:r>
                      <a:endParaRPr sz="700">
                        <a:solidFill>
                          <a:srgbClr val="2D3B45"/>
                        </a:solidFill>
                        <a:latin typeface="Verdana"/>
                        <a:ea typeface="Verdana"/>
                        <a:cs typeface="Verdana"/>
                        <a:sym typeface="Verdana"/>
                      </a:endParaRPr>
                    </a:p>
                  </a:txBody>
                  <a:tcPr marT="0" marB="0" marR="91425" marL="91425"/>
                </a:tc>
                <a:tc hMerge="1"/>
              </a:tr>
              <a:tr h="251975">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Risks &amp; Issues</a:t>
                      </a:r>
                      <a:endParaRPr b="1" sz="700">
                        <a:latin typeface="Verdana"/>
                        <a:ea typeface="Verdana"/>
                        <a:cs typeface="Verdana"/>
                        <a:sym typeface="Verdana"/>
                      </a:endParaRPr>
                    </a:p>
                  </a:txBody>
                  <a:tcPr marT="0" marB="0" marR="91425" marL="91425"/>
                </a:tc>
                <a:tc gridSpan="2">
                  <a:txBody>
                    <a:bodyPr/>
                    <a:lstStyle/>
                    <a:p>
                      <a:pPr indent="-101600" lvl="0" marL="114300" rtl="0" algn="l">
                        <a:lnSpc>
                          <a:spcPct val="100000"/>
                        </a:lnSpc>
                        <a:spcBef>
                          <a:spcPts val="0"/>
                        </a:spcBef>
                        <a:spcAft>
                          <a:spcPts val="0"/>
                        </a:spcAft>
                        <a:buSzPts val="700"/>
                        <a:buFont typeface="Verdana"/>
                        <a:buAutoNum type="arabicPeriod"/>
                      </a:pPr>
                      <a:r>
                        <a:rPr lang="en" sz="700">
                          <a:latin typeface="Verdana"/>
                          <a:ea typeface="Verdana"/>
                          <a:cs typeface="Verdana"/>
                          <a:sym typeface="Verdana"/>
                        </a:rPr>
                        <a:t>R</a:t>
                      </a:r>
                      <a:r>
                        <a:rPr lang="en" sz="700">
                          <a:latin typeface="Verdana"/>
                          <a:ea typeface="Verdana"/>
                          <a:cs typeface="Verdana"/>
                          <a:sym typeface="Verdana"/>
                        </a:rPr>
                        <a:t>esources</a:t>
                      </a:r>
                      <a:r>
                        <a:rPr lang="en" sz="700">
                          <a:latin typeface="Verdana"/>
                          <a:ea typeface="Verdana"/>
                          <a:cs typeface="Verdana"/>
                          <a:sym typeface="Verdana"/>
                        </a:rPr>
                        <a:t> from support groups</a:t>
                      </a:r>
                      <a:endParaRPr sz="700">
                        <a:latin typeface="Verdana"/>
                        <a:ea typeface="Verdana"/>
                        <a:cs typeface="Verdana"/>
                        <a:sym typeface="Verdana"/>
                      </a:endParaRPr>
                    </a:p>
                    <a:p>
                      <a:pPr indent="-101600" lvl="0" marL="114300" rtl="0" algn="l">
                        <a:lnSpc>
                          <a:spcPct val="100000"/>
                        </a:lnSpc>
                        <a:spcBef>
                          <a:spcPts val="0"/>
                        </a:spcBef>
                        <a:spcAft>
                          <a:spcPts val="0"/>
                        </a:spcAft>
                        <a:buSzPts val="700"/>
                        <a:buFont typeface="Verdana"/>
                        <a:buAutoNum type="arabicPeriod"/>
                      </a:pPr>
                      <a:r>
                        <a:rPr lang="en" sz="700">
                          <a:latin typeface="Verdana"/>
                          <a:ea typeface="Verdana"/>
                          <a:cs typeface="Verdana"/>
                          <a:sym typeface="Verdana"/>
                        </a:rPr>
                        <a:t>Timeline to complete actions</a:t>
                      </a:r>
                      <a:endParaRPr sz="700">
                        <a:latin typeface="Verdana"/>
                        <a:ea typeface="Verdana"/>
                        <a:cs typeface="Verdana"/>
                        <a:sym typeface="Verdana"/>
                      </a:endParaRPr>
                    </a:p>
                  </a:txBody>
                  <a:tcPr marT="0" marB="0" marR="91425" marL="57150"/>
                </a:tc>
                <a:tc hMerge="1"/>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Assumptions/Dependencies</a:t>
                      </a:r>
                      <a:endParaRPr b="1" sz="700">
                        <a:latin typeface="Verdana"/>
                        <a:ea typeface="Verdana"/>
                        <a:cs typeface="Verdana"/>
                        <a:sym typeface="Verdana"/>
                      </a:endParaRPr>
                    </a:p>
                  </a:txBody>
                  <a:tcPr marT="0" marB="0" marR="91425" marL="91425"/>
                </a:tc>
                <a:tc gridSpan="2">
                  <a:txBody>
                    <a:bodyPr/>
                    <a:lstStyle/>
                    <a:p>
                      <a:pPr indent="-158750" lvl="0" marL="171450" rtl="0" algn="l">
                        <a:spcBef>
                          <a:spcPts val="0"/>
                        </a:spcBef>
                        <a:spcAft>
                          <a:spcPts val="0"/>
                        </a:spcAft>
                        <a:buClr>
                          <a:schemeClr val="dk1"/>
                        </a:buClr>
                        <a:buSzPts val="700"/>
                        <a:buAutoNum type="arabicPeriod"/>
                      </a:pPr>
                      <a:r>
                        <a:rPr lang="en" sz="700">
                          <a:solidFill>
                            <a:schemeClr val="dk1"/>
                          </a:solidFill>
                          <a:latin typeface="Verdana"/>
                          <a:ea typeface="Verdana"/>
                          <a:cs typeface="Verdana"/>
                          <a:sym typeface="Verdana"/>
                        </a:rPr>
                        <a:t>Dedicated time and </a:t>
                      </a:r>
                      <a:r>
                        <a:rPr lang="en" sz="700">
                          <a:solidFill>
                            <a:schemeClr val="dk1"/>
                          </a:solidFill>
                          <a:latin typeface="Verdana"/>
                          <a:ea typeface="Verdana"/>
                          <a:cs typeface="Verdana"/>
                          <a:sym typeface="Verdana"/>
                        </a:rPr>
                        <a:t>resources</a:t>
                      </a:r>
                      <a:r>
                        <a:rPr lang="en" sz="700">
                          <a:solidFill>
                            <a:srgbClr val="2D3B45"/>
                          </a:solidFill>
                          <a:latin typeface="Verdana"/>
                          <a:ea typeface="Verdana"/>
                          <a:cs typeface="Verdana"/>
                          <a:sym typeface="Verdana"/>
                        </a:rPr>
                        <a:t> from support groups</a:t>
                      </a:r>
                      <a:endParaRPr sz="700">
                        <a:solidFill>
                          <a:srgbClr val="2D3B45"/>
                        </a:solidFill>
                        <a:latin typeface="Verdana"/>
                        <a:ea typeface="Verdana"/>
                        <a:cs typeface="Verdana"/>
                        <a:sym typeface="Verdana"/>
                      </a:endParaRPr>
                    </a:p>
                    <a:p>
                      <a:pPr indent="-158750" lvl="0" marL="171450" rtl="0" algn="l">
                        <a:spcBef>
                          <a:spcPts val="0"/>
                        </a:spcBef>
                        <a:spcAft>
                          <a:spcPts val="0"/>
                        </a:spcAft>
                        <a:buClr>
                          <a:srgbClr val="2D3B45"/>
                        </a:buClr>
                        <a:buSzPts val="700"/>
                        <a:buFont typeface="Verdana"/>
                        <a:buAutoNum type="arabicPeriod"/>
                      </a:pPr>
                      <a:r>
                        <a:rPr lang="en" sz="700">
                          <a:solidFill>
                            <a:srgbClr val="2D3B45"/>
                          </a:solidFill>
                          <a:latin typeface="Verdana"/>
                          <a:ea typeface="Verdana"/>
                          <a:cs typeface="Verdana"/>
                          <a:sym typeface="Verdana"/>
                        </a:rPr>
                        <a:t>CAPA actions will prevent future occurrences</a:t>
                      </a:r>
                      <a:endParaRPr sz="700">
                        <a:latin typeface="Verdana"/>
                        <a:ea typeface="Verdana"/>
                        <a:cs typeface="Verdana"/>
                        <a:sym typeface="Verdana"/>
                      </a:endParaRPr>
                    </a:p>
                  </a:txBody>
                  <a:tcPr marT="0" marB="0" marR="91425" marL="91425"/>
                </a:tc>
                <a:tc hMerge="1"/>
              </a:tr>
              <a:tr h="251975">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Value Capture</a:t>
                      </a:r>
                      <a:endParaRPr b="1" sz="700">
                        <a:latin typeface="Verdana"/>
                        <a:ea typeface="Verdana"/>
                        <a:cs typeface="Verdana"/>
                        <a:sym typeface="Verdana"/>
                      </a:endParaRPr>
                    </a:p>
                  </a:txBody>
                  <a:tcPr marT="0" marB="0" marR="91425" marL="91425"/>
                </a:tc>
                <a:tc gridSpan="2">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Prevent future </a:t>
                      </a:r>
                      <a:r>
                        <a:rPr lang="en" sz="700">
                          <a:latin typeface="Verdana"/>
                          <a:ea typeface="Verdana"/>
                          <a:cs typeface="Verdana"/>
                          <a:sym typeface="Verdana"/>
                        </a:rPr>
                        <a:t>occurrences</a:t>
                      </a:r>
                      <a:r>
                        <a:rPr lang="en" sz="700">
                          <a:latin typeface="Verdana"/>
                          <a:ea typeface="Verdana"/>
                          <a:cs typeface="Verdana"/>
                          <a:sym typeface="Verdana"/>
                        </a:rPr>
                        <a:t> and improve the process by </a:t>
                      </a:r>
                      <a:r>
                        <a:rPr lang="en" sz="700">
                          <a:latin typeface="Verdana"/>
                          <a:ea typeface="Verdana"/>
                          <a:cs typeface="Verdana"/>
                          <a:sym typeface="Verdana"/>
                        </a:rPr>
                        <a:t>reducing</a:t>
                      </a:r>
                      <a:r>
                        <a:rPr lang="en" sz="700">
                          <a:latin typeface="Verdana"/>
                          <a:ea typeface="Verdana"/>
                          <a:cs typeface="Verdana"/>
                          <a:sym typeface="Verdana"/>
                        </a:rPr>
                        <a:t> deviations</a:t>
                      </a:r>
                      <a:endParaRPr sz="700">
                        <a:latin typeface="Verdana"/>
                        <a:ea typeface="Verdana"/>
                        <a:cs typeface="Verdana"/>
                        <a:sym typeface="Verdana"/>
                      </a:endParaRPr>
                    </a:p>
                  </a:txBody>
                  <a:tcPr marT="0" marB="0" marR="91425" marL="91425"/>
                </a:tc>
                <a:tc hMerge="1"/>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Financials</a:t>
                      </a:r>
                      <a:endParaRPr b="1" sz="700">
                        <a:latin typeface="Verdana"/>
                        <a:ea typeface="Verdana"/>
                        <a:cs typeface="Verdana"/>
                        <a:sym typeface="Verdana"/>
                      </a:endParaRPr>
                    </a:p>
                  </a:txBody>
                  <a:tcPr marT="0" marB="0" marR="91425" marL="91425"/>
                </a:tc>
                <a:tc gridSpan="2">
                  <a:txBody>
                    <a:bodyPr/>
                    <a:lstStyle/>
                    <a:p>
                      <a:pPr indent="0" lvl="0" marL="0" rtl="0" algn="l">
                        <a:lnSpc>
                          <a:spcPct val="100000"/>
                        </a:lnSpc>
                        <a:spcBef>
                          <a:spcPts val="0"/>
                        </a:spcBef>
                        <a:spcAft>
                          <a:spcPts val="0"/>
                        </a:spcAft>
                        <a:buNone/>
                      </a:pPr>
                      <a:r>
                        <a:rPr lang="en" sz="700">
                          <a:solidFill>
                            <a:schemeClr val="dk1"/>
                          </a:solidFill>
                          <a:latin typeface="Verdana"/>
                          <a:ea typeface="Verdana"/>
                          <a:cs typeface="Verdana"/>
                          <a:sym typeface="Verdana"/>
                        </a:rPr>
                        <a:t>Projected cost to complete this project is ~$6,000</a:t>
                      </a:r>
                      <a:endParaRPr sz="700">
                        <a:highlight>
                          <a:srgbClr val="FFFF00"/>
                        </a:highlight>
                        <a:latin typeface="Verdana"/>
                        <a:ea typeface="Verdana"/>
                        <a:cs typeface="Verdana"/>
                        <a:sym typeface="Verdana"/>
                      </a:endParaRPr>
                    </a:p>
                  </a:txBody>
                  <a:tcPr marT="0" marB="0" marR="91425" marL="91425"/>
                </a:tc>
                <a:tc hMerge="1"/>
              </a:tr>
              <a:tr h="251975">
                <a:tc gridSpan="3">
                  <a:txBody>
                    <a:bodyPr/>
                    <a:lstStyle/>
                    <a:p>
                      <a:pPr indent="0" lvl="0" marL="0" rtl="0" algn="ctr">
                        <a:spcBef>
                          <a:spcPts val="0"/>
                        </a:spcBef>
                        <a:spcAft>
                          <a:spcPts val="0"/>
                        </a:spcAft>
                        <a:buNone/>
                      </a:pPr>
                      <a:r>
                        <a:rPr b="1" lang="en" sz="700">
                          <a:latin typeface="Verdana"/>
                          <a:ea typeface="Verdana"/>
                          <a:cs typeface="Verdana"/>
                          <a:sym typeface="Verdana"/>
                        </a:rPr>
                        <a:t>Proposed Project Team</a:t>
                      </a:r>
                      <a:endParaRPr b="1" sz="700">
                        <a:latin typeface="Verdana"/>
                        <a:ea typeface="Verdana"/>
                        <a:cs typeface="Verdana"/>
                        <a:sym typeface="Verdana"/>
                      </a:endParaRPr>
                    </a:p>
                  </a:txBody>
                  <a:tcPr marT="0" marB="0" marR="91425" marL="91425"/>
                </a:tc>
                <a:tc hMerge="1"/>
                <a:tc hMerge="1"/>
                <a:tc gridSpan="3">
                  <a:txBody>
                    <a:bodyPr/>
                    <a:lstStyle/>
                    <a:p>
                      <a:pPr indent="0" lvl="0" marL="0" rtl="0" algn="ctr">
                        <a:spcBef>
                          <a:spcPts val="0"/>
                        </a:spcBef>
                        <a:spcAft>
                          <a:spcPts val="0"/>
                        </a:spcAft>
                        <a:buNone/>
                      </a:pPr>
                      <a:r>
                        <a:rPr b="1" lang="en" sz="700">
                          <a:latin typeface="Verdana"/>
                          <a:ea typeface="Verdana"/>
                          <a:cs typeface="Verdana"/>
                          <a:sym typeface="Verdana"/>
                        </a:rPr>
                        <a:t>Milestones</a:t>
                      </a:r>
                      <a:endParaRPr b="1" sz="700">
                        <a:latin typeface="Verdana"/>
                        <a:ea typeface="Verdana"/>
                        <a:cs typeface="Verdana"/>
                        <a:sym typeface="Verdana"/>
                      </a:endParaRPr>
                    </a:p>
                  </a:txBody>
                  <a:tcPr marT="0" marB="0" marR="91425" marL="91425"/>
                </a:tc>
                <a:tc hMerge="1"/>
                <a:tc hMerge="1"/>
              </a:tr>
              <a:tr h="251975">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Role</a:t>
                      </a:r>
                      <a:endParaRPr b="1"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Team Member / % Time</a:t>
                      </a:r>
                      <a:endParaRPr b="1"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Duration</a:t>
                      </a:r>
                      <a:endParaRPr b="1"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Milestone</a:t>
                      </a:r>
                      <a:endParaRPr b="1"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Finish</a:t>
                      </a:r>
                      <a:endParaRPr b="1"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b="1" lang="en" sz="700">
                          <a:latin typeface="Verdana"/>
                          <a:ea typeface="Verdana"/>
                          <a:cs typeface="Verdana"/>
                          <a:sym typeface="Verdana"/>
                        </a:rPr>
                        <a:t>Functional Owner</a:t>
                      </a:r>
                      <a:endParaRPr b="1" sz="700">
                        <a:latin typeface="Verdana"/>
                        <a:ea typeface="Verdana"/>
                        <a:cs typeface="Verdana"/>
                        <a:sym typeface="Verdana"/>
                      </a:endParaRPr>
                    </a:p>
                  </a:txBody>
                  <a:tcPr marT="0" marB="0" marR="91425" marL="91425"/>
                </a:tc>
              </a:tr>
              <a:tr h="251975">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Project Manager</a:t>
                      </a:r>
                      <a:endParaRPr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Celeste Souza</a:t>
                      </a:r>
                      <a:endParaRPr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Feb 2024 - April 2024</a:t>
                      </a:r>
                      <a:endParaRPr sz="700">
                        <a:latin typeface="Verdana"/>
                        <a:ea typeface="Verdana"/>
                        <a:cs typeface="Verdana"/>
                        <a:sym typeface="Verdana"/>
                      </a:endParaRPr>
                    </a:p>
                  </a:txBody>
                  <a:tcPr marT="0" marB="0" marR="91425" marL="91425"/>
                </a:tc>
                <a:tc>
                  <a:txBody>
                    <a:bodyPr/>
                    <a:lstStyle/>
                    <a:p>
                      <a:pPr indent="-101600" lvl="0" marL="114300" rtl="0" algn="l">
                        <a:lnSpc>
                          <a:spcPct val="100000"/>
                        </a:lnSpc>
                        <a:spcBef>
                          <a:spcPts val="0"/>
                        </a:spcBef>
                        <a:spcAft>
                          <a:spcPts val="0"/>
                        </a:spcAft>
                        <a:buSzPts val="700"/>
                        <a:buFont typeface="Verdana"/>
                        <a:buAutoNum type="arabicPeriod"/>
                      </a:pPr>
                      <a:r>
                        <a:rPr lang="en" sz="700">
                          <a:latin typeface="Verdana"/>
                          <a:ea typeface="Verdana"/>
                          <a:cs typeface="Verdana"/>
                          <a:sym typeface="Verdana"/>
                        </a:rPr>
                        <a:t>Perform GEMBA</a:t>
                      </a:r>
                      <a:endParaRPr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16Feb2023</a:t>
                      </a:r>
                      <a:endParaRPr sz="700">
                        <a:latin typeface="Verdana"/>
                        <a:ea typeface="Verdana"/>
                        <a:cs typeface="Verdana"/>
                        <a:sym typeface="Verdana"/>
                      </a:endParaRPr>
                    </a:p>
                  </a:txBody>
                  <a:tcPr marT="0" marB="0" marR="91425" marL="91425"/>
                </a:tc>
                <a:tc>
                  <a:txBody>
                    <a:bodyPr/>
                    <a:lstStyle/>
                    <a:p>
                      <a:pPr indent="0" lvl="0" marL="0" rtl="0" algn="l">
                        <a:spcBef>
                          <a:spcPts val="0"/>
                        </a:spcBef>
                        <a:spcAft>
                          <a:spcPts val="0"/>
                        </a:spcAft>
                        <a:buNone/>
                      </a:pPr>
                      <a:r>
                        <a:rPr lang="en" sz="700">
                          <a:solidFill>
                            <a:schemeClr val="dk1"/>
                          </a:solidFill>
                          <a:latin typeface="Verdana"/>
                          <a:ea typeface="Verdana"/>
                          <a:cs typeface="Verdana"/>
                          <a:sym typeface="Verdana"/>
                        </a:rPr>
                        <a:t>Celeste Souza</a:t>
                      </a:r>
                      <a:endParaRPr sz="700">
                        <a:latin typeface="Verdana"/>
                        <a:ea typeface="Verdana"/>
                        <a:cs typeface="Verdana"/>
                        <a:sym typeface="Verdana"/>
                      </a:endParaRPr>
                    </a:p>
                  </a:txBody>
                  <a:tcPr marT="0" marB="0" marR="91425" marL="91425"/>
                </a:tc>
              </a:tr>
              <a:tr h="251975">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Team Members</a:t>
                      </a:r>
                      <a:endParaRPr sz="700">
                        <a:latin typeface="Verdana"/>
                        <a:ea typeface="Verdana"/>
                        <a:cs typeface="Verdana"/>
                        <a:sym typeface="Verdana"/>
                      </a:endParaRPr>
                    </a:p>
                  </a:txBody>
                  <a:tcPr marT="0" marB="0" marR="91425" marL="91425"/>
                </a:tc>
                <a:tc>
                  <a:txBody>
                    <a:bodyPr/>
                    <a:lstStyle/>
                    <a:p>
                      <a:pPr indent="0" lvl="0" marL="0" rtl="0" algn="l">
                        <a:spcBef>
                          <a:spcPts val="0"/>
                        </a:spcBef>
                        <a:spcAft>
                          <a:spcPts val="0"/>
                        </a:spcAft>
                        <a:buNone/>
                      </a:pPr>
                      <a:r>
                        <a:rPr lang="en" sz="700">
                          <a:solidFill>
                            <a:schemeClr val="dk1"/>
                          </a:solidFill>
                          <a:latin typeface="Verdana"/>
                          <a:ea typeface="Verdana"/>
                          <a:cs typeface="Verdana"/>
                          <a:sym typeface="Verdana"/>
                        </a:rPr>
                        <a:t>Dora Deab, Aarthi Mudiraj Garige, Joseph Martin, Aman Sahu</a:t>
                      </a:r>
                      <a:endParaRPr sz="700">
                        <a:latin typeface="Verdana"/>
                        <a:ea typeface="Verdana"/>
                        <a:cs typeface="Verdana"/>
                        <a:sym typeface="Verdana"/>
                      </a:endParaRPr>
                    </a:p>
                  </a:txBody>
                  <a:tcPr marT="0" marB="0" marR="91425" marL="91425"/>
                </a:tc>
                <a:tc>
                  <a:txBody>
                    <a:bodyPr/>
                    <a:lstStyle/>
                    <a:p>
                      <a:pPr indent="0" lvl="0" marL="0" rtl="0" algn="l">
                        <a:spcBef>
                          <a:spcPts val="0"/>
                        </a:spcBef>
                        <a:spcAft>
                          <a:spcPts val="0"/>
                        </a:spcAft>
                        <a:buClr>
                          <a:schemeClr val="dk1"/>
                        </a:buClr>
                        <a:buSzPts val="1100"/>
                        <a:buFont typeface="Arial"/>
                        <a:buNone/>
                      </a:pPr>
                      <a:r>
                        <a:rPr lang="en" sz="700">
                          <a:solidFill>
                            <a:schemeClr val="dk1"/>
                          </a:solidFill>
                          <a:latin typeface="Verdana"/>
                          <a:ea typeface="Verdana"/>
                          <a:cs typeface="Verdana"/>
                          <a:sym typeface="Verdana"/>
                        </a:rPr>
                        <a:t>Feb 2024 - April 2024</a:t>
                      </a:r>
                      <a:endParaRPr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2. Perform RCA</a:t>
                      </a:r>
                      <a:endParaRPr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23Feb2023</a:t>
                      </a:r>
                      <a:endParaRPr sz="700">
                        <a:latin typeface="Verdana"/>
                        <a:ea typeface="Verdana"/>
                        <a:cs typeface="Verdana"/>
                        <a:sym typeface="Verdana"/>
                      </a:endParaRPr>
                    </a:p>
                  </a:txBody>
                  <a:tcPr marT="0" marB="0" marR="91425" marL="91425"/>
                </a:tc>
                <a:tc>
                  <a:txBody>
                    <a:bodyPr/>
                    <a:lstStyle/>
                    <a:p>
                      <a:pPr indent="0" lvl="0" marL="0" rtl="0" algn="l">
                        <a:spcBef>
                          <a:spcPts val="0"/>
                        </a:spcBef>
                        <a:spcAft>
                          <a:spcPts val="0"/>
                        </a:spcAft>
                        <a:buNone/>
                      </a:pPr>
                      <a:r>
                        <a:rPr lang="en" sz="700">
                          <a:solidFill>
                            <a:schemeClr val="dk1"/>
                          </a:solidFill>
                          <a:latin typeface="Verdana"/>
                          <a:ea typeface="Verdana"/>
                          <a:cs typeface="Verdana"/>
                          <a:sym typeface="Verdana"/>
                        </a:rPr>
                        <a:t>Celeste Souza</a:t>
                      </a:r>
                      <a:endParaRPr sz="700">
                        <a:latin typeface="Verdana"/>
                        <a:ea typeface="Verdana"/>
                        <a:cs typeface="Verdana"/>
                        <a:sym typeface="Verdana"/>
                      </a:endParaRPr>
                    </a:p>
                  </a:txBody>
                  <a:tcPr marT="0" marB="0" marR="91425" marL="91425"/>
                </a:tc>
              </a:tr>
              <a:tr h="251975">
                <a:tc>
                  <a:txBody>
                    <a:bodyPr/>
                    <a:lstStyle/>
                    <a:p>
                      <a:pPr indent="0" lvl="0" marL="0" rtl="0" algn="l">
                        <a:lnSpc>
                          <a:spcPct val="100000"/>
                        </a:lnSpc>
                        <a:spcBef>
                          <a:spcPts val="0"/>
                        </a:spcBef>
                        <a:spcAft>
                          <a:spcPts val="0"/>
                        </a:spcAft>
                        <a:buNone/>
                      </a:pPr>
                      <a:r>
                        <a:t/>
                      </a:r>
                      <a:endParaRPr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t/>
                      </a:r>
                      <a:endParaRPr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t/>
                      </a:r>
                      <a:endParaRPr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3. Identify CAPAs</a:t>
                      </a:r>
                      <a:endParaRPr sz="700">
                        <a:latin typeface="Verdana"/>
                        <a:ea typeface="Verdana"/>
                        <a:cs typeface="Verdana"/>
                        <a:sym typeface="Verdana"/>
                      </a:endParaRPr>
                    </a:p>
                  </a:txBody>
                  <a:tcPr marT="0" marB="0" marR="91425" marL="91425"/>
                </a:tc>
                <a:tc>
                  <a:txBody>
                    <a:bodyPr/>
                    <a:lstStyle/>
                    <a:p>
                      <a:pPr indent="0" lvl="0" marL="0" rtl="0" algn="l">
                        <a:lnSpc>
                          <a:spcPct val="100000"/>
                        </a:lnSpc>
                        <a:spcBef>
                          <a:spcPts val="0"/>
                        </a:spcBef>
                        <a:spcAft>
                          <a:spcPts val="0"/>
                        </a:spcAft>
                        <a:buNone/>
                      </a:pPr>
                      <a:r>
                        <a:rPr lang="en" sz="700">
                          <a:latin typeface="Verdana"/>
                          <a:ea typeface="Verdana"/>
                          <a:cs typeface="Verdana"/>
                          <a:sym typeface="Verdana"/>
                        </a:rPr>
                        <a:t>23Feb2023</a:t>
                      </a:r>
                      <a:endParaRPr sz="700">
                        <a:latin typeface="Verdana"/>
                        <a:ea typeface="Verdana"/>
                        <a:cs typeface="Verdana"/>
                        <a:sym typeface="Verdana"/>
                      </a:endParaRPr>
                    </a:p>
                  </a:txBody>
                  <a:tcPr marT="0" marB="0" marR="91425" marL="91425"/>
                </a:tc>
                <a:tc>
                  <a:txBody>
                    <a:bodyPr/>
                    <a:lstStyle/>
                    <a:p>
                      <a:pPr indent="0" lvl="0" marL="0" rtl="0" algn="l">
                        <a:spcBef>
                          <a:spcPts val="0"/>
                        </a:spcBef>
                        <a:spcAft>
                          <a:spcPts val="0"/>
                        </a:spcAft>
                        <a:buNone/>
                      </a:pPr>
                      <a:r>
                        <a:rPr lang="en" sz="700">
                          <a:solidFill>
                            <a:schemeClr val="dk1"/>
                          </a:solidFill>
                          <a:latin typeface="Verdana"/>
                          <a:ea typeface="Verdana"/>
                          <a:cs typeface="Verdana"/>
                          <a:sym typeface="Verdana"/>
                        </a:rPr>
                        <a:t>Celeste Souza</a:t>
                      </a:r>
                      <a:endParaRPr sz="700">
                        <a:latin typeface="Verdana"/>
                        <a:ea typeface="Verdana"/>
                        <a:cs typeface="Verdana"/>
                        <a:sym typeface="Verdana"/>
                      </a:endParaRPr>
                    </a:p>
                  </a:txBody>
                  <a:tcPr marT="0" marB="0"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57200" y="257175"/>
            <a:ext cx="86868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800"/>
              <a:t>Environmental Monitoring</a:t>
            </a:r>
            <a:endParaRPr sz="2800"/>
          </a:p>
        </p:txBody>
      </p:sp>
      <p:sp>
        <p:nvSpPr>
          <p:cNvPr id="99" name="Google Shape;99;p17"/>
          <p:cNvSpPr txBox="1"/>
          <p:nvPr>
            <p:ph idx="1" type="body"/>
          </p:nvPr>
        </p:nvSpPr>
        <p:spPr>
          <a:xfrm>
            <a:off x="457200" y="1143000"/>
            <a:ext cx="8229600" cy="3486300"/>
          </a:xfrm>
          <a:prstGeom prst="rect">
            <a:avLst/>
          </a:prstGeom>
        </p:spPr>
        <p:txBody>
          <a:bodyPr anchorCtr="0" anchor="t" bIns="45700" lIns="91425" spcFirstLastPara="1" rIns="91425" wrap="square" tIns="45700">
            <a:normAutofit lnSpcReduction="20000"/>
          </a:bodyPr>
          <a:lstStyle/>
          <a:p>
            <a:pPr indent="0" lvl="0" marL="0" rtl="0" algn="l">
              <a:spcBef>
                <a:spcPts val="1200"/>
              </a:spcBef>
              <a:spcAft>
                <a:spcPts val="0"/>
              </a:spcAft>
              <a:buNone/>
            </a:pPr>
            <a:r>
              <a:rPr lang="en" sz="1200"/>
              <a:t>Environmental monitoring is used to observe the environment of a lab or manufacturing facility for its overall quality, environmental parameters, and the impact an activity may have, for example, water for injection (WFI), or EM settling plates. </a:t>
            </a:r>
            <a:endParaRPr sz="1200"/>
          </a:p>
          <a:p>
            <a:pPr indent="0" lvl="0" marL="0" rtl="0" algn="l">
              <a:spcBef>
                <a:spcPts val="1200"/>
              </a:spcBef>
              <a:spcAft>
                <a:spcPts val="0"/>
              </a:spcAft>
              <a:buNone/>
            </a:pPr>
            <a:r>
              <a:rPr lang="en" sz="1200"/>
              <a:t>There are 5 types of environmental monitoring:</a:t>
            </a:r>
            <a:endParaRPr sz="1200"/>
          </a:p>
          <a:p>
            <a:pPr indent="-304800" lvl="0" marL="457200" rtl="0" algn="l">
              <a:spcBef>
                <a:spcPts val="1200"/>
              </a:spcBef>
              <a:spcAft>
                <a:spcPts val="0"/>
              </a:spcAft>
              <a:buSzPts val="1200"/>
              <a:buChar char="•"/>
            </a:pPr>
            <a:r>
              <a:rPr lang="en" sz="1200"/>
              <a:t>Air/Atmospheric</a:t>
            </a:r>
            <a:endParaRPr sz="1200"/>
          </a:p>
          <a:p>
            <a:pPr indent="-304800" lvl="1" marL="914400" rtl="0" algn="l">
              <a:spcBef>
                <a:spcPts val="0"/>
              </a:spcBef>
              <a:spcAft>
                <a:spcPts val="0"/>
              </a:spcAft>
              <a:buSzPts val="1200"/>
              <a:buChar char="─"/>
            </a:pPr>
            <a:r>
              <a:rPr lang="en" sz="1200"/>
              <a:t>For example, settling plates are used during this process by leaving a settling plate uncovered in a clean room to see if the room is truly free of particles in the air.</a:t>
            </a:r>
            <a:endParaRPr sz="1200"/>
          </a:p>
          <a:p>
            <a:pPr indent="-304800" lvl="0" marL="457200" rtl="0" algn="l">
              <a:spcBef>
                <a:spcPts val="0"/>
              </a:spcBef>
              <a:spcAft>
                <a:spcPts val="0"/>
              </a:spcAft>
              <a:buSzPts val="1200"/>
              <a:buChar char="•"/>
            </a:pPr>
            <a:r>
              <a:rPr lang="en" sz="1200"/>
              <a:t>Soil</a:t>
            </a:r>
            <a:endParaRPr sz="1200"/>
          </a:p>
          <a:p>
            <a:pPr indent="-304800" lvl="1" marL="914400" rtl="0" algn="l">
              <a:spcBef>
                <a:spcPts val="0"/>
              </a:spcBef>
              <a:spcAft>
                <a:spcPts val="0"/>
              </a:spcAft>
              <a:buSzPts val="1200"/>
              <a:buChar char="─"/>
            </a:pPr>
            <a:r>
              <a:rPr lang="en" sz="1200"/>
              <a:t>Testing out the soil to comprehend if there were any changes that can affect plant life or natural water resources.</a:t>
            </a:r>
            <a:endParaRPr sz="1200"/>
          </a:p>
          <a:p>
            <a:pPr indent="-304800" lvl="0" marL="457200" rtl="0" algn="l">
              <a:spcBef>
                <a:spcPts val="0"/>
              </a:spcBef>
              <a:spcAft>
                <a:spcPts val="0"/>
              </a:spcAft>
              <a:buSzPts val="1200"/>
              <a:buChar char="•"/>
            </a:pPr>
            <a:r>
              <a:rPr lang="en" sz="1200"/>
              <a:t>Water</a:t>
            </a:r>
            <a:endParaRPr sz="1200"/>
          </a:p>
          <a:p>
            <a:pPr indent="-304800" lvl="1" marL="914400" rtl="0" algn="l">
              <a:spcBef>
                <a:spcPts val="0"/>
              </a:spcBef>
              <a:spcAft>
                <a:spcPts val="0"/>
              </a:spcAft>
              <a:buSzPts val="1200"/>
              <a:buChar char="─"/>
            </a:pPr>
            <a:r>
              <a:rPr lang="en" sz="1200"/>
              <a:t>For example, WFI testing is needed for manufacturing facilities because the water used could be involved in possible drug products that are for humans. </a:t>
            </a:r>
            <a:endParaRPr sz="1200"/>
          </a:p>
          <a:p>
            <a:pPr indent="-304800" lvl="0" marL="457200" rtl="0" algn="l">
              <a:spcBef>
                <a:spcPts val="0"/>
              </a:spcBef>
              <a:spcAft>
                <a:spcPts val="0"/>
              </a:spcAft>
              <a:buSzPts val="1200"/>
              <a:buChar char="•"/>
            </a:pPr>
            <a:r>
              <a:rPr lang="en" sz="1200"/>
              <a:t>Waste</a:t>
            </a:r>
            <a:endParaRPr sz="1200"/>
          </a:p>
          <a:p>
            <a:pPr indent="-304800" lvl="1" marL="914400" rtl="0" algn="l">
              <a:spcBef>
                <a:spcPts val="0"/>
              </a:spcBef>
              <a:spcAft>
                <a:spcPts val="0"/>
              </a:spcAft>
              <a:buSzPts val="1200"/>
              <a:buChar char="─"/>
            </a:pPr>
            <a:r>
              <a:rPr lang="en" sz="1200"/>
              <a:t>This is based on the production and consumption of the company. The company needs to be mindful on what they produce to make sure that there are no bi-products that can harm the environment. </a:t>
            </a:r>
            <a:endParaRPr sz="1200"/>
          </a:p>
          <a:p>
            <a:pPr indent="-304800" lvl="0" marL="457200" rtl="0" algn="l">
              <a:spcBef>
                <a:spcPts val="0"/>
              </a:spcBef>
              <a:spcAft>
                <a:spcPts val="0"/>
              </a:spcAft>
              <a:buSzPts val="1200"/>
              <a:buChar char="•"/>
            </a:pPr>
            <a:r>
              <a:rPr lang="en" sz="1200"/>
              <a:t>Noise</a:t>
            </a:r>
            <a:endParaRPr sz="1200"/>
          </a:p>
          <a:p>
            <a:pPr indent="-304800" lvl="1" marL="914400" rtl="0" algn="l">
              <a:spcBef>
                <a:spcPts val="0"/>
              </a:spcBef>
              <a:spcAft>
                <a:spcPts val="0"/>
              </a:spcAft>
              <a:buSzPts val="1200"/>
              <a:buChar char="─"/>
            </a:pPr>
            <a:r>
              <a:rPr lang="en" sz="1200"/>
              <a:t>Manufacturing facilities machinery creates various loud noises, which can interfere with another group in another room who is working at a different step of the manufacturing process.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500"/>
              <a:t>Critical Utility Monitoring</a:t>
            </a:r>
            <a:endParaRPr sz="2500"/>
          </a:p>
        </p:txBody>
      </p:sp>
      <p:sp>
        <p:nvSpPr>
          <p:cNvPr id="105" name="Google Shape;105;p18"/>
          <p:cNvSpPr txBox="1"/>
          <p:nvPr>
            <p:ph idx="1" type="body"/>
          </p:nvPr>
        </p:nvSpPr>
        <p:spPr>
          <a:xfrm>
            <a:off x="457200" y="1143000"/>
            <a:ext cx="8229600" cy="3486300"/>
          </a:xfrm>
          <a:prstGeom prst="rect">
            <a:avLst/>
          </a:prstGeom>
        </p:spPr>
        <p:txBody>
          <a:bodyPr anchorCtr="0" anchor="t" bIns="45700" lIns="91425" spcFirstLastPara="1" rIns="91425" wrap="square" tIns="45700">
            <a:normAutofit fontScale="77500" lnSpcReduction="20000"/>
          </a:bodyPr>
          <a:lstStyle/>
          <a:p>
            <a:pPr indent="0" lvl="0" marL="0" rtl="0" algn="l">
              <a:spcBef>
                <a:spcPts val="1200"/>
              </a:spcBef>
              <a:spcAft>
                <a:spcPts val="0"/>
              </a:spcAft>
              <a:buNone/>
            </a:pPr>
            <a:r>
              <a:rPr lang="en"/>
              <a:t>Critical </a:t>
            </a:r>
            <a:r>
              <a:rPr lang="en"/>
              <a:t>Utility monitoring enables us to measure and track the usage of utilities in laboratory and manufacturing facilities. Tracking these utilities will help guarantee that drug products or drug substance are kept in the correct temperature for testing and storage. </a:t>
            </a:r>
            <a:endParaRPr/>
          </a:p>
          <a:p>
            <a:pPr indent="0" lvl="0" marL="0" rtl="0" algn="l">
              <a:spcBef>
                <a:spcPts val="1200"/>
              </a:spcBef>
              <a:spcAft>
                <a:spcPts val="0"/>
              </a:spcAft>
              <a:buNone/>
            </a:pPr>
            <a:r>
              <a:rPr lang="en"/>
              <a:t>Utilities used:</a:t>
            </a:r>
            <a:endParaRPr/>
          </a:p>
          <a:p>
            <a:pPr indent="-317182" lvl="0" marL="457200" rtl="0" algn="l">
              <a:spcBef>
                <a:spcPts val="1200"/>
              </a:spcBef>
              <a:spcAft>
                <a:spcPts val="0"/>
              </a:spcAft>
              <a:buSzPct val="75000"/>
              <a:buChar char="•"/>
            </a:pPr>
            <a:r>
              <a:rPr lang="en"/>
              <a:t>Ambient</a:t>
            </a:r>
            <a:endParaRPr/>
          </a:p>
          <a:p>
            <a:pPr indent="-317182" lvl="1" marL="914400" rtl="0" algn="l">
              <a:spcBef>
                <a:spcPts val="0"/>
              </a:spcBef>
              <a:spcAft>
                <a:spcPts val="0"/>
              </a:spcAft>
              <a:buSzPct val="90000"/>
              <a:buChar char="─"/>
            </a:pPr>
            <a:r>
              <a:rPr lang="en"/>
              <a:t>Used to store samples in a room temperature range of 15-30C</a:t>
            </a:r>
            <a:endParaRPr/>
          </a:p>
          <a:p>
            <a:pPr indent="-317182" lvl="0" marL="457200" rtl="0" algn="l">
              <a:spcBef>
                <a:spcPts val="0"/>
              </a:spcBef>
              <a:spcAft>
                <a:spcPts val="0"/>
              </a:spcAft>
              <a:buSzPct val="75000"/>
              <a:buChar char="•"/>
            </a:pPr>
            <a:r>
              <a:rPr lang="en"/>
              <a:t>Refrigerator</a:t>
            </a:r>
            <a:endParaRPr/>
          </a:p>
          <a:p>
            <a:pPr indent="-317182" lvl="1" marL="914400" rtl="0" algn="l">
              <a:spcBef>
                <a:spcPts val="0"/>
              </a:spcBef>
              <a:spcAft>
                <a:spcPts val="0"/>
              </a:spcAft>
              <a:buSzPct val="90000"/>
              <a:buChar char="─"/>
            </a:pPr>
            <a:r>
              <a:rPr lang="en"/>
              <a:t>Used to store samples in a 2-8C range</a:t>
            </a:r>
            <a:endParaRPr/>
          </a:p>
          <a:p>
            <a:pPr indent="-317182" lvl="0" marL="457200" rtl="0" algn="l">
              <a:spcBef>
                <a:spcPts val="0"/>
              </a:spcBef>
              <a:spcAft>
                <a:spcPts val="0"/>
              </a:spcAft>
              <a:buSzPct val="75000"/>
              <a:buChar char="•"/>
            </a:pPr>
            <a:r>
              <a:rPr lang="en"/>
              <a:t>Freezer</a:t>
            </a:r>
            <a:endParaRPr/>
          </a:p>
          <a:p>
            <a:pPr indent="-317182" lvl="1" marL="914400" rtl="0" algn="l">
              <a:spcBef>
                <a:spcPts val="0"/>
              </a:spcBef>
              <a:spcAft>
                <a:spcPts val="0"/>
              </a:spcAft>
              <a:buSzPct val="90000"/>
              <a:buChar char="─"/>
            </a:pPr>
            <a:r>
              <a:rPr lang="en"/>
              <a:t>Used to store samples in different ranges:</a:t>
            </a:r>
            <a:endParaRPr/>
          </a:p>
          <a:p>
            <a:pPr indent="-317182" lvl="2" marL="1371600" rtl="0" algn="l">
              <a:spcBef>
                <a:spcPts val="0"/>
              </a:spcBef>
              <a:spcAft>
                <a:spcPts val="0"/>
              </a:spcAft>
              <a:buSzPct val="100000"/>
              <a:buChar char="▪"/>
            </a:pPr>
            <a:r>
              <a:rPr lang="en"/>
              <a:t>-20C</a:t>
            </a:r>
            <a:endParaRPr/>
          </a:p>
          <a:p>
            <a:pPr indent="-317182" lvl="2" marL="1371600" rtl="0" algn="l">
              <a:spcBef>
                <a:spcPts val="0"/>
              </a:spcBef>
              <a:spcAft>
                <a:spcPts val="0"/>
              </a:spcAft>
              <a:buSzPct val="100000"/>
              <a:buChar char="▪"/>
            </a:pPr>
            <a:r>
              <a:rPr lang="en"/>
              <a:t>-50C</a:t>
            </a:r>
            <a:endParaRPr/>
          </a:p>
          <a:p>
            <a:pPr indent="-317182" lvl="2" marL="1371600" rtl="0" algn="l">
              <a:spcBef>
                <a:spcPts val="0"/>
              </a:spcBef>
              <a:spcAft>
                <a:spcPts val="0"/>
              </a:spcAft>
              <a:buSzPct val="100000"/>
              <a:buChar char="▪"/>
            </a:pPr>
            <a:r>
              <a:rPr lang="en"/>
              <a:t>-80C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57200" y="257175"/>
            <a:ext cx="86868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sz="2800"/>
              <a:t>Data Format &amp; Levels of Support</a:t>
            </a:r>
            <a:endParaRPr sz="2800"/>
          </a:p>
        </p:txBody>
      </p:sp>
      <p:sp>
        <p:nvSpPr>
          <p:cNvPr id="111" name="Google Shape;111;p19"/>
          <p:cNvSpPr txBox="1"/>
          <p:nvPr>
            <p:ph idx="1" type="body"/>
          </p:nvPr>
        </p:nvSpPr>
        <p:spPr>
          <a:xfrm>
            <a:off x="457200" y="1143000"/>
            <a:ext cx="3901500" cy="34863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n" sz="1700" u="sng">
                <a:solidFill>
                  <a:srgbClr val="2D3B45"/>
                </a:solidFill>
                <a:highlight>
                  <a:schemeClr val="lt1"/>
                </a:highlight>
                <a:latin typeface="Lato"/>
                <a:ea typeface="Lato"/>
                <a:cs typeface="Lato"/>
                <a:sym typeface="Lato"/>
              </a:rPr>
              <a:t>Data Format</a:t>
            </a:r>
            <a:endParaRPr sz="1700" u="sng">
              <a:solidFill>
                <a:srgbClr val="2D3B45"/>
              </a:solidFill>
              <a:highlight>
                <a:schemeClr val="lt1"/>
              </a:highlight>
              <a:latin typeface="Lato"/>
              <a:ea typeface="Lato"/>
              <a:cs typeface="Lato"/>
              <a:sym typeface="Lato"/>
            </a:endParaRPr>
          </a:p>
          <a:p>
            <a:pPr indent="-336550" lvl="0" marL="457200" rtl="0" algn="l">
              <a:spcBef>
                <a:spcPts val="1200"/>
              </a:spcBef>
              <a:spcAft>
                <a:spcPts val="0"/>
              </a:spcAft>
              <a:buClr>
                <a:srgbClr val="2D3B45"/>
              </a:buClr>
              <a:buSzPts val="1700"/>
              <a:buFont typeface="Lato"/>
              <a:buChar char="•"/>
            </a:pPr>
            <a:r>
              <a:rPr lang="en" sz="1700">
                <a:solidFill>
                  <a:srgbClr val="2D3B45"/>
                </a:solidFill>
                <a:highlight>
                  <a:schemeClr val="lt1"/>
                </a:highlight>
                <a:latin typeface="Lato"/>
                <a:ea typeface="Lato"/>
                <a:cs typeface="Lato"/>
                <a:sym typeface="Lato"/>
              </a:rPr>
              <a:t>Direct Observation (GEMBA)</a:t>
            </a:r>
            <a:endParaRPr sz="1700">
              <a:solidFill>
                <a:srgbClr val="2D3B45"/>
              </a:solidFill>
              <a:highlight>
                <a:schemeClr val="lt1"/>
              </a:highlight>
              <a:latin typeface="Lato"/>
              <a:ea typeface="Lato"/>
              <a:cs typeface="Lato"/>
              <a:sym typeface="Lato"/>
            </a:endParaRPr>
          </a:p>
          <a:p>
            <a:pPr indent="-336550" lvl="0" marL="457200" rtl="0" algn="l">
              <a:spcBef>
                <a:spcPts val="0"/>
              </a:spcBef>
              <a:spcAft>
                <a:spcPts val="0"/>
              </a:spcAft>
              <a:buClr>
                <a:srgbClr val="2D3B45"/>
              </a:buClr>
              <a:buSzPts val="1700"/>
              <a:buFont typeface="Lato"/>
              <a:buChar char="•"/>
            </a:pPr>
            <a:r>
              <a:rPr lang="en" sz="1700">
                <a:solidFill>
                  <a:srgbClr val="2D3B45"/>
                </a:solidFill>
                <a:highlight>
                  <a:schemeClr val="lt1"/>
                </a:highlight>
                <a:latin typeface="Lato"/>
                <a:ea typeface="Lato"/>
                <a:cs typeface="Lato"/>
                <a:sym typeface="Lato"/>
              </a:rPr>
              <a:t>Interviews with Technicians</a:t>
            </a:r>
            <a:endParaRPr sz="1700">
              <a:solidFill>
                <a:srgbClr val="2D3B45"/>
              </a:solidFill>
              <a:highlight>
                <a:schemeClr val="lt1"/>
              </a:highlight>
              <a:latin typeface="Lato"/>
              <a:ea typeface="Lato"/>
              <a:cs typeface="Lato"/>
              <a:sym typeface="Lato"/>
            </a:endParaRPr>
          </a:p>
          <a:p>
            <a:pPr indent="-336550" lvl="0" marL="457200" rtl="0" algn="l">
              <a:spcBef>
                <a:spcPts val="0"/>
              </a:spcBef>
              <a:spcAft>
                <a:spcPts val="0"/>
              </a:spcAft>
              <a:buClr>
                <a:srgbClr val="2D3B45"/>
              </a:buClr>
              <a:buSzPts val="1700"/>
              <a:buFont typeface="Lato"/>
              <a:buChar char="•"/>
            </a:pPr>
            <a:r>
              <a:rPr lang="en" sz="1700">
                <a:solidFill>
                  <a:srgbClr val="2D3B45"/>
                </a:solidFill>
                <a:highlight>
                  <a:schemeClr val="lt1"/>
                </a:highlight>
                <a:latin typeface="Lato"/>
                <a:ea typeface="Lato"/>
                <a:cs typeface="Lato"/>
                <a:sym typeface="Lato"/>
              </a:rPr>
              <a:t>Review of SOP’s</a:t>
            </a:r>
            <a:endParaRPr sz="1700">
              <a:solidFill>
                <a:srgbClr val="2D3B45"/>
              </a:solidFill>
              <a:highlight>
                <a:schemeClr val="lt1"/>
              </a:highlight>
              <a:latin typeface="Lato"/>
              <a:ea typeface="Lato"/>
              <a:cs typeface="Lato"/>
              <a:sym typeface="Lato"/>
            </a:endParaRPr>
          </a:p>
        </p:txBody>
      </p:sp>
      <p:sp>
        <p:nvSpPr>
          <p:cNvPr id="112" name="Google Shape;112;p19"/>
          <p:cNvSpPr txBox="1"/>
          <p:nvPr>
            <p:ph idx="1" type="body"/>
          </p:nvPr>
        </p:nvSpPr>
        <p:spPr>
          <a:xfrm>
            <a:off x="4785325" y="1196350"/>
            <a:ext cx="3901500" cy="34863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n" sz="1700" u="sng">
                <a:solidFill>
                  <a:srgbClr val="2D3B45"/>
                </a:solidFill>
                <a:highlight>
                  <a:schemeClr val="lt1"/>
                </a:highlight>
                <a:latin typeface="Lato"/>
                <a:ea typeface="Lato"/>
                <a:cs typeface="Lato"/>
                <a:sym typeface="Lato"/>
              </a:rPr>
              <a:t>Levels of Support</a:t>
            </a:r>
            <a:endParaRPr sz="1700" u="sng">
              <a:solidFill>
                <a:srgbClr val="2D3B45"/>
              </a:solidFill>
              <a:highlight>
                <a:schemeClr val="lt1"/>
              </a:highlight>
              <a:latin typeface="Lato"/>
              <a:ea typeface="Lato"/>
              <a:cs typeface="Lato"/>
              <a:sym typeface="Lato"/>
            </a:endParaRPr>
          </a:p>
          <a:p>
            <a:pPr indent="-336550" lvl="0" marL="457200" rtl="0" algn="l">
              <a:spcBef>
                <a:spcPts val="1200"/>
              </a:spcBef>
              <a:spcAft>
                <a:spcPts val="0"/>
              </a:spcAft>
              <a:buClr>
                <a:srgbClr val="2D3B45"/>
              </a:buClr>
              <a:buSzPts val="1700"/>
              <a:buFont typeface="Lato"/>
              <a:buChar char="•"/>
            </a:pPr>
            <a:r>
              <a:rPr lang="en" sz="1700">
                <a:solidFill>
                  <a:srgbClr val="2D3B45"/>
                </a:solidFill>
                <a:highlight>
                  <a:schemeClr val="lt1"/>
                </a:highlight>
                <a:latin typeface="Lato"/>
                <a:ea typeface="Lato"/>
                <a:cs typeface="Lato"/>
                <a:sym typeface="Lato"/>
              </a:rPr>
              <a:t>Management</a:t>
            </a:r>
            <a:endParaRPr sz="1700">
              <a:solidFill>
                <a:srgbClr val="2D3B45"/>
              </a:solidFill>
              <a:highlight>
                <a:schemeClr val="lt1"/>
              </a:highlight>
              <a:latin typeface="Lato"/>
              <a:ea typeface="Lato"/>
              <a:cs typeface="Lato"/>
              <a:sym typeface="Lato"/>
            </a:endParaRPr>
          </a:p>
          <a:p>
            <a:pPr indent="-336550" lvl="1" marL="914400" rtl="0" algn="l">
              <a:spcBef>
                <a:spcPts val="0"/>
              </a:spcBef>
              <a:spcAft>
                <a:spcPts val="0"/>
              </a:spcAft>
              <a:buClr>
                <a:srgbClr val="2D3B45"/>
              </a:buClr>
              <a:buSzPts val="1700"/>
              <a:buFont typeface="Lato"/>
              <a:buChar char="─"/>
            </a:pPr>
            <a:r>
              <a:rPr lang="en" sz="1700">
                <a:solidFill>
                  <a:srgbClr val="2D3B45"/>
                </a:solidFill>
                <a:highlight>
                  <a:schemeClr val="lt1"/>
                </a:highlight>
                <a:latin typeface="Lato"/>
                <a:ea typeface="Lato"/>
                <a:cs typeface="Lato"/>
                <a:sym typeface="Lato"/>
              </a:rPr>
              <a:t>Support is high as process improvements are required to avoid future deviations</a:t>
            </a:r>
            <a:endParaRPr sz="1700">
              <a:solidFill>
                <a:srgbClr val="2D3B45"/>
              </a:solidFill>
              <a:highlight>
                <a:schemeClr val="lt1"/>
              </a:highlight>
              <a:latin typeface="Lato"/>
              <a:ea typeface="Lato"/>
              <a:cs typeface="Lato"/>
              <a:sym typeface="Lato"/>
            </a:endParaRPr>
          </a:p>
          <a:p>
            <a:pPr indent="-336550" lvl="1" marL="914400" rtl="0" algn="l">
              <a:spcBef>
                <a:spcPts val="0"/>
              </a:spcBef>
              <a:spcAft>
                <a:spcPts val="0"/>
              </a:spcAft>
              <a:buClr>
                <a:srgbClr val="2D3B45"/>
              </a:buClr>
              <a:buSzPts val="1700"/>
              <a:buFont typeface="Lato"/>
              <a:buChar char="─"/>
            </a:pPr>
            <a:r>
              <a:rPr lang="en" sz="1700">
                <a:solidFill>
                  <a:srgbClr val="2D3B45"/>
                </a:solidFill>
                <a:highlight>
                  <a:schemeClr val="lt1"/>
                </a:highlight>
                <a:latin typeface="Lato"/>
                <a:ea typeface="Lato"/>
                <a:cs typeface="Lato"/>
                <a:sym typeface="Lato"/>
              </a:rPr>
              <a:t>Participation will vary based off competing priorities</a:t>
            </a:r>
            <a:endParaRPr sz="1700">
              <a:solidFill>
                <a:srgbClr val="2D3B45"/>
              </a:solidFill>
              <a:highlight>
                <a:schemeClr val="lt1"/>
              </a:highlight>
              <a:latin typeface="Lato"/>
              <a:ea typeface="Lato"/>
              <a:cs typeface="Lato"/>
              <a:sym typeface="Lato"/>
            </a:endParaRPr>
          </a:p>
          <a:p>
            <a:pPr indent="-336550" lvl="0" marL="457200" rtl="0" algn="l">
              <a:spcBef>
                <a:spcPts val="0"/>
              </a:spcBef>
              <a:spcAft>
                <a:spcPts val="0"/>
              </a:spcAft>
              <a:buClr>
                <a:srgbClr val="2D3B45"/>
              </a:buClr>
              <a:buSzPts val="1700"/>
              <a:buFont typeface="Lato"/>
              <a:buChar char="•"/>
            </a:pPr>
            <a:r>
              <a:rPr lang="en" sz="1700">
                <a:solidFill>
                  <a:srgbClr val="2D3B45"/>
                </a:solidFill>
                <a:highlight>
                  <a:schemeClr val="lt1"/>
                </a:highlight>
                <a:latin typeface="Lato"/>
                <a:ea typeface="Lato"/>
                <a:cs typeface="Lato"/>
                <a:sym typeface="Lato"/>
              </a:rPr>
              <a:t>Sampling Technicians</a:t>
            </a:r>
            <a:endParaRPr sz="1700">
              <a:solidFill>
                <a:srgbClr val="2D3B45"/>
              </a:solidFill>
              <a:highlight>
                <a:schemeClr val="lt1"/>
              </a:highlight>
              <a:latin typeface="Lato"/>
              <a:ea typeface="Lato"/>
              <a:cs typeface="Lato"/>
              <a:sym typeface="Lato"/>
            </a:endParaRPr>
          </a:p>
          <a:p>
            <a:pPr indent="-336550" lvl="1" marL="914400" rtl="0" algn="l">
              <a:spcBef>
                <a:spcPts val="0"/>
              </a:spcBef>
              <a:spcAft>
                <a:spcPts val="0"/>
              </a:spcAft>
              <a:buClr>
                <a:srgbClr val="2D3B45"/>
              </a:buClr>
              <a:buSzPts val="1700"/>
              <a:buFont typeface="Lato"/>
              <a:buChar char="─"/>
            </a:pPr>
            <a:r>
              <a:rPr lang="en" sz="1700">
                <a:solidFill>
                  <a:srgbClr val="2D3B45"/>
                </a:solidFill>
                <a:highlight>
                  <a:schemeClr val="lt1"/>
                </a:highlight>
                <a:latin typeface="Lato"/>
                <a:ea typeface="Lato"/>
                <a:cs typeface="Lato"/>
                <a:sym typeface="Lato"/>
              </a:rPr>
              <a:t>Support during interviews &amp; GEMBAs was high</a:t>
            </a:r>
            <a:endParaRPr sz="1700">
              <a:solidFill>
                <a:srgbClr val="2D3B45"/>
              </a:solidFill>
              <a:highlight>
                <a:schemeClr val="lt1"/>
              </a:highlight>
              <a:latin typeface="Lato"/>
              <a:ea typeface="Lato"/>
              <a:cs typeface="Lato"/>
              <a:sym typeface="Lato"/>
            </a:endParaRPr>
          </a:p>
          <a:p>
            <a:pPr indent="-336550" lvl="1" marL="914400" rtl="0" algn="l">
              <a:spcBef>
                <a:spcPts val="0"/>
              </a:spcBef>
              <a:spcAft>
                <a:spcPts val="0"/>
              </a:spcAft>
              <a:buClr>
                <a:srgbClr val="2D3B45"/>
              </a:buClr>
              <a:buSzPts val="1700"/>
              <a:buFont typeface="Lato"/>
              <a:buChar char="─"/>
            </a:pPr>
            <a:r>
              <a:rPr lang="en" sz="1700">
                <a:solidFill>
                  <a:srgbClr val="2D3B45"/>
                </a:solidFill>
                <a:highlight>
                  <a:schemeClr val="lt1"/>
                </a:highlight>
                <a:latin typeface="Lato"/>
                <a:ea typeface="Lato"/>
                <a:cs typeface="Lato"/>
                <a:sym typeface="Lato"/>
              </a:rPr>
              <a:t>Support will be required for training and implementation on the new process</a:t>
            </a:r>
            <a:endParaRPr sz="1700">
              <a:solidFill>
                <a:srgbClr val="2D3B45"/>
              </a:solidFill>
              <a:highlight>
                <a:schemeClr val="lt1"/>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A3 Analysis</a:t>
            </a:r>
            <a:endParaRPr/>
          </a:p>
        </p:txBody>
      </p:sp>
      <p:sp>
        <p:nvSpPr>
          <p:cNvPr id="118" name="Google Shape;118;p20"/>
          <p:cNvSpPr txBox="1"/>
          <p:nvPr>
            <p:ph idx="1" type="body"/>
          </p:nvPr>
        </p:nvSpPr>
        <p:spPr>
          <a:xfrm>
            <a:off x="251475" y="1135400"/>
            <a:ext cx="3924300" cy="10515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200"/>
              </a:spcBef>
              <a:spcAft>
                <a:spcPts val="0"/>
              </a:spcAft>
              <a:buNone/>
            </a:pPr>
            <a:r>
              <a:rPr b="1" lang="en" sz="800"/>
              <a:t>BACKGROUND</a:t>
            </a:r>
            <a:endParaRPr b="1" sz="800"/>
          </a:p>
          <a:p>
            <a:pPr indent="0" lvl="0" marL="0" rtl="0" algn="l">
              <a:spcBef>
                <a:spcPts val="1200"/>
              </a:spcBef>
              <a:spcAft>
                <a:spcPts val="0"/>
              </a:spcAft>
              <a:buNone/>
            </a:pPr>
            <a:r>
              <a:rPr lang="en" sz="800"/>
              <a:t>Pharmaceutical </a:t>
            </a:r>
            <a:r>
              <a:rPr lang="en" sz="800"/>
              <a:t>company</a:t>
            </a:r>
            <a:r>
              <a:rPr lang="en" sz="800"/>
              <a:t> in Massachusetts that is experiencing labeling issues with EM and CU samples resulting in missing sample results and deviations. A process improvement project was launched to reduce event </a:t>
            </a:r>
            <a:r>
              <a:rPr lang="en" sz="800"/>
              <a:t>occurrences</a:t>
            </a:r>
            <a:r>
              <a:rPr lang="en" sz="800"/>
              <a:t> and wasted time spent conducting investigations. </a:t>
            </a:r>
            <a:endParaRPr sz="800"/>
          </a:p>
        </p:txBody>
      </p:sp>
      <p:sp>
        <p:nvSpPr>
          <p:cNvPr id="119" name="Google Shape;119;p20"/>
          <p:cNvSpPr txBox="1"/>
          <p:nvPr>
            <p:ph idx="1" type="body"/>
          </p:nvPr>
        </p:nvSpPr>
        <p:spPr>
          <a:xfrm>
            <a:off x="251475" y="2274625"/>
            <a:ext cx="3924300" cy="9429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200"/>
              </a:spcBef>
              <a:spcAft>
                <a:spcPts val="0"/>
              </a:spcAft>
              <a:buNone/>
            </a:pPr>
            <a:r>
              <a:rPr b="1" lang="en" sz="800"/>
              <a:t>CURRENT CONDITIONS</a:t>
            </a:r>
            <a:endParaRPr b="1" sz="800"/>
          </a:p>
          <a:p>
            <a:pPr indent="0" lvl="0" marL="0" rtl="0" algn="l">
              <a:spcBef>
                <a:spcPts val="1200"/>
              </a:spcBef>
              <a:spcAft>
                <a:spcPts val="0"/>
              </a:spcAft>
              <a:buNone/>
            </a:pPr>
            <a:r>
              <a:rPr lang="en" sz="800"/>
              <a:t>Labeling issues are </a:t>
            </a:r>
            <a:r>
              <a:rPr lang="en" sz="800"/>
              <a:t>occurring</a:t>
            </a:r>
            <a:r>
              <a:rPr lang="en" sz="800"/>
              <a:t> due to a lack of clarification in the SOPs, difficulties with equipment, and a lack of training. Management would like to r</a:t>
            </a:r>
            <a:r>
              <a:rPr lang="en" sz="800"/>
              <a:t>educe event occurrences and wasted time spent conducting investigations. </a:t>
            </a:r>
            <a:endParaRPr sz="800"/>
          </a:p>
        </p:txBody>
      </p:sp>
      <p:sp>
        <p:nvSpPr>
          <p:cNvPr id="120" name="Google Shape;120;p20"/>
          <p:cNvSpPr txBox="1"/>
          <p:nvPr>
            <p:ph idx="1" type="body"/>
          </p:nvPr>
        </p:nvSpPr>
        <p:spPr>
          <a:xfrm>
            <a:off x="251475" y="3328975"/>
            <a:ext cx="3924300" cy="7545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200"/>
              </a:spcBef>
              <a:spcAft>
                <a:spcPts val="0"/>
              </a:spcAft>
              <a:buNone/>
            </a:pPr>
            <a:r>
              <a:rPr b="1" lang="en" sz="800"/>
              <a:t>TARGETS/GOALS</a:t>
            </a:r>
            <a:endParaRPr b="1" sz="800"/>
          </a:p>
          <a:p>
            <a:pPr indent="0" lvl="0" marL="0" rtl="0" algn="l">
              <a:spcBef>
                <a:spcPts val="1200"/>
              </a:spcBef>
              <a:spcAft>
                <a:spcPts val="0"/>
              </a:spcAft>
              <a:buNone/>
            </a:pPr>
            <a:r>
              <a:rPr lang="en" sz="800"/>
              <a:t>Identify the Root Cause and CAPAs to r</a:t>
            </a:r>
            <a:r>
              <a:rPr lang="en" sz="800"/>
              <a:t>educe event occurrences and wasted time spent conducting investigations. </a:t>
            </a:r>
            <a:endParaRPr sz="800"/>
          </a:p>
        </p:txBody>
      </p:sp>
      <p:sp>
        <p:nvSpPr>
          <p:cNvPr id="121" name="Google Shape;121;p20"/>
          <p:cNvSpPr txBox="1"/>
          <p:nvPr>
            <p:ph idx="1" type="body"/>
          </p:nvPr>
        </p:nvSpPr>
        <p:spPr>
          <a:xfrm>
            <a:off x="251475" y="4213875"/>
            <a:ext cx="3924300" cy="7545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200"/>
              </a:spcBef>
              <a:spcAft>
                <a:spcPts val="0"/>
              </a:spcAft>
              <a:buNone/>
            </a:pPr>
            <a:r>
              <a:rPr b="1" lang="en" sz="800"/>
              <a:t>ANALYSIS</a:t>
            </a:r>
            <a:endParaRPr b="1" sz="800"/>
          </a:p>
          <a:p>
            <a:pPr indent="0" lvl="0" marL="0" rtl="0" algn="l">
              <a:spcBef>
                <a:spcPts val="1200"/>
              </a:spcBef>
              <a:spcAft>
                <a:spcPts val="0"/>
              </a:spcAft>
              <a:buNone/>
            </a:pPr>
            <a:r>
              <a:rPr lang="en" sz="800"/>
              <a:t>Due to the lack of training, SOP clarification, and the age of  equipment associates are having a hard time labeling samples. This causes a delay in testing and certain assays are on a strict turnaround time. </a:t>
            </a:r>
            <a:endParaRPr sz="800"/>
          </a:p>
        </p:txBody>
      </p:sp>
      <p:sp>
        <p:nvSpPr>
          <p:cNvPr id="122" name="Google Shape;122;p20"/>
          <p:cNvSpPr txBox="1"/>
          <p:nvPr>
            <p:ph idx="1" type="body"/>
          </p:nvPr>
        </p:nvSpPr>
        <p:spPr>
          <a:xfrm>
            <a:off x="4419625" y="3328975"/>
            <a:ext cx="4229100" cy="10515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200"/>
              </a:spcBef>
              <a:spcAft>
                <a:spcPts val="0"/>
              </a:spcAft>
              <a:buNone/>
            </a:pPr>
            <a:r>
              <a:rPr b="1" lang="en" sz="1000"/>
              <a:t>FOLLOW UP</a:t>
            </a:r>
            <a:endParaRPr b="1" sz="1000"/>
          </a:p>
          <a:p>
            <a:pPr indent="-177800" lvl="0" marL="171450" rtl="0" algn="l">
              <a:lnSpc>
                <a:spcPct val="115000"/>
              </a:lnSpc>
              <a:spcBef>
                <a:spcPts val="0"/>
              </a:spcBef>
              <a:spcAft>
                <a:spcPts val="0"/>
              </a:spcAft>
              <a:buSzPts val="1000"/>
              <a:buChar char="•"/>
            </a:pPr>
            <a:r>
              <a:rPr lang="en" sz="1000"/>
              <a:t>Weekly team meetings to review project status.</a:t>
            </a:r>
            <a:endParaRPr sz="1000"/>
          </a:p>
          <a:p>
            <a:pPr indent="-177800" lvl="0" marL="171450" rtl="0" algn="l">
              <a:lnSpc>
                <a:spcPct val="115000"/>
              </a:lnSpc>
              <a:spcBef>
                <a:spcPts val="0"/>
              </a:spcBef>
              <a:spcAft>
                <a:spcPts val="0"/>
              </a:spcAft>
              <a:buSzPts val="1000"/>
              <a:buChar char="•"/>
            </a:pPr>
            <a:r>
              <a:rPr lang="en" sz="1000"/>
              <a:t>Meet with management and quality control to review action items. </a:t>
            </a:r>
            <a:endParaRPr sz="1000"/>
          </a:p>
        </p:txBody>
      </p:sp>
      <p:sp>
        <p:nvSpPr>
          <p:cNvPr id="123" name="Google Shape;123;p20"/>
          <p:cNvSpPr txBox="1"/>
          <p:nvPr>
            <p:ph idx="1" type="body"/>
          </p:nvPr>
        </p:nvSpPr>
        <p:spPr>
          <a:xfrm>
            <a:off x="4419625" y="2274625"/>
            <a:ext cx="4229100" cy="8916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200"/>
              </a:spcBef>
              <a:spcAft>
                <a:spcPts val="0"/>
              </a:spcAft>
              <a:buNone/>
            </a:pPr>
            <a:r>
              <a:rPr b="1" lang="en" sz="800"/>
              <a:t>IMPLEMENTATION</a:t>
            </a:r>
            <a:r>
              <a:rPr b="1" lang="en" sz="800"/>
              <a:t> PLAN</a:t>
            </a:r>
            <a:endParaRPr b="1" sz="800"/>
          </a:p>
          <a:p>
            <a:pPr indent="0" lvl="0" marL="0" rtl="0" algn="l">
              <a:spcBef>
                <a:spcPts val="1200"/>
              </a:spcBef>
              <a:spcAft>
                <a:spcPts val="0"/>
              </a:spcAft>
              <a:buClr>
                <a:schemeClr val="dk1"/>
              </a:buClr>
              <a:buSzPts val="1100"/>
              <a:buFont typeface="Arial"/>
              <a:buNone/>
            </a:pPr>
            <a:r>
              <a:rPr lang="en" sz="800"/>
              <a:t>Having a SME look over the current </a:t>
            </a:r>
            <a:r>
              <a:rPr lang="en" sz="800"/>
              <a:t>SOP and update whether there is a discrepancy. Have a Senior Analyst creating a training plan to help pinpoint the areas that future associates needs a focus on. Also have a Validation group to check on equipment if they are functioning properly.</a:t>
            </a:r>
            <a:endParaRPr b="1" sz="800">
              <a:highlight>
                <a:srgbClr val="FFFF00"/>
              </a:highlight>
            </a:endParaRPr>
          </a:p>
        </p:txBody>
      </p:sp>
      <p:sp>
        <p:nvSpPr>
          <p:cNvPr id="124" name="Google Shape;124;p20"/>
          <p:cNvSpPr txBox="1"/>
          <p:nvPr>
            <p:ph idx="1" type="body"/>
          </p:nvPr>
        </p:nvSpPr>
        <p:spPr>
          <a:xfrm>
            <a:off x="4419625" y="1135400"/>
            <a:ext cx="4229100" cy="1051500"/>
          </a:xfrm>
          <a:prstGeom prst="rect">
            <a:avLst/>
          </a:prstGeom>
          <a:ln cap="flat" cmpd="sng" w="19050">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200"/>
              </a:spcBef>
              <a:spcAft>
                <a:spcPts val="0"/>
              </a:spcAft>
              <a:buNone/>
            </a:pPr>
            <a:r>
              <a:rPr b="1" lang="en" sz="800"/>
              <a:t>PROPOSED COUNTERMEASURES</a:t>
            </a:r>
            <a:r>
              <a:rPr b="1" lang="en" sz="800"/>
              <a:t> </a:t>
            </a:r>
            <a:endParaRPr b="1" sz="800"/>
          </a:p>
          <a:p>
            <a:pPr indent="-279400" lvl="0" marL="457200" rtl="0" algn="l">
              <a:spcBef>
                <a:spcPts val="1200"/>
              </a:spcBef>
              <a:spcAft>
                <a:spcPts val="0"/>
              </a:spcAft>
              <a:buSzPts val="800"/>
              <a:buChar char="•"/>
            </a:pPr>
            <a:r>
              <a:rPr lang="en" sz="800"/>
              <a:t>Update SOP</a:t>
            </a:r>
            <a:endParaRPr sz="800"/>
          </a:p>
          <a:p>
            <a:pPr indent="-279400" lvl="0" marL="457200" rtl="0" algn="l">
              <a:spcBef>
                <a:spcPts val="0"/>
              </a:spcBef>
              <a:spcAft>
                <a:spcPts val="0"/>
              </a:spcAft>
              <a:buSzPts val="800"/>
              <a:buChar char="•"/>
            </a:pPr>
            <a:r>
              <a:rPr lang="en" sz="800"/>
              <a:t>Create a training plan</a:t>
            </a:r>
            <a:endParaRPr sz="800"/>
          </a:p>
          <a:p>
            <a:pPr indent="-279400" lvl="0" marL="457200" rtl="0" algn="l">
              <a:spcBef>
                <a:spcPts val="0"/>
              </a:spcBef>
              <a:spcAft>
                <a:spcPts val="0"/>
              </a:spcAft>
              <a:buSzPts val="800"/>
              <a:buChar char="•"/>
            </a:pPr>
            <a:r>
              <a:rPr lang="en" sz="800"/>
              <a:t>Update equipment </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57200" y="257175"/>
            <a:ext cx="8229600" cy="600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
              <a:t>SIPOC</a:t>
            </a:r>
            <a:endParaRPr/>
          </a:p>
        </p:txBody>
      </p:sp>
      <p:sp>
        <p:nvSpPr>
          <p:cNvPr id="130" name="Google Shape;130;p21"/>
          <p:cNvSpPr txBox="1"/>
          <p:nvPr>
            <p:ph idx="1" type="body"/>
          </p:nvPr>
        </p:nvSpPr>
        <p:spPr>
          <a:xfrm>
            <a:off x="145200" y="1168300"/>
            <a:ext cx="1659300" cy="34863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200"/>
              </a:spcBef>
              <a:spcAft>
                <a:spcPts val="0"/>
              </a:spcAft>
              <a:buNone/>
            </a:pPr>
            <a:r>
              <a:rPr b="1" lang="en" sz="1200"/>
              <a:t>Suppliers</a:t>
            </a:r>
            <a:endParaRPr sz="1200"/>
          </a:p>
          <a:p>
            <a:pPr indent="-190500" lvl="0" marL="114300" rtl="0" algn="l">
              <a:spcBef>
                <a:spcPts val="1200"/>
              </a:spcBef>
              <a:spcAft>
                <a:spcPts val="0"/>
              </a:spcAft>
              <a:buSzPts val="1200"/>
              <a:buChar char="•"/>
            </a:pPr>
            <a:r>
              <a:rPr lang="en" sz="1200"/>
              <a:t>Environmental Monitoring Technicians</a:t>
            </a:r>
            <a:endParaRPr sz="1200"/>
          </a:p>
        </p:txBody>
      </p:sp>
      <p:sp>
        <p:nvSpPr>
          <p:cNvPr id="131" name="Google Shape;131;p21"/>
          <p:cNvSpPr txBox="1"/>
          <p:nvPr>
            <p:ph idx="1" type="body"/>
          </p:nvPr>
        </p:nvSpPr>
        <p:spPr>
          <a:xfrm>
            <a:off x="1899675" y="1168300"/>
            <a:ext cx="1659300" cy="34863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200"/>
              </a:spcBef>
              <a:spcAft>
                <a:spcPts val="0"/>
              </a:spcAft>
              <a:buNone/>
            </a:pPr>
            <a:r>
              <a:rPr b="1" lang="en" sz="1200"/>
              <a:t>Inputs</a:t>
            </a:r>
            <a:endParaRPr sz="1200"/>
          </a:p>
          <a:p>
            <a:pPr indent="-190500" lvl="0" marL="114300" rtl="0" algn="l">
              <a:spcBef>
                <a:spcPts val="1200"/>
              </a:spcBef>
              <a:spcAft>
                <a:spcPts val="0"/>
              </a:spcAft>
              <a:buSzPts val="1200"/>
              <a:buChar char="•"/>
            </a:pPr>
            <a:r>
              <a:rPr lang="en" sz="1200"/>
              <a:t>Sampling Technicians</a:t>
            </a:r>
            <a:endParaRPr sz="1200"/>
          </a:p>
          <a:p>
            <a:pPr indent="-190500" lvl="0" marL="114300" rtl="0" algn="l">
              <a:spcBef>
                <a:spcPts val="0"/>
              </a:spcBef>
              <a:spcAft>
                <a:spcPts val="0"/>
              </a:spcAft>
              <a:buSzPts val="1200"/>
              <a:buChar char="•"/>
            </a:pPr>
            <a:r>
              <a:rPr lang="en" sz="1200"/>
              <a:t>MODA System</a:t>
            </a:r>
            <a:endParaRPr sz="1200"/>
          </a:p>
          <a:p>
            <a:pPr indent="-190500" lvl="0" marL="114300" rtl="0" algn="l">
              <a:spcBef>
                <a:spcPts val="0"/>
              </a:spcBef>
              <a:spcAft>
                <a:spcPts val="0"/>
              </a:spcAft>
              <a:buSzPts val="1200"/>
              <a:buChar char="•"/>
            </a:pPr>
            <a:r>
              <a:rPr lang="en" sz="1200"/>
              <a:t>Portable Zebra Printers</a:t>
            </a:r>
            <a:endParaRPr sz="1200"/>
          </a:p>
          <a:p>
            <a:pPr indent="-190500" lvl="0" marL="114300" rtl="0" algn="l">
              <a:spcBef>
                <a:spcPts val="0"/>
              </a:spcBef>
              <a:spcAft>
                <a:spcPts val="0"/>
              </a:spcAft>
              <a:buSzPts val="1200"/>
              <a:buChar char="•"/>
            </a:pPr>
            <a:r>
              <a:rPr lang="en" sz="1200"/>
              <a:t>Sample Containers</a:t>
            </a:r>
            <a:endParaRPr sz="1200"/>
          </a:p>
          <a:p>
            <a:pPr indent="-190500" lvl="0" marL="114300" rtl="0" algn="l">
              <a:spcBef>
                <a:spcPts val="0"/>
              </a:spcBef>
              <a:spcAft>
                <a:spcPts val="0"/>
              </a:spcAft>
              <a:buSzPts val="1200"/>
              <a:buChar char="•"/>
            </a:pPr>
            <a:r>
              <a:rPr lang="en" sz="1200"/>
              <a:t>SOP’s</a:t>
            </a:r>
            <a:endParaRPr sz="1200"/>
          </a:p>
        </p:txBody>
      </p:sp>
      <p:sp>
        <p:nvSpPr>
          <p:cNvPr id="132" name="Google Shape;132;p21"/>
          <p:cNvSpPr txBox="1"/>
          <p:nvPr>
            <p:ph idx="1" type="body"/>
          </p:nvPr>
        </p:nvSpPr>
        <p:spPr>
          <a:xfrm>
            <a:off x="3654150" y="1168300"/>
            <a:ext cx="1659300" cy="34863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200"/>
              </a:spcBef>
              <a:spcAft>
                <a:spcPts val="0"/>
              </a:spcAft>
              <a:buNone/>
            </a:pPr>
            <a:r>
              <a:rPr b="1" lang="en" sz="1200"/>
              <a:t>Process</a:t>
            </a:r>
            <a:endParaRPr sz="1200"/>
          </a:p>
          <a:p>
            <a:pPr indent="-190500" lvl="0" marL="114300" rtl="0" algn="l">
              <a:spcBef>
                <a:spcPts val="1200"/>
              </a:spcBef>
              <a:spcAft>
                <a:spcPts val="0"/>
              </a:spcAft>
              <a:buSzPts val="1200"/>
              <a:buChar char="•"/>
            </a:pPr>
            <a:r>
              <a:rPr lang="en" sz="1200"/>
              <a:t>Print </a:t>
            </a:r>
            <a:r>
              <a:rPr lang="en" sz="1200"/>
              <a:t>labels</a:t>
            </a:r>
            <a:r>
              <a:rPr lang="en" sz="1200"/>
              <a:t> from MODA using Zebra printers</a:t>
            </a:r>
            <a:endParaRPr sz="1200"/>
          </a:p>
          <a:p>
            <a:pPr indent="-190500" lvl="0" marL="114300" rtl="0" algn="l">
              <a:spcBef>
                <a:spcPts val="0"/>
              </a:spcBef>
              <a:spcAft>
                <a:spcPts val="0"/>
              </a:spcAft>
              <a:buSzPts val="1200"/>
              <a:buChar char="•"/>
            </a:pPr>
            <a:r>
              <a:rPr lang="en" sz="1200"/>
              <a:t>Adhere Sample Labels to containers</a:t>
            </a:r>
            <a:endParaRPr sz="1200"/>
          </a:p>
          <a:p>
            <a:pPr indent="-190500" lvl="0" marL="114300" rtl="0" algn="l">
              <a:spcBef>
                <a:spcPts val="0"/>
              </a:spcBef>
              <a:spcAft>
                <a:spcPts val="0"/>
              </a:spcAft>
              <a:buSzPts val="1200"/>
              <a:buChar char="•"/>
            </a:pPr>
            <a:r>
              <a:rPr lang="en" sz="1200"/>
              <a:t>Collect Samples</a:t>
            </a:r>
            <a:endParaRPr sz="1200"/>
          </a:p>
          <a:p>
            <a:pPr indent="-190500" lvl="0" marL="114300" rtl="0" algn="l">
              <a:spcBef>
                <a:spcPts val="0"/>
              </a:spcBef>
              <a:spcAft>
                <a:spcPts val="0"/>
              </a:spcAft>
              <a:buSzPts val="1200"/>
              <a:buChar char="•"/>
            </a:pPr>
            <a:r>
              <a:rPr lang="en" sz="1200"/>
              <a:t>Adhere Sample Labels to containers (if not done before collection)</a:t>
            </a:r>
            <a:endParaRPr sz="1200"/>
          </a:p>
        </p:txBody>
      </p:sp>
      <p:sp>
        <p:nvSpPr>
          <p:cNvPr id="133" name="Google Shape;133;p21"/>
          <p:cNvSpPr txBox="1"/>
          <p:nvPr>
            <p:ph idx="1" type="body"/>
          </p:nvPr>
        </p:nvSpPr>
        <p:spPr>
          <a:xfrm>
            <a:off x="5408625" y="1168300"/>
            <a:ext cx="1659300" cy="34863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200"/>
              </a:spcBef>
              <a:spcAft>
                <a:spcPts val="0"/>
              </a:spcAft>
              <a:buNone/>
            </a:pPr>
            <a:r>
              <a:rPr b="1" lang="en" sz="1200"/>
              <a:t>Output</a:t>
            </a:r>
            <a:endParaRPr sz="1200"/>
          </a:p>
          <a:p>
            <a:pPr indent="-190500" lvl="0" marL="114300" rtl="0" algn="l">
              <a:spcBef>
                <a:spcPts val="1200"/>
              </a:spcBef>
              <a:spcAft>
                <a:spcPts val="0"/>
              </a:spcAft>
              <a:buSzPts val="1200"/>
              <a:buChar char="•"/>
            </a:pPr>
            <a:r>
              <a:rPr lang="en" sz="1200"/>
              <a:t>Testing results entered into MODA</a:t>
            </a:r>
            <a:endParaRPr sz="1200"/>
          </a:p>
          <a:p>
            <a:pPr indent="-190500" lvl="0" marL="114300" rtl="0" algn="l">
              <a:spcBef>
                <a:spcPts val="0"/>
              </a:spcBef>
              <a:spcAft>
                <a:spcPts val="0"/>
              </a:spcAft>
              <a:buSzPts val="1200"/>
              <a:buChar char="•"/>
            </a:pPr>
            <a:r>
              <a:rPr lang="en" sz="1200"/>
              <a:t>Manufacturing rooms and systems within environmental monitoring and critical utility limits</a:t>
            </a:r>
            <a:endParaRPr sz="1200"/>
          </a:p>
        </p:txBody>
      </p:sp>
      <p:sp>
        <p:nvSpPr>
          <p:cNvPr id="134" name="Google Shape;134;p21"/>
          <p:cNvSpPr txBox="1"/>
          <p:nvPr>
            <p:ph idx="1" type="body"/>
          </p:nvPr>
        </p:nvSpPr>
        <p:spPr>
          <a:xfrm>
            <a:off x="7163100" y="1168300"/>
            <a:ext cx="1659300" cy="34863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1200"/>
              </a:spcBef>
              <a:spcAft>
                <a:spcPts val="0"/>
              </a:spcAft>
              <a:buNone/>
            </a:pPr>
            <a:r>
              <a:rPr b="1" lang="en" sz="1200"/>
              <a:t>Customer</a:t>
            </a:r>
            <a:endParaRPr sz="1200"/>
          </a:p>
          <a:p>
            <a:pPr indent="-247650" lvl="0" marL="171450" rtl="0" algn="l">
              <a:spcBef>
                <a:spcPts val="1200"/>
              </a:spcBef>
              <a:spcAft>
                <a:spcPts val="0"/>
              </a:spcAft>
              <a:buSzPts val="1200"/>
              <a:buChar char="•"/>
            </a:pPr>
            <a:r>
              <a:rPr lang="en" sz="1200"/>
              <a:t>Internal</a:t>
            </a:r>
            <a:endParaRPr sz="1200"/>
          </a:p>
          <a:p>
            <a:pPr indent="-190500" lvl="1" marL="400050" rtl="0" algn="l">
              <a:spcBef>
                <a:spcPts val="0"/>
              </a:spcBef>
              <a:spcAft>
                <a:spcPts val="0"/>
              </a:spcAft>
              <a:buSzPts val="1200"/>
              <a:buChar char="─"/>
            </a:pPr>
            <a:r>
              <a:rPr lang="en" sz="1200"/>
              <a:t>Trend Reports</a:t>
            </a:r>
            <a:endParaRPr sz="1200"/>
          </a:p>
          <a:p>
            <a:pPr indent="-247650" lvl="0" marL="171450" rtl="0" algn="l">
              <a:spcBef>
                <a:spcPts val="0"/>
              </a:spcBef>
              <a:spcAft>
                <a:spcPts val="0"/>
              </a:spcAft>
              <a:buSzPts val="1200"/>
              <a:buChar char="•"/>
            </a:pPr>
            <a:r>
              <a:rPr lang="en" sz="1200"/>
              <a:t>External</a:t>
            </a:r>
            <a:endParaRPr sz="1200"/>
          </a:p>
          <a:p>
            <a:pPr indent="-247650" lvl="1" marL="400050" rtl="0" algn="l">
              <a:spcBef>
                <a:spcPts val="0"/>
              </a:spcBef>
              <a:spcAft>
                <a:spcPts val="0"/>
              </a:spcAft>
              <a:buSzPts val="1200"/>
              <a:buChar char="─"/>
            </a:pPr>
            <a:r>
              <a:rPr lang="en" sz="1200"/>
              <a:t>Food and Drug Administration (FDA)</a:t>
            </a:r>
            <a:endParaRPr sz="1200"/>
          </a:p>
          <a:p>
            <a:pPr indent="-247650" lvl="1" marL="400050" rtl="0" algn="l">
              <a:spcBef>
                <a:spcPts val="0"/>
              </a:spcBef>
              <a:spcAft>
                <a:spcPts val="0"/>
              </a:spcAft>
              <a:buSzPts val="1200"/>
              <a:buChar char="─"/>
            </a:pPr>
            <a:r>
              <a:rPr lang="en" sz="1200"/>
              <a:t>Patients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PI-White">
  <a:themeElements>
    <a:clrScheme name="Custom 56">
      <a:dk1>
        <a:srgbClr val="000000"/>
      </a:dk1>
      <a:lt1>
        <a:srgbClr val="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