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71" r:id="rId1"/>
  </p:sldMasterIdLst>
  <p:notesMasterIdLst>
    <p:notesMasterId r:id="rId17"/>
  </p:notesMasterIdLst>
  <p:sldIdLst>
    <p:sldId id="256" r:id="rId2"/>
    <p:sldId id="275" r:id="rId3"/>
    <p:sldId id="258" r:id="rId4"/>
    <p:sldId id="273" r:id="rId5"/>
    <p:sldId id="260" r:id="rId6"/>
    <p:sldId id="271" r:id="rId7"/>
    <p:sldId id="272" r:id="rId8"/>
    <p:sldId id="263" r:id="rId9"/>
    <p:sldId id="262" r:id="rId10"/>
    <p:sldId id="269" r:id="rId11"/>
    <p:sldId id="274" r:id="rId12"/>
    <p:sldId id="277" r:id="rId13"/>
    <p:sldId id="265" r:id="rId14"/>
    <p:sldId id="278" r:id="rId15"/>
    <p:sldId id="276" r:id="rId1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4B8683-3EC2-4A56-8E5F-04C47BD294D1}" v="57" dt="2024-08-27T13:55:11.52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ros CS" userId="450278ea172bffca" providerId="LiveId" clId="{544B8683-3EC2-4A56-8E5F-04C47BD294D1}"/>
    <pc:docChg chg="undo custSel addSld delSld modSld sldOrd">
      <pc:chgData name="Priros CS" userId="450278ea172bffca" providerId="LiveId" clId="{544B8683-3EC2-4A56-8E5F-04C47BD294D1}" dt="2024-08-28T15:23:25.728" v="1798" actId="20577"/>
      <pc:docMkLst>
        <pc:docMk/>
      </pc:docMkLst>
      <pc:sldChg chg="modSp mod">
        <pc:chgData name="Priros CS" userId="450278ea172bffca" providerId="LiveId" clId="{544B8683-3EC2-4A56-8E5F-04C47BD294D1}" dt="2024-08-26T10:12:57.993" v="49" actId="20577"/>
        <pc:sldMkLst>
          <pc:docMk/>
          <pc:sldMk cId="0" sldId="256"/>
        </pc:sldMkLst>
        <pc:spChg chg="mod">
          <ac:chgData name="Priros CS" userId="450278ea172bffca" providerId="LiveId" clId="{544B8683-3EC2-4A56-8E5F-04C47BD294D1}" dt="2024-08-26T10:12:57.993" v="49" actId="20577"/>
          <ac:spMkLst>
            <pc:docMk/>
            <pc:sldMk cId="0" sldId="256"/>
            <ac:spMk id="14" creationId="{D55ADE35-C35B-07C1-F5AA-C33B3DDB802E}"/>
          </ac:spMkLst>
        </pc:spChg>
      </pc:sldChg>
      <pc:sldChg chg="addSp modSp mod modClrScheme chgLayout">
        <pc:chgData name="Priros CS" userId="450278ea172bffca" providerId="LiveId" clId="{544B8683-3EC2-4A56-8E5F-04C47BD294D1}" dt="2024-08-27T14:18:09.512" v="1511" actId="27636"/>
        <pc:sldMkLst>
          <pc:docMk/>
          <pc:sldMk cId="0" sldId="260"/>
        </pc:sldMkLst>
        <pc:spChg chg="add mod ord">
          <ac:chgData name="Priros CS" userId="450278ea172bffca" providerId="LiveId" clId="{544B8683-3EC2-4A56-8E5F-04C47BD294D1}" dt="2024-08-27T14:18:09.512" v="1511" actId="27636"/>
          <ac:spMkLst>
            <pc:docMk/>
            <pc:sldMk cId="0" sldId="260"/>
            <ac:spMk id="2" creationId="{6A7E260D-07A0-37C0-3348-2B30A435B0A8}"/>
          </ac:spMkLst>
        </pc:spChg>
        <pc:spChg chg="mod ord">
          <ac:chgData name="Priros CS" userId="450278ea172bffca" providerId="LiveId" clId="{544B8683-3EC2-4A56-8E5F-04C47BD294D1}" dt="2024-08-26T10:36:23.419" v="73" actId="700"/>
          <ac:spMkLst>
            <pc:docMk/>
            <pc:sldMk cId="0" sldId="260"/>
            <ac:spMk id="7" creationId="{00000000-0000-0000-0000-000000000000}"/>
          </ac:spMkLst>
        </pc:spChg>
      </pc:sldChg>
      <pc:sldChg chg="modSp mod">
        <pc:chgData name="Priros CS" userId="450278ea172bffca" providerId="LiveId" clId="{544B8683-3EC2-4A56-8E5F-04C47BD294D1}" dt="2024-08-27T14:22:16.997" v="1549" actId="1076"/>
        <pc:sldMkLst>
          <pc:docMk/>
          <pc:sldMk cId="0" sldId="262"/>
        </pc:sldMkLst>
        <pc:spChg chg="mod">
          <ac:chgData name="Priros CS" userId="450278ea172bffca" providerId="LiveId" clId="{544B8683-3EC2-4A56-8E5F-04C47BD294D1}" dt="2024-08-27T14:22:16.997" v="1549" actId="1076"/>
          <ac:spMkLst>
            <pc:docMk/>
            <pc:sldMk cId="0" sldId="262"/>
            <ac:spMk id="8" creationId="{C407FAFD-A637-39CA-E818-B48F7793FCB1}"/>
          </ac:spMkLst>
        </pc:spChg>
      </pc:sldChg>
      <pc:sldChg chg="modSp mod ord">
        <pc:chgData name="Priros CS" userId="450278ea172bffca" providerId="LiveId" clId="{544B8683-3EC2-4A56-8E5F-04C47BD294D1}" dt="2024-08-28T15:23:25.728" v="1798" actId="20577"/>
        <pc:sldMkLst>
          <pc:docMk/>
          <pc:sldMk cId="0" sldId="263"/>
        </pc:sldMkLst>
        <pc:spChg chg="mod">
          <ac:chgData name="Priros CS" userId="450278ea172bffca" providerId="LiveId" clId="{544B8683-3EC2-4A56-8E5F-04C47BD294D1}" dt="2024-08-28T15:23:25.728" v="1798" actId="20577"/>
          <ac:spMkLst>
            <pc:docMk/>
            <pc:sldMk cId="0" sldId="263"/>
            <ac:spMk id="2" creationId="{D9130B3D-6D5D-06A2-A196-B0FA8B633944}"/>
          </ac:spMkLst>
        </pc:spChg>
      </pc:sldChg>
      <pc:sldChg chg="addSp delSp modSp mod">
        <pc:chgData name="Priros CS" userId="450278ea172bffca" providerId="LiveId" clId="{544B8683-3EC2-4A56-8E5F-04C47BD294D1}" dt="2024-08-27T13:54:26.294" v="1470" actId="113"/>
        <pc:sldMkLst>
          <pc:docMk/>
          <pc:sldMk cId="0" sldId="265"/>
        </pc:sldMkLst>
        <pc:graphicFrameChg chg="del">
          <ac:chgData name="Priros CS" userId="450278ea172bffca" providerId="LiveId" clId="{544B8683-3EC2-4A56-8E5F-04C47BD294D1}" dt="2024-08-27T13:33:36.658" v="1365" actId="478"/>
          <ac:graphicFrameMkLst>
            <pc:docMk/>
            <pc:sldMk cId="0" sldId="265"/>
            <ac:graphicFrameMk id="2" creationId="{A4FD8CD8-5713-620A-D118-EAE332C9ECF6}"/>
          </ac:graphicFrameMkLst>
        </pc:graphicFrameChg>
        <pc:graphicFrameChg chg="add mod">
          <ac:chgData name="Priros CS" userId="450278ea172bffca" providerId="LiveId" clId="{544B8683-3EC2-4A56-8E5F-04C47BD294D1}" dt="2024-08-27T13:54:26.294" v="1470" actId="113"/>
          <ac:graphicFrameMkLst>
            <pc:docMk/>
            <pc:sldMk cId="0" sldId="265"/>
            <ac:graphicFrameMk id="3" creationId="{C62AAC6B-009D-42C6-5A6A-58ED9D101F09}"/>
          </ac:graphicFrameMkLst>
        </pc:graphicFrameChg>
      </pc:sldChg>
      <pc:sldChg chg="modSp mod">
        <pc:chgData name="Priros CS" userId="450278ea172bffca" providerId="LiveId" clId="{544B8683-3EC2-4A56-8E5F-04C47BD294D1}" dt="2024-08-27T14:22:59.540" v="1552" actId="1076"/>
        <pc:sldMkLst>
          <pc:docMk/>
          <pc:sldMk cId="2720660618" sldId="269"/>
        </pc:sldMkLst>
        <pc:spChg chg="mod">
          <ac:chgData name="Priros CS" userId="450278ea172bffca" providerId="LiveId" clId="{544B8683-3EC2-4A56-8E5F-04C47BD294D1}" dt="2024-08-27T14:22:39.047" v="1550" actId="1076"/>
          <ac:spMkLst>
            <pc:docMk/>
            <pc:sldMk cId="2720660618" sldId="269"/>
            <ac:spMk id="4" creationId="{C7C12438-FD3F-EF42-D609-16BFDD64F3ED}"/>
          </ac:spMkLst>
        </pc:spChg>
        <pc:spChg chg="mod">
          <ac:chgData name="Priros CS" userId="450278ea172bffca" providerId="LiveId" clId="{544B8683-3EC2-4A56-8E5F-04C47BD294D1}" dt="2024-08-27T14:22:49.792" v="1551" actId="1076"/>
          <ac:spMkLst>
            <pc:docMk/>
            <pc:sldMk cId="2720660618" sldId="269"/>
            <ac:spMk id="6" creationId="{C5B11E0A-E7B7-29CB-C0C2-BEC803AC8FCC}"/>
          </ac:spMkLst>
        </pc:spChg>
        <pc:spChg chg="mod">
          <ac:chgData name="Priros CS" userId="450278ea172bffca" providerId="LiveId" clId="{544B8683-3EC2-4A56-8E5F-04C47BD294D1}" dt="2024-08-27T14:22:59.540" v="1552" actId="1076"/>
          <ac:spMkLst>
            <pc:docMk/>
            <pc:sldMk cId="2720660618" sldId="269"/>
            <ac:spMk id="8" creationId="{B7EBE26F-11CA-8C6F-FC55-CDB5DB0E64AA}"/>
          </ac:spMkLst>
        </pc:spChg>
      </pc:sldChg>
      <pc:sldChg chg="addSp delSp modSp del mod modClrScheme chgLayout">
        <pc:chgData name="Priros CS" userId="450278ea172bffca" providerId="LiveId" clId="{544B8683-3EC2-4A56-8E5F-04C47BD294D1}" dt="2024-08-27T13:34:46.560" v="1375" actId="2696"/>
        <pc:sldMkLst>
          <pc:docMk/>
          <pc:sldMk cId="510901527" sldId="270"/>
        </pc:sldMkLst>
        <pc:spChg chg="add del mod ord">
          <ac:chgData name="Priros CS" userId="450278ea172bffca" providerId="LiveId" clId="{544B8683-3EC2-4A56-8E5F-04C47BD294D1}" dt="2024-08-27T13:34:36.620" v="1374" actId="478"/>
          <ac:spMkLst>
            <pc:docMk/>
            <pc:sldMk cId="510901527" sldId="270"/>
            <ac:spMk id="2" creationId="{035AF217-7E4C-C093-DF34-F9EB1CBAEA99}"/>
          </ac:spMkLst>
        </pc:spChg>
        <pc:spChg chg="add mod ord">
          <ac:chgData name="Priros CS" userId="450278ea172bffca" providerId="LiveId" clId="{544B8683-3EC2-4A56-8E5F-04C47BD294D1}" dt="2024-08-27T13:34:31.258" v="1373" actId="20577"/>
          <ac:spMkLst>
            <pc:docMk/>
            <pc:sldMk cId="510901527" sldId="270"/>
            <ac:spMk id="3" creationId="{7552E9CB-19E5-13B8-1962-C117CDEA6976}"/>
          </ac:spMkLst>
        </pc:spChg>
        <pc:spChg chg="add mod">
          <ac:chgData name="Priros CS" userId="450278ea172bffca" providerId="LiveId" clId="{544B8683-3EC2-4A56-8E5F-04C47BD294D1}" dt="2024-08-27T13:34:36.620" v="1374" actId="478"/>
          <ac:spMkLst>
            <pc:docMk/>
            <pc:sldMk cId="510901527" sldId="270"/>
            <ac:spMk id="5" creationId="{30ED12F0-436B-3185-70B7-AD09CF60BDCA}"/>
          </ac:spMkLst>
        </pc:spChg>
        <pc:graphicFrameChg chg="del modGraphic">
          <ac:chgData name="Priros CS" userId="450278ea172bffca" providerId="LiveId" clId="{544B8683-3EC2-4A56-8E5F-04C47BD294D1}" dt="2024-08-27T13:33:53.917" v="1369" actId="478"/>
          <ac:graphicFrameMkLst>
            <pc:docMk/>
            <pc:sldMk cId="510901527" sldId="270"/>
            <ac:graphicFrameMk id="9" creationId="{A58524C5-FC98-521D-4EC2-09E3AABFBE30}"/>
          </ac:graphicFrameMkLst>
        </pc:graphicFrameChg>
        <pc:picChg chg="del mod">
          <ac:chgData name="Priros CS" userId="450278ea172bffca" providerId="LiveId" clId="{544B8683-3EC2-4A56-8E5F-04C47BD294D1}" dt="2024-08-27T13:34:10.141" v="1371" actId="478"/>
          <ac:picMkLst>
            <pc:docMk/>
            <pc:sldMk cId="510901527" sldId="270"/>
            <ac:picMk id="11" creationId="{3FB36072-CA97-F4EA-FAD5-EF6D9D0D7D3F}"/>
          </ac:picMkLst>
        </pc:picChg>
      </pc:sldChg>
      <pc:sldChg chg="modSp mod">
        <pc:chgData name="Priros CS" userId="450278ea172bffca" providerId="LiveId" clId="{544B8683-3EC2-4A56-8E5F-04C47BD294D1}" dt="2024-08-27T14:21:41.364" v="1547" actId="1076"/>
        <pc:sldMkLst>
          <pc:docMk/>
          <pc:sldMk cId="2474750173" sldId="271"/>
        </pc:sldMkLst>
        <pc:spChg chg="mod">
          <ac:chgData name="Priros CS" userId="450278ea172bffca" providerId="LiveId" clId="{544B8683-3EC2-4A56-8E5F-04C47BD294D1}" dt="2024-08-27T14:21:41.364" v="1547" actId="1076"/>
          <ac:spMkLst>
            <pc:docMk/>
            <pc:sldMk cId="2474750173" sldId="271"/>
            <ac:spMk id="3" creationId="{9C0C566C-976E-E6D4-91BA-0F24EF7EEAC5}"/>
          </ac:spMkLst>
        </pc:spChg>
      </pc:sldChg>
      <pc:sldChg chg="modSp mod">
        <pc:chgData name="Priros CS" userId="450278ea172bffca" providerId="LiveId" clId="{544B8683-3EC2-4A56-8E5F-04C47BD294D1}" dt="2024-08-27T14:21:56.449" v="1548" actId="1076"/>
        <pc:sldMkLst>
          <pc:docMk/>
          <pc:sldMk cId="2652128235" sldId="272"/>
        </pc:sldMkLst>
        <pc:spChg chg="mod">
          <ac:chgData name="Priros CS" userId="450278ea172bffca" providerId="LiveId" clId="{544B8683-3EC2-4A56-8E5F-04C47BD294D1}" dt="2024-08-27T14:21:56.449" v="1548" actId="1076"/>
          <ac:spMkLst>
            <pc:docMk/>
            <pc:sldMk cId="2652128235" sldId="272"/>
            <ac:spMk id="3" creationId="{93B14F0F-7E48-4904-0B6D-7CECC6AE0EFB}"/>
          </ac:spMkLst>
        </pc:spChg>
      </pc:sldChg>
      <pc:sldChg chg="modSp mod">
        <pc:chgData name="Priros CS" userId="450278ea172bffca" providerId="LiveId" clId="{544B8683-3EC2-4A56-8E5F-04C47BD294D1}" dt="2024-08-27T14:20:10.079" v="1543" actId="20577"/>
        <pc:sldMkLst>
          <pc:docMk/>
          <pc:sldMk cId="3564057917" sldId="273"/>
        </pc:sldMkLst>
        <pc:spChg chg="mod">
          <ac:chgData name="Priros CS" userId="450278ea172bffca" providerId="LiveId" clId="{544B8683-3EC2-4A56-8E5F-04C47BD294D1}" dt="2024-08-27T14:20:10.079" v="1543" actId="20577"/>
          <ac:spMkLst>
            <pc:docMk/>
            <pc:sldMk cId="3564057917" sldId="273"/>
            <ac:spMk id="3" creationId="{63F9BFE7-D0EF-CAAD-A499-224AB17CF5AE}"/>
          </ac:spMkLst>
        </pc:spChg>
      </pc:sldChg>
      <pc:sldChg chg="modSp mod">
        <pc:chgData name="Priros CS" userId="450278ea172bffca" providerId="LiveId" clId="{544B8683-3EC2-4A56-8E5F-04C47BD294D1}" dt="2024-08-27T14:23:32.454" v="1571" actId="1076"/>
        <pc:sldMkLst>
          <pc:docMk/>
          <pc:sldMk cId="1926764842" sldId="274"/>
        </pc:sldMkLst>
        <pc:spChg chg="mod">
          <ac:chgData name="Priros CS" userId="450278ea172bffca" providerId="LiveId" clId="{544B8683-3EC2-4A56-8E5F-04C47BD294D1}" dt="2024-08-27T14:23:32.454" v="1571" actId="1076"/>
          <ac:spMkLst>
            <pc:docMk/>
            <pc:sldMk cId="1926764842" sldId="274"/>
            <ac:spMk id="3" creationId="{2CB73ADA-D333-7019-DBBE-17D8A67BF6B1}"/>
          </ac:spMkLst>
        </pc:spChg>
      </pc:sldChg>
      <pc:sldChg chg="modSp mod">
        <pc:chgData name="Priros CS" userId="450278ea172bffca" providerId="LiveId" clId="{544B8683-3EC2-4A56-8E5F-04C47BD294D1}" dt="2024-08-27T14:19:24.023" v="1522" actId="5793"/>
        <pc:sldMkLst>
          <pc:docMk/>
          <pc:sldMk cId="26704063" sldId="276"/>
        </pc:sldMkLst>
        <pc:spChg chg="mod">
          <ac:chgData name="Priros CS" userId="450278ea172bffca" providerId="LiveId" clId="{544B8683-3EC2-4A56-8E5F-04C47BD294D1}" dt="2024-08-27T14:19:24.023" v="1522" actId="5793"/>
          <ac:spMkLst>
            <pc:docMk/>
            <pc:sldMk cId="26704063" sldId="276"/>
            <ac:spMk id="3" creationId="{B5FC4DB6-0E64-607D-8A62-BC57D84841EF}"/>
          </ac:spMkLst>
        </pc:spChg>
      </pc:sldChg>
      <pc:sldChg chg="modSp new mod">
        <pc:chgData name="Priros CS" userId="450278ea172bffca" providerId="LiveId" clId="{544B8683-3EC2-4A56-8E5F-04C47BD294D1}" dt="2024-08-27T14:15:42.784" v="1484" actId="20577"/>
        <pc:sldMkLst>
          <pc:docMk/>
          <pc:sldMk cId="3392624335" sldId="277"/>
        </pc:sldMkLst>
        <pc:spChg chg="mod">
          <ac:chgData name="Priros CS" userId="450278ea172bffca" providerId="LiveId" clId="{544B8683-3EC2-4A56-8E5F-04C47BD294D1}" dt="2024-08-27T14:15:42.784" v="1484" actId="20577"/>
          <ac:spMkLst>
            <pc:docMk/>
            <pc:sldMk cId="3392624335" sldId="277"/>
            <ac:spMk id="3" creationId="{4DCD4745-00BF-EEDD-A032-2E8EADD5306C}"/>
          </ac:spMkLst>
        </pc:spChg>
      </pc:sldChg>
      <pc:sldChg chg="addSp modSp new mod">
        <pc:chgData name="Priros CS" userId="450278ea172bffca" providerId="LiveId" clId="{544B8683-3EC2-4A56-8E5F-04C47BD294D1}" dt="2024-08-27T13:56:20.805" v="1480" actId="14734"/>
        <pc:sldMkLst>
          <pc:docMk/>
          <pc:sldMk cId="3662921534" sldId="278"/>
        </pc:sldMkLst>
        <pc:spChg chg="mod">
          <ac:chgData name="Priros CS" userId="450278ea172bffca" providerId="LiveId" clId="{544B8683-3EC2-4A56-8E5F-04C47BD294D1}" dt="2024-08-27T13:35:18.298" v="1390" actId="113"/>
          <ac:spMkLst>
            <pc:docMk/>
            <pc:sldMk cId="3662921534" sldId="278"/>
            <ac:spMk id="2" creationId="{CA44D8F2-C162-A3A7-928C-5086925ED279}"/>
          </ac:spMkLst>
        </pc:spChg>
        <pc:graphicFrameChg chg="add mod modGraphic">
          <ac:chgData name="Priros CS" userId="450278ea172bffca" providerId="LiveId" clId="{544B8683-3EC2-4A56-8E5F-04C47BD294D1}" dt="2024-08-27T13:56:20.805" v="1480" actId="14734"/>
          <ac:graphicFrameMkLst>
            <pc:docMk/>
            <pc:sldMk cId="3662921534" sldId="278"/>
            <ac:graphicFrameMk id="3" creationId="{C838F8FB-ECFE-03C5-911D-DB0B67B68B8A}"/>
          </ac:graphicFrameMkLst>
        </pc:graphicFrameChg>
        <pc:picChg chg="add mod">
          <ac:chgData name="Priros CS" userId="450278ea172bffca" providerId="LiveId" clId="{544B8683-3EC2-4A56-8E5F-04C47BD294D1}" dt="2024-08-27T13:56:02.248" v="1478" actId="1076"/>
          <ac:picMkLst>
            <pc:docMk/>
            <pc:sldMk cId="3662921534" sldId="278"/>
            <ac:picMk id="4" creationId="{867F4E4F-F7E7-6203-EB18-ACE46A462301}"/>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riro\OneDrive\Desktop\employee_data%20final.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final.csv]Sheet1!PivotTable1</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743245329627912"/>
          <c:y val="7.407407407407407E-2"/>
          <c:w val="0.70766442797591478"/>
          <c:h val="0.7556332958380203"/>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10</c:v>
                </c:pt>
                <c:pt idx="1">
                  <c:v>14</c:v>
                </c:pt>
                <c:pt idx="2">
                  <c:v>13</c:v>
                </c:pt>
                <c:pt idx="3">
                  <c:v>14</c:v>
                </c:pt>
                <c:pt idx="4">
                  <c:v>26</c:v>
                </c:pt>
                <c:pt idx="5">
                  <c:v>15</c:v>
                </c:pt>
                <c:pt idx="6">
                  <c:v>13</c:v>
                </c:pt>
                <c:pt idx="7">
                  <c:v>14</c:v>
                </c:pt>
                <c:pt idx="8">
                  <c:v>10</c:v>
                </c:pt>
                <c:pt idx="9">
                  <c:v>13</c:v>
                </c:pt>
              </c:numCache>
            </c:numRef>
          </c:val>
          <c:extLst>
            <c:ext xmlns:c16="http://schemas.microsoft.com/office/drawing/2014/chart" uri="{C3380CC4-5D6E-409C-BE32-E72D297353CC}">
              <c16:uniqueId val="{00000000-7508-494D-8762-E54BFDA73EB3}"/>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19</c:v>
                </c:pt>
                <c:pt idx="1">
                  <c:v>32</c:v>
                </c:pt>
                <c:pt idx="2">
                  <c:v>27</c:v>
                </c:pt>
                <c:pt idx="3">
                  <c:v>25</c:v>
                </c:pt>
                <c:pt idx="4">
                  <c:v>27</c:v>
                </c:pt>
                <c:pt idx="5">
                  <c:v>15</c:v>
                </c:pt>
                <c:pt idx="6">
                  <c:v>24</c:v>
                </c:pt>
                <c:pt idx="7">
                  <c:v>24</c:v>
                </c:pt>
                <c:pt idx="8">
                  <c:v>20</c:v>
                </c:pt>
                <c:pt idx="9">
                  <c:v>34</c:v>
                </c:pt>
              </c:numCache>
            </c:numRef>
          </c:val>
          <c:extLst>
            <c:ext xmlns:c16="http://schemas.microsoft.com/office/drawing/2014/chart" uri="{C3380CC4-5D6E-409C-BE32-E72D297353CC}">
              <c16:uniqueId val="{00000001-7508-494D-8762-E54BFDA73EB3}"/>
            </c:ext>
          </c:extLst>
        </c:ser>
        <c:ser>
          <c:idx val="2"/>
          <c:order val="2"/>
          <c:tx>
            <c:strRef>
              <c:f>Sheet1!$D$3:$D$4</c:f>
              <c:strCache>
                <c:ptCount val="1"/>
                <c:pt idx="0">
                  <c:v>MEDIUM</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49</c:v>
                </c:pt>
                <c:pt idx="1">
                  <c:v>43</c:v>
                </c:pt>
                <c:pt idx="2">
                  <c:v>53</c:v>
                </c:pt>
                <c:pt idx="3">
                  <c:v>52</c:v>
                </c:pt>
                <c:pt idx="4">
                  <c:v>63</c:v>
                </c:pt>
                <c:pt idx="5">
                  <c:v>46</c:v>
                </c:pt>
                <c:pt idx="6">
                  <c:v>50</c:v>
                </c:pt>
                <c:pt idx="7">
                  <c:v>60</c:v>
                </c:pt>
                <c:pt idx="8">
                  <c:v>57</c:v>
                </c:pt>
                <c:pt idx="9">
                  <c:v>53</c:v>
                </c:pt>
              </c:numCache>
            </c:numRef>
          </c:val>
          <c:extLst>
            <c:ext xmlns:c16="http://schemas.microsoft.com/office/drawing/2014/chart" uri="{C3380CC4-5D6E-409C-BE32-E72D297353CC}">
              <c16:uniqueId val="{00000002-7508-494D-8762-E54BFDA73EB3}"/>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c:v>
                </c:pt>
                <c:pt idx="1">
                  <c:v>6</c:v>
                </c:pt>
                <c:pt idx="2">
                  <c:v>7</c:v>
                </c:pt>
                <c:pt idx="3">
                  <c:v>7</c:v>
                </c:pt>
                <c:pt idx="4">
                  <c:v>10</c:v>
                </c:pt>
                <c:pt idx="5">
                  <c:v>14</c:v>
                </c:pt>
                <c:pt idx="6">
                  <c:v>8</c:v>
                </c:pt>
                <c:pt idx="7">
                  <c:v>8</c:v>
                </c:pt>
                <c:pt idx="8">
                  <c:v>11</c:v>
                </c:pt>
                <c:pt idx="9">
                  <c:v>12</c:v>
                </c:pt>
              </c:numCache>
            </c:numRef>
          </c:val>
          <c:extLst>
            <c:ext xmlns:c16="http://schemas.microsoft.com/office/drawing/2014/chart" uri="{C3380CC4-5D6E-409C-BE32-E72D297353CC}">
              <c16:uniqueId val="{00000003-7508-494D-8762-E54BFDA73EB3}"/>
            </c:ext>
          </c:extLst>
        </c:ser>
        <c:dLbls>
          <c:showLegendKey val="0"/>
          <c:showVal val="0"/>
          <c:showCatName val="0"/>
          <c:showSerName val="0"/>
          <c:showPercent val="0"/>
          <c:showBubbleSize val="0"/>
        </c:dLbls>
        <c:gapWidth val="219"/>
        <c:overlap val="-27"/>
        <c:axId val="1211694976"/>
        <c:axId val="1211704096"/>
      </c:barChart>
      <c:catAx>
        <c:axId val="12116949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dirty="0"/>
                  <a:t>Department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1704096"/>
        <c:crosses val="autoZero"/>
        <c:auto val="1"/>
        <c:lblAlgn val="ctr"/>
        <c:lblOffset val="100"/>
        <c:noMultiLvlLbl val="0"/>
      </c:catAx>
      <c:valAx>
        <c:axId val="12117040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dirty="0"/>
                  <a:t>No</a:t>
                </a:r>
                <a:r>
                  <a:rPr lang="en-IN" b="1" baseline="0" dirty="0"/>
                  <a:t> of employee</a:t>
                </a:r>
                <a:endParaRPr lang="en-IN" b="1"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16949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11125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81429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37124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76206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8308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25262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29472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01334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023434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950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0811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23907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6201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76234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41330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63927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Tree>
    <p:extLst>
      <p:ext uri="{BB962C8B-B14F-4D97-AF65-F5344CB8AC3E}">
        <p14:creationId xmlns:p14="http://schemas.microsoft.com/office/powerpoint/2010/main" val="483530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0960278"/>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 id="2147483984" r:id="rId13"/>
    <p:sldLayoutId id="2147483985" r:id="rId14"/>
    <p:sldLayoutId id="2147483986" r:id="rId15"/>
    <p:sldLayoutId id="2147483987" r:id="rId16"/>
    <p:sldLayoutId id="214748398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423492" y="106680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mj-lt"/>
                <a:cs typeface="Times New Roman" panose="02020603050405020304" pitchFamily="18" charset="0"/>
              </a:rPr>
              <a:t>Employee Data Analysis using Excel</a:t>
            </a:r>
            <a:r>
              <a:rPr lang="en-US" b="1" i="0" dirty="0">
                <a:solidFill>
                  <a:srgbClr val="0F0F0F"/>
                </a:solidFill>
                <a:effectLst/>
                <a:latin typeface="+mj-lt"/>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xfrm>
            <a:off x="8590663" y="6135759"/>
            <a:ext cx="683339" cy="176330"/>
          </a:xfrm>
          <a:prstGeom prst="rect">
            <a:avLst/>
          </a:prstGeom>
        </p:spPr>
        <p:txBody>
          <a:bodyPr vert="horz" wrap="square" lIns="0" tIns="6985" rIns="0" bIns="0" rtlCol="0">
            <a:spAutoFit/>
          </a:bodyPr>
          <a:lstStyle/>
          <a:p>
            <a:pPr marL="38100">
              <a:lnSpc>
                <a:spcPct val="100000"/>
              </a:lnSpc>
              <a:spcBef>
                <a:spcPts val="55"/>
              </a:spcBef>
            </a:pPr>
            <a:r>
              <a:rPr lang="en-IN" spc="10" dirty="0"/>
              <a:t>1</a:t>
            </a:r>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600200" y="2491515"/>
            <a:ext cx="861060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Aarthi A</a:t>
            </a:r>
          </a:p>
          <a:p>
            <a:r>
              <a:rPr lang="en-US" sz="2400" dirty="0">
                <a:latin typeface="Times New Roman" panose="02020603050405020304" pitchFamily="18" charset="0"/>
                <a:cs typeface="Times New Roman" panose="02020603050405020304" pitchFamily="18" charset="0"/>
              </a:rPr>
              <a:t>REGISTER NO:312209254</a:t>
            </a:r>
          </a:p>
          <a:p>
            <a:r>
              <a:rPr lang="en-US" sz="2400" dirty="0">
                <a:latin typeface="Times New Roman" panose="02020603050405020304" pitchFamily="18" charset="0"/>
                <a:cs typeface="Times New Roman" panose="02020603050405020304" pitchFamily="18" charset="0"/>
              </a:rPr>
              <a:t>DEPARTMENT: B.COM GENERAL</a:t>
            </a:r>
          </a:p>
          <a:p>
            <a:r>
              <a:rPr lang="en-US" sz="2400" dirty="0">
                <a:latin typeface="Times New Roman" panose="02020603050405020304" pitchFamily="18" charset="0"/>
                <a:cs typeface="Times New Roman" panose="02020603050405020304" pitchFamily="18" charset="0"/>
              </a:rPr>
              <a:t>COLLEGE:ANNA ADHARSH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b="1" dirty="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C7C12438-FD3F-EF42-D609-16BFDD64F3ED}"/>
              </a:ext>
            </a:extLst>
          </p:cNvPr>
          <p:cNvSpPr txBox="1"/>
          <p:nvPr/>
        </p:nvSpPr>
        <p:spPr>
          <a:xfrm>
            <a:off x="1066800" y="1345624"/>
            <a:ext cx="8512002" cy="1169551"/>
          </a:xfrm>
          <a:prstGeom prst="rect">
            <a:avLst/>
          </a:prstGeom>
          <a:noFill/>
        </p:spPr>
        <p:txBody>
          <a:bodyPr wrap="square">
            <a:spAutoFit/>
          </a:bodyPr>
          <a:lstStyle/>
          <a:p>
            <a:pPr algn="just" fontAlgn="base">
              <a:spcBef>
                <a:spcPts val="600"/>
              </a:spcBef>
              <a:buFont typeface="+mj-lt"/>
              <a:buAutoNum type="arabicPeriod"/>
            </a:pPr>
            <a:r>
              <a:rPr lang="en-US" sz="2000" b="1" i="0" dirty="0">
                <a:solidFill>
                  <a:srgbClr val="3C4043"/>
                </a:solidFill>
                <a:effectLst/>
                <a:latin typeface="Times New Roman" panose="02020603050405020304" pitchFamily="18" charset="0"/>
                <a:cs typeface="Times New Roman" panose="02020603050405020304" pitchFamily="18" charset="0"/>
              </a:rPr>
              <a:t>Employee ID:</a:t>
            </a:r>
            <a:r>
              <a:rPr lang="en-US" sz="2000" b="0" i="0" dirty="0">
                <a:solidFill>
                  <a:srgbClr val="3C4043"/>
                </a:solidFill>
                <a:effectLst/>
                <a:latin typeface="Times New Roman" panose="02020603050405020304" pitchFamily="18" charset="0"/>
                <a:cs typeface="Times New Roman" panose="02020603050405020304" pitchFamily="18" charset="0"/>
              </a:rPr>
              <a:t> Unique identifier for each employee in the organization.</a:t>
            </a:r>
          </a:p>
          <a:p>
            <a:pPr algn="just" fontAlgn="base">
              <a:spcBef>
                <a:spcPts val="600"/>
              </a:spcBef>
              <a:buFont typeface="+mj-lt"/>
              <a:buAutoNum type="arabicPeriod"/>
            </a:pPr>
            <a:r>
              <a:rPr lang="en-US" sz="2000" b="1" i="0" dirty="0">
                <a:solidFill>
                  <a:srgbClr val="3C4043"/>
                </a:solidFill>
                <a:effectLst/>
                <a:latin typeface="Times New Roman" panose="02020603050405020304" pitchFamily="18" charset="0"/>
                <a:cs typeface="Times New Roman" panose="02020603050405020304" pitchFamily="18" charset="0"/>
              </a:rPr>
              <a:t>First Name:</a:t>
            </a:r>
            <a:r>
              <a:rPr lang="en-US" sz="2000" b="0" i="0" dirty="0">
                <a:solidFill>
                  <a:srgbClr val="3C4043"/>
                </a:solidFill>
                <a:effectLst/>
                <a:latin typeface="Times New Roman" panose="02020603050405020304" pitchFamily="18" charset="0"/>
                <a:cs typeface="Times New Roman" panose="02020603050405020304" pitchFamily="18" charset="0"/>
              </a:rPr>
              <a:t> The first name of the employee.</a:t>
            </a:r>
          </a:p>
          <a:p>
            <a:pPr algn="just" fontAlgn="base">
              <a:spcBef>
                <a:spcPts val="600"/>
              </a:spcBef>
              <a:buFont typeface="+mj-lt"/>
              <a:buAutoNum type="arabicPeriod"/>
            </a:pPr>
            <a:r>
              <a:rPr lang="en-US" sz="2000" b="1" i="0" dirty="0">
                <a:solidFill>
                  <a:srgbClr val="3C4043"/>
                </a:solidFill>
                <a:effectLst/>
                <a:latin typeface="Times New Roman" panose="02020603050405020304" pitchFamily="18" charset="0"/>
                <a:cs typeface="Times New Roman" panose="02020603050405020304" pitchFamily="18" charset="0"/>
              </a:rPr>
              <a:t>Last Name:</a:t>
            </a:r>
            <a:r>
              <a:rPr lang="en-US" sz="2000" b="0" i="0" dirty="0">
                <a:solidFill>
                  <a:srgbClr val="3C4043"/>
                </a:solidFill>
                <a:effectLst/>
                <a:latin typeface="Times New Roman" panose="02020603050405020304" pitchFamily="18" charset="0"/>
                <a:cs typeface="Times New Roman" panose="02020603050405020304" pitchFamily="18" charset="0"/>
              </a:rPr>
              <a:t> The last name of the employee.</a:t>
            </a:r>
          </a:p>
        </p:txBody>
      </p:sp>
      <p:sp>
        <p:nvSpPr>
          <p:cNvPr id="6" name="TextBox 5">
            <a:extLst>
              <a:ext uri="{FF2B5EF4-FFF2-40B4-BE49-F238E27FC236}">
                <a16:creationId xmlns:a16="http://schemas.microsoft.com/office/drawing/2014/main" id="{C5B11E0A-E7B7-29CB-C0C2-BEC803AC8FCC}"/>
              </a:ext>
            </a:extLst>
          </p:cNvPr>
          <p:cNvSpPr txBox="1"/>
          <p:nvPr/>
        </p:nvSpPr>
        <p:spPr>
          <a:xfrm>
            <a:off x="1084006" y="2481688"/>
            <a:ext cx="8077200" cy="2785378"/>
          </a:xfrm>
          <a:prstGeom prst="rect">
            <a:avLst/>
          </a:prstGeom>
          <a:noFill/>
        </p:spPr>
        <p:txBody>
          <a:bodyPr wrap="square">
            <a:spAutoFit/>
          </a:bodyPr>
          <a:lstStyle/>
          <a:p>
            <a:pPr algn="just" fontAlgn="base">
              <a:spcBef>
                <a:spcPts val="600"/>
              </a:spcBef>
            </a:pPr>
            <a:r>
              <a:rPr lang="en-US" b="1" i="0" dirty="0">
                <a:solidFill>
                  <a:srgbClr val="3C4043"/>
                </a:solidFill>
                <a:effectLst/>
                <a:latin typeface="inherit"/>
              </a:rPr>
              <a:t>4.</a:t>
            </a:r>
            <a:r>
              <a:rPr lang="en-US" sz="2000" b="1" i="0" dirty="0">
                <a:solidFill>
                  <a:srgbClr val="3C4043"/>
                </a:solidFill>
                <a:effectLst/>
                <a:latin typeface="Times New Roman" panose="02020603050405020304" pitchFamily="18" charset="0"/>
                <a:cs typeface="Times New Roman" panose="02020603050405020304" pitchFamily="18" charset="0"/>
              </a:rPr>
              <a:t>Email:</a:t>
            </a:r>
            <a:r>
              <a:rPr lang="en-US" sz="2000" b="0" i="0" dirty="0">
                <a:solidFill>
                  <a:srgbClr val="3C4043"/>
                </a:solidFill>
                <a:effectLst/>
                <a:latin typeface="Times New Roman" panose="02020603050405020304" pitchFamily="18" charset="0"/>
                <a:cs typeface="Times New Roman" panose="02020603050405020304" pitchFamily="18" charset="0"/>
              </a:rPr>
              <a:t> The email address associated with the employee’s         communication within the organization.</a:t>
            </a:r>
          </a:p>
          <a:p>
            <a:pPr algn="just" fontAlgn="base">
              <a:spcBef>
                <a:spcPts val="600"/>
              </a:spcBef>
            </a:pPr>
            <a:r>
              <a:rPr lang="en-US" sz="2000" b="1" i="0" dirty="0">
                <a:solidFill>
                  <a:srgbClr val="3C4043"/>
                </a:solidFill>
                <a:effectLst/>
                <a:latin typeface="Times New Roman" panose="02020603050405020304" pitchFamily="18" charset="0"/>
                <a:cs typeface="Times New Roman" panose="02020603050405020304" pitchFamily="18" charset="0"/>
              </a:rPr>
              <a:t>5.Business Unit:</a:t>
            </a:r>
            <a:r>
              <a:rPr lang="en-US" sz="2000" b="0" i="0" dirty="0">
                <a:solidFill>
                  <a:srgbClr val="3C4043"/>
                </a:solidFill>
                <a:effectLst/>
                <a:latin typeface="Times New Roman" panose="02020603050405020304" pitchFamily="18" charset="0"/>
                <a:cs typeface="Times New Roman" panose="02020603050405020304" pitchFamily="18" charset="0"/>
              </a:rPr>
              <a:t> The specific business unit or department to which the employee belongs.</a:t>
            </a:r>
          </a:p>
          <a:p>
            <a:pPr algn="just" fontAlgn="base">
              <a:spcBef>
                <a:spcPts val="600"/>
              </a:spcBef>
            </a:pPr>
            <a:r>
              <a:rPr lang="en-US" sz="2000" b="1" i="0" dirty="0">
                <a:solidFill>
                  <a:srgbClr val="3C4043"/>
                </a:solidFill>
                <a:effectLst/>
                <a:latin typeface="Times New Roman" panose="02020603050405020304" pitchFamily="18" charset="0"/>
                <a:cs typeface="Times New Roman" panose="02020603050405020304" pitchFamily="18" charset="0"/>
              </a:rPr>
              <a:t>6.Employee Status:</a:t>
            </a:r>
            <a:r>
              <a:rPr lang="en-US" sz="2000" b="0" i="0" dirty="0">
                <a:solidFill>
                  <a:srgbClr val="3C4043"/>
                </a:solidFill>
                <a:effectLst/>
                <a:latin typeface="Times New Roman" panose="02020603050405020304" pitchFamily="18" charset="0"/>
                <a:cs typeface="Times New Roman" panose="02020603050405020304" pitchFamily="18" charset="0"/>
              </a:rPr>
              <a:t> The current employment status of the employee (e.g., Active, On Leave, Terminated).</a:t>
            </a:r>
          </a:p>
          <a:p>
            <a:pPr algn="just" fontAlgn="base">
              <a:spcBef>
                <a:spcPts val="600"/>
              </a:spcBef>
            </a:pPr>
            <a:r>
              <a:rPr lang="en-US" sz="2000" b="1" i="0" dirty="0">
                <a:solidFill>
                  <a:srgbClr val="3C4043"/>
                </a:solidFill>
                <a:effectLst/>
                <a:latin typeface="Times New Roman" panose="02020603050405020304" pitchFamily="18" charset="0"/>
                <a:cs typeface="Times New Roman" panose="02020603050405020304" pitchFamily="18" charset="0"/>
              </a:rPr>
              <a:t>7.Employee Type:</a:t>
            </a:r>
            <a:r>
              <a:rPr lang="en-US" sz="2000" b="0" i="0" dirty="0">
                <a:solidFill>
                  <a:srgbClr val="3C4043"/>
                </a:solidFill>
                <a:effectLst/>
                <a:latin typeface="Times New Roman" panose="02020603050405020304" pitchFamily="18" charset="0"/>
                <a:cs typeface="Times New Roman" panose="02020603050405020304" pitchFamily="18" charset="0"/>
              </a:rPr>
              <a:t> The type of employment the employee has (e.g., Full-time, Part-time, Contract).</a:t>
            </a:r>
          </a:p>
        </p:txBody>
      </p:sp>
      <p:sp>
        <p:nvSpPr>
          <p:cNvPr id="8" name="TextBox 7">
            <a:extLst>
              <a:ext uri="{FF2B5EF4-FFF2-40B4-BE49-F238E27FC236}">
                <a16:creationId xmlns:a16="http://schemas.microsoft.com/office/drawing/2014/main" id="{B7EBE26F-11CA-8C6F-FC55-CDB5DB0E64AA}"/>
              </a:ext>
            </a:extLst>
          </p:cNvPr>
          <p:cNvSpPr txBox="1"/>
          <p:nvPr/>
        </p:nvSpPr>
        <p:spPr>
          <a:xfrm>
            <a:off x="1066800" y="5267066"/>
            <a:ext cx="7691284" cy="707886"/>
          </a:xfrm>
          <a:prstGeom prst="rect">
            <a:avLst/>
          </a:prstGeom>
          <a:noFill/>
        </p:spPr>
        <p:txBody>
          <a:bodyPr wrap="square">
            <a:spAutoFit/>
          </a:bodyPr>
          <a:lstStyle/>
          <a:p>
            <a:pPr algn="just" fontAlgn="base"/>
            <a:r>
              <a:rPr lang="en-US" b="1" i="0" dirty="0">
                <a:solidFill>
                  <a:srgbClr val="3C4043"/>
                </a:solidFill>
                <a:effectLst/>
                <a:latin typeface="inherit"/>
              </a:rPr>
              <a:t>8</a:t>
            </a:r>
            <a:r>
              <a:rPr lang="en-US" sz="2000" b="1" i="0" dirty="0">
                <a:solidFill>
                  <a:srgbClr val="3C4043"/>
                </a:solidFill>
                <a:effectLst/>
                <a:latin typeface="Times New Roman" panose="02020603050405020304" pitchFamily="18" charset="0"/>
                <a:cs typeface="Times New Roman" panose="02020603050405020304" pitchFamily="18" charset="0"/>
              </a:rPr>
              <a:t>.Gender:</a:t>
            </a:r>
            <a:r>
              <a:rPr lang="en-US" sz="2000" b="0" i="0" dirty="0">
                <a:solidFill>
                  <a:srgbClr val="3C4043"/>
                </a:solidFill>
                <a:effectLst/>
                <a:latin typeface="Times New Roman" panose="02020603050405020304" pitchFamily="18" charset="0"/>
                <a:cs typeface="Times New Roman" panose="02020603050405020304" pitchFamily="18" charset="0"/>
              </a:rPr>
              <a:t> A code representing the gender of the employee (e.g., M for Male, F for Female, N for Non-binary).</a:t>
            </a:r>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DDEFB-788E-D2DB-C8A3-E033C6976E5B}"/>
              </a:ext>
            </a:extLst>
          </p:cNvPr>
          <p:cNvSpPr>
            <a:spLocks noGrp="1"/>
          </p:cNvSpPr>
          <p:nvPr>
            <p:ph type="title"/>
          </p:nvPr>
        </p:nvSpPr>
        <p:spPr>
          <a:xfrm>
            <a:off x="654264" y="304800"/>
            <a:ext cx="8596668" cy="838200"/>
          </a:xfrm>
        </p:spPr>
        <p:txBody>
          <a:bodyPr/>
          <a:lstStyle/>
          <a:p>
            <a:r>
              <a:rPr lang="en-IN" b="1" dirty="0"/>
              <a:t> MODELLING</a:t>
            </a:r>
          </a:p>
        </p:txBody>
      </p:sp>
      <p:sp>
        <p:nvSpPr>
          <p:cNvPr id="3" name="Content Placeholder 2">
            <a:extLst>
              <a:ext uri="{FF2B5EF4-FFF2-40B4-BE49-F238E27FC236}">
                <a16:creationId xmlns:a16="http://schemas.microsoft.com/office/drawing/2014/main" id="{2CB73ADA-D333-7019-DBBE-17D8A67BF6B1}"/>
              </a:ext>
            </a:extLst>
          </p:cNvPr>
          <p:cNvSpPr>
            <a:spLocks noGrp="1"/>
          </p:cNvSpPr>
          <p:nvPr>
            <p:ph idx="1"/>
          </p:nvPr>
        </p:nvSpPr>
        <p:spPr>
          <a:xfrm>
            <a:off x="457200" y="1371599"/>
            <a:ext cx="9228666" cy="4854677"/>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STEP 1</a:t>
            </a:r>
            <a:r>
              <a:rPr lang="en-US" sz="2200" dirty="0">
                <a:latin typeface="Times New Roman" panose="02020603050405020304" pitchFamily="18" charset="0"/>
                <a:cs typeface="Times New Roman" panose="02020603050405020304" pitchFamily="18" charset="0"/>
              </a:rPr>
              <a:t> :Selection of Data set, this data set contain data’s of employee. </a:t>
            </a:r>
          </a:p>
          <a:p>
            <a:pPr marL="0" indent="0" algn="just">
              <a:buNone/>
            </a:pPr>
            <a:r>
              <a:rPr lang="en-US" sz="1900" dirty="0">
                <a:latin typeface="Times New Roman" panose="02020603050405020304" pitchFamily="18" charset="0"/>
                <a:cs typeface="Times New Roman" panose="02020603050405020304" pitchFamily="18" charset="0"/>
              </a:rPr>
              <a:t> STEP 2</a:t>
            </a:r>
            <a:r>
              <a:rPr lang="en-US" sz="2200" dirty="0">
                <a:latin typeface="Times New Roman" panose="02020603050405020304" pitchFamily="18" charset="0"/>
                <a:cs typeface="Times New Roman" panose="02020603050405020304" pitchFamily="18" charset="0"/>
              </a:rPr>
              <a:t> :Features selection: employee id, business unit, gender,        performance        score,  employee type.</a:t>
            </a:r>
          </a:p>
          <a:p>
            <a:pPr marL="0" indent="0" algn="just">
              <a:buNone/>
            </a:pPr>
            <a:r>
              <a:rPr lang="en-US" sz="22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STEP 3</a:t>
            </a:r>
            <a:r>
              <a:rPr lang="en-US" sz="2200" dirty="0">
                <a:latin typeface="Times New Roman" panose="02020603050405020304" pitchFamily="18" charset="0"/>
                <a:cs typeface="Times New Roman" panose="02020603050405020304" pitchFamily="18" charset="0"/>
              </a:rPr>
              <a:t> : Formula to find “Performance level” of data use IFS (Z2&gt;=5,"VERY                                     HIGH",Z2&gt;=4,"HIGH",Z2&gt;=3,"MEDIUM",TRUE,"LOW").</a:t>
            </a:r>
          </a:p>
          <a:p>
            <a:pPr marL="0" indent="0" algn="just">
              <a:spcBef>
                <a:spcPts val="1800"/>
              </a:spcBef>
              <a:buNone/>
            </a:pPr>
            <a:r>
              <a:rPr lang="en-US" sz="2000" b="0" i="0" dirty="0">
                <a:solidFill>
                  <a:srgbClr val="242424"/>
                </a:solidFill>
                <a:effectLst/>
                <a:highlight>
                  <a:srgbClr val="FFFFFF"/>
                </a:highlight>
                <a:latin typeface="Times New Roman" panose="02020603050405020304" pitchFamily="18" charset="0"/>
                <a:cs typeface="Times New Roman" panose="02020603050405020304" pitchFamily="18" charset="0"/>
              </a:rPr>
              <a:t>STEP 4 : Inserting a pivot table, the respective cell is selected for the pivot table, The pivot table is chosen from the insert tab, the pivot table ranges  is selected from create  pivot table dialog box, a select range or table, then the data is chosen that needs to be analyzed. In the range box, verify the cell range. Under choose where the pivot table report is to be placed, then select a new worksheet or on an existing worksheet for placing pivot table, and then click OK excel will create a blank pivot table and Display pivot fields.</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26764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CD4745-00BF-EEDD-A032-2E8EADD5306C}"/>
              </a:ext>
            </a:extLst>
          </p:cNvPr>
          <p:cNvSpPr>
            <a:spLocks noGrp="1"/>
          </p:cNvSpPr>
          <p:nvPr>
            <p:ph idx="4294967295"/>
          </p:nvPr>
        </p:nvSpPr>
        <p:spPr>
          <a:xfrm>
            <a:off x="914400" y="762000"/>
            <a:ext cx="8596313" cy="5181600"/>
          </a:xfrm>
        </p:spPr>
        <p:txBody>
          <a:bodyPr>
            <a:normAutofit/>
          </a:bodyPr>
          <a:lstStyle/>
          <a:p>
            <a:pPr marL="0" indent="0" algn="l" fontAlgn="base">
              <a:buNone/>
            </a:pPr>
            <a:r>
              <a:rPr lang="en-US" sz="2400" b="0" i="0" dirty="0">
                <a:solidFill>
                  <a:srgbClr val="242424"/>
                </a:solidFill>
                <a:effectLst/>
                <a:highlight>
                  <a:srgbClr val="FFFFFF"/>
                </a:highlight>
                <a:latin typeface="Times New Roman" panose="02020603050405020304" pitchFamily="18" charset="0"/>
                <a:cs typeface="Times New Roman" panose="02020603050405020304" pitchFamily="18" charset="0"/>
              </a:rPr>
              <a:t>       Step 5 : Slicer can added to an pivot table by clicking pivot table- select the insert tab- click slicer- in insert slicer dialog box, select the check boxes for the field that needed to be displayed. Click ok thus excel will create a slicer for each field you selected . In this project slicer is used for filtering full-time and part time employees.</a:t>
            </a:r>
          </a:p>
          <a:p>
            <a:pPr marL="0" indent="0" algn="l" fontAlgn="base">
              <a:buNone/>
            </a:pPr>
            <a:endParaRPr lang="en-US" sz="2400" b="0" i="0" dirty="0">
              <a:solidFill>
                <a:srgbClr val="242424"/>
              </a:solidFill>
              <a:effectLst/>
              <a:highlight>
                <a:srgbClr val="FFFFFF"/>
              </a:highlight>
              <a:latin typeface="Times New Roman" panose="02020603050405020304" pitchFamily="18" charset="0"/>
              <a:cs typeface="Times New Roman" panose="02020603050405020304" pitchFamily="18" charset="0"/>
            </a:endParaRPr>
          </a:p>
          <a:p>
            <a:pPr marL="0" indent="0" algn="l" fontAlgn="base">
              <a:buNone/>
            </a:pPr>
            <a:r>
              <a:rPr lang="en-US" sz="2400" b="0" i="0" dirty="0">
                <a:solidFill>
                  <a:srgbClr val="242424"/>
                </a:solidFill>
                <a:effectLst/>
                <a:highlight>
                  <a:srgbClr val="FFFFFF"/>
                </a:highlight>
                <a:latin typeface="Times New Roman" panose="02020603050405020304" pitchFamily="18" charset="0"/>
                <a:cs typeface="Times New Roman" panose="02020603050405020304" pitchFamily="18" charset="0"/>
              </a:rPr>
              <a:t>       Step 6: To insert a graph in Excel. Select the data which has to be displayed as Chart. Click Insert - Recommended Charts -Scroll through the list of charts and click one to see how it will look with your data. Click OK when you find a chart that suit the data.</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2624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5638800" cy="1675459"/>
          </a:xfrm>
          <a:prstGeom prst="rect">
            <a:avLst/>
          </a:prstGeom>
        </p:spPr>
        <p:txBody>
          <a:bodyPr vert="horz" wrap="square" lIns="0" tIns="13335" rIns="0" bIns="0" rtlCol="0">
            <a:spAutoFit/>
          </a:bodyPr>
          <a:lstStyle/>
          <a:p>
            <a:pPr marL="12700">
              <a:lnSpc>
                <a:spcPct val="100000"/>
              </a:lnSpc>
              <a:spcBef>
                <a:spcPts val="105"/>
              </a:spcBef>
            </a:pPr>
            <a:r>
              <a:rPr b="1" dirty="0"/>
              <a:t>R</a:t>
            </a:r>
            <a:r>
              <a:rPr b="1" spc="-40" dirty="0"/>
              <a:t>E</a:t>
            </a:r>
            <a:r>
              <a:rPr b="1" spc="15" dirty="0"/>
              <a:t>S</a:t>
            </a:r>
            <a:r>
              <a:rPr b="1" spc="-30" dirty="0"/>
              <a:t>U</a:t>
            </a:r>
            <a:r>
              <a:rPr b="1" spc="-405" dirty="0"/>
              <a:t>L</a:t>
            </a:r>
            <a:r>
              <a:rPr b="1" dirty="0"/>
              <a:t>TS</a:t>
            </a:r>
            <a:br>
              <a:rPr lang="en-IN" b="1" dirty="0"/>
            </a:br>
            <a:r>
              <a:rPr lang="en-IN" b="1" dirty="0"/>
              <a:t>    </a:t>
            </a:r>
            <a:br>
              <a:rPr lang="en-IN" b="1" dirty="0"/>
            </a:br>
            <a:r>
              <a:rPr lang="en-IN" b="1" dirty="0"/>
              <a:t>     CHART</a:t>
            </a:r>
            <a:endParaRPr b="1"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C62AAC6B-009D-42C6-5A6A-58ED9D101F09}"/>
              </a:ext>
            </a:extLst>
          </p:cNvPr>
          <p:cNvGraphicFramePr>
            <a:graphicFrameLocks/>
          </p:cNvGraphicFramePr>
          <p:nvPr>
            <p:extLst>
              <p:ext uri="{D42A27DB-BD31-4B8C-83A1-F6EECF244321}">
                <p14:modId xmlns:p14="http://schemas.microsoft.com/office/powerpoint/2010/main" val="366793632"/>
              </p:ext>
            </p:extLst>
          </p:nvPr>
        </p:nvGraphicFramePr>
        <p:xfrm>
          <a:off x="2209800" y="2133600"/>
          <a:ext cx="5638800" cy="4000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D8F2-C162-A3A7-928C-5086925ED279}"/>
              </a:ext>
            </a:extLst>
          </p:cNvPr>
          <p:cNvSpPr>
            <a:spLocks noGrp="1"/>
          </p:cNvSpPr>
          <p:nvPr>
            <p:ph type="title"/>
          </p:nvPr>
        </p:nvSpPr>
        <p:spPr/>
        <p:txBody>
          <a:bodyPr/>
          <a:lstStyle/>
          <a:p>
            <a:r>
              <a:rPr lang="en-IN" b="1" dirty="0"/>
              <a:t>PIVOT TABLE</a:t>
            </a:r>
          </a:p>
        </p:txBody>
      </p:sp>
      <p:graphicFrame>
        <p:nvGraphicFramePr>
          <p:cNvPr id="3" name="Table 2">
            <a:extLst>
              <a:ext uri="{FF2B5EF4-FFF2-40B4-BE49-F238E27FC236}">
                <a16:creationId xmlns:a16="http://schemas.microsoft.com/office/drawing/2014/main" id="{C838F8FB-ECFE-03C5-911D-DB0B67B68B8A}"/>
              </a:ext>
            </a:extLst>
          </p:cNvPr>
          <p:cNvGraphicFramePr>
            <a:graphicFrameLocks noGrp="1"/>
          </p:cNvGraphicFramePr>
          <p:nvPr>
            <p:extLst>
              <p:ext uri="{D42A27DB-BD31-4B8C-83A1-F6EECF244321}">
                <p14:modId xmlns:p14="http://schemas.microsoft.com/office/powerpoint/2010/main" val="2513194984"/>
              </p:ext>
            </p:extLst>
          </p:nvPr>
        </p:nvGraphicFramePr>
        <p:xfrm>
          <a:off x="1295400" y="1558131"/>
          <a:ext cx="7848598" cy="3505200"/>
        </p:xfrm>
        <a:graphic>
          <a:graphicData uri="http://schemas.openxmlformats.org/drawingml/2006/table">
            <a:tbl>
              <a:tblPr/>
              <a:tblGrid>
                <a:gridCol w="1296605">
                  <a:extLst>
                    <a:ext uri="{9D8B030D-6E8A-4147-A177-3AD203B41FA5}">
                      <a16:colId xmlns:a16="http://schemas.microsoft.com/office/drawing/2014/main" val="1279614937"/>
                    </a:ext>
                  </a:extLst>
                </a:gridCol>
                <a:gridCol w="1200049">
                  <a:extLst>
                    <a:ext uri="{9D8B030D-6E8A-4147-A177-3AD203B41FA5}">
                      <a16:colId xmlns:a16="http://schemas.microsoft.com/office/drawing/2014/main" val="2923120549"/>
                    </a:ext>
                  </a:extLst>
                </a:gridCol>
                <a:gridCol w="398946">
                  <a:extLst>
                    <a:ext uri="{9D8B030D-6E8A-4147-A177-3AD203B41FA5}">
                      <a16:colId xmlns:a16="http://schemas.microsoft.com/office/drawing/2014/main" val="3414483229"/>
                    </a:ext>
                  </a:extLst>
                </a:gridCol>
                <a:gridCol w="621786">
                  <a:extLst>
                    <a:ext uri="{9D8B030D-6E8A-4147-A177-3AD203B41FA5}">
                      <a16:colId xmlns:a16="http://schemas.microsoft.com/office/drawing/2014/main" val="296054533"/>
                    </a:ext>
                  </a:extLst>
                </a:gridCol>
                <a:gridCol w="744858">
                  <a:extLst>
                    <a:ext uri="{9D8B030D-6E8A-4147-A177-3AD203B41FA5}">
                      <a16:colId xmlns:a16="http://schemas.microsoft.com/office/drawing/2014/main" val="2592370422"/>
                    </a:ext>
                  </a:extLst>
                </a:gridCol>
                <a:gridCol w="800033">
                  <a:extLst>
                    <a:ext uri="{9D8B030D-6E8A-4147-A177-3AD203B41FA5}">
                      <a16:colId xmlns:a16="http://schemas.microsoft.com/office/drawing/2014/main" val="3631496436"/>
                    </a:ext>
                  </a:extLst>
                </a:gridCol>
                <a:gridCol w="800033">
                  <a:extLst>
                    <a:ext uri="{9D8B030D-6E8A-4147-A177-3AD203B41FA5}">
                      <a16:colId xmlns:a16="http://schemas.microsoft.com/office/drawing/2014/main" val="941443256"/>
                    </a:ext>
                  </a:extLst>
                </a:gridCol>
                <a:gridCol w="662096">
                  <a:extLst>
                    <a:ext uri="{9D8B030D-6E8A-4147-A177-3AD203B41FA5}">
                      <a16:colId xmlns:a16="http://schemas.microsoft.com/office/drawing/2014/main" val="1343812103"/>
                    </a:ext>
                  </a:extLst>
                </a:gridCol>
                <a:gridCol w="662096">
                  <a:extLst>
                    <a:ext uri="{9D8B030D-6E8A-4147-A177-3AD203B41FA5}">
                      <a16:colId xmlns:a16="http://schemas.microsoft.com/office/drawing/2014/main" val="2446277320"/>
                    </a:ext>
                  </a:extLst>
                </a:gridCol>
                <a:gridCol w="662096">
                  <a:extLst>
                    <a:ext uri="{9D8B030D-6E8A-4147-A177-3AD203B41FA5}">
                      <a16:colId xmlns:a16="http://schemas.microsoft.com/office/drawing/2014/main" val="2716457117"/>
                    </a:ext>
                  </a:extLst>
                </a:gridCol>
              </a:tblGrid>
              <a:tr h="233680">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785662489"/>
                  </a:ext>
                </a:extLst>
              </a:tr>
              <a:tr h="233680">
                <a:tc>
                  <a:txBody>
                    <a:bodyPr/>
                    <a:lstStyle/>
                    <a:p>
                      <a:pPr algn="l" fontAlgn="b"/>
                      <a:r>
                        <a:rPr lang="en-IN" sz="1100" b="1" i="0" u="none" strike="noStrike">
                          <a:solidFill>
                            <a:srgbClr val="000000"/>
                          </a:solidFill>
                          <a:effectLst/>
                          <a:highlight>
                            <a:srgbClr val="D9E1F2"/>
                          </a:highlight>
                          <a:latin typeface="Calibri" panose="020F0502020204030204" pitchFamily="34" charset="0"/>
                        </a:rPr>
                        <a:t>Count of FirstName</a:t>
                      </a:r>
                    </a:p>
                  </a:txBody>
                  <a:tcPr marL="0" marR="0" marT="0" marB="0" anchor="b">
                    <a:lnL>
                      <a:noFill/>
                    </a:lnL>
                    <a:lnR>
                      <a:noFill/>
                    </a:lnR>
                    <a:lnT>
                      <a:noFill/>
                    </a:lnT>
                    <a:lnB>
                      <a:noFill/>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Column Labels</a:t>
                      </a:r>
                    </a:p>
                  </a:txBody>
                  <a:tcPr marL="0" marR="0" marT="0" marB="0" anchor="b">
                    <a:lnL>
                      <a:noFill/>
                    </a:lnL>
                    <a:lnR>
                      <a:noFill/>
                    </a:lnR>
                    <a:lnT>
                      <a:noFill/>
                    </a:lnT>
                    <a:lnB>
                      <a:noFill/>
                    </a:lnB>
                    <a:solidFill>
                      <a:srgbClr val="D9E1F2"/>
                    </a:solidFill>
                  </a:tcPr>
                </a:tc>
                <a:tc>
                  <a:txBody>
                    <a:bodyPr/>
                    <a:lstStyle/>
                    <a:p>
                      <a:pPr algn="l" fontAlgn="b"/>
                      <a:endParaRPr lang="en-IN" sz="1100" b="1" i="0" u="none" strike="noStrike">
                        <a:solidFill>
                          <a:srgbClr val="000000"/>
                        </a:solidFill>
                        <a:effectLst/>
                        <a:highlight>
                          <a:srgbClr val="D9E1F2"/>
                        </a:highlight>
                        <a:latin typeface="Calibri" panose="020F0502020204030204" pitchFamily="34" charset="0"/>
                      </a:endParaRPr>
                    </a:p>
                  </a:txBody>
                  <a:tcPr marL="0" marR="0" marT="0" marB="0" anchor="b">
                    <a:lnL>
                      <a:noFill/>
                    </a:lnL>
                    <a:lnR>
                      <a:noFill/>
                    </a:lnR>
                    <a:lnT>
                      <a:noFill/>
                    </a:lnT>
                    <a:lnB>
                      <a:noFill/>
                    </a:lnB>
                    <a:solidFill>
                      <a:srgbClr val="D9E1F2"/>
                    </a:solidFill>
                  </a:tcPr>
                </a:tc>
                <a:tc>
                  <a:txBody>
                    <a:bodyPr/>
                    <a:lstStyle/>
                    <a:p>
                      <a:pPr algn="l" fontAlgn="b"/>
                      <a:endParaRPr lang="en-IN" sz="1100" b="1" i="0" u="none" strike="noStrike">
                        <a:solidFill>
                          <a:srgbClr val="000000"/>
                        </a:solidFill>
                        <a:effectLst/>
                        <a:highlight>
                          <a:srgbClr val="D9E1F2"/>
                        </a:highlight>
                        <a:latin typeface="Calibri" panose="020F0502020204030204" pitchFamily="34" charset="0"/>
                      </a:endParaRPr>
                    </a:p>
                  </a:txBody>
                  <a:tcPr marL="0" marR="0" marT="0" marB="0" anchor="b">
                    <a:lnL>
                      <a:noFill/>
                    </a:lnL>
                    <a:lnR>
                      <a:noFill/>
                    </a:lnR>
                    <a:lnT>
                      <a:noFill/>
                    </a:lnT>
                    <a:lnB>
                      <a:noFill/>
                    </a:lnB>
                    <a:solidFill>
                      <a:srgbClr val="D9E1F2"/>
                    </a:solidFill>
                  </a:tcPr>
                </a:tc>
                <a:tc>
                  <a:txBody>
                    <a:bodyPr/>
                    <a:lstStyle/>
                    <a:p>
                      <a:pPr algn="l" fontAlgn="b"/>
                      <a:endParaRPr lang="en-IN" sz="1100" b="1" i="0" u="none" strike="noStrike">
                        <a:solidFill>
                          <a:srgbClr val="000000"/>
                        </a:solidFill>
                        <a:effectLst/>
                        <a:highlight>
                          <a:srgbClr val="D9E1F2"/>
                        </a:highlight>
                        <a:latin typeface="Calibri" panose="020F0502020204030204" pitchFamily="34" charset="0"/>
                      </a:endParaRPr>
                    </a:p>
                  </a:txBody>
                  <a:tcPr marL="0" marR="0" marT="0" marB="0" anchor="b">
                    <a:lnL>
                      <a:noFill/>
                    </a:lnL>
                    <a:lnR>
                      <a:noFill/>
                    </a:lnR>
                    <a:lnT>
                      <a:noFill/>
                    </a:lnT>
                    <a:lnB>
                      <a:noFill/>
                    </a:lnB>
                    <a:solidFill>
                      <a:srgbClr val="D9E1F2"/>
                    </a:solidFill>
                  </a:tcPr>
                </a:tc>
                <a:tc>
                  <a:txBody>
                    <a:bodyPr/>
                    <a:lstStyle/>
                    <a:p>
                      <a:pPr algn="l" fontAlgn="b"/>
                      <a:endParaRPr lang="en-IN" sz="1100" b="1" i="0" u="none" strike="noStrike">
                        <a:solidFill>
                          <a:srgbClr val="000000"/>
                        </a:solidFill>
                        <a:effectLst/>
                        <a:highlight>
                          <a:srgbClr val="D9E1F2"/>
                        </a:highlight>
                        <a:latin typeface="Calibri" panose="020F0502020204030204" pitchFamily="34" charset="0"/>
                      </a:endParaRPr>
                    </a:p>
                  </a:txBody>
                  <a:tcPr marL="0" marR="0" marT="0" marB="0" anchor="b">
                    <a:lnL>
                      <a:noFill/>
                    </a:lnL>
                    <a:lnR>
                      <a:noFill/>
                    </a:lnR>
                    <a:lnT>
                      <a:noFill/>
                    </a:lnT>
                    <a:lnB>
                      <a:noFill/>
                    </a:lnB>
                    <a:solidFill>
                      <a:srgbClr val="D9E1F2"/>
                    </a:solidFill>
                  </a:tcPr>
                </a:tc>
                <a:tc rowSpan="14" gridSpan="4">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rowSpan="14" hMerge="1">
                  <a:txBody>
                    <a:bodyPr/>
                    <a:lstStyle/>
                    <a:p>
                      <a:endParaRPr lang="en-IN"/>
                    </a:p>
                  </a:txBody>
                  <a:tcPr/>
                </a:tc>
                <a:tc rowSpan="14" hMerge="1">
                  <a:txBody>
                    <a:bodyPr/>
                    <a:lstStyle/>
                    <a:p>
                      <a:endParaRPr lang="en-IN"/>
                    </a:p>
                  </a:txBody>
                  <a:tcPr/>
                </a:tc>
                <a:tc rowSpan="14" hMerge="1">
                  <a:txBody>
                    <a:bodyPr/>
                    <a:lstStyle/>
                    <a:p>
                      <a:endParaRPr lang="en-IN"/>
                    </a:p>
                  </a:txBody>
                  <a:tcPr/>
                </a:tc>
                <a:extLst>
                  <a:ext uri="{0D108BD9-81ED-4DB2-BD59-A6C34878D82A}">
                    <a16:rowId xmlns:a16="http://schemas.microsoft.com/office/drawing/2014/main" val="2488917393"/>
                  </a:ext>
                </a:extLst>
              </a:tr>
              <a:tr h="233680">
                <a:tc>
                  <a:txBody>
                    <a:bodyPr/>
                    <a:lstStyle/>
                    <a:p>
                      <a:pPr algn="l" fontAlgn="b"/>
                      <a:r>
                        <a:rPr lang="en-IN" sz="1100" b="1" i="0" u="none" strike="noStrike">
                          <a:solidFill>
                            <a:srgbClr val="000000"/>
                          </a:solidFill>
                          <a:effectLst/>
                          <a:highlight>
                            <a:srgbClr val="D9E1F2"/>
                          </a:highlight>
                          <a:latin typeface="Calibri" panose="020F0502020204030204" pitchFamily="34" charset="0"/>
                        </a:rPr>
                        <a:t>Row Labels</a:t>
                      </a:r>
                    </a:p>
                  </a:txBody>
                  <a:tcPr marL="0" marR="0" marT="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HIGH</a:t>
                      </a:r>
                    </a:p>
                  </a:txBody>
                  <a:tcPr marL="0" marR="0" marT="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LOW</a:t>
                      </a:r>
                    </a:p>
                  </a:txBody>
                  <a:tcPr marL="0" marR="0" marT="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MEDIUM</a:t>
                      </a:r>
                    </a:p>
                  </a:txBody>
                  <a:tcPr marL="0" marR="0" marT="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VERY HIGH</a:t>
                      </a:r>
                    </a:p>
                  </a:txBody>
                  <a:tcPr marL="0" marR="0" marT="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Grand Total</a:t>
                      </a:r>
                    </a:p>
                  </a:txBody>
                  <a:tcPr marL="0" marR="0" marT="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gridSpan="4"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2107332421"/>
                  </a:ext>
                </a:extLst>
              </a:tr>
              <a:tr h="233680">
                <a:tc>
                  <a:txBody>
                    <a:bodyPr/>
                    <a:lstStyle/>
                    <a:p>
                      <a:pPr algn="l" fontAlgn="b"/>
                      <a:r>
                        <a:rPr lang="en-IN" sz="1100" b="0" i="0" u="none" strike="noStrike">
                          <a:solidFill>
                            <a:srgbClr val="000000"/>
                          </a:solidFill>
                          <a:effectLst/>
                          <a:latin typeface="Calibri" panose="020F0502020204030204" pitchFamily="34" charset="0"/>
                        </a:rPr>
                        <a:t>BPC</a:t>
                      </a:r>
                    </a:p>
                  </a:txBody>
                  <a:tcPr marL="0" marR="0" marT="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0" marR="0" marT="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19</a:t>
                      </a:r>
                    </a:p>
                  </a:txBody>
                  <a:tcPr marL="0" marR="0" marT="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49</a:t>
                      </a:r>
                    </a:p>
                  </a:txBody>
                  <a:tcPr marL="0" marR="0" marT="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0" marR="0" marT="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88</a:t>
                      </a:r>
                    </a:p>
                  </a:txBody>
                  <a:tcPr marL="0" marR="0" marT="0" marB="0" anchor="b">
                    <a:lnL>
                      <a:noFill/>
                    </a:lnL>
                    <a:lnR>
                      <a:noFill/>
                    </a:lnR>
                    <a:lnT w="6350" cap="flat" cmpd="sng" algn="ctr">
                      <a:solidFill>
                        <a:srgbClr val="8EA9DB"/>
                      </a:solidFill>
                      <a:prstDash val="solid"/>
                      <a:round/>
                      <a:headEnd type="none" w="med" len="med"/>
                      <a:tailEnd type="none" w="med" len="med"/>
                    </a:lnT>
                    <a:lnB>
                      <a:noFill/>
                    </a:lnB>
                    <a:noFill/>
                  </a:tcPr>
                </a:tc>
                <a:tc gridSpan="4"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2857008949"/>
                  </a:ext>
                </a:extLst>
              </a:tr>
              <a:tr h="233680">
                <a:tc>
                  <a:txBody>
                    <a:bodyPr/>
                    <a:lstStyle/>
                    <a:p>
                      <a:pPr algn="l" fontAlgn="b"/>
                      <a:r>
                        <a:rPr lang="en-IN" sz="1100" b="0" i="0" u="none" strike="noStrike" dirty="0">
                          <a:solidFill>
                            <a:srgbClr val="000000"/>
                          </a:solidFill>
                          <a:effectLst/>
                          <a:latin typeface="Calibri" panose="020F0502020204030204" pitchFamily="34" charset="0"/>
                        </a:rPr>
                        <a:t>CCDR</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14</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32</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43</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95</a:t>
                      </a:r>
                    </a:p>
                  </a:txBody>
                  <a:tcPr marL="0" marR="0" marT="0" marB="0" anchor="b">
                    <a:lnL>
                      <a:noFill/>
                    </a:lnL>
                    <a:lnR>
                      <a:noFill/>
                    </a:lnR>
                    <a:lnT>
                      <a:noFill/>
                    </a:lnT>
                    <a:lnB>
                      <a:noFill/>
                    </a:lnB>
                    <a:noFill/>
                  </a:tcPr>
                </a:tc>
                <a:tc gridSpan="4"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3763117500"/>
                  </a:ext>
                </a:extLst>
              </a:tr>
              <a:tr h="233680">
                <a:tc>
                  <a:txBody>
                    <a:bodyPr/>
                    <a:lstStyle/>
                    <a:p>
                      <a:pPr algn="l" fontAlgn="b"/>
                      <a:r>
                        <a:rPr lang="en-IN" sz="1100" b="0" i="0" u="none" strike="noStrike">
                          <a:solidFill>
                            <a:srgbClr val="000000"/>
                          </a:solidFill>
                          <a:effectLst/>
                          <a:latin typeface="Calibri" panose="020F0502020204030204" pitchFamily="34" charset="0"/>
                        </a:rPr>
                        <a:t>EW</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13</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27</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53</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a:t>
                      </a:r>
                    </a:p>
                  </a:txBody>
                  <a:tcPr marL="0" marR="0" marT="0" marB="0" anchor="b">
                    <a:lnL>
                      <a:noFill/>
                    </a:lnL>
                    <a:lnR>
                      <a:noFill/>
                    </a:lnR>
                    <a:lnT>
                      <a:noFill/>
                    </a:lnT>
                    <a:lnB>
                      <a:noFill/>
                    </a:lnB>
                    <a:noFill/>
                  </a:tcPr>
                </a:tc>
                <a:tc gridSpan="4"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2999999480"/>
                  </a:ext>
                </a:extLst>
              </a:tr>
              <a:tr h="233680">
                <a:tc>
                  <a:txBody>
                    <a:bodyPr/>
                    <a:lstStyle/>
                    <a:p>
                      <a:pPr algn="l" fontAlgn="b"/>
                      <a:r>
                        <a:rPr lang="en-IN" sz="1100" b="0" i="0" u="none" strike="noStrike">
                          <a:solidFill>
                            <a:srgbClr val="000000"/>
                          </a:solidFill>
                          <a:effectLst/>
                          <a:latin typeface="Calibri" panose="020F0502020204030204" pitchFamily="34" charset="0"/>
                        </a:rPr>
                        <a:t>MSC</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14</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25</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52</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98</a:t>
                      </a:r>
                    </a:p>
                  </a:txBody>
                  <a:tcPr marL="0" marR="0" marT="0" marB="0" anchor="b">
                    <a:lnL>
                      <a:noFill/>
                    </a:lnL>
                    <a:lnR>
                      <a:noFill/>
                    </a:lnR>
                    <a:lnT>
                      <a:noFill/>
                    </a:lnT>
                    <a:lnB>
                      <a:noFill/>
                    </a:lnB>
                    <a:noFill/>
                  </a:tcPr>
                </a:tc>
                <a:tc gridSpan="4"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991391619"/>
                  </a:ext>
                </a:extLst>
              </a:tr>
              <a:tr h="233680">
                <a:tc>
                  <a:txBody>
                    <a:bodyPr/>
                    <a:lstStyle/>
                    <a:p>
                      <a:pPr algn="l" fontAlgn="b"/>
                      <a:r>
                        <a:rPr lang="en-IN" sz="1100" b="0" i="0" u="none" strike="noStrike">
                          <a:solidFill>
                            <a:srgbClr val="000000"/>
                          </a:solidFill>
                          <a:effectLst/>
                          <a:latin typeface="Calibri" panose="020F0502020204030204" pitchFamily="34" charset="0"/>
                        </a:rPr>
                        <a:t>NEL</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26</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27</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63</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126</a:t>
                      </a:r>
                    </a:p>
                  </a:txBody>
                  <a:tcPr marL="0" marR="0" marT="0" marB="0" anchor="b">
                    <a:lnL>
                      <a:noFill/>
                    </a:lnL>
                    <a:lnR>
                      <a:noFill/>
                    </a:lnR>
                    <a:lnT>
                      <a:noFill/>
                    </a:lnT>
                    <a:lnB>
                      <a:noFill/>
                    </a:lnB>
                    <a:noFill/>
                  </a:tcPr>
                </a:tc>
                <a:tc gridSpan="4"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2907597732"/>
                  </a:ext>
                </a:extLst>
              </a:tr>
              <a:tr h="233680">
                <a:tc>
                  <a:txBody>
                    <a:bodyPr/>
                    <a:lstStyle/>
                    <a:p>
                      <a:pPr algn="l" fontAlgn="b"/>
                      <a:r>
                        <a:rPr lang="en-IN" sz="1100" b="0" i="0" u="none" strike="noStrike">
                          <a:solidFill>
                            <a:srgbClr val="000000"/>
                          </a:solidFill>
                          <a:effectLst/>
                          <a:latin typeface="Calibri" panose="020F0502020204030204" pitchFamily="34" charset="0"/>
                        </a:rPr>
                        <a:t>PL</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46</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14</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0" marR="0" marT="0" marB="0" anchor="b">
                    <a:lnL>
                      <a:noFill/>
                    </a:lnL>
                    <a:lnR>
                      <a:noFill/>
                    </a:lnR>
                    <a:lnT>
                      <a:noFill/>
                    </a:lnT>
                    <a:lnB>
                      <a:noFill/>
                    </a:lnB>
                    <a:noFill/>
                  </a:tcPr>
                </a:tc>
                <a:tc gridSpan="4"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1066155246"/>
                  </a:ext>
                </a:extLst>
              </a:tr>
              <a:tr h="233680">
                <a:tc>
                  <a:txBody>
                    <a:bodyPr/>
                    <a:lstStyle/>
                    <a:p>
                      <a:pPr algn="l" fontAlgn="b"/>
                      <a:r>
                        <a:rPr lang="en-IN" sz="1100" b="0" i="0" u="none" strike="noStrike">
                          <a:solidFill>
                            <a:srgbClr val="000000"/>
                          </a:solidFill>
                          <a:effectLst/>
                          <a:latin typeface="Calibri" panose="020F0502020204030204" pitchFamily="34" charset="0"/>
                        </a:rPr>
                        <a:t>PYZ</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13</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24</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95</a:t>
                      </a:r>
                    </a:p>
                  </a:txBody>
                  <a:tcPr marL="0" marR="0" marT="0" marB="0" anchor="b">
                    <a:lnL>
                      <a:noFill/>
                    </a:lnL>
                    <a:lnR>
                      <a:noFill/>
                    </a:lnR>
                    <a:lnT>
                      <a:noFill/>
                    </a:lnT>
                    <a:lnB>
                      <a:noFill/>
                    </a:lnB>
                    <a:noFill/>
                  </a:tcPr>
                </a:tc>
                <a:tc gridSpan="4"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1853442410"/>
                  </a:ext>
                </a:extLst>
              </a:tr>
              <a:tr h="233680">
                <a:tc>
                  <a:txBody>
                    <a:bodyPr/>
                    <a:lstStyle/>
                    <a:p>
                      <a:pPr algn="l" fontAlgn="b"/>
                      <a:r>
                        <a:rPr lang="en-IN" sz="1100" b="0" i="0" u="none" strike="noStrike">
                          <a:solidFill>
                            <a:srgbClr val="000000"/>
                          </a:solidFill>
                          <a:effectLst/>
                          <a:latin typeface="Calibri" panose="020F0502020204030204" pitchFamily="34" charset="0"/>
                        </a:rPr>
                        <a:t>SVG</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14</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24</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106</a:t>
                      </a:r>
                    </a:p>
                  </a:txBody>
                  <a:tcPr marL="0" marR="0" marT="0" marB="0" anchor="b">
                    <a:lnL>
                      <a:noFill/>
                    </a:lnL>
                    <a:lnR>
                      <a:noFill/>
                    </a:lnR>
                    <a:lnT>
                      <a:noFill/>
                    </a:lnT>
                    <a:lnB>
                      <a:noFill/>
                    </a:lnB>
                    <a:noFill/>
                  </a:tcPr>
                </a:tc>
                <a:tc gridSpan="4"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3228074954"/>
                  </a:ext>
                </a:extLst>
              </a:tr>
              <a:tr h="233680">
                <a:tc>
                  <a:txBody>
                    <a:bodyPr/>
                    <a:lstStyle/>
                    <a:p>
                      <a:pPr algn="l" fontAlgn="b"/>
                      <a:r>
                        <a:rPr lang="en-IN" sz="1100" b="0" i="0" u="none" strike="noStrike">
                          <a:solidFill>
                            <a:srgbClr val="000000"/>
                          </a:solidFill>
                          <a:effectLst/>
                          <a:latin typeface="Calibri" panose="020F0502020204030204" pitchFamily="34" charset="0"/>
                        </a:rPr>
                        <a:t>TNS</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20</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57</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11</a:t>
                      </a:r>
                    </a:p>
                  </a:txBody>
                  <a:tcPr marL="0" marR="0" marT="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98</a:t>
                      </a:r>
                    </a:p>
                  </a:txBody>
                  <a:tcPr marL="0" marR="0" marT="0" marB="0" anchor="b">
                    <a:lnL>
                      <a:noFill/>
                    </a:lnL>
                    <a:lnR>
                      <a:noFill/>
                    </a:lnR>
                    <a:lnT>
                      <a:noFill/>
                    </a:lnT>
                    <a:lnB>
                      <a:noFill/>
                    </a:lnB>
                    <a:noFill/>
                  </a:tcPr>
                </a:tc>
                <a:tc gridSpan="4"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2771128320"/>
                  </a:ext>
                </a:extLst>
              </a:tr>
              <a:tr h="233680">
                <a:tc>
                  <a:txBody>
                    <a:bodyPr/>
                    <a:lstStyle/>
                    <a:p>
                      <a:pPr algn="l" fontAlgn="b"/>
                      <a:r>
                        <a:rPr lang="en-IN" sz="1100" b="0" i="0" u="none" strike="noStrike">
                          <a:solidFill>
                            <a:srgbClr val="000000"/>
                          </a:solidFill>
                          <a:effectLst/>
                          <a:latin typeface="Calibri" panose="020F0502020204030204" pitchFamily="34" charset="0"/>
                        </a:rPr>
                        <a:t>WBL</a:t>
                      </a:r>
                    </a:p>
                  </a:txBody>
                  <a:tcPr marL="0" marR="0" marT="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13</a:t>
                      </a:r>
                    </a:p>
                  </a:txBody>
                  <a:tcPr marL="0" marR="0" marT="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34</a:t>
                      </a:r>
                    </a:p>
                  </a:txBody>
                  <a:tcPr marL="0" marR="0" marT="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53</a:t>
                      </a:r>
                    </a:p>
                  </a:txBody>
                  <a:tcPr marL="0" marR="0" marT="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12</a:t>
                      </a:r>
                    </a:p>
                  </a:txBody>
                  <a:tcPr marL="0" marR="0" marT="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112</a:t>
                      </a:r>
                    </a:p>
                  </a:txBody>
                  <a:tcPr marL="0" marR="0" marT="0" marB="0" anchor="b">
                    <a:lnL>
                      <a:noFill/>
                    </a:lnL>
                    <a:lnR>
                      <a:noFill/>
                    </a:lnR>
                    <a:lnT>
                      <a:noFill/>
                    </a:lnT>
                    <a:lnB w="6350" cap="flat" cmpd="sng" algn="ctr">
                      <a:solidFill>
                        <a:srgbClr val="8EA9DB"/>
                      </a:solidFill>
                      <a:prstDash val="solid"/>
                      <a:round/>
                      <a:headEnd type="none" w="med" len="med"/>
                      <a:tailEnd type="none" w="med" len="med"/>
                    </a:lnB>
                    <a:noFill/>
                  </a:tcPr>
                </a:tc>
                <a:tc gridSpan="4"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253278553"/>
                  </a:ext>
                </a:extLst>
              </a:tr>
              <a:tr h="233680">
                <a:tc>
                  <a:txBody>
                    <a:bodyPr/>
                    <a:lstStyle/>
                    <a:p>
                      <a:pPr algn="l" fontAlgn="b"/>
                      <a:r>
                        <a:rPr lang="en-IN" sz="1100" b="1" i="0" u="none" strike="noStrike">
                          <a:solidFill>
                            <a:srgbClr val="000000"/>
                          </a:solidFill>
                          <a:effectLst/>
                          <a:highlight>
                            <a:srgbClr val="D9E1F2"/>
                          </a:highlight>
                          <a:latin typeface="Calibri" panose="020F0502020204030204" pitchFamily="34" charset="0"/>
                        </a:rPr>
                        <a:t>Grand Total</a:t>
                      </a:r>
                    </a:p>
                  </a:txBody>
                  <a:tcPr marL="0" marR="0" marT="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highlight>
                            <a:srgbClr val="D9E1F2"/>
                          </a:highlight>
                          <a:latin typeface="Calibri" panose="020F0502020204030204" pitchFamily="34" charset="0"/>
                        </a:rPr>
                        <a:t>142</a:t>
                      </a:r>
                    </a:p>
                  </a:txBody>
                  <a:tcPr marL="0" marR="0" marT="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highlight>
                            <a:srgbClr val="D9E1F2"/>
                          </a:highlight>
                          <a:latin typeface="Calibri" panose="020F0502020204030204" pitchFamily="34" charset="0"/>
                        </a:rPr>
                        <a:t>247</a:t>
                      </a:r>
                    </a:p>
                  </a:txBody>
                  <a:tcPr marL="0" marR="0" marT="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dirty="0">
                          <a:solidFill>
                            <a:srgbClr val="000000"/>
                          </a:solidFill>
                          <a:effectLst/>
                          <a:highlight>
                            <a:srgbClr val="D9E1F2"/>
                          </a:highlight>
                          <a:latin typeface="Calibri" panose="020F0502020204030204" pitchFamily="34" charset="0"/>
                        </a:rPr>
                        <a:t>526</a:t>
                      </a:r>
                    </a:p>
                  </a:txBody>
                  <a:tcPr marL="0" marR="0" marT="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highlight>
                            <a:srgbClr val="D9E1F2"/>
                          </a:highlight>
                          <a:latin typeface="Calibri" panose="020F0502020204030204" pitchFamily="34" charset="0"/>
                        </a:rPr>
                        <a:t>93</a:t>
                      </a:r>
                    </a:p>
                  </a:txBody>
                  <a:tcPr marL="0" marR="0" marT="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highlight>
                            <a:srgbClr val="D9E1F2"/>
                          </a:highlight>
                          <a:latin typeface="Calibri" panose="020F0502020204030204" pitchFamily="34" charset="0"/>
                        </a:rPr>
                        <a:t>1008</a:t>
                      </a:r>
                    </a:p>
                  </a:txBody>
                  <a:tcPr marL="0" marR="0" marT="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gridSpan="4"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2367204646"/>
                  </a:ext>
                </a:extLst>
              </a:tr>
              <a:tr h="233680">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gridSpan="4"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3498867065"/>
                  </a:ext>
                </a:extLst>
              </a:tr>
            </a:tbl>
          </a:graphicData>
        </a:graphic>
      </p:graphicFrame>
      <p:pic>
        <p:nvPicPr>
          <p:cNvPr id="4" name="table">
            <a:extLst>
              <a:ext uri="{FF2B5EF4-FFF2-40B4-BE49-F238E27FC236}">
                <a16:creationId xmlns:a16="http://schemas.microsoft.com/office/drawing/2014/main" id="{867F4E4F-F7E7-6203-EB18-ACE46A462301}"/>
              </a:ext>
            </a:extLst>
          </p:cNvPr>
          <p:cNvPicPr>
            <a:picLocks noChangeAspect="1"/>
          </p:cNvPicPr>
          <p:nvPr/>
        </p:nvPicPr>
        <p:blipFill>
          <a:blip r:embed="rId2"/>
          <a:stretch>
            <a:fillRect/>
          </a:stretch>
        </p:blipFill>
        <p:spPr>
          <a:xfrm>
            <a:off x="6934200" y="1734608"/>
            <a:ext cx="1986289" cy="3152246"/>
          </a:xfrm>
          <a:prstGeom prst="rect">
            <a:avLst/>
          </a:prstGeom>
        </p:spPr>
      </p:pic>
    </p:spTree>
    <p:extLst>
      <p:ext uri="{BB962C8B-B14F-4D97-AF65-F5344CB8AC3E}">
        <p14:creationId xmlns:p14="http://schemas.microsoft.com/office/powerpoint/2010/main" val="3662921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D12A4-21EB-2C88-EBDD-3A8E104D2714}"/>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B5FC4DB6-0E64-607D-8A62-BC57D84841EF}"/>
              </a:ext>
            </a:extLst>
          </p:cNvPr>
          <p:cNvSpPr>
            <a:spLocks noGrp="1"/>
          </p:cNvSpPr>
          <p:nvPr>
            <p:ph idx="1"/>
          </p:nvPr>
        </p:nvSpPr>
        <p:spPr>
          <a:xfrm>
            <a:off x="838200" y="1524000"/>
            <a:ext cx="8596668" cy="4419600"/>
          </a:xfrm>
        </p:spPr>
        <p:txBody>
          <a:bodyPr>
            <a:normAutofit lnSpcReduction="10000"/>
          </a:bodyPr>
          <a:lstStyle/>
          <a:p>
            <a:pPr marL="0" indent="0" algn="just">
              <a:lnSpc>
                <a:spcPct val="160000"/>
              </a:lnSpc>
              <a:buNone/>
            </a:pPr>
            <a:r>
              <a:rPr lang="en-US" sz="2400" dirty="0">
                <a:latin typeface="Times New Roman" panose="02020603050405020304" pitchFamily="18" charset="0"/>
                <a:cs typeface="Times New Roman" panose="02020603050405020304" pitchFamily="18" charset="0"/>
              </a:rPr>
              <a:t>               In conclusion, employee analysis is a crucial tool for organizations to evaluate and improve employee performance, productivity and overall success. </a:t>
            </a:r>
            <a:r>
              <a:rPr lang="en-IN" sz="2400" dirty="0">
                <a:latin typeface="Times New Roman" panose="02020603050405020304" pitchFamily="18" charset="0"/>
                <a:cs typeface="Times New Roman" panose="02020603050405020304" pitchFamily="18" charset="0"/>
              </a:rPr>
              <a:t>Regular employee analysis helps organizations stay proactive, address performance gaps, and unlock the full potential of there workforce. By embracing a culture of continuous evaluation and improvement, organizations can foster a high-performing and motivated workforce, leading to long term success and sustainability.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04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FDE-3972-949E-2B86-6F066BD6469A}"/>
              </a:ext>
            </a:extLst>
          </p:cNvPr>
          <p:cNvSpPr>
            <a:spLocks noGrp="1"/>
          </p:cNvSpPr>
          <p:nvPr>
            <p:ph type="title"/>
          </p:nvPr>
        </p:nvSpPr>
        <p:spPr>
          <a:xfrm>
            <a:off x="677334" y="1066800"/>
            <a:ext cx="8596668" cy="1320800"/>
          </a:xfrm>
        </p:spPr>
        <p:txBody>
          <a:bodyPr/>
          <a:lstStyle/>
          <a:p>
            <a:r>
              <a:rPr lang="en-IN" sz="4000" b="1" dirty="0">
                <a:cs typeface="Times New Roman" panose="02020603050405020304" pitchFamily="18" charset="0"/>
              </a:rPr>
              <a:t>PROJECT TITLE </a:t>
            </a:r>
            <a:br>
              <a:rPr lang="en-IN" dirty="0"/>
            </a:br>
            <a:endParaRPr lang="en-IN" dirty="0"/>
          </a:p>
        </p:txBody>
      </p:sp>
      <p:sp>
        <p:nvSpPr>
          <p:cNvPr id="3" name="Content Placeholder 2">
            <a:extLst>
              <a:ext uri="{FF2B5EF4-FFF2-40B4-BE49-F238E27FC236}">
                <a16:creationId xmlns:a16="http://schemas.microsoft.com/office/drawing/2014/main" id="{C96DACAC-8448-263B-88A0-E2C2A752A5B8}"/>
              </a:ext>
            </a:extLst>
          </p:cNvPr>
          <p:cNvSpPr>
            <a:spLocks noGrp="1"/>
          </p:cNvSpPr>
          <p:nvPr>
            <p:ph idx="1"/>
          </p:nvPr>
        </p:nvSpPr>
        <p:spPr>
          <a:xfrm>
            <a:off x="1295400" y="2160589"/>
            <a:ext cx="7978602" cy="3880773"/>
          </a:xfrm>
        </p:spPr>
        <p:txBody>
          <a:bodyPr>
            <a:normAutofit/>
          </a:bodyPr>
          <a:lstStyle/>
          <a:p>
            <a:pPr marL="0" indent="0">
              <a:buNone/>
            </a:pPr>
            <a:r>
              <a:rPr lang="en-IN" sz="4000" b="1" dirty="0">
                <a:latin typeface="Times New Roman" panose="02020603050405020304" pitchFamily="18" charset="0"/>
                <a:cs typeface="Times New Roman" panose="02020603050405020304" pitchFamily="18" charset="0"/>
              </a:rPr>
              <a:t>  Employee Performance Analysis using Excel </a:t>
            </a:r>
          </a:p>
        </p:txBody>
      </p:sp>
    </p:spTree>
    <p:extLst>
      <p:ext uri="{BB962C8B-B14F-4D97-AF65-F5344CB8AC3E}">
        <p14:creationId xmlns:p14="http://schemas.microsoft.com/office/powerpoint/2010/main" val="125759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1" name="object 21"/>
          <p:cNvSpPr txBox="1">
            <a:spLocks noGrp="1"/>
          </p:cNvSpPr>
          <p:nvPr>
            <p:ph type="title"/>
          </p:nvPr>
        </p:nvSpPr>
        <p:spPr>
          <a:xfrm>
            <a:off x="1143189" y="763421"/>
            <a:ext cx="2357120" cy="629018"/>
          </a:xfrm>
          <a:prstGeom prst="rect">
            <a:avLst/>
          </a:prstGeom>
        </p:spPr>
        <p:txBody>
          <a:bodyPr vert="horz" wrap="square" lIns="0" tIns="13335" rIns="0" bIns="0" rtlCol="0">
            <a:spAutoFit/>
          </a:bodyPr>
          <a:lstStyle/>
          <a:p>
            <a:pPr marL="12700">
              <a:lnSpc>
                <a:spcPct val="100000"/>
              </a:lnSpc>
              <a:spcBef>
                <a:spcPts val="105"/>
              </a:spcBef>
            </a:pPr>
            <a:r>
              <a:rPr lang="en-IN" sz="4000" b="1" spc="25" dirty="0">
                <a:latin typeface="Times New Roman" panose="02020603050405020304" pitchFamily="18" charset="0"/>
                <a:cs typeface="Times New Roman" panose="02020603050405020304" pitchFamily="18" charset="0"/>
              </a:rPr>
              <a:t>    </a:t>
            </a:r>
            <a:r>
              <a:rPr b="1" spc="25" dirty="0">
                <a:cs typeface="Times New Roman" panose="02020603050405020304" pitchFamily="18" charset="0"/>
              </a:rPr>
              <a:t>A</a:t>
            </a:r>
            <a:r>
              <a:rPr b="1" spc="-5" dirty="0">
                <a:cs typeface="Times New Roman" panose="02020603050405020304" pitchFamily="18" charset="0"/>
              </a:rPr>
              <a:t>G</a:t>
            </a:r>
            <a:r>
              <a:rPr b="1" spc="-35" dirty="0">
                <a:cs typeface="Times New Roman" panose="02020603050405020304" pitchFamily="18" charset="0"/>
              </a:rPr>
              <a:t>E</a:t>
            </a:r>
            <a:r>
              <a:rPr b="1" spc="15" dirty="0">
                <a:cs typeface="Times New Roman" panose="02020603050405020304" pitchFamily="18" charset="0"/>
              </a:rPr>
              <a:t>N</a:t>
            </a:r>
            <a:r>
              <a:rPr b="1" dirty="0">
                <a:cs typeface="Times New Roman" panose="02020603050405020304" pitchFamily="18" charset="0"/>
              </a:rPr>
              <a:t>DA</a:t>
            </a:r>
          </a:p>
        </p:txBody>
      </p:sp>
      <p:sp>
        <p:nvSpPr>
          <p:cNvPr id="23" name="TextBox 22">
            <a:extLst>
              <a:ext uri="{FF2B5EF4-FFF2-40B4-BE49-F238E27FC236}">
                <a16:creationId xmlns:a16="http://schemas.microsoft.com/office/drawing/2014/main" id="{D0827FA3-A9D4-0FE5-45BE-664C8C920E82}"/>
              </a:ext>
            </a:extLst>
          </p:cNvPr>
          <p:cNvSpPr txBox="1"/>
          <p:nvPr/>
        </p:nvSpPr>
        <p:spPr>
          <a:xfrm>
            <a:off x="2118803" y="105110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21184C77-A679-BF49-D0A8-7F4554770608}"/>
              </a:ext>
            </a:extLst>
          </p:cNvPr>
          <p:cNvSpPr txBox="1"/>
          <p:nvPr/>
        </p:nvSpPr>
        <p:spPr>
          <a:xfrm>
            <a:off x="3050458" y="3251708"/>
            <a:ext cx="6100916" cy="369332"/>
          </a:xfrm>
          <a:prstGeom prst="rect">
            <a:avLst/>
          </a:prstGeom>
          <a:noFill/>
        </p:spPr>
        <p:txBody>
          <a:bodyPr wrap="square">
            <a:spAutoFit/>
          </a:bodyPr>
          <a:lstStyle/>
          <a:p>
            <a:r>
              <a:rPr lang="en-IN" spc="25" dirty="0"/>
              <a:t>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0DE96-1480-FBF3-012F-4B50B72A1CFC}"/>
              </a:ext>
            </a:extLst>
          </p:cNvPr>
          <p:cNvSpPr>
            <a:spLocks noGrp="1"/>
          </p:cNvSpPr>
          <p:nvPr>
            <p:ph type="title"/>
          </p:nvPr>
        </p:nvSpPr>
        <p:spPr>
          <a:xfrm>
            <a:off x="689624" y="914400"/>
            <a:ext cx="8596668" cy="1066800"/>
          </a:xfrm>
        </p:spPr>
        <p:txBody>
          <a:bodyPr/>
          <a:lstStyle/>
          <a:p>
            <a:r>
              <a:rPr lang="en-IN" sz="3600" b="1" spc="-20" dirty="0">
                <a:cs typeface="Times New Roman" panose="02020603050405020304" pitchFamily="18" charset="0"/>
              </a:rPr>
              <a:t>P</a:t>
            </a:r>
            <a:r>
              <a:rPr lang="en-IN" sz="3600" b="1" spc="15" dirty="0">
                <a:cs typeface="Times New Roman" panose="02020603050405020304" pitchFamily="18" charset="0"/>
              </a:rPr>
              <a:t>ROB</a:t>
            </a:r>
            <a:r>
              <a:rPr lang="en-IN" sz="3600" b="1" spc="55" dirty="0">
                <a:cs typeface="Times New Roman" panose="02020603050405020304" pitchFamily="18" charset="0"/>
              </a:rPr>
              <a:t>L</a:t>
            </a:r>
            <a:r>
              <a:rPr lang="en-IN" sz="3600" b="1" spc="-20" dirty="0">
                <a:cs typeface="Times New Roman" panose="02020603050405020304" pitchFamily="18" charset="0"/>
              </a:rPr>
              <a:t>E</a:t>
            </a:r>
            <a:r>
              <a:rPr lang="en-IN" sz="3600" b="1" spc="20" dirty="0">
                <a:cs typeface="Times New Roman" panose="02020603050405020304" pitchFamily="18" charset="0"/>
              </a:rPr>
              <a:t>M</a:t>
            </a:r>
            <a:r>
              <a:rPr lang="en-IN" b="1" spc="20" dirty="0">
                <a:cs typeface="Times New Roman" panose="02020603050405020304" pitchFamily="18" charset="0"/>
              </a:rPr>
              <a:t> </a:t>
            </a:r>
            <a:r>
              <a:rPr lang="en-IN" sz="3600" b="1" spc="10" dirty="0">
                <a:cs typeface="Times New Roman" panose="02020603050405020304" pitchFamily="18" charset="0"/>
              </a:rPr>
              <a:t>S</a:t>
            </a:r>
            <a:r>
              <a:rPr lang="en-IN" sz="3600" b="1" spc="-370" dirty="0">
                <a:cs typeface="Times New Roman" panose="02020603050405020304" pitchFamily="18" charset="0"/>
              </a:rPr>
              <a:t>T</a:t>
            </a:r>
            <a:r>
              <a:rPr lang="en-IN" sz="3600" b="1" spc="-375" dirty="0">
                <a:cs typeface="Times New Roman" panose="02020603050405020304" pitchFamily="18" charset="0"/>
              </a:rPr>
              <a:t>A</a:t>
            </a:r>
            <a:r>
              <a:rPr lang="en-IN" sz="3600" b="1" spc="15" dirty="0">
                <a:cs typeface="Times New Roman" panose="02020603050405020304" pitchFamily="18" charset="0"/>
              </a:rPr>
              <a:t>T</a:t>
            </a:r>
            <a:r>
              <a:rPr lang="en-IN" sz="3600" b="1" spc="-10" dirty="0">
                <a:cs typeface="Times New Roman" panose="02020603050405020304" pitchFamily="18" charset="0"/>
              </a:rPr>
              <a:t>E</a:t>
            </a:r>
            <a:r>
              <a:rPr lang="en-IN" sz="3600" b="1" spc="-20" dirty="0">
                <a:cs typeface="Times New Roman" panose="02020603050405020304" pitchFamily="18" charset="0"/>
              </a:rPr>
              <a:t>ME</a:t>
            </a:r>
            <a:r>
              <a:rPr lang="en-IN" sz="3600" b="1" spc="10" dirty="0">
                <a:cs typeface="Times New Roman" panose="02020603050405020304" pitchFamily="18" charset="0"/>
              </a:rPr>
              <a:t>NT</a:t>
            </a:r>
            <a:endParaRPr lang="en-IN" b="1"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63F9BFE7-D0EF-CAAD-A499-224AB17CF5AE}"/>
              </a:ext>
            </a:extLst>
          </p:cNvPr>
          <p:cNvSpPr>
            <a:spLocks noGrp="1"/>
          </p:cNvSpPr>
          <p:nvPr>
            <p:ph idx="1"/>
          </p:nvPr>
        </p:nvSpPr>
        <p:spPr>
          <a:xfrm>
            <a:off x="914400" y="1828800"/>
            <a:ext cx="8596668" cy="3880773"/>
          </a:xfrm>
        </p:spPr>
        <p:txBody>
          <a:bodyPr>
            <a:normAutofit/>
          </a:bodyPr>
          <a:lstStyle/>
          <a:p>
            <a:pPr marL="0" indent="0" algn="just">
              <a:lnSpc>
                <a:spcPct val="150000"/>
              </a:lnSpc>
              <a:buNone/>
            </a:pPr>
            <a:r>
              <a:rPr lang="en-IN" sz="2400" spc="10" dirty="0">
                <a:latin typeface="Times New Roman" panose="02020603050405020304" pitchFamily="18" charset="0"/>
                <a:cs typeface="Times New Roman" panose="02020603050405020304" pitchFamily="18" charset="0"/>
              </a:rPr>
              <a:t>                   </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To identify key factors that influence employee performance, retention and job satisfaction, so that the organization can develop targeted strategies to improve employee outcomes, reduce turnover and increase overall organizational    effectiveness.</a:t>
            </a:r>
            <a:endParaRPr lang="en-IN" sz="2400" dirty="0"/>
          </a:p>
        </p:txBody>
      </p:sp>
    </p:spTree>
    <p:extLst>
      <p:ext uri="{BB962C8B-B14F-4D97-AF65-F5344CB8AC3E}">
        <p14:creationId xmlns:p14="http://schemas.microsoft.com/office/powerpoint/2010/main" val="3564057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b="1" spc="5" dirty="0">
                <a:cs typeface="Times New Roman" panose="02020603050405020304" pitchFamily="18" charset="0"/>
              </a:rPr>
              <a:t>PROJECT</a:t>
            </a:r>
            <a:r>
              <a:rPr lang="en-IN" b="1" spc="5" dirty="0">
                <a:cs typeface="Times New Roman" panose="02020603050405020304" pitchFamily="18" charset="0"/>
              </a:rPr>
              <a:t> </a:t>
            </a:r>
            <a:r>
              <a:rPr b="1" spc="-20" dirty="0">
                <a:cs typeface="Times New Roman" panose="02020603050405020304" pitchFamily="18" charset="0"/>
              </a:rPr>
              <a:t>OVERVIEW</a:t>
            </a:r>
            <a:endParaRPr b="1" dirty="0">
              <a:cs typeface="Times New Roman" panose="02020603050405020304" pitchFamily="18" charset="0"/>
            </a:endParaRPr>
          </a:p>
        </p:txBody>
      </p:sp>
      <p:sp>
        <p:nvSpPr>
          <p:cNvPr id="2" name="Content Placeholder 1">
            <a:extLst>
              <a:ext uri="{FF2B5EF4-FFF2-40B4-BE49-F238E27FC236}">
                <a16:creationId xmlns:a16="http://schemas.microsoft.com/office/drawing/2014/main" id="{6A7E260D-07A0-37C0-3348-2B30A435B0A8}"/>
              </a:ext>
            </a:extLst>
          </p:cNvPr>
          <p:cNvSpPr>
            <a:spLocks noGrp="1"/>
          </p:cNvSpPr>
          <p:nvPr>
            <p:ph idx="1"/>
          </p:nvPr>
        </p:nvSpPr>
        <p:spPr>
          <a:xfrm>
            <a:off x="676275" y="1389206"/>
            <a:ext cx="8596668" cy="3880773"/>
          </a:xfrm>
        </p:spPr>
        <p:txBody>
          <a:bodyPr>
            <a:normAutofit lnSpcReduction="10000"/>
          </a:bodyPr>
          <a:lstStyle/>
          <a:p>
            <a:pPr marL="0" indent="0">
              <a:buNone/>
            </a:pPr>
            <a:endParaRPr lang="en-IN" dirty="0"/>
          </a:p>
          <a:p>
            <a:pPr marL="0" indent="0" algn="just">
              <a:lnSpc>
                <a:spcPct val="150000"/>
              </a:lnSpc>
              <a:spcBef>
                <a:spcPts val="1200"/>
              </a:spcBef>
              <a:buNone/>
            </a:pPr>
            <a:r>
              <a:rPr lang="en-IN" sz="2400" dirty="0">
                <a:latin typeface="Times New Roman" panose="02020603050405020304" pitchFamily="18" charset="0"/>
                <a:cs typeface="Times New Roman" panose="02020603050405020304" pitchFamily="18" charset="0"/>
              </a:rPr>
              <a:t>                     In this project using dataset we are trying to find out the trends and patterns of the employee in an organization by using the category of gender and employee type, this analysis will focus on performance level of the employees.</a:t>
            </a:r>
          </a:p>
          <a:p>
            <a:pPr marL="0" indent="0" algn="just">
              <a:lnSpc>
                <a:spcPct val="150000"/>
              </a:lnSpc>
              <a:spcBef>
                <a:spcPts val="1200"/>
              </a:spcBef>
              <a:buNone/>
            </a:pPr>
            <a:r>
              <a:rPr lang="en-IN" sz="2400" dirty="0">
                <a:latin typeface="Times New Roman" panose="02020603050405020304" pitchFamily="18" charset="0"/>
                <a:cs typeface="Times New Roman" panose="02020603050405020304" pitchFamily="18" charset="0"/>
              </a:rPr>
              <a:t>By exploring performance  differences through the lenses of gender and employee type, this project seeks to uncover valuable insights</a:t>
            </a:r>
            <a:r>
              <a:rPr lang="en-IN" sz="2400" dirty="0"/>
              <a:t>. </a:t>
            </a: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1066800" y="230058"/>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F7AA-A232-4A8C-DCC5-CFD8D123D893}"/>
              </a:ext>
            </a:extLst>
          </p:cNvPr>
          <p:cNvSpPr>
            <a:spLocks noGrp="1"/>
          </p:cNvSpPr>
          <p:nvPr>
            <p:ph type="title"/>
          </p:nvPr>
        </p:nvSpPr>
        <p:spPr/>
        <p:txBody>
          <a:bodyPr/>
          <a:lstStyle/>
          <a:p>
            <a:r>
              <a:rPr lang="en-IN" dirty="0"/>
              <a:t>WHO ARE THE END USER</a:t>
            </a:r>
          </a:p>
        </p:txBody>
      </p:sp>
      <p:sp>
        <p:nvSpPr>
          <p:cNvPr id="3" name="Content Placeholder 2">
            <a:extLst>
              <a:ext uri="{FF2B5EF4-FFF2-40B4-BE49-F238E27FC236}">
                <a16:creationId xmlns:a16="http://schemas.microsoft.com/office/drawing/2014/main" id="{9C0C566C-976E-E6D4-91BA-0F24EF7EEAC5}"/>
              </a:ext>
            </a:extLst>
          </p:cNvPr>
          <p:cNvSpPr>
            <a:spLocks noGrp="1"/>
          </p:cNvSpPr>
          <p:nvPr>
            <p:ph idx="1"/>
          </p:nvPr>
        </p:nvSpPr>
        <p:spPr>
          <a:xfrm>
            <a:off x="1143000" y="1524000"/>
            <a:ext cx="8596668" cy="4876800"/>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    1. </a:t>
            </a:r>
            <a:r>
              <a:rPr lang="en-US" sz="2400" b="1" dirty="0">
                <a:latin typeface="Times New Roman" panose="02020603050405020304" pitchFamily="18" charset="0"/>
                <a:cs typeface="Times New Roman" panose="02020603050405020304" pitchFamily="18" charset="0"/>
              </a:rPr>
              <a:t>HR Managers</a:t>
            </a:r>
            <a:r>
              <a:rPr lang="en-US" sz="2400" dirty="0">
                <a:latin typeface="Times New Roman" panose="02020603050405020304" pitchFamily="18" charset="0"/>
                <a:cs typeface="Times New Roman" panose="02020603050405020304" pitchFamily="18" charset="0"/>
              </a:rPr>
              <a:t>: To inform recruitment, retention, and talent development strategies.</a:t>
            </a:r>
          </a:p>
          <a:p>
            <a:pPr marL="0" indent="0" algn="just">
              <a:buNone/>
            </a:pPr>
            <a:r>
              <a:rPr lang="en-US" sz="2400" dirty="0">
                <a:latin typeface="Times New Roman" panose="02020603050405020304" pitchFamily="18" charset="0"/>
                <a:cs typeface="Times New Roman" panose="02020603050405020304" pitchFamily="18" charset="0"/>
              </a:rPr>
              <a:t>    2</a:t>
            </a:r>
            <a:r>
              <a:rPr lang="en-US" sz="2400" b="1" dirty="0">
                <a:latin typeface="Times New Roman" panose="02020603050405020304" pitchFamily="18" charset="0"/>
                <a:cs typeface="Times New Roman" panose="02020603050405020304" pitchFamily="18" charset="0"/>
              </a:rPr>
              <a:t>. Business Leaders</a:t>
            </a:r>
            <a:r>
              <a:rPr lang="en-US" sz="2400" dirty="0">
                <a:latin typeface="Times New Roman" panose="02020603050405020304" pitchFamily="18" charset="0"/>
                <a:cs typeface="Times New Roman" panose="02020603050405020304" pitchFamily="18" charset="0"/>
              </a:rPr>
              <a:t>: To understand the impact of employee engagement and turnover on organizational performance.</a:t>
            </a:r>
          </a:p>
          <a:p>
            <a:pPr marL="0" indent="0" algn="just">
              <a:buNone/>
            </a:pPr>
            <a:r>
              <a:rPr lang="en-US" sz="2400" dirty="0">
                <a:latin typeface="Times New Roman" panose="02020603050405020304" pitchFamily="18" charset="0"/>
                <a:cs typeface="Times New Roman" panose="02020603050405020304" pitchFamily="18" charset="0"/>
              </a:rPr>
              <a:t>    3. </a:t>
            </a:r>
            <a:r>
              <a:rPr lang="en-US" sz="2400" b="1" dirty="0">
                <a:latin typeface="Times New Roman" panose="02020603050405020304" pitchFamily="18" charset="0"/>
                <a:cs typeface="Times New Roman" panose="02020603050405020304" pitchFamily="18" charset="0"/>
              </a:rPr>
              <a:t>Operations Managers</a:t>
            </a:r>
            <a:r>
              <a:rPr lang="en-US" sz="2400" dirty="0">
                <a:latin typeface="Times New Roman" panose="02020603050405020304" pitchFamily="18" charset="0"/>
                <a:cs typeface="Times New Roman" panose="02020603050405020304" pitchFamily="18" charset="0"/>
              </a:rPr>
              <a:t>: To optimize workforce planning, scheduling, and resource allocation.</a:t>
            </a:r>
          </a:p>
          <a:p>
            <a:pPr marL="0" indent="0" algn="just">
              <a:buNone/>
            </a:pPr>
            <a:r>
              <a:rPr lang="en-US" sz="2400" dirty="0">
                <a:latin typeface="Times New Roman" panose="02020603050405020304" pitchFamily="18" charset="0"/>
                <a:cs typeface="Times New Roman" panose="02020603050405020304" pitchFamily="18" charset="0"/>
              </a:rPr>
              <a:t>    4. </a:t>
            </a:r>
            <a:r>
              <a:rPr lang="en-US" sz="2400" b="1" dirty="0">
                <a:latin typeface="Times New Roman" panose="02020603050405020304" pitchFamily="18" charset="0"/>
                <a:cs typeface="Times New Roman" panose="02020603050405020304" pitchFamily="18" charset="0"/>
              </a:rPr>
              <a:t>Training and Development Professionals</a:t>
            </a:r>
            <a:r>
              <a:rPr lang="en-US" sz="2400" dirty="0">
                <a:latin typeface="Times New Roman" panose="02020603050405020304" pitchFamily="18" charset="0"/>
                <a:cs typeface="Times New Roman" panose="02020603050405020304" pitchFamily="18" charset="0"/>
              </a:rPr>
              <a:t>: To design targeted training programs and measure their effectiveness.</a:t>
            </a:r>
          </a:p>
          <a:p>
            <a:pPr marL="0" indent="0" algn="just">
              <a:buNone/>
            </a:pPr>
            <a:r>
              <a:rPr lang="en-US" sz="2400" dirty="0">
                <a:latin typeface="Times New Roman" panose="02020603050405020304" pitchFamily="18" charset="0"/>
                <a:cs typeface="Times New Roman" panose="02020603050405020304" pitchFamily="18" charset="0"/>
              </a:rPr>
              <a:t>    5. </a:t>
            </a:r>
            <a:r>
              <a:rPr lang="en-US" sz="2400" b="1" dirty="0">
                <a:latin typeface="Times New Roman" panose="02020603050405020304" pitchFamily="18" charset="0"/>
                <a:cs typeface="Times New Roman" panose="02020603050405020304" pitchFamily="18" charset="0"/>
              </a:rPr>
              <a:t>Talent Acquisition Specialists</a:t>
            </a:r>
            <a:r>
              <a:rPr lang="en-US" sz="2400" dirty="0">
                <a:latin typeface="Times New Roman" panose="02020603050405020304" pitchFamily="18" charset="0"/>
                <a:cs typeface="Times New Roman" panose="02020603050405020304" pitchFamily="18" charset="0"/>
              </a:rPr>
              <a:t>: To identify top performers and develop strategies to attract and retain similar talent.</a:t>
            </a:r>
          </a:p>
          <a:p>
            <a:pPr marL="0" indent="0" algn="just">
              <a:buNone/>
            </a:pPr>
            <a:br>
              <a:rPr lang="en-US" sz="2400" dirty="0"/>
            </a:br>
            <a:endParaRPr lang="en-IN" sz="2400" dirty="0"/>
          </a:p>
        </p:txBody>
      </p:sp>
    </p:spTree>
    <p:extLst>
      <p:ext uri="{BB962C8B-B14F-4D97-AF65-F5344CB8AC3E}">
        <p14:creationId xmlns:p14="http://schemas.microsoft.com/office/powerpoint/2010/main" val="2474750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B14F0F-7E48-4904-0B6D-7CECC6AE0EFB}"/>
              </a:ext>
            </a:extLst>
          </p:cNvPr>
          <p:cNvSpPr txBox="1"/>
          <p:nvPr/>
        </p:nvSpPr>
        <p:spPr>
          <a:xfrm>
            <a:off x="685800" y="762000"/>
            <a:ext cx="8465574" cy="5139869"/>
          </a:xfrm>
          <a:prstGeom prst="rect">
            <a:avLst/>
          </a:prstGeom>
          <a:noFill/>
        </p:spPr>
        <p:txBody>
          <a:bodyPr wrap="square">
            <a:spAutoFit/>
          </a:bodyPr>
          <a:lstStyle/>
          <a:p>
            <a:pPr algn="just">
              <a:spcBef>
                <a:spcPts val="1200"/>
              </a:spcBef>
            </a:pPr>
            <a:r>
              <a:rPr lang="en-US" sz="2400" dirty="0">
                <a:latin typeface="Times New Roman" panose="02020603050405020304" pitchFamily="18" charset="0"/>
                <a:cs typeface="Times New Roman" panose="02020603050405020304" pitchFamily="18" charset="0"/>
              </a:rPr>
              <a:t>     6. </a:t>
            </a:r>
            <a:r>
              <a:rPr lang="en-US" sz="2400" b="1" dirty="0">
                <a:latin typeface="Times New Roman" panose="02020603050405020304" pitchFamily="18" charset="0"/>
                <a:cs typeface="Times New Roman" panose="02020603050405020304" pitchFamily="18" charset="0"/>
              </a:rPr>
              <a:t>Employee Experience Teams</a:t>
            </a:r>
            <a:r>
              <a:rPr lang="en-US" sz="2400" dirty="0">
                <a:latin typeface="Times New Roman" panose="02020603050405020304" pitchFamily="18" charset="0"/>
                <a:cs typeface="Times New Roman" panose="02020603050405020304" pitchFamily="18" charset="0"/>
              </a:rPr>
              <a:t>: To design and implement          programs that improve employee satisfaction and engagement.</a:t>
            </a:r>
          </a:p>
          <a:p>
            <a:pPr algn="just">
              <a:spcBef>
                <a:spcPts val="1200"/>
              </a:spcBef>
            </a:pPr>
            <a:r>
              <a:rPr lang="en-US" sz="2400" dirty="0">
                <a:latin typeface="Times New Roman" panose="02020603050405020304" pitchFamily="18" charset="0"/>
                <a:cs typeface="Times New Roman" panose="02020603050405020304" pitchFamily="18" charset="0"/>
              </a:rPr>
              <a:t>     7. </a:t>
            </a:r>
            <a:r>
              <a:rPr lang="en-US" sz="2400" b="1" dirty="0">
                <a:latin typeface="Times New Roman" panose="02020603050405020304" pitchFamily="18" charset="0"/>
                <a:cs typeface="Times New Roman" panose="02020603050405020304" pitchFamily="18" charset="0"/>
              </a:rPr>
              <a:t>Diversity, Equity, and Inclusion (DEI) Specialists</a:t>
            </a:r>
            <a:r>
              <a:rPr lang="en-US" sz="2400" dirty="0">
                <a:latin typeface="Times New Roman" panose="02020603050405020304" pitchFamily="18" charset="0"/>
                <a:cs typeface="Times New Roman" panose="02020603050405020304" pitchFamily="18" charset="0"/>
              </a:rPr>
              <a:t>: To identify and address potential biases in hiring, promotion, and development practices.</a:t>
            </a:r>
          </a:p>
          <a:p>
            <a:pPr algn="just">
              <a:spcBef>
                <a:spcPts val="1200"/>
              </a:spcBef>
            </a:pPr>
            <a:r>
              <a:rPr lang="en-US" sz="2400" dirty="0">
                <a:latin typeface="Times New Roman" panose="02020603050405020304" pitchFamily="18" charset="0"/>
                <a:cs typeface="Times New Roman" panose="02020603050405020304" pitchFamily="18" charset="0"/>
              </a:rPr>
              <a:t>     8. </a:t>
            </a:r>
            <a:r>
              <a:rPr lang="en-US" sz="2400" b="1" dirty="0">
                <a:latin typeface="Times New Roman" panose="02020603050405020304" pitchFamily="18" charset="0"/>
                <a:cs typeface="Times New Roman" panose="02020603050405020304" pitchFamily="18" charset="0"/>
              </a:rPr>
              <a:t>Compensation and Benefits Analysts</a:t>
            </a:r>
            <a:r>
              <a:rPr lang="en-US" sz="2400" dirty="0">
                <a:latin typeface="Times New Roman" panose="02020603050405020304" pitchFamily="18" charset="0"/>
                <a:cs typeface="Times New Roman" panose="02020603050405020304" pitchFamily="18" charset="0"/>
              </a:rPr>
              <a:t>: To develop fair and competitive compensation packages.</a:t>
            </a:r>
          </a:p>
          <a:p>
            <a:pPr algn="just">
              <a:spcBef>
                <a:spcPts val="1200"/>
              </a:spcBef>
            </a:pPr>
            <a:r>
              <a:rPr lang="en-US" sz="2400" dirty="0">
                <a:latin typeface="Times New Roman" panose="02020603050405020304" pitchFamily="18" charset="0"/>
                <a:cs typeface="Times New Roman" panose="02020603050405020304" pitchFamily="18" charset="0"/>
              </a:rPr>
              <a:t>     9. </a:t>
            </a:r>
            <a:r>
              <a:rPr lang="en-US" sz="2400" b="1" dirty="0">
                <a:latin typeface="Times New Roman" panose="02020603050405020304" pitchFamily="18" charset="0"/>
                <a:cs typeface="Times New Roman" panose="02020603050405020304" pitchFamily="18" charset="0"/>
              </a:rPr>
              <a:t>Organizational Development Consultants</a:t>
            </a:r>
            <a:r>
              <a:rPr lang="en-US" sz="2400" dirty="0">
                <a:latin typeface="Times New Roman" panose="02020603050405020304" pitchFamily="18" charset="0"/>
                <a:cs typeface="Times New Roman" panose="02020603050405020304" pitchFamily="18" charset="0"/>
              </a:rPr>
              <a:t>: To inform large-scale change initiatives and organizational design.</a:t>
            </a:r>
          </a:p>
          <a:p>
            <a:pPr algn="just">
              <a:spcBef>
                <a:spcPts val="1200"/>
              </a:spcBef>
            </a:pPr>
            <a:r>
              <a:rPr lang="en-US" sz="2400" dirty="0">
                <a:latin typeface="Times New Roman" panose="02020603050405020304" pitchFamily="18" charset="0"/>
                <a:cs typeface="Times New Roman" panose="02020603050405020304" pitchFamily="18" charset="0"/>
              </a:rPr>
              <a:t>    10. </a:t>
            </a:r>
            <a:r>
              <a:rPr lang="en-US" sz="2400" b="1" dirty="0">
                <a:latin typeface="Times New Roman" panose="02020603050405020304" pitchFamily="18" charset="0"/>
                <a:cs typeface="Times New Roman" panose="02020603050405020304" pitchFamily="18" charset="0"/>
              </a:rPr>
              <a:t>Researchers and Analysts</a:t>
            </a:r>
            <a:r>
              <a:rPr lang="en-US" sz="2400" dirty="0">
                <a:latin typeface="Times New Roman" panose="02020603050405020304" pitchFamily="18" charset="0"/>
                <a:cs typeface="Times New Roman" panose="02020603050405020304" pitchFamily="18" charset="0"/>
              </a:rPr>
              <a:t>: To study employee behavior, attitudes, and outcomes, and develop new insights and best practices.</a:t>
            </a:r>
          </a:p>
        </p:txBody>
      </p:sp>
    </p:spTree>
    <p:extLst>
      <p:ext uri="{BB962C8B-B14F-4D97-AF65-F5344CB8AC3E}">
        <p14:creationId xmlns:p14="http://schemas.microsoft.com/office/powerpoint/2010/main" val="2652128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b="1" spc="15" dirty="0"/>
              <a:t>THE</a:t>
            </a:r>
            <a:r>
              <a:rPr b="1" spc="20" dirty="0"/>
              <a:t> </a:t>
            </a:r>
            <a:r>
              <a:rPr lang="en-US" b="1" spc="20" dirty="0"/>
              <a:t>"</a:t>
            </a:r>
            <a:r>
              <a:rPr b="1" spc="10" dirty="0"/>
              <a:t>WOW</a:t>
            </a:r>
            <a:r>
              <a:rPr lang="en-US" b="1" spc="10" dirty="0"/>
              <a:t>"</a:t>
            </a:r>
            <a:r>
              <a:rPr b="1" spc="85" dirty="0"/>
              <a:t> </a:t>
            </a:r>
            <a:r>
              <a:rPr b="1" spc="10" dirty="0"/>
              <a:t>IN</a:t>
            </a:r>
            <a:r>
              <a:rPr b="1" spc="-5" dirty="0"/>
              <a:t> </a:t>
            </a:r>
            <a:r>
              <a:rPr b="1" spc="15" dirty="0"/>
              <a:t>OUR</a:t>
            </a:r>
            <a:r>
              <a:rPr b="1" spc="-10" dirty="0"/>
              <a:t> </a:t>
            </a:r>
            <a:r>
              <a:rPr b="1" spc="20" dirty="0"/>
              <a:t>SOLUTION</a:t>
            </a:r>
            <a:endParaRPr b="1" dirty="0"/>
          </a:p>
        </p:txBody>
      </p:sp>
      <p:sp>
        <p:nvSpPr>
          <p:cNvPr id="2" name="Content Placeholder 1">
            <a:extLst>
              <a:ext uri="{FF2B5EF4-FFF2-40B4-BE49-F238E27FC236}">
                <a16:creationId xmlns:a16="http://schemas.microsoft.com/office/drawing/2014/main" id="{D9130B3D-6D5D-06A2-A196-B0FA8B633944}"/>
              </a:ext>
            </a:extLst>
          </p:cNvPr>
          <p:cNvSpPr>
            <a:spLocks noGrp="1"/>
          </p:cNvSpPr>
          <p:nvPr>
            <p:ph idx="1"/>
          </p:nvPr>
        </p:nvSpPr>
        <p:spPr>
          <a:xfrm>
            <a:off x="990600" y="1676400"/>
            <a:ext cx="8596668" cy="3880773"/>
          </a:xfrm>
        </p:spPr>
        <p:txBody>
          <a:bodyPr>
            <a:normAutofit/>
          </a:bodyPr>
          <a:lstStyle/>
          <a:p>
            <a:pPr marL="0" indent="0" algn="just" fontAlgn="base">
              <a:spcBef>
                <a:spcPts val="1800"/>
              </a:spcBef>
              <a:buNone/>
            </a:pPr>
            <a:r>
              <a:rPr lang="en-IN" sz="2400" b="1">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Use of slicer</a:t>
            </a:r>
            <a:r>
              <a:rPr lang="en-IN" sz="2400" dirty="0">
                <a:latin typeface="Times New Roman" panose="02020603050405020304" pitchFamily="18" charset="0"/>
                <a:cs typeface="Times New Roman" panose="02020603050405020304" pitchFamily="18" charset="0"/>
              </a:rPr>
              <a:t>, </a:t>
            </a:r>
            <a:r>
              <a:rPr lang="en-US" sz="2400" b="0" i="0" dirty="0">
                <a:solidFill>
                  <a:srgbClr val="242424"/>
                </a:solidFill>
                <a:effectLst/>
                <a:highlight>
                  <a:srgbClr val="FFFFFF"/>
                </a:highlight>
                <a:latin typeface="Segoe UI" panose="020B0502040204020203" pitchFamily="34" charset="0"/>
              </a:rPr>
              <a:t> </a:t>
            </a:r>
            <a:r>
              <a:rPr lang="en-US" sz="2400" b="0" i="0" dirty="0">
                <a:solidFill>
                  <a:srgbClr val="242424"/>
                </a:solidFill>
                <a:effectLst/>
                <a:highlight>
                  <a:srgbClr val="FFFFFF"/>
                </a:highlight>
                <a:latin typeface="Times New Roman" panose="02020603050405020304" pitchFamily="18" charset="0"/>
                <a:cs typeface="Times New Roman" panose="02020603050405020304" pitchFamily="18" charset="0"/>
              </a:rPr>
              <a:t>in this analysis we have used slicer for filtering full-time employees and part time employees out of women employees. Slicer perform an interesting role in filtering data's of pivot table and charts they can even switch filters between different criteria which makes the analysis faster. Slicer minimize errors by ensuring that filters are applied consistently across the data. </a:t>
            </a:r>
          </a:p>
          <a:p>
            <a:pPr marL="0" indent="0" algn="just" fontAlgn="base">
              <a:spcBef>
                <a:spcPts val="1800"/>
              </a:spcBef>
              <a:buNone/>
            </a:pPr>
            <a:r>
              <a:rPr lang="en-US" sz="2400" b="0" i="0" dirty="0">
                <a:solidFill>
                  <a:srgbClr val="242424"/>
                </a:solidFill>
                <a:effectLst/>
                <a:highlight>
                  <a:srgbClr val="FFFFFF"/>
                </a:highlight>
                <a:latin typeface="Times New Roman" panose="02020603050405020304" pitchFamily="18" charset="0"/>
                <a:cs typeface="Times New Roman" panose="02020603050405020304" pitchFamily="18" charset="0"/>
              </a:rPr>
              <a:t>         Slicer can be used by clicking on pivot table - clicking insert tab- filters group - click slicer option - In insert slicer dialog box - select the field - click ok.</a:t>
            </a: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 y="609600"/>
            <a:ext cx="9525000" cy="505908"/>
          </a:xfrm>
          <a:prstGeom prst="rect">
            <a:avLst/>
          </a:prstGeom>
        </p:spPr>
        <p:txBody>
          <a:bodyPr vert="horz" wrap="square" lIns="0" tIns="13335" rIns="0" bIns="0" rtlCol="0">
            <a:spAutoFit/>
          </a:bodyPr>
          <a:lstStyle/>
          <a:p>
            <a:pPr marL="12700">
              <a:lnSpc>
                <a:spcPct val="100000"/>
              </a:lnSpc>
              <a:spcBef>
                <a:spcPts val="105"/>
              </a:spcBef>
            </a:pPr>
            <a:r>
              <a:rPr sz="3200" b="1" spc="10" dirty="0">
                <a:cs typeface="Times New Roman" panose="02020603050405020304" pitchFamily="18" charset="0"/>
              </a:rPr>
              <a:t>O</a:t>
            </a:r>
            <a:r>
              <a:rPr sz="3200" b="1" spc="25" dirty="0">
                <a:cs typeface="Times New Roman" panose="02020603050405020304" pitchFamily="18" charset="0"/>
              </a:rPr>
              <a:t>U</a:t>
            </a:r>
            <a:r>
              <a:rPr sz="3200" b="1" dirty="0">
                <a:cs typeface="Times New Roman" panose="02020603050405020304" pitchFamily="18" charset="0"/>
              </a:rPr>
              <a:t>R</a:t>
            </a:r>
            <a:r>
              <a:rPr sz="3200" b="1" spc="5" dirty="0">
                <a:cs typeface="Times New Roman" panose="02020603050405020304" pitchFamily="18" charset="0"/>
              </a:rPr>
              <a:t> </a:t>
            </a:r>
            <a:r>
              <a:rPr sz="3200" b="1" spc="25" dirty="0">
                <a:cs typeface="Times New Roman" panose="02020603050405020304" pitchFamily="18" charset="0"/>
              </a:rPr>
              <a:t>S</a:t>
            </a:r>
            <a:r>
              <a:rPr sz="3200" b="1" spc="10" dirty="0">
                <a:cs typeface="Times New Roman" panose="02020603050405020304" pitchFamily="18" charset="0"/>
              </a:rPr>
              <a:t>O</a:t>
            </a:r>
            <a:r>
              <a:rPr sz="3200" b="1" spc="25" dirty="0">
                <a:cs typeface="Times New Roman" panose="02020603050405020304" pitchFamily="18" charset="0"/>
              </a:rPr>
              <a:t>LU</a:t>
            </a:r>
            <a:r>
              <a:rPr sz="3200" b="1" spc="-35" dirty="0">
                <a:cs typeface="Times New Roman" panose="02020603050405020304" pitchFamily="18" charset="0"/>
              </a:rPr>
              <a:t>T</a:t>
            </a:r>
            <a:r>
              <a:rPr sz="3200" b="1" spc="-30" dirty="0">
                <a:cs typeface="Times New Roman" panose="02020603050405020304" pitchFamily="18" charset="0"/>
              </a:rPr>
              <a:t>I</a:t>
            </a:r>
            <a:r>
              <a:rPr sz="3200" b="1" spc="10" dirty="0">
                <a:cs typeface="Times New Roman" panose="02020603050405020304" pitchFamily="18" charset="0"/>
              </a:rPr>
              <a:t>O</a:t>
            </a:r>
            <a:r>
              <a:rPr sz="3200" b="1" dirty="0">
                <a:cs typeface="Times New Roman" panose="02020603050405020304" pitchFamily="18" charset="0"/>
              </a:rPr>
              <a:t>N</a:t>
            </a:r>
            <a:r>
              <a:rPr sz="3200" b="1" spc="-345" dirty="0">
                <a:cs typeface="Times New Roman" panose="02020603050405020304" pitchFamily="18" charset="0"/>
              </a:rPr>
              <a:t> </a:t>
            </a:r>
            <a:r>
              <a:rPr sz="3200" b="1" spc="-35" dirty="0">
                <a:cs typeface="Times New Roman" panose="02020603050405020304" pitchFamily="18" charset="0"/>
              </a:rPr>
              <a:t>A</a:t>
            </a:r>
            <a:r>
              <a:rPr sz="3200" b="1" spc="-5" dirty="0">
                <a:cs typeface="Times New Roman" panose="02020603050405020304" pitchFamily="18" charset="0"/>
              </a:rPr>
              <a:t>N</a:t>
            </a:r>
            <a:r>
              <a:rPr sz="3200" b="1" dirty="0">
                <a:cs typeface="Times New Roman" panose="02020603050405020304" pitchFamily="18" charset="0"/>
              </a:rPr>
              <a:t>D</a:t>
            </a:r>
            <a:r>
              <a:rPr sz="3200" b="1" spc="35" dirty="0">
                <a:cs typeface="Times New Roman" panose="02020603050405020304" pitchFamily="18" charset="0"/>
              </a:rPr>
              <a:t> </a:t>
            </a:r>
            <a:r>
              <a:rPr sz="3200" b="1" spc="-30" dirty="0">
                <a:cs typeface="Times New Roman" panose="02020603050405020304" pitchFamily="18" charset="0"/>
              </a:rPr>
              <a:t>I</a:t>
            </a:r>
            <a:r>
              <a:rPr sz="3200" b="1" spc="-35" dirty="0">
                <a:cs typeface="Times New Roman" panose="02020603050405020304" pitchFamily="18" charset="0"/>
              </a:rPr>
              <a:t>T</a:t>
            </a:r>
            <a:r>
              <a:rPr sz="3200" b="1" dirty="0">
                <a:cs typeface="Times New Roman" panose="02020603050405020304" pitchFamily="18" charset="0"/>
              </a:rPr>
              <a:t>S</a:t>
            </a:r>
            <a:r>
              <a:rPr sz="3200" b="1" spc="60" dirty="0">
                <a:cs typeface="Times New Roman" panose="02020603050405020304" pitchFamily="18" charset="0"/>
              </a:rPr>
              <a:t> </a:t>
            </a:r>
            <a:r>
              <a:rPr sz="3200" b="1" spc="-295" dirty="0">
                <a:cs typeface="Times New Roman" panose="02020603050405020304" pitchFamily="18" charset="0"/>
              </a:rPr>
              <a:t>V</a:t>
            </a:r>
            <a:r>
              <a:rPr sz="3200" b="1" spc="-35" dirty="0">
                <a:cs typeface="Times New Roman" panose="02020603050405020304" pitchFamily="18" charset="0"/>
              </a:rPr>
              <a:t>A</a:t>
            </a:r>
            <a:r>
              <a:rPr sz="3200" b="1" spc="25" dirty="0">
                <a:cs typeface="Times New Roman" panose="02020603050405020304" pitchFamily="18" charset="0"/>
              </a:rPr>
              <a:t>LU</a:t>
            </a:r>
            <a:r>
              <a:rPr sz="3200" b="1" dirty="0">
                <a:cs typeface="Times New Roman" panose="02020603050405020304" pitchFamily="18" charset="0"/>
              </a:rPr>
              <a:t>E</a:t>
            </a:r>
            <a:r>
              <a:rPr sz="3200" b="1" spc="-65" dirty="0">
                <a:cs typeface="Times New Roman" panose="02020603050405020304" pitchFamily="18" charset="0"/>
              </a:rPr>
              <a:t> </a:t>
            </a:r>
            <a:r>
              <a:rPr sz="3200" b="1" spc="-15" dirty="0">
                <a:cs typeface="Times New Roman" panose="02020603050405020304" pitchFamily="18" charset="0"/>
              </a:rPr>
              <a:t>P</a:t>
            </a:r>
            <a:r>
              <a:rPr sz="3200" b="1" spc="-30" dirty="0">
                <a:cs typeface="Times New Roman" panose="02020603050405020304" pitchFamily="18" charset="0"/>
              </a:rPr>
              <a:t>R</a:t>
            </a:r>
            <a:r>
              <a:rPr sz="3200" b="1" spc="10" dirty="0">
                <a:cs typeface="Times New Roman" panose="02020603050405020304" pitchFamily="18" charset="0"/>
              </a:rPr>
              <a:t>O</a:t>
            </a:r>
            <a:r>
              <a:rPr sz="3200" b="1" spc="-15" dirty="0">
                <a:cs typeface="Times New Roman" panose="02020603050405020304" pitchFamily="18" charset="0"/>
              </a:rPr>
              <a:t>P</a:t>
            </a:r>
            <a:r>
              <a:rPr sz="3200" b="1" spc="10" dirty="0">
                <a:cs typeface="Times New Roman" panose="02020603050405020304" pitchFamily="18" charset="0"/>
              </a:rPr>
              <a:t>O</a:t>
            </a:r>
            <a:r>
              <a:rPr sz="3200" b="1" spc="25" dirty="0">
                <a:cs typeface="Times New Roman" panose="02020603050405020304" pitchFamily="18" charset="0"/>
              </a:rPr>
              <a:t>S</a:t>
            </a:r>
            <a:r>
              <a:rPr sz="3200" b="1" spc="-30" dirty="0">
                <a:cs typeface="Times New Roman" panose="02020603050405020304" pitchFamily="18" charset="0"/>
              </a:rPr>
              <a:t>I</a:t>
            </a:r>
            <a:r>
              <a:rPr sz="3200" b="1" spc="-35" dirty="0">
                <a:cs typeface="Times New Roman" panose="02020603050405020304" pitchFamily="18" charset="0"/>
              </a:rPr>
              <a:t>T</a:t>
            </a:r>
            <a:r>
              <a:rPr sz="3200" b="1" spc="-30" dirty="0">
                <a:cs typeface="Times New Roman" panose="02020603050405020304" pitchFamily="18" charset="0"/>
              </a:rPr>
              <a:t>I</a:t>
            </a:r>
            <a:r>
              <a:rPr sz="3200" b="1" spc="10" dirty="0">
                <a:cs typeface="Times New Roman" panose="02020603050405020304" pitchFamily="18" charset="0"/>
              </a:rPr>
              <a:t>O</a:t>
            </a:r>
            <a:r>
              <a:rPr sz="3200" b="1" dirty="0">
                <a:cs typeface="Times New Roman" panose="02020603050405020304" pitchFamily="18" charset="0"/>
              </a:rPr>
              <a:t>N</a:t>
            </a:r>
          </a:p>
        </p:txBody>
      </p:sp>
      <p:sp>
        <p:nvSpPr>
          <p:cNvPr id="8" name="Content Placeholder 7">
            <a:extLst>
              <a:ext uri="{FF2B5EF4-FFF2-40B4-BE49-F238E27FC236}">
                <a16:creationId xmlns:a16="http://schemas.microsoft.com/office/drawing/2014/main" id="{C407FAFD-A637-39CA-E818-B48F7793FCB1}"/>
              </a:ext>
            </a:extLst>
          </p:cNvPr>
          <p:cNvSpPr>
            <a:spLocks noGrp="1"/>
          </p:cNvSpPr>
          <p:nvPr>
            <p:ph idx="1"/>
          </p:nvPr>
        </p:nvSpPr>
        <p:spPr>
          <a:xfrm>
            <a:off x="1143000" y="1536497"/>
            <a:ext cx="8596668" cy="4441162"/>
          </a:xfrm>
        </p:spPr>
        <p:txBody>
          <a:bodyPr>
            <a:normAutofit/>
          </a:bodyPr>
          <a:lstStyle/>
          <a:p>
            <a:r>
              <a:rPr lang="en-IN" sz="2400" dirty="0">
                <a:latin typeface="Times New Roman" panose="02020603050405020304" pitchFamily="18" charset="0"/>
                <a:cs typeface="Times New Roman" panose="02020603050405020304" pitchFamily="18" charset="0"/>
              </a:rPr>
              <a:t>Pivot table : A pivot table is a data summarization tool used to analyse and present large datasets in a concise and meaningful way. The pivot table depicts the summary of employee performance in this project.</a:t>
            </a:r>
          </a:p>
          <a:p>
            <a:r>
              <a:rPr lang="en-IN" sz="2400" dirty="0">
                <a:latin typeface="Times New Roman" panose="02020603050405020304" pitchFamily="18" charset="0"/>
                <a:cs typeface="Times New Roman" panose="02020603050405020304" pitchFamily="18" charset="0"/>
              </a:rPr>
              <a:t>Formulas :</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=IFS(Z2&gt;=5,"VERY HIGH",Z2&gt;=4,"HIGH",Z2&gt;=3,"MEDIUM",TRUE,"LOW")</a:t>
            </a:r>
          </a:p>
          <a:p>
            <a:r>
              <a:rPr lang="en-IN" sz="2400" dirty="0">
                <a:latin typeface="Times New Roman" panose="02020603050405020304" pitchFamily="18" charset="0"/>
                <a:cs typeface="Times New Roman" panose="02020603050405020304" pitchFamily="18" charset="0"/>
              </a:rPr>
              <a:t>Chart : Employees analysis report </a:t>
            </a:r>
          </a:p>
          <a:p>
            <a:pPr marL="0" indent="0">
              <a:buNone/>
            </a:pPr>
            <a:r>
              <a:rPr lang="en-IN" sz="2400" dirty="0">
                <a:latin typeface="Times New Roman" panose="02020603050405020304" pitchFamily="18" charset="0"/>
                <a:cs typeface="Times New Roman" panose="02020603050405020304" pitchFamily="18" charset="0"/>
              </a:rPr>
              <a:t>                 1. X-axis: Department </a:t>
            </a:r>
          </a:p>
          <a:p>
            <a:pPr marL="0" indent="0">
              <a:buNone/>
            </a:pPr>
            <a:r>
              <a:rPr lang="en-IN" sz="2400" dirty="0">
                <a:latin typeface="Times New Roman" panose="02020603050405020304" pitchFamily="18" charset="0"/>
                <a:cs typeface="Times New Roman" panose="02020603050405020304" pitchFamily="18" charset="0"/>
              </a:rPr>
              <a:t>                 2. Y-axis: No. of employees </a:t>
            </a:r>
          </a:p>
          <a:p>
            <a:pPr marL="0" indent="0">
              <a:buNone/>
            </a:pPr>
            <a:r>
              <a:rPr lang="en-IN" sz="2400" dirty="0">
                <a:latin typeface="Times New Roman" panose="02020603050405020304" pitchFamily="18" charset="0"/>
                <a:cs typeface="Times New Roman" panose="02020603050405020304" pitchFamily="18" charset="0"/>
              </a:rPr>
              <a:t> Bar chart comprising performance level of employees across different department and gender.</a:t>
            </a:r>
          </a:p>
          <a:p>
            <a:pPr algn="just"/>
            <a:endParaRPr lang="en-IN" sz="24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1008</TotalTime>
  <Words>1210</Words>
  <Application>Microsoft Office PowerPoint</Application>
  <PresentationFormat>Widescreen</PresentationFormat>
  <Paragraphs>153</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inherit</vt:lpstr>
      <vt:lpstr>Roboto</vt:lpstr>
      <vt:lpstr>Segoe UI</vt:lpstr>
      <vt:lpstr>Times New Roman</vt:lpstr>
      <vt:lpstr>Trebuchet MS</vt:lpstr>
      <vt:lpstr>Wingdings 3</vt:lpstr>
      <vt:lpstr>Facet</vt:lpstr>
      <vt:lpstr>Employee Data Analysis using Excel  </vt:lpstr>
      <vt:lpstr>PROJECT TITLE  </vt:lpstr>
      <vt:lpstr>    AGENDA</vt:lpstr>
      <vt:lpstr>PROBLEM STATEMENT</vt:lpstr>
      <vt:lpstr>PROJECT OVERVIEW</vt:lpstr>
      <vt:lpstr>WHO ARE THE END USER</vt:lpstr>
      <vt:lpstr>PowerPoint Presentation</vt:lpstr>
      <vt:lpstr>THE "WOW" IN OUR SOLUTION</vt:lpstr>
      <vt:lpstr>OUR SOLUTION AND ITS VALUE PROPOSITION</vt:lpstr>
      <vt:lpstr>Dataset Description</vt:lpstr>
      <vt:lpstr> MODELLING</vt:lpstr>
      <vt:lpstr>PowerPoint Presentation</vt:lpstr>
      <vt:lpstr>RESULTS           CHART</vt:lpstr>
      <vt:lpstr>PIVOT TABLE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Priros CS</cp:lastModifiedBy>
  <cp:revision>25</cp:revision>
  <dcterms:created xsi:type="dcterms:W3CDTF">2024-03-29T15:07:22Z</dcterms:created>
  <dcterms:modified xsi:type="dcterms:W3CDTF">2024-08-29T17:04:31Z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