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sldIdLst>
    <p:sldId id="257" r:id="rId5"/>
    <p:sldId id="256" r:id="rId6"/>
    <p:sldId id="258" r:id="rId7"/>
    <p:sldId id="259" r:id="rId8"/>
    <p:sldId id="260" r:id="rId9"/>
    <p:sldId id="261" r:id="rId10"/>
    <p:sldId id="268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erthivasan_s\Downloads\Employee_Dataset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erthivasan_s\Downloads\Employee_Dataset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(1).xlsx]Sheet3!PivotTable1</c:name>
    <c:fmtId val="-1"/>
  </c:pivotSource>
  <c:chart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2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2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2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2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2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2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2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2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2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2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3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3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3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3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3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3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3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3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3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3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4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4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4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4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4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4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4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4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4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4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5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5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5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5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5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5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5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5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5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5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6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6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6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6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6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6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6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6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6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6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7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7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7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7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7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7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7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7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7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7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8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8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8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8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8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8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8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8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8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8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9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9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9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9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9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9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9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9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9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9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0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0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0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0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0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0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0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0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0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0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1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1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1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1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1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1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1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2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2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2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2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2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2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2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2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2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2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3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3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3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3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3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3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3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3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3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3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4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4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4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4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4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4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4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4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4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4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5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5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5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5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5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5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5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5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5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5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6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6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6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6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6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6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6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6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6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6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7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7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7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7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7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7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7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7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7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7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  <c:pivotFmt>
        <c:idx val="18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2766520406306345"/>
          <c:y val="4.5454427176661975E-2"/>
          <c:w val="0.82244514021594661"/>
          <c:h val="0.6444528973705170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Sheet3!$B$4:$B$5</c:f>
              <c:strCache>
                <c:ptCount val="1"/>
                <c:pt idx="0">
                  <c:v>Fixed Term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Sheet3!$A$6:$A$20</c:f>
              <c:strCache>
                <c:ptCount val="14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  <c:pt idx="13">
                  <c:v>(blank)</c:v>
                </c:pt>
              </c:strCache>
            </c:strRef>
          </c:cat>
          <c:val>
            <c:numRef>
              <c:f>Sheet3!$B$6:$B$20</c:f>
              <c:numCache>
                <c:formatCode>General</c:formatCode>
                <c:ptCount val="14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08-462C-8F81-7038CC3C1090}"/>
            </c:ext>
          </c:extLst>
        </c:ser>
        <c:ser>
          <c:idx val="1"/>
          <c:order val="1"/>
          <c:tx>
            <c:strRef>
              <c:f>Sheet3!$C$4:$C$5</c:f>
              <c:strCache>
                <c:ptCount val="1"/>
                <c:pt idx="0">
                  <c:v>Permanent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cat>
            <c:strRef>
              <c:f>Sheet3!$A$6:$A$20</c:f>
              <c:strCache>
                <c:ptCount val="14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  <c:pt idx="13">
                  <c:v>(blank)</c:v>
                </c:pt>
              </c:strCache>
            </c:strRef>
          </c:cat>
          <c:val>
            <c:numRef>
              <c:f>Sheet3!$C$6:$C$20</c:f>
              <c:numCache>
                <c:formatCode>General</c:formatCode>
                <c:ptCount val="14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11</c:v>
                </c:pt>
                <c:pt idx="5">
                  <c:v>8</c:v>
                </c:pt>
                <c:pt idx="6">
                  <c:v>6</c:v>
                </c:pt>
                <c:pt idx="7">
                  <c:v>11</c:v>
                </c:pt>
                <c:pt idx="8">
                  <c:v>9</c:v>
                </c:pt>
                <c:pt idx="9">
                  <c:v>7</c:v>
                </c:pt>
                <c:pt idx="10">
                  <c:v>11</c:v>
                </c:pt>
                <c:pt idx="11">
                  <c:v>10</c:v>
                </c:pt>
                <c:pt idx="1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08-462C-8F81-7038CC3C1090}"/>
            </c:ext>
          </c:extLst>
        </c:ser>
        <c:ser>
          <c:idx val="2"/>
          <c:order val="2"/>
          <c:tx>
            <c:strRef>
              <c:f>Sheet3!$D$4:$D$5</c:f>
              <c:strCache>
                <c:ptCount val="1"/>
                <c:pt idx="0">
                  <c:v>Temporary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75000"/>
                </a:schemeClr>
              </a:contourClr>
            </a:sp3d>
          </c:spPr>
          <c:invertIfNegative val="0"/>
          <c:cat>
            <c:strRef>
              <c:f>Sheet3!$A$6:$A$20</c:f>
              <c:strCache>
                <c:ptCount val="14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  <c:pt idx="13">
                  <c:v>(blank)</c:v>
                </c:pt>
              </c:strCache>
            </c:strRef>
          </c:cat>
          <c:val>
            <c:numRef>
              <c:f>Sheet3!$D$6:$D$20</c:f>
              <c:numCache>
                <c:formatCode>General</c:formatCode>
                <c:ptCount val="14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08-462C-8F81-7038CC3C1090}"/>
            </c:ext>
          </c:extLst>
        </c:ser>
        <c:ser>
          <c:idx val="3"/>
          <c:order val="3"/>
          <c:tx>
            <c:strRef>
              <c:f>Sheet3!$E$4:$E$5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accent1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60000"/>
                  <a:lumMod val="75000"/>
                </a:schemeClr>
              </a:contourClr>
            </a:sp3d>
          </c:spPr>
          <c:invertIfNegative val="0"/>
          <c:cat>
            <c:strRef>
              <c:f>Sheet3!$A$6:$A$20</c:f>
              <c:strCache>
                <c:ptCount val="14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  <c:pt idx="13">
                  <c:v>(blank)</c:v>
                </c:pt>
              </c:strCache>
            </c:strRef>
          </c:cat>
          <c:val>
            <c:numRef>
              <c:f>Sheet3!$E$6:$E$20</c:f>
              <c:numCache>
                <c:formatCode>General</c:formatCode>
                <c:ptCount val="14"/>
              </c:numCache>
            </c:numRef>
          </c:val>
          <c:extLst>
            <c:ext xmlns:c16="http://schemas.microsoft.com/office/drawing/2014/chart" uri="{C3380CC4-5D6E-409C-BE32-E72D297353CC}">
              <c16:uniqueId val="{00000003-F808-462C-8F81-7038CC3C10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853736192"/>
        <c:axId val="1854122032"/>
        <c:axId val="0"/>
      </c:bar3DChart>
      <c:catAx>
        <c:axId val="1853736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4122032"/>
        <c:crosses val="autoZero"/>
        <c:auto val="1"/>
        <c:lblAlgn val="ctr"/>
        <c:lblOffset val="100"/>
        <c:noMultiLvlLbl val="0"/>
      </c:catAx>
      <c:valAx>
        <c:axId val="1854122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736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(1).xlsx]Sheet3!PivotTable1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5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5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5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5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6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6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6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6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6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6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6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6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6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6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7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7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7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7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7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7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7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7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7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7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8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8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8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8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8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8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8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8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8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8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9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9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9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9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9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9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9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9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9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9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0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0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0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0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0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0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0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0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0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0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1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1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1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1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1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1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1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1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2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2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2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2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2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2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2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2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2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2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3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3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3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3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3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3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3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3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3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3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4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4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4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4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4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4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4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4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4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4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5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5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5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5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5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5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5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5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5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5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6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6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6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6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6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6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6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6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6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6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7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7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7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7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7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8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9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9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9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9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9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9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9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9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9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9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0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0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0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0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20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0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0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0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0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0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1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1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1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1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1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1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1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21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2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2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2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2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2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2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2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2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2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2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3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3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3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3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23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3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3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3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3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3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4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4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4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4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4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4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4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4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4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24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5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5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5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5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5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5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5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5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5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5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6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6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6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6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26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6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6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6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6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6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7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7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7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7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7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7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7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7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7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27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8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8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8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8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8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8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8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8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8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8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9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9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9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7466675029223894E-2"/>
          <c:y val="0.13874028459354681"/>
          <c:w val="0.59571108950783824"/>
          <c:h val="0.80723575450363627"/>
        </c:manualLayout>
      </c:layout>
      <c:pie3DChart>
        <c:varyColors val="1"/>
        <c:ser>
          <c:idx val="0"/>
          <c:order val="0"/>
          <c:tx>
            <c:strRef>
              <c:f>Sheet3!$B$4:$B$5</c:f>
              <c:strCache>
                <c:ptCount val="1"/>
                <c:pt idx="0">
                  <c:v>Fixed Term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2EB0-4987-817D-F1BC0F54DE0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2EB0-4987-817D-F1BC0F54DE0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2EB0-4987-817D-F1BC0F54DE0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2EB0-4987-817D-F1BC0F54DE02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9-2EB0-4987-817D-F1BC0F54DE02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B-2EB0-4987-817D-F1BC0F54DE02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D-2EB0-4987-817D-F1BC0F54DE02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F-2EB0-4987-817D-F1BC0F54DE02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1-2EB0-4987-817D-F1BC0F54DE02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3-2EB0-4987-817D-F1BC0F54DE02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5-2EB0-4987-817D-F1BC0F54DE02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7-2EB0-4987-817D-F1BC0F54DE02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9-2EB0-4987-817D-F1BC0F54DE02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B-2EB0-4987-817D-F1BC0F54DE02}"/>
              </c:ext>
            </c:extLst>
          </c:dPt>
          <c:cat>
            <c:strRef>
              <c:f>Sheet3!$A$6:$A$20</c:f>
              <c:strCache>
                <c:ptCount val="14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  <c:pt idx="13">
                  <c:v>(blank)</c:v>
                </c:pt>
              </c:strCache>
            </c:strRef>
          </c:cat>
          <c:val>
            <c:numRef>
              <c:f>Sheet3!$B$6:$B$20</c:f>
              <c:numCache>
                <c:formatCode>General</c:formatCode>
                <c:ptCount val="14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2EB0-4987-817D-F1BC0F54DE02}"/>
            </c:ext>
          </c:extLst>
        </c:ser>
        <c:ser>
          <c:idx val="1"/>
          <c:order val="1"/>
          <c:tx>
            <c:strRef>
              <c:f>Sheet3!$C$4:$C$5</c:f>
              <c:strCache>
                <c:ptCount val="1"/>
                <c:pt idx="0">
                  <c:v>Permanent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E-2EB0-4987-817D-F1BC0F54DE0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20-2EB0-4987-817D-F1BC0F54DE0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22-2EB0-4987-817D-F1BC0F54DE0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24-2EB0-4987-817D-F1BC0F54DE02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26-2EB0-4987-817D-F1BC0F54DE02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28-2EB0-4987-817D-F1BC0F54DE02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2A-2EB0-4987-817D-F1BC0F54DE02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2C-2EB0-4987-817D-F1BC0F54DE02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2E-2EB0-4987-817D-F1BC0F54DE02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30-2EB0-4987-817D-F1BC0F54DE02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32-2EB0-4987-817D-F1BC0F54DE02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34-2EB0-4987-817D-F1BC0F54DE02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36-2EB0-4987-817D-F1BC0F54DE02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38-2EB0-4987-817D-F1BC0F54DE02}"/>
              </c:ext>
            </c:extLst>
          </c:dPt>
          <c:cat>
            <c:strRef>
              <c:f>Sheet3!$A$6:$A$20</c:f>
              <c:strCache>
                <c:ptCount val="14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  <c:pt idx="13">
                  <c:v>(blank)</c:v>
                </c:pt>
              </c:strCache>
            </c:strRef>
          </c:cat>
          <c:val>
            <c:numRef>
              <c:f>Sheet3!$C$6:$C$20</c:f>
              <c:numCache>
                <c:formatCode>General</c:formatCode>
                <c:ptCount val="14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11</c:v>
                </c:pt>
                <c:pt idx="5">
                  <c:v>8</c:v>
                </c:pt>
                <c:pt idx="6">
                  <c:v>6</c:v>
                </c:pt>
                <c:pt idx="7">
                  <c:v>11</c:v>
                </c:pt>
                <c:pt idx="8">
                  <c:v>9</c:v>
                </c:pt>
                <c:pt idx="9">
                  <c:v>7</c:v>
                </c:pt>
                <c:pt idx="10">
                  <c:v>11</c:v>
                </c:pt>
                <c:pt idx="11">
                  <c:v>10</c:v>
                </c:pt>
                <c:pt idx="1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9-2EB0-4987-817D-F1BC0F54DE02}"/>
            </c:ext>
          </c:extLst>
        </c:ser>
        <c:ser>
          <c:idx val="2"/>
          <c:order val="2"/>
          <c:tx>
            <c:strRef>
              <c:f>Sheet3!$D$4:$D$5</c:f>
              <c:strCache>
                <c:ptCount val="1"/>
                <c:pt idx="0">
                  <c:v>Temporary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3B-2EB0-4987-817D-F1BC0F54DE0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3D-2EB0-4987-817D-F1BC0F54DE0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3F-2EB0-4987-817D-F1BC0F54DE0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41-2EB0-4987-817D-F1BC0F54DE02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43-2EB0-4987-817D-F1BC0F54DE02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45-2EB0-4987-817D-F1BC0F54DE02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47-2EB0-4987-817D-F1BC0F54DE02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49-2EB0-4987-817D-F1BC0F54DE02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4B-2EB0-4987-817D-F1BC0F54DE02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4D-2EB0-4987-817D-F1BC0F54DE02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4F-2EB0-4987-817D-F1BC0F54DE02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51-2EB0-4987-817D-F1BC0F54DE02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53-2EB0-4987-817D-F1BC0F54DE02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55-2EB0-4987-817D-F1BC0F54DE02}"/>
              </c:ext>
            </c:extLst>
          </c:dPt>
          <c:cat>
            <c:strRef>
              <c:f>Sheet3!$A$6:$A$20</c:f>
              <c:strCache>
                <c:ptCount val="14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  <c:pt idx="13">
                  <c:v>(blank)</c:v>
                </c:pt>
              </c:strCache>
            </c:strRef>
          </c:cat>
          <c:val>
            <c:numRef>
              <c:f>Sheet3!$D$6:$D$20</c:f>
              <c:numCache>
                <c:formatCode>General</c:formatCode>
                <c:ptCount val="14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6-2EB0-4987-817D-F1BC0F54DE02}"/>
            </c:ext>
          </c:extLst>
        </c:ser>
        <c:ser>
          <c:idx val="3"/>
          <c:order val="3"/>
          <c:tx>
            <c:strRef>
              <c:f>Sheet3!$E$4:$E$5</c:f>
              <c:strCache>
                <c:ptCount val="1"/>
                <c:pt idx="0">
                  <c:v>(blank)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58-2EB0-4987-817D-F1BC0F54DE0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5A-2EB0-4987-817D-F1BC0F54DE0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5C-2EB0-4987-817D-F1BC0F54DE0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5E-2EB0-4987-817D-F1BC0F54DE02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60-2EB0-4987-817D-F1BC0F54DE02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62-2EB0-4987-817D-F1BC0F54DE02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64-2EB0-4987-817D-F1BC0F54DE02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66-2EB0-4987-817D-F1BC0F54DE02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68-2EB0-4987-817D-F1BC0F54DE02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6A-2EB0-4987-817D-F1BC0F54DE02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6C-2EB0-4987-817D-F1BC0F54DE02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6E-2EB0-4987-817D-F1BC0F54DE02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70-2EB0-4987-817D-F1BC0F54DE02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72-2EB0-4987-817D-F1BC0F54DE02}"/>
              </c:ext>
            </c:extLst>
          </c:dPt>
          <c:cat>
            <c:strRef>
              <c:f>Sheet3!$A$6:$A$20</c:f>
              <c:strCache>
                <c:ptCount val="14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  <c:pt idx="13">
                  <c:v>(blank)</c:v>
                </c:pt>
              </c:strCache>
            </c:strRef>
          </c:cat>
          <c:val>
            <c:numRef>
              <c:f>Sheet3!$E$6:$E$20</c:f>
              <c:numCache>
                <c:formatCode>General</c:formatCode>
                <c:ptCount val="14"/>
              </c:numCache>
            </c:numRef>
          </c:val>
          <c:extLst>
            <c:ext xmlns:c16="http://schemas.microsoft.com/office/drawing/2014/chart" uri="{C3380CC4-5D6E-409C-BE32-E72D297353CC}">
              <c16:uniqueId val="{00000073-2EB0-4987-817D-F1BC0F54DE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B0E9F-9F79-4CAE-8B60-41508217C31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8D4DF-2835-49BB-8772-42EECEE1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78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ooden pencil cartoon Royalty Free Vector Imag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95"/>
          <a:stretch/>
        </p:blipFill>
        <p:spPr>
          <a:xfrm>
            <a:off x="8723988" y="2947970"/>
            <a:ext cx="3468012" cy="37454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076" y="832266"/>
            <a:ext cx="8761413" cy="706964"/>
          </a:xfrm>
        </p:spPr>
        <p:txBody>
          <a:bodyPr/>
          <a:lstStyle/>
          <a:p>
            <a:r>
              <a:rPr lang="en-US" dirty="0" smtClean="0"/>
              <a:t>Employee Data Analysis using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076" y="3112547"/>
            <a:ext cx="8825659" cy="3416300"/>
          </a:xfrm>
        </p:spPr>
        <p:txBody>
          <a:bodyPr>
            <a:normAutofit fontScale="92500" lnSpcReduction="20000"/>
          </a:bodyPr>
          <a:lstStyle/>
          <a:p>
            <a:r>
              <a:rPr lang="en-US" sz="3000" b="1" dirty="0" smtClean="0">
                <a:solidFill>
                  <a:srgbClr val="7030A0"/>
                </a:solidFill>
              </a:rPr>
              <a:t>STUDENT NAME : AARTHI S</a:t>
            </a:r>
          </a:p>
          <a:p>
            <a:r>
              <a:rPr lang="en-US" sz="3000" b="1" dirty="0">
                <a:solidFill>
                  <a:srgbClr val="7030A0"/>
                </a:solidFill>
              </a:rPr>
              <a:t>REGISTER NO </a:t>
            </a:r>
            <a:r>
              <a:rPr lang="en-US" sz="3000" b="1" dirty="0" smtClean="0">
                <a:solidFill>
                  <a:srgbClr val="7030A0"/>
                </a:solidFill>
              </a:rPr>
              <a:t>: asunm1330312208438/312208438</a:t>
            </a:r>
          </a:p>
          <a:p>
            <a:r>
              <a:rPr lang="en-US" sz="3000" b="1" dirty="0">
                <a:solidFill>
                  <a:srgbClr val="7030A0"/>
                </a:solidFill>
              </a:rPr>
              <a:t>DEPARTEMENT </a:t>
            </a:r>
            <a:r>
              <a:rPr lang="en-US" sz="3000" b="1" dirty="0" smtClean="0">
                <a:solidFill>
                  <a:srgbClr val="7030A0"/>
                </a:solidFill>
              </a:rPr>
              <a:t>: B.COM(commerce)</a:t>
            </a:r>
          </a:p>
          <a:p>
            <a:r>
              <a:rPr lang="en-US" sz="3000" b="1" dirty="0">
                <a:solidFill>
                  <a:srgbClr val="7030A0"/>
                </a:solidFill>
              </a:rPr>
              <a:t>COLLEGE </a:t>
            </a:r>
            <a:r>
              <a:rPr lang="en-US" sz="3000" b="1" dirty="0" smtClean="0">
                <a:solidFill>
                  <a:srgbClr val="7030A0"/>
                </a:solidFill>
              </a:rPr>
              <a:t>: CHELLAMMAL WOMEN’S COLLAGE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209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ooden pencil cartoon Royalty Free Vector Imag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" t="812" r="-148" b="7859"/>
          <a:stretch/>
        </p:blipFill>
        <p:spPr>
          <a:xfrm>
            <a:off x="9144000" y="3685692"/>
            <a:ext cx="3048000" cy="30497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973668"/>
            <a:ext cx="10553136" cy="2206094"/>
          </a:xfrm>
        </p:spPr>
        <p:txBody>
          <a:bodyPr/>
          <a:lstStyle/>
          <a:p>
            <a:r>
              <a:rPr lang="en-US" b="1" dirty="0" smtClean="0"/>
              <a:t>Model </a:t>
            </a:r>
            <a:r>
              <a:rPr lang="en-US" b="1" dirty="0"/>
              <a:t>for an employee salary analysis project. This model outlines the key components, steps, and stakeholders involved: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415432"/>
            <a:ext cx="10553137" cy="2840039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Project </a:t>
            </a:r>
            <a:r>
              <a:rPr lang="en-US" b="1" dirty="0">
                <a:solidFill>
                  <a:srgbClr val="7030A0"/>
                </a:solidFill>
              </a:rPr>
              <a:t>Planning and </a:t>
            </a:r>
            <a:r>
              <a:rPr lang="en-US" b="1" dirty="0" smtClean="0">
                <a:solidFill>
                  <a:srgbClr val="7030A0"/>
                </a:solidFill>
              </a:rPr>
              <a:t>Initiation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Stakeholder Identification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Data </a:t>
            </a:r>
            <a:r>
              <a:rPr lang="en-US" b="1" dirty="0">
                <a:solidFill>
                  <a:srgbClr val="7030A0"/>
                </a:solidFill>
              </a:rPr>
              <a:t>Collection and </a:t>
            </a:r>
            <a:r>
              <a:rPr lang="en-US" b="1" dirty="0" smtClean="0">
                <a:solidFill>
                  <a:srgbClr val="7030A0"/>
                </a:solidFill>
              </a:rPr>
              <a:t>Preparation</a:t>
            </a:r>
            <a:r>
              <a:rPr lang="en-US" b="1" dirty="0">
                <a:solidFill>
                  <a:srgbClr val="7030A0"/>
                </a:solidFill>
              </a:rPr>
              <a:t> , Data Cleaning, Data Privacy and </a:t>
            </a:r>
            <a:r>
              <a:rPr lang="en-US" b="1" dirty="0" smtClean="0">
                <a:solidFill>
                  <a:srgbClr val="7030A0"/>
                </a:solidFill>
              </a:rPr>
              <a:t>Compliance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Visualization </a:t>
            </a:r>
            <a:r>
              <a:rPr lang="en-US" b="1" dirty="0">
                <a:solidFill>
                  <a:srgbClr val="7030A0"/>
                </a:solidFill>
              </a:rPr>
              <a:t>and </a:t>
            </a:r>
            <a:r>
              <a:rPr lang="en-US" b="1" dirty="0" smtClean="0">
                <a:solidFill>
                  <a:srgbClr val="7030A0"/>
                </a:solidFill>
              </a:rPr>
              <a:t>Reporting</a:t>
            </a:r>
          </a:p>
          <a:p>
            <a:r>
              <a:rPr lang="en-US" b="1" dirty="0">
                <a:solidFill>
                  <a:srgbClr val="7030A0"/>
                </a:solidFill>
              </a:rPr>
              <a:t>Insights </a:t>
            </a:r>
            <a:r>
              <a:rPr lang="en-US" b="1" dirty="0">
                <a:solidFill>
                  <a:srgbClr val="7030A0"/>
                </a:solidFill>
              </a:rPr>
              <a:t>and </a:t>
            </a:r>
            <a:r>
              <a:rPr lang="en-US" b="1" dirty="0">
                <a:solidFill>
                  <a:srgbClr val="7030A0"/>
                </a:solidFill>
              </a:rPr>
              <a:t>Recommendations</a:t>
            </a:r>
          </a:p>
          <a:p>
            <a:r>
              <a:rPr lang="en-US" b="1" dirty="0">
                <a:solidFill>
                  <a:srgbClr val="7030A0"/>
                </a:solidFill>
              </a:rPr>
              <a:t>Review </a:t>
            </a:r>
            <a:r>
              <a:rPr lang="en-US" b="1" dirty="0">
                <a:solidFill>
                  <a:srgbClr val="7030A0"/>
                </a:solidFill>
              </a:rPr>
              <a:t>and </a:t>
            </a:r>
            <a:r>
              <a:rPr lang="en-US" b="1" dirty="0">
                <a:solidFill>
                  <a:srgbClr val="7030A0"/>
                </a:solidFill>
              </a:rPr>
              <a:t>Improvement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96552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Picture 2" descr="Completed, feedback, survey icon - Download on Iconfind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619" y="208177"/>
            <a:ext cx="857839" cy="857839"/>
          </a:xfrm>
          <a:prstGeom prst="rect">
            <a:avLst/>
          </a:prstGeom>
        </p:spPr>
      </p:pic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4681183"/>
              </p:ext>
            </p:extLst>
          </p:nvPr>
        </p:nvGraphicFramePr>
        <p:xfrm>
          <a:off x="305504" y="2450971"/>
          <a:ext cx="5821919" cy="3761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1138406"/>
              </p:ext>
            </p:extLst>
          </p:nvPr>
        </p:nvGraphicFramePr>
        <p:xfrm>
          <a:off x="6127423" y="2450971"/>
          <a:ext cx="5548542" cy="3761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0809925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020702" y="2427402"/>
            <a:ext cx="5387249" cy="576262"/>
          </a:xfrm>
        </p:spPr>
        <p:txBody>
          <a:bodyPr/>
          <a:lstStyle/>
          <a:p>
            <a:r>
              <a:rPr lang="en-US" sz="2800" b="1" dirty="0"/>
              <a:t>Key Outcomes of the Project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772798" y="3328887"/>
            <a:ext cx="8854911" cy="37270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Identifying Disparities and Ensuring </a:t>
            </a:r>
            <a:r>
              <a:rPr lang="en-US" b="1" dirty="0">
                <a:solidFill>
                  <a:srgbClr val="7030A0"/>
                </a:solidFill>
              </a:rPr>
              <a:t>Fairness</a:t>
            </a:r>
          </a:p>
          <a:p>
            <a:r>
              <a:rPr lang="en-US" b="1" dirty="0">
                <a:solidFill>
                  <a:srgbClr val="7030A0"/>
                </a:solidFill>
              </a:rPr>
              <a:t>Data-Driven </a:t>
            </a:r>
            <a:r>
              <a:rPr lang="en-US" b="1" dirty="0">
                <a:solidFill>
                  <a:srgbClr val="7030A0"/>
                </a:solidFill>
              </a:rPr>
              <a:t>Decision-Making</a:t>
            </a:r>
          </a:p>
          <a:p>
            <a:r>
              <a:rPr lang="en-US" b="1" dirty="0">
                <a:solidFill>
                  <a:srgbClr val="7030A0"/>
                </a:solidFill>
              </a:rPr>
              <a:t>Enhancing </a:t>
            </a:r>
            <a:r>
              <a:rPr lang="en-US" b="1" dirty="0">
                <a:solidFill>
                  <a:srgbClr val="7030A0"/>
                </a:solidFill>
              </a:rPr>
              <a:t>Employee Satisfaction and </a:t>
            </a:r>
            <a:r>
              <a:rPr lang="en-US" b="1" dirty="0">
                <a:solidFill>
                  <a:srgbClr val="7030A0"/>
                </a:solidFill>
              </a:rPr>
              <a:t>Retention</a:t>
            </a:r>
          </a:p>
          <a:p>
            <a:r>
              <a:rPr lang="en-US" b="1" dirty="0">
                <a:solidFill>
                  <a:srgbClr val="7030A0"/>
                </a:solidFill>
              </a:rPr>
              <a:t>Strategic Planning and </a:t>
            </a:r>
            <a:r>
              <a:rPr lang="en-US" b="1" dirty="0">
                <a:solidFill>
                  <a:srgbClr val="7030A0"/>
                </a:solidFill>
              </a:rPr>
              <a:t>Future-Proofing</a:t>
            </a:r>
          </a:p>
          <a:p>
            <a:r>
              <a:rPr lang="en-US" b="1" dirty="0">
                <a:solidFill>
                  <a:srgbClr val="7030A0"/>
                </a:solidFill>
              </a:rPr>
              <a:t>Compliance </a:t>
            </a:r>
            <a:r>
              <a:rPr lang="en-US" b="1" dirty="0">
                <a:solidFill>
                  <a:srgbClr val="7030A0"/>
                </a:solidFill>
              </a:rPr>
              <a:t>and Risk </a:t>
            </a:r>
            <a:r>
              <a:rPr lang="en-US" b="1" dirty="0">
                <a:solidFill>
                  <a:srgbClr val="7030A0"/>
                </a:solidFill>
              </a:rPr>
              <a:t>Mitigation</a:t>
            </a:r>
          </a:p>
          <a:p>
            <a:r>
              <a:rPr lang="en-US" b="1" dirty="0">
                <a:solidFill>
                  <a:srgbClr val="7030A0"/>
                </a:solidFill>
              </a:rPr>
              <a:t>Strengthening Organizational </a:t>
            </a:r>
            <a:r>
              <a:rPr lang="en-US" b="1" dirty="0" smtClean="0">
                <a:solidFill>
                  <a:srgbClr val="7030A0"/>
                </a:solidFill>
              </a:rPr>
              <a:t>Reputation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3" name="Picture 2" descr="Clipart Panda - Free Clipart Imag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3306"/>
            <a:ext cx="3320310" cy="331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0878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7132" y="251861"/>
            <a:ext cx="8516947" cy="2677648"/>
          </a:xfrm>
        </p:spPr>
        <p:txBody>
          <a:bodyPr/>
          <a:lstStyle/>
          <a:p>
            <a:r>
              <a:rPr lang="en-US" dirty="0" smtClean="0"/>
              <a:t>PROJECT TITLE 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8842" y="3316008"/>
            <a:ext cx="9695298" cy="861420"/>
          </a:xfrm>
        </p:spPr>
        <p:txBody>
          <a:bodyPr>
            <a:noAutofit/>
          </a:bodyPr>
          <a:lstStyle/>
          <a:p>
            <a:r>
              <a:rPr lang="en-US" sz="3600" dirty="0" smtClean="0"/>
              <a:t>Employee Salary </a:t>
            </a:r>
            <a:r>
              <a:rPr lang="en-US" sz="3600" dirty="0"/>
              <a:t>Analysis using Excel</a:t>
            </a:r>
          </a:p>
        </p:txBody>
      </p:sp>
      <p:pic>
        <p:nvPicPr>
          <p:cNvPr id="6" name="Picture 5" descr="Laptop PNG Transparent Images | PNG Al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388" y="4260479"/>
            <a:ext cx="3921430" cy="259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9340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5475" y="3061174"/>
            <a:ext cx="4351025" cy="2283824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241" y="1838400"/>
            <a:ext cx="4821959" cy="3506598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PROJECT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END USERS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OUR SOLUTION AND PRPOSISTION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Dataset description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Modeling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Results and discussion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 descr="Download High Quality pencil clipart cartoon Transparent PNG Images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43" y="851141"/>
            <a:ext cx="2727573" cy="299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7740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pic>
        <p:nvPicPr>
          <p:cNvPr id="3" name="Picture 2" descr="องค์การทรัพย์สินทางปัญญาโลก WIPO | BA-NA-NA เรื่องกล้วยๆ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336" y="2298961"/>
            <a:ext cx="6559217" cy="42715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177" y="3289955"/>
            <a:ext cx="4845378" cy="1593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5546" y="2600164"/>
            <a:ext cx="660818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Check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if men and women are paid equally for the same roles and responsibilities within the company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Determine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if employees are being paid fairly based on how long they have been working and their experience levels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Look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at whether employees in different locations are paid fairly, considering the cost of living and other local factors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73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pic>
        <p:nvPicPr>
          <p:cNvPr id="3" name="Picture 2" descr="Anonymous Advice with Alma (and Lucy…) – The Register Forum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6646"/>
            <a:ext cx="4290404" cy="33465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4487" y="2724345"/>
            <a:ext cx="7022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Objective: 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The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goal of this project is to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analyze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the current salary structure within the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organization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to ensure fairness, transparency, and competitiveness. The analysis will focus on identifying any discrepancies or biases in employee compensation based on factors such as gender, experience, job role, and location.</a:t>
            </a:r>
          </a:p>
        </p:txBody>
      </p:sp>
    </p:spTree>
    <p:extLst>
      <p:ext uri="{BB962C8B-B14F-4D97-AF65-F5344CB8AC3E}">
        <p14:creationId xmlns:p14="http://schemas.microsoft.com/office/powerpoint/2010/main" val="107199573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 END USERS ?</a:t>
            </a:r>
            <a:endParaRPr lang="en-US" dirty="0"/>
          </a:p>
        </p:txBody>
      </p:sp>
      <p:pic>
        <p:nvPicPr>
          <p:cNvPr id="3" name="Picture 2" descr="Coding Komputer Pengguna · Gambar vektor gratis di Pixab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340" y="3789578"/>
            <a:ext cx="3052660" cy="29034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7073" y="2254026"/>
            <a:ext cx="921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1159" y="2254026"/>
            <a:ext cx="83736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Human </a:t>
            </a:r>
            <a:r>
              <a:rPr lang="en-US" b="1" dirty="0" smtClean="0">
                <a:solidFill>
                  <a:srgbClr val="7030A0"/>
                </a:solidFill>
              </a:rPr>
              <a:t>Resources: </a:t>
            </a:r>
            <a:r>
              <a:rPr lang="en-US" b="1" dirty="0">
                <a:solidFill>
                  <a:srgbClr val="7030A0"/>
                </a:solidFill>
              </a:rPr>
              <a:t>They are the primary users, as they need the analysis to review and adjust salary structures, ensure fair compensation, and develop policies related to employee pay</a:t>
            </a:r>
            <a:r>
              <a:rPr lang="en-US" b="1" dirty="0" smtClean="0">
                <a:solidFill>
                  <a:srgbClr val="7030A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Executive Leadership and </a:t>
            </a:r>
            <a:r>
              <a:rPr lang="en-US" b="1" dirty="0" smtClean="0">
                <a:solidFill>
                  <a:srgbClr val="7030A0"/>
                </a:solidFill>
              </a:rPr>
              <a:t>Management: </a:t>
            </a:r>
            <a:r>
              <a:rPr lang="en-US" b="1" dirty="0">
                <a:solidFill>
                  <a:srgbClr val="7030A0"/>
                </a:solidFill>
              </a:rPr>
              <a:t>Senior leaders and managers use the findings to make strategic decisions regarding compensation, budgeting, and talent management to ensure competitive and equitable pay within the </a:t>
            </a:r>
            <a:r>
              <a:rPr lang="en-US" b="1" dirty="0" smtClean="0">
                <a:solidFill>
                  <a:srgbClr val="7030A0"/>
                </a:solidFill>
              </a:rPr>
              <a:t>organization.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Finance Department**: The finance team uses the analysis to understand the financial impact of salary changes and ensure that any adjustments align with the </a:t>
            </a:r>
            <a:r>
              <a:rPr lang="en-US" b="1" dirty="0" smtClean="0">
                <a:solidFill>
                  <a:srgbClr val="7030A0"/>
                </a:solidFill>
              </a:rPr>
              <a:t>organization's </a:t>
            </a:r>
            <a:r>
              <a:rPr lang="en-US" b="1" dirty="0">
                <a:solidFill>
                  <a:srgbClr val="7030A0"/>
                </a:solidFill>
              </a:rPr>
              <a:t>budget and financial </a:t>
            </a:r>
            <a:r>
              <a:rPr lang="en-US" b="1" dirty="0" smtClean="0">
                <a:solidFill>
                  <a:srgbClr val="7030A0"/>
                </a:solidFill>
              </a:rPr>
              <a:t>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Employees and Employee </a:t>
            </a:r>
            <a:r>
              <a:rPr lang="en-US" b="1" dirty="0" smtClean="0">
                <a:solidFill>
                  <a:srgbClr val="7030A0"/>
                </a:solidFill>
              </a:rPr>
              <a:t>Representatives: </a:t>
            </a:r>
            <a:r>
              <a:rPr lang="en-US" b="1" dirty="0">
                <a:solidFill>
                  <a:srgbClr val="7030A0"/>
                </a:solidFill>
              </a:rPr>
              <a:t>While not direct users, employees and their representatives </a:t>
            </a:r>
            <a:r>
              <a:rPr lang="en-US" b="1" dirty="0" smtClean="0">
                <a:solidFill>
                  <a:srgbClr val="7030A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1338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14" y="1001949"/>
            <a:ext cx="10053516" cy="706964"/>
          </a:xfrm>
        </p:spPr>
        <p:txBody>
          <a:bodyPr/>
          <a:lstStyle/>
          <a:p>
            <a:r>
              <a:rPr lang="en-US" dirty="0"/>
              <a:t>OUR SOLUTION AND IT’S VALUE PROPOSITION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Data-Driven </a:t>
            </a:r>
            <a:r>
              <a:rPr lang="en-US" b="1" dirty="0" smtClean="0"/>
              <a:t>Analysis</a:t>
            </a:r>
          </a:p>
          <a:p>
            <a:r>
              <a:rPr lang="en-US" b="1" dirty="0"/>
              <a:t>Customizable Dashboards and </a:t>
            </a:r>
            <a:r>
              <a:rPr lang="en-US" b="1" dirty="0" smtClean="0"/>
              <a:t>Reports</a:t>
            </a:r>
          </a:p>
          <a:p>
            <a:r>
              <a:rPr lang="en-US" b="1" dirty="0"/>
              <a:t>Ongoing Monitoring and </a:t>
            </a:r>
            <a:r>
              <a:rPr lang="en-US" b="1" dirty="0" smtClean="0"/>
              <a:t>Feedback</a:t>
            </a:r>
          </a:p>
          <a:p>
            <a:r>
              <a:rPr lang="en-US" b="1" dirty="0"/>
              <a:t>Compliance and Privacy </a:t>
            </a:r>
            <a:r>
              <a:rPr lang="en-US" b="1" dirty="0" smtClean="0"/>
              <a:t>Assurance</a:t>
            </a:r>
          </a:p>
          <a:p>
            <a:r>
              <a:rPr lang="en-US" b="1" dirty="0"/>
              <a:t>Actionable Insights and Recommendations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VALUE PROPOSITION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Promotes Fairness and </a:t>
            </a:r>
            <a:r>
              <a:rPr lang="en-US" b="1" dirty="0"/>
              <a:t>Equity</a:t>
            </a:r>
          </a:p>
          <a:p>
            <a:r>
              <a:rPr lang="en-US" b="1" dirty="0"/>
              <a:t>Enhances Employee </a:t>
            </a:r>
            <a:r>
              <a:rPr lang="en-US" b="1" dirty="0"/>
              <a:t>Retention</a:t>
            </a:r>
          </a:p>
          <a:p>
            <a:r>
              <a:rPr lang="en-US" b="1" dirty="0"/>
              <a:t>Supports Strategic </a:t>
            </a:r>
            <a:r>
              <a:rPr lang="en-US" b="1" dirty="0"/>
              <a:t>Decision-Making</a:t>
            </a:r>
          </a:p>
          <a:p>
            <a:r>
              <a:rPr lang="en-US" b="1" dirty="0"/>
              <a:t>Improves Compliance and </a:t>
            </a:r>
            <a:r>
              <a:rPr lang="en-US" b="1" dirty="0"/>
              <a:t>Reduces</a:t>
            </a:r>
          </a:p>
          <a:p>
            <a:r>
              <a:rPr lang="en-US" b="1" dirty="0"/>
              <a:t>Strengthens Employer Brand </a:t>
            </a:r>
            <a:r>
              <a:rPr lang="en-US" b="1" dirty="0"/>
              <a:t>Risk</a:t>
            </a:r>
          </a:p>
          <a:p>
            <a:r>
              <a:rPr lang="en-US" b="1" dirty="0"/>
              <a:t>Drives </a:t>
            </a:r>
            <a:r>
              <a:rPr lang="en-US" b="1" dirty="0" err="1"/>
              <a:t>Organisational</a:t>
            </a:r>
            <a:r>
              <a:rPr lang="en-US" b="1" dirty="0"/>
              <a:t> Growth</a:t>
            </a:r>
          </a:p>
          <a:p>
            <a:endParaRPr lang="en-US" b="1" dirty="0"/>
          </a:p>
          <a:p>
            <a:endParaRPr lang="en-US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7" name="Picture 6" descr="Idea Solution PNG Image - PNG All | PNG Al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27648" y="4599781"/>
            <a:ext cx="2012446" cy="21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3721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vectorielle gratuite: Base De Données, De Stockage - Imag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742" y="3912123"/>
            <a:ext cx="2113176" cy="26083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09606" y="2034114"/>
            <a:ext cx="9506761" cy="1581042"/>
          </a:xfrm>
        </p:spPr>
        <p:txBody>
          <a:bodyPr/>
          <a:lstStyle/>
          <a:p>
            <a:r>
              <a:rPr lang="en-US" sz="2000" b="1" dirty="0"/>
              <a:t>The dataset for employee salary analysis should include a comprehensive collection of employee data that captures various factors influencing compensation. Below are the key components and descriptions of the dataset: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04504" y="3572712"/>
            <a:ext cx="11235010" cy="2840039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Employee </a:t>
            </a:r>
            <a:r>
              <a:rPr lang="en-US" b="1" dirty="0" smtClean="0">
                <a:solidFill>
                  <a:srgbClr val="7030A0"/>
                </a:solidFill>
              </a:rPr>
              <a:t>ID</a:t>
            </a:r>
            <a:r>
              <a:rPr lang="en-US" dirty="0" smtClean="0"/>
              <a:t>: </a:t>
            </a:r>
            <a:r>
              <a:rPr lang="en-US" b="1" dirty="0"/>
              <a:t>A unique identifier for each employee (e.g., employee number). This is essential for linking different records related to the same employee while maintaining anonymity</a:t>
            </a:r>
            <a:r>
              <a:rPr lang="en-US" b="1" dirty="0" smtClean="0"/>
              <a:t>.</a:t>
            </a:r>
          </a:p>
          <a:p>
            <a:r>
              <a:rPr lang="en-US" b="1" dirty="0">
                <a:solidFill>
                  <a:srgbClr val="7030A0"/>
                </a:solidFill>
              </a:rPr>
              <a:t>Department: </a:t>
            </a:r>
            <a:r>
              <a:rPr lang="en-US" b="1" dirty="0">
                <a:solidFill>
                  <a:schemeClr val="tx1"/>
                </a:solidFill>
              </a:rPr>
              <a:t>The department in which the employee works (e.g., Sales, Engineering, HR). </a:t>
            </a:r>
            <a:r>
              <a:rPr lang="en-US" b="1" dirty="0">
                <a:solidFill>
                  <a:schemeClr val="tx1"/>
                </a:solidFill>
              </a:rPr>
              <a:t>This data is useful for comparing salaries across different departments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b="1" dirty="0">
                <a:solidFill>
                  <a:srgbClr val="7030A0"/>
                </a:solidFill>
              </a:rPr>
              <a:t>Base </a:t>
            </a:r>
            <a:r>
              <a:rPr lang="en-US" b="1" dirty="0">
                <a:solidFill>
                  <a:srgbClr val="7030A0"/>
                </a:solidFill>
              </a:rPr>
              <a:t>Salary: </a:t>
            </a:r>
            <a:r>
              <a:rPr lang="en-US" b="1" dirty="0">
                <a:solidFill>
                  <a:schemeClr val="tx1"/>
                </a:solidFill>
              </a:rPr>
              <a:t>The employee’s base salary or fixed annual salary. This is the primary variable being </a:t>
            </a:r>
            <a:r>
              <a:rPr lang="en-US" b="1" dirty="0" err="1">
                <a:solidFill>
                  <a:schemeClr val="tx1"/>
                </a:solidFill>
              </a:rPr>
              <a:t>analysed</a:t>
            </a:r>
            <a:r>
              <a:rPr lang="en-US" b="1" dirty="0">
                <a:solidFill>
                  <a:schemeClr val="tx1"/>
                </a:solidFill>
              </a:rPr>
              <a:t> for fairness and competitiveness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b="1" dirty="0">
                <a:solidFill>
                  <a:srgbClr val="7030A0"/>
                </a:solidFill>
              </a:rPr>
              <a:t>Education Level: </a:t>
            </a:r>
            <a:r>
              <a:rPr lang="en-US" b="1" dirty="0">
                <a:solidFill>
                  <a:schemeClr val="tx1"/>
                </a:solidFill>
              </a:rPr>
              <a:t>The highest level of education achieved by the employee (e.g., Bachelor’s, Master’s, PhD). This can help determine if higher education levels correlate with higher salaries</a:t>
            </a:r>
            <a:r>
              <a:rPr lang="en-US" dirty="0"/>
              <a:t>.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220272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“WOW” IN OUR SOLUTION</a:t>
            </a:r>
            <a:endParaRPr lang="en-US" dirty="0"/>
          </a:p>
        </p:txBody>
      </p:sp>
      <p:pic>
        <p:nvPicPr>
          <p:cNvPr id="3" name="Picture 2" descr="Idea Solution PNG Image - PNG All | PNG Al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89476" y="3007150"/>
            <a:ext cx="3302524" cy="3748451"/>
          </a:xfrm>
          <a:prstGeom prst="rect">
            <a:avLst/>
          </a:prstGeom>
        </p:spPr>
      </p:pic>
      <p:sp>
        <p:nvSpPr>
          <p:cNvPr id="8" name="Text Placeholder 3"/>
          <p:cNvSpPr>
            <a:spLocks noGrp="1"/>
          </p:cNvSpPr>
          <p:nvPr>
            <p:ph sz="half" idx="2"/>
          </p:nvPr>
        </p:nvSpPr>
        <p:spPr>
          <a:xfrm>
            <a:off x="1154954" y="2887531"/>
            <a:ext cx="9167397" cy="3041929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Advanced </a:t>
            </a:r>
            <a:r>
              <a:rPr lang="en-US" sz="2000" b="1" dirty="0">
                <a:solidFill>
                  <a:schemeClr val="accent1"/>
                </a:solidFill>
              </a:rPr>
              <a:t>Predictive </a:t>
            </a:r>
            <a:r>
              <a:rPr lang="en-US" sz="2000" b="1" dirty="0">
                <a:solidFill>
                  <a:schemeClr val="accent1"/>
                </a:solidFill>
              </a:rPr>
              <a:t>Analytics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Real-Time, Interactive </a:t>
            </a:r>
            <a:r>
              <a:rPr lang="en-US" sz="2000" b="1" dirty="0">
                <a:solidFill>
                  <a:schemeClr val="accent1"/>
                </a:solidFill>
              </a:rPr>
              <a:t>Dashboards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Customized </a:t>
            </a:r>
            <a:r>
              <a:rPr lang="en-US" sz="2000" b="1" dirty="0">
                <a:solidFill>
                  <a:schemeClr val="accent1"/>
                </a:solidFill>
              </a:rPr>
              <a:t>Insights with Machine </a:t>
            </a:r>
            <a:r>
              <a:rPr lang="en-US" sz="2000" b="1" dirty="0">
                <a:solidFill>
                  <a:schemeClr val="accent1"/>
                </a:solidFill>
              </a:rPr>
              <a:t>Learning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Comprehensive Scenario </a:t>
            </a:r>
            <a:r>
              <a:rPr lang="en-US" sz="2000" b="1" dirty="0">
                <a:solidFill>
                  <a:schemeClr val="accent1"/>
                </a:solidFill>
              </a:rPr>
              <a:t>Analysis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Enhanced Employee Engagement and </a:t>
            </a:r>
            <a:r>
              <a:rPr lang="en-US" sz="2000" b="1" dirty="0">
                <a:solidFill>
                  <a:schemeClr val="accent1"/>
                </a:solidFill>
              </a:rPr>
              <a:t>Trust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Seamless Integration and </a:t>
            </a:r>
            <a:r>
              <a:rPr lang="en-US" sz="2000" b="1" dirty="0">
                <a:solidFill>
                  <a:schemeClr val="accent1"/>
                </a:solidFill>
              </a:rPr>
              <a:t>Compliance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Automated Continuous Monitoring</a:t>
            </a:r>
            <a:endParaRPr lang="en-US" sz="2000" b="1" dirty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8915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867D25ADD6DB4DA95A27BB7429C8B7" ma:contentTypeVersion="15" ma:contentTypeDescription="Create a new document." ma:contentTypeScope="" ma:versionID="fd748c7533e7e561f22f91d117996111">
  <xsd:schema xmlns:xsd="http://www.w3.org/2001/XMLSchema" xmlns:xs="http://www.w3.org/2001/XMLSchema" xmlns:p="http://schemas.microsoft.com/office/2006/metadata/properties" xmlns:ns3="d2e65cef-29c2-40a7-a141-deb27a9ce49b" xmlns:ns4="628f3fba-87e4-44b9-9f89-559e95fe7fb2" targetNamespace="http://schemas.microsoft.com/office/2006/metadata/properties" ma:root="true" ma:fieldsID="7cf5376920f84d691be3901b49745f4b" ns3:_="" ns4:_="">
    <xsd:import namespace="d2e65cef-29c2-40a7-a141-deb27a9ce49b"/>
    <xsd:import namespace="628f3fba-87e4-44b9-9f89-559e95fe7fb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ystemTags" minOccurs="0"/>
                <xsd:element ref="ns3:MediaServiceDateTaken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e65cef-29c2-40a7-a141-deb27a9ce4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8f3fba-87e4-44b9-9f89-559e95fe7fb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2e65cef-29c2-40a7-a141-deb27a9ce49b" xsi:nil="true"/>
  </documentManagement>
</p:properties>
</file>

<file path=customXml/itemProps1.xml><?xml version="1.0" encoding="utf-8"?>
<ds:datastoreItem xmlns:ds="http://schemas.openxmlformats.org/officeDocument/2006/customXml" ds:itemID="{DB356089-2CEE-48C5-9907-38660294E2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e65cef-29c2-40a7-a141-deb27a9ce49b"/>
    <ds:schemaRef ds:uri="628f3fba-87e4-44b9-9f89-559e95fe7f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2FABA4-FB45-4E6E-8B77-9A6FBF5BC9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B5AF51-6628-4E02-AA1A-3E5BA561EFE4}">
  <ds:schemaRefs>
    <ds:schemaRef ds:uri="http://schemas.microsoft.com/office/2006/metadata/properties"/>
    <ds:schemaRef ds:uri="http://purl.org/dc/dcmitype/"/>
    <ds:schemaRef ds:uri="http://purl.org/dc/elements/1.1/"/>
    <ds:schemaRef ds:uri="d2e65cef-29c2-40a7-a141-deb27a9ce49b"/>
    <ds:schemaRef ds:uri="628f3fba-87e4-44b9-9f89-559e95fe7fb2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188</TotalTime>
  <Words>609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Rounded MT Bold</vt:lpstr>
      <vt:lpstr>Calibri</vt:lpstr>
      <vt:lpstr>Century Gothic</vt:lpstr>
      <vt:lpstr>Wingdings 3</vt:lpstr>
      <vt:lpstr>Ion Boardroom</vt:lpstr>
      <vt:lpstr>Employee Data Analysis using Excel</vt:lpstr>
      <vt:lpstr>PROJECT TITLE :</vt:lpstr>
      <vt:lpstr>AGENDA</vt:lpstr>
      <vt:lpstr>PROBLEM STATEMENT</vt:lpstr>
      <vt:lpstr>PROJECT OVERVIEW</vt:lpstr>
      <vt:lpstr>WHO ARE THE END USERS ?</vt:lpstr>
      <vt:lpstr>OUR SOLUTION AND IT’S VALUE PROPOSITION</vt:lpstr>
      <vt:lpstr>Dataset Description</vt:lpstr>
      <vt:lpstr>THE “WOW” IN OUR SOLUTION</vt:lpstr>
      <vt:lpstr>MODELLING</vt:lpstr>
      <vt:lpstr>RESULTS</vt:lpstr>
      <vt:lpstr>CONCLUSION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Keerthivasan S</dc:creator>
  <cp:lastModifiedBy>Keerthivasan S</cp:lastModifiedBy>
  <cp:revision>19</cp:revision>
  <dcterms:created xsi:type="dcterms:W3CDTF">2024-08-31T07:38:10Z</dcterms:created>
  <dcterms:modified xsi:type="dcterms:W3CDTF">2024-08-31T10:47:02Z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719193e9-77c1-4f7a-8fda-65ba5be42e6f</vt:lpwstr>
  </property>
  <property fmtid="{D5CDD505-2E9C-101B-9397-08002B2CF9AE}" pid="3" name="HCLClassification">
    <vt:lpwstr>HCL_Cla5s_1nt3rnal</vt:lpwstr>
  </property>
  <property fmtid="{D5CDD505-2E9C-101B-9397-08002B2CF9AE}" pid="4" name="ContentTypeId">
    <vt:lpwstr>0x01010022867D25ADD6DB4DA95A27BB7429C8B7</vt:lpwstr>
  </property>
</Properties>
</file>