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146847057" r:id="rId8"/>
    <p:sldId id="2146847056" r:id="rId9"/>
    <p:sldId id="2146847059" r:id="rId10"/>
    <p:sldId id="2146847058" r:id="rId11"/>
    <p:sldId id="265" r:id="rId12"/>
    <p:sldId id="266" r:id="rId13"/>
    <p:sldId id="2146847060" r:id="rId14"/>
    <p:sldId id="2146847061" r:id="rId15"/>
    <p:sldId id="267" r:id="rId16"/>
    <p:sldId id="2146847062" r:id="rId17"/>
    <p:sldId id="268" r:id="rId18"/>
    <p:sldId id="2146847055"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606" y="-48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dirty="0"/>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dirty="0"/>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dirty="0"/>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dirty="0"/>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dirty="0"/>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dirty="0"/>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dirty="0"/>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dirty="0"/>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dirty="0"/>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dirty="0"/>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dirty="0"/>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tx1"/>
                </a:solidFill>
                <a:latin typeface="Arial" panose="020B0604020202020204" pitchFamily="34" charset="0"/>
                <a:cs typeface="Arial" panose="020B0604020202020204" pitchFamily="34" charset="0"/>
              </a:rPr>
              <a:t>KEY LOGGERS</a:t>
            </a:r>
            <a:endParaRPr lang="en-US" b="1" dirty="0">
              <a:solidFill>
                <a:schemeClr val="tx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003229" y="3538615"/>
            <a:ext cx="7980183" cy="1631216"/>
          </a:xfrm>
          <a:prstGeom prst="rect">
            <a:avLst/>
          </a:prstGeom>
          <a:noFill/>
        </p:spPr>
        <p:txBody>
          <a:bodyPr wrap="square" lIns="91440" tIns="45720" rIns="91440" bIns="45720" rtlCol="0" anchor="t">
            <a:spAutoFit/>
          </a:bodyPr>
          <a:lstStyle/>
          <a:p>
            <a:r>
              <a:rPr lang="en-US" sz="2000" b="1" dirty="0">
                <a:solidFill>
                  <a:schemeClr val="bg1"/>
                </a:solidFill>
                <a:latin typeface="Arial" pitchFamily="34" charset="0"/>
                <a:cs typeface="Arial" pitchFamily="34" charset="0"/>
              </a:rPr>
              <a:t>Presented By:</a:t>
            </a:r>
          </a:p>
          <a:p>
            <a:r>
              <a:rPr lang="en-US" sz="2000" b="1" dirty="0" smtClean="0">
                <a:solidFill>
                  <a:schemeClr val="bg1"/>
                </a:solidFill>
                <a:latin typeface="Arial"/>
                <a:cs typeface="Arial"/>
              </a:rPr>
              <a:t>  </a:t>
            </a:r>
            <a:r>
              <a:rPr lang="en-US" sz="2000" b="1" dirty="0" smtClean="0">
                <a:solidFill>
                  <a:schemeClr val="bg1"/>
                </a:solidFill>
                <a:latin typeface="Arial"/>
                <a:cs typeface="Arial"/>
              </a:rPr>
              <a:t>AARTHI.S</a:t>
            </a:r>
            <a:endParaRPr lang="en-US" sz="2000" b="1" dirty="0" smtClean="0">
              <a:solidFill>
                <a:schemeClr val="bg1"/>
              </a:solidFill>
              <a:latin typeface="Arial"/>
              <a:cs typeface="Arial"/>
            </a:endParaRPr>
          </a:p>
          <a:p>
            <a:r>
              <a:rPr lang="en-US" sz="2000" b="1" dirty="0" smtClean="0">
                <a:solidFill>
                  <a:schemeClr val="bg1"/>
                </a:solidFill>
                <a:latin typeface="Arial"/>
                <a:cs typeface="Arial"/>
              </a:rPr>
              <a:t>  Sri Bharathi Engineering College for Women, Pudukkottai</a:t>
            </a:r>
          </a:p>
          <a:p>
            <a:r>
              <a:rPr lang="en-US" sz="2000" b="1" dirty="0" smtClean="0">
                <a:solidFill>
                  <a:schemeClr val="bg1"/>
                </a:solidFill>
                <a:latin typeface="Arial"/>
                <a:cs typeface="Arial"/>
              </a:rPr>
              <a:t>  CSE</a:t>
            </a:r>
          </a:p>
          <a:p>
            <a:r>
              <a:rPr lang="en-US" sz="2000" b="1" dirty="0" smtClean="0">
                <a:solidFill>
                  <a:schemeClr val="accent1">
                    <a:lumMod val="75000"/>
                  </a:schemeClr>
                </a:solidFill>
                <a:latin typeface="Arial"/>
                <a:cs typeface="Arial"/>
              </a:rPr>
              <a:t>   </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800100"/>
            <a:ext cx="11296650" cy="6001643"/>
          </a:xfrm>
          <a:prstGeom prst="rect">
            <a:avLst/>
          </a:prstGeom>
          <a:noFill/>
        </p:spPr>
        <p:txBody>
          <a:bodyPr wrap="square" rtlCol="0">
            <a:spAutoFit/>
          </a:bodyPr>
          <a:lstStyle/>
          <a:p>
            <a:r>
              <a:rPr lang="en-US" sz="2400" b="1" dirty="0" smtClean="0">
                <a:latin typeface="Calibri" pitchFamily="34" charset="0"/>
                <a:cs typeface="Calibri" pitchFamily="34" charset="0"/>
              </a:rPr>
              <a:t>Training Process:</a:t>
            </a:r>
          </a:p>
          <a:p>
            <a:endParaRPr lang="en-US" sz="2400" dirty="0" smtClean="0">
              <a:latin typeface="Calibri" pitchFamily="34" charset="0"/>
              <a:cs typeface="Calibri" pitchFamily="34" charset="0"/>
            </a:endParaRPr>
          </a:p>
          <a:p>
            <a:r>
              <a:rPr lang="en-US" sz="2400" dirty="0" smtClean="0">
                <a:latin typeface="Calibri" pitchFamily="34" charset="0"/>
                <a:cs typeface="Calibri" pitchFamily="34" charset="0"/>
              </a:rPr>
              <a:t>1. Collecting a diverse dataset of normal user behavior and known key logger activity.</a:t>
            </a:r>
          </a:p>
          <a:p>
            <a:r>
              <a:rPr lang="en-US" sz="2400" dirty="0" smtClean="0">
                <a:latin typeface="Calibri" pitchFamily="34" charset="0"/>
                <a:cs typeface="Calibri" pitchFamily="34" charset="0"/>
              </a:rPr>
              <a:t>2. Extracting relevant features from the collected data.</a:t>
            </a:r>
          </a:p>
          <a:p>
            <a:r>
              <a:rPr lang="en-US" sz="2400" dirty="0" smtClean="0">
                <a:latin typeface="Calibri" pitchFamily="34" charset="0"/>
                <a:cs typeface="Calibri" pitchFamily="34" charset="0"/>
              </a:rPr>
              <a:t>3. Training a behavior-based anomaly detection model using supervised learning techniques.</a:t>
            </a:r>
          </a:p>
          <a:p>
            <a:r>
              <a:rPr lang="en-US" sz="2400" dirty="0" smtClean="0">
                <a:latin typeface="Calibri" pitchFamily="34" charset="0"/>
                <a:cs typeface="Calibri" pitchFamily="34" charset="0"/>
              </a:rPr>
              <a:t>4. Validating and tuning the trained model to optimize performance.</a:t>
            </a:r>
          </a:p>
          <a:p>
            <a:r>
              <a:rPr lang="en-US" sz="2400" dirty="0" smtClean="0">
                <a:latin typeface="Calibri" pitchFamily="34" charset="0"/>
                <a:cs typeface="Calibri" pitchFamily="34" charset="0"/>
              </a:rPr>
              <a:t>5. Integrating and deploying the model into existing cybersecurity systems for real-time monitoring and response.</a:t>
            </a:r>
          </a:p>
          <a:p>
            <a:endParaRPr lang="en-US" sz="2400" b="1" dirty="0" smtClean="0">
              <a:latin typeface="Calibri" pitchFamily="34" charset="0"/>
              <a:cs typeface="Calibri" pitchFamily="34" charset="0"/>
            </a:endParaRPr>
          </a:p>
          <a:p>
            <a:r>
              <a:rPr lang="en-US" sz="2400" b="1" dirty="0" smtClean="0"/>
              <a:t>Prediction Process:</a:t>
            </a:r>
          </a:p>
          <a:p>
            <a:endParaRPr lang="en-US" sz="2400" b="1" dirty="0" smtClean="0">
              <a:latin typeface="Calibri" pitchFamily="34" charset="0"/>
              <a:cs typeface="Calibri" pitchFamily="34" charset="0"/>
            </a:endParaRPr>
          </a:p>
          <a:p>
            <a:r>
              <a:rPr lang="en-US" sz="2400" dirty="0" smtClean="0"/>
              <a:t>1.Real-time monitoring of system and user behavior.</a:t>
            </a:r>
          </a:p>
          <a:p>
            <a:r>
              <a:rPr lang="en-US" sz="2400" dirty="0" smtClean="0"/>
              <a:t>2. Extraction of relevant features from monitored data.</a:t>
            </a:r>
          </a:p>
          <a:p>
            <a:endParaRPr lang="en-US" sz="2400" b="1" dirty="0" smtClean="0">
              <a:latin typeface="Calibri" pitchFamily="34" charset="0"/>
              <a:cs typeface="Calibri" pitchFamily="34" charset="0"/>
            </a:endParaRPr>
          </a:p>
          <a:p>
            <a:endParaRPr lang="en-US" sz="2400" dirty="0">
              <a:latin typeface="Calibri" pitchFamily="34" charset="0"/>
              <a:cs typeface="Calibri"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6300" y="1066800"/>
            <a:ext cx="10420350" cy="4524315"/>
          </a:xfrm>
          <a:prstGeom prst="rect">
            <a:avLst/>
          </a:prstGeom>
          <a:noFill/>
        </p:spPr>
        <p:txBody>
          <a:bodyPr wrap="square" rtlCol="0">
            <a:spAutoFit/>
          </a:bodyPr>
          <a:lstStyle/>
          <a:p>
            <a:r>
              <a:rPr lang="en-US" sz="2400" dirty="0" smtClean="0">
                <a:latin typeface="Calibri" pitchFamily="34" charset="0"/>
                <a:cs typeface="Calibri" pitchFamily="34" charset="0"/>
              </a:rPr>
              <a:t>3. Utilization of behavior-based anomaly detection algorithms to identify abnormal patterns indicative of key logger activity.</a:t>
            </a:r>
          </a:p>
          <a:p>
            <a:r>
              <a:rPr lang="en-US" sz="2400" dirty="0" smtClean="0">
                <a:latin typeface="Calibri" pitchFamily="34" charset="0"/>
                <a:cs typeface="Calibri" pitchFamily="34" charset="0"/>
              </a:rPr>
              <a:t>4. Generation of alerts when suspicious activity is detected.</a:t>
            </a:r>
          </a:p>
          <a:p>
            <a:r>
              <a:rPr lang="en-US" sz="2400" dirty="0" smtClean="0">
                <a:latin typeface="Calibri" pitchFamily="34" charset="0"/>
                <a:cs typeface="Calibri" pitchFamily="34" charset="0"/>
              </a:rPr>
              <a:t>5. Initiation of response actions to mitigate the key logger threat.</a:t>
            </a:r>
          </a:p>
          <a:p>
            <a:r>
              <a:rPr lang="en-US" sz="2400" dirty="0" smtClean="0">
                <a:latin typeface="Calibri" pitchFamily="34" charset="0"/>
                <a:cs typeface="Calibri" pitchFamily="34" charset="0"/>
              </a:rPr>
              <a:t>6. Incorporation of feedback from response actions to improve detection and mitigation strategies.</a:t>
            </a: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lnSpcReduction="10000"/>
          </a:bodyPr>
          <a:lstStyle/>
          <a:p>
            <a:pPr marL="0" indent="0">
              <a:buNone/>
            </a:pPr>
            <a:r>
              <a:rPr lang="en-US" sz="2400" dirty="0" smtClean="0">
                <a:solidFill>
                  <a:schemeClr val="tx1"/>
                </a:solidFill>
                <a:latin typeface="Calibri" pitchFamily="34" charset="0"/>
                <a:cs typeface="Calibri" pitchFamily="34" charset="0"/>
              </a:rPr>
              <a:t>The result of implementing the described approach is a robust system capable of effectively detecting and mitigating key logger activity in real-time. By continuously monitoring system and user behavior, extracting relevant features, and utilizing behavior-based anomaly detection algorithms, the system can identify abnormal patterns indicative of key logger activity with high accuracy. </a:t>
            </a:r>
          </a:p>
          <a:p>
            <a:pPr marL="0" indent="0">
              <a:buNone/>
            </a:pPr>
            <a:endParaRPr lang="en-US" sz="2400" dirty="0" smtClean="0">
              <a:solidFill>
                <a:schemeClr val="tx1"/>
              </a:solidFill>
              <a:latin typeface="Calibri" pitchFamily="34" charset="0"/>
              <a:cs typeface="Calibri" pitchFamily="34" charset="0"/>
            </a:endParaRPr>
          </a:p>
          <a:p>
            <a:pPr marL="0" indent="0">
              <a:buNone/>
            </a:pPr>
            <a:r>
              <a:rPr lang="en-US" sz="2400" dirty="0" smtClean="0">
                <a:solidFill>
                  <a:schemeClr val="tx1"/>
                </a:solidFill>
                <a:latin typeface="Calibri" pitchFamily="34" charset="0"/>
                <a:cs typeface="Calibri" pitchFamily="34" charset="0"/>
              </a:rPr>
              <a:t>As a result, organizations can promptly respond to detected threats, mitigating the risk of data breaches, financial loss, and privacy violations associated with keyloggers. Furthermore, the incorporation of feedback from response actions allows for ongoing improvement of detection and mitigation strategies, enhancing overall cybersecurity resilience.</a:t>
            </a:r>
            <a:endParaRPr lang="en-IN" sz="2400" dirty="0">
              <a:solidFill>
                <a:schemeClr val="tx1"/>
              </a:solidFill>
              <a:latin typeface="Calibri" pitchFamily="34" charset="0"/>
              <a:cs typeface="Calibri" pitchFamily="34" charset="0"/>
            </a:endParaRPr>
          </a:p>
        </p:txBody>
      </p:sp>
    </p:spTree>
    <p:extLst>
      <p:ext uri="{BB962C8B-B14F-4D97-AF65-F5344CB8AC3E}">
        <p14:creationId xmlns=""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504950" y="2986088"/>
            <a:ext cx="9603562" cy="1871662"/>
          </a:xfrm>
          <a:prstGeom prst="rect">
            <a:avLst/>
          </a:prstGeom>
          <a:noFill/>
          <a:ln w="9525">
            <a:noFill/>
            <a:miter lim="800000"/>
            <a:headEnd/>
            <a:tailEnd/>
          </a:ln>
          <a:effectLst/>
        </p:spPr>
      </p:pic>
      <p:sp>
        <p:nvSpPr>
          <p:cNvPr id="3" name="TextBox 2"/>
          <p:cNvSpPr txBox="1"/>
          <p:nvPr/>
        </p:nvSpPr>
        <p:spPr>
          <a:xfrm>
            <a:off x="1466850" y="1428750"/>
            <a:ext cx="2099549" cy="707886"/>
          </a:xfrm>
          <a:prstGeom prst="rect">
            <a:avLst/>
          </a:prstGeom>
          <a:noFill/>
        </p:spPr>
        <p:txBody>
          <a:bodyPr wrap="none" rtlCol="0">
            <a:spAutoFit/>
          </a:bodyPr>
          <a:lstStyle/>
          <a:p>
            <a:r>
              <a:rPr lang="en-US" sz="4000" b="1" dirty="0" smtClean="0">
                <a:solidFill>
                  <a:schemeClr val="accent1"/>
                </a:solidFill>
                <a:latin typeface="Calibri" pitchFamily="34" charset="0"/>
                <a:cs typeface="Calibri" pitchFamily="34" charset="0"/>
              </a:rPr>
              <a:t>OUTPUT:</a:t>
            </a:r>
            <a:endParaRPr lang="en-US" sz="4000" b="1" dirty="0">
              <a:solidFill>
                <a:schemeClr val="accent1"/>
              </a:solidFill>
              <a:latin typeface="Calibri" pitchFamily="34" charset="0"/>
              <a:cs typeface="Calibri"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a:xfrm>
            <a:off x="619292" y="1568726"/>
            <a:ext cx="11029615" cy="4673324"/>
          </a:xfrm>
        </p:spPr>
        <p:txBody>
          <a:bodyPr>
            <a:noAutofit/>
          </a:bodyPr>
          <a:lstStyle/>
          <a:p>
            <a:pPr marL="305435" indent="-305435"/>
            <a:r>
              <a:rPr lang="en-US" sz="2400" dirty="0" smtClean="0">
                <a:solidFill>
                  <a:srgbClr val="0F0F0F"/>
                </a:solidFill>
                <a:latin typeface="Calibri" pitchFamily="34" charset="0"/>
                <a:ea typeface="+mn-lt"/>
                <a:cs typeface="Calibri" pitchFamily="34" charset="0"/>
              </a:rPr>
              <a:t>In conclusion, combating the threat of key loggers requires a comprehensive approach that encompasses preventive measures, such as antivirus software and security policies, as well as proactive detection and response strategies. By leveraging behavior-based anomaly detection algorithms and real-time monitoring, organizations can effectively detect and mitigate key logger activity, minimizing the risk of data breaches and other cybersecurity incidents.</a:t>
            </a:r>
          </a:p>
          <a:p>
            <a:pPr marL="305435" indent="-305435">
              <a:buNone/>
            </a:pPr>
            <a:endParaRPr lang="en-US" sz="2400" dirty="0" smtClean="0">
              <a:solidFill>
                <a:srgbClr val="0F0F0F"/>
              </a:solidFill>
              <a:latin typeface="Calibri" pitchFamily="34" charset="0"/>
              <a:ea typeface="+mn-lt"/>
              <a:cs typeface="Calibri" pitchFamily="34" charset="0"/>
            </a:endParaRPr>
          </a:p>
          <a:p>
            <a:pPr marL="305435" indent="-305435"/>
            <a:r>
              <a:rPr lang="en-US" sz="2400" dirty="0" smtClean="0">
                <a:solidFill>
                  <a:srgbClr val="0F0F0F"/>
                </a:solidFill>
                <a:latin typeface="Calibri" pitchFamily="34" charset="0"/>
                <a:ea typeface="+mn-lt"/>
                <a:cs typeface="Calibri" pitchFamily="34" charset="0"/>
              </a:rPr>
              <a:t>Furthermore, continuous improvement through feedback analysis ensures that detection and mitigation strategies remain effective in the face of evolving threats. Overall, by implementing the described approach, individuals and organizations can enhance their cybersecurity posture and safeguard sensitive information from the pervasive threat posed by key loggers.</a:t>
            </a:r>
            <a:endParaRPr lang="en-IN" sz="2400" dirty="0">
              <a:latin typeface="Calibri" pitchFamily="34" charset="0"/>
              <a:cs typeface="Calibri" pitchFamily="34" charset="0"/>
            </a:endParaRPr>
          </a:p>
        </p:txBody>
      </p:sp>
    </p:spTree>
    <p:extLst>
      <p:ext uri="{BB962C8B-B14F-4D97-AF65-F5344CB8AC3E}">
        <p14:creationId xmlns=""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485942" y="1683026"/>
            <a:ext cx="11029615" cy="4673324"/>
          </a:xfrm>
        </p:spPr>
        <p:txBody>
          <a:bodyPr>
            <a:noAutofit/>
          </a:bodyPr>
          <a:lstStyle/>
          <a:p>
            <a:pPr marL="305435" indent="-305435">
              <a:buNone/>
            </a:pPr>
            <a:r>
              <a:rPr lang="en-US" sz="2400" dirty="0" smtClean="0">
                <a:solidFill>
                  <a:schemeClr val="tx1"/>
                </a:solidFill>
                <a:latin typeface="Calibri" pitchFamily="34" charset="0"/>
                <a:cs typeface="Calibri" pitchFamily="34" charset="0"/>
              </a:rPr>
              <a:t>The future scope for combating key loggers and enhancing cybersecurity resilience includes:</a:t>
            </a:r>
          </a:p>
          <a:p>
            <a:pPr marL="305435" indent="-305435">
              <a:buNone/>
            </a:pPr>
            <a:r>
              <a:rPr lang="en-US" sz="2400" dirty="0" smtClean="0">
                <a:solidFill>
                  <a:schemeClr val="tx1"/>
                </a:solidFill>
                <a:latin typeface="Calibri" pitchFamily="34" charset="0"/>
                <a:cs typeface="Calibri" pitchFamily="34" charset="0"/>
              </a:rPr>
              <a:t>1. Advancements in machine learning and artificial intelligence for detection.</a:t>
            </a:r>
          </a:p>
          <a:p>
            <a:pPr marL="305435" indent="-305435">
              <a:buNone/>
            </a:pPr>
            <a:r>
              <a:rPr lang="en-US" sz="2400" dirty="0" smtClean="0">
                <a:solidFill>
                  <a:schemeClr val="tx1"/>
                </a:solidFill>
                <a:latin typeface="Calibri" pitchFamily="34" charset="0"/>
                <a:cs typeface="Calibri" pitchFamily="34" charset="0"/>
              </a:rPr>
              <a:t>2. Integration of behavioral biometrics for authentication.</a:t>
            </a:r>
          </a:p>
          <a:p>
            <a:pPr marL="305435" indent="-305435">
              <a:buNone/>
            </a:pPr>
            <a:r>
              <a:rPr lang="en-US" sz="2400" dirty="0" smtClean="0">
                <a:solidFill>
                  <a:schemeClr val="tx1"/>
                </a:solidFill>
                <a:latin typeface="Calibri" pitchFamily="34" charset="0"/>
                <a:cs typeface="Calibri" pitchFamily="34" charset="0"/>
              </a:rPr>
              <a:t>3. Innovations in endpoint security solutions.</a:t>
            </a:r>
          </a:p>
          <a:p>
            <a:pPr marL="305435" indent="-305435">
              <a:buNone/>
            </a:pPr>
            <a:r>
              <a:rPr lang="en-US" sz="2400" dirty="0" smtClean="0">
                <a:solidFill>
                  <a:schemeClr val="tx1"/>
                </a:solidFill>
                <a:latin typeface="Calibri" pitchFamily="34" charset="0"/>
                <a:cs typeface="Calibri" pitchFamily="34" charset="0"/>
              </a:rPr>
              <a:t>4. Collaboration and information sharing for threat intelligence.</a:t>
            </a:r>
          </a:p>
          <a:p>
            <a:pPr marL="305435" indent="-305435">
              <a:buNone/>
            </a:pPr>
            <a:r>
              <a:rPr lang="en-US" sz="2400" dirty="0" smtClean="0">
                <a:solidFill>
                  <a:schemeClr val="tx1"/>
                </a:solidFill>
                <a:latin typeface="Calibri" pitchFamily="34" charset="0"/>
                <a:cs typeface="Calibri" pitchFamily="34" charset="0"/>
              </a:rPr>
              <a:t>5. Securing Internet of Things (IoT) ecosystems against key loggers.</a:t>
            </a:r>
          </a:p>
          <a:p>
            <a:pPr marL="305435" indent="-305435">
              <a:buNone/>
            </a:pPr>
            <a:r>
              <a:rPr lang="en-US" sz="2400" dirty="0" smtClean="0">
                <a:solidFill>
                  <a:schemeClr val="tx1"/>
                </a:solidFill>
                <a:latin typeface="Calibri" pitchFamily="34" charset="0"/>
                <a:cs typeface="Calibri" pitchFamily="34" charset="0"/>
              </a:rPr>
              <a:t>6. User education and awareness initiatives.</a:t>
            </a:r>
          </a:p>
          <a:p>
            <a:pPr marL="305435" indent="-305435">
              <a:buNone/>
            </a:pPr>
            <a:r>
              <a:rPr lang="en-US" sz="2400" dirty="0" smtClean="0">
                <a:solidFill>
                  <a:schemeClr val="tx1"/>
                </a:solidFill>
                <a:latin typeface="Calibri" pitchFamily="34" charset="0"/>
                <a:cs typeface="Calibri" pitchFamily="34" charset="0"/>
              </a:rPr>
              <a:t>7. Development of regulatory frameworks and industry standards.</a:t>
            </a:r>
            <a:endParaRPr lang="en-US" sz="2400" dirty="0">
              <a:solidFill>
                <a:schemeClr val="tx1"/>
              </a:solidFill>
              <a:latin typeface="Calibri" pitchFamily="34" charset="0"/>
              <a:cs typeface="Calibri" pitchFamily="34" charset="0"/>
            </a:endParaRP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normAutofit/>
          </a:bodyPr>
          <a:lstStyle/>
          <a:p>
            <a:r>
              <a:rPr lang="en-US" sz="4000" b="1" dirty="0">
                <a:solidFill>
                  <a:srgbClr val="002060"/>
                </a:solidFill>
                <a:latin typeface="Calibri" pitchFamily="34" charset="0"/>
                <a:cs typeface="Calibri"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400" b="1" dirty="0">
                <a:solidFill>
                  <a:schemeClr val="tx1"/>
                </a:solidFill>
                <a:latin typeface="Calibri" pitchFamily="34" charset="0"/>
                <a:ea typeface="+mn-lt"/>
                <a:cs typeface="Calibri" pitchFamily="34" charset="0"/>
              </a:rPr>
              <a:t>Problem </a:t>
            </a:r>
            <a:r>
              <a:rPr lang="en-US" sz="2400" b="1" dirty="0" smtClean="0">
                <a:solidFill>
                  <a:schemeClr val="tx1"/>
                </a:solidFill>
                <a:latin typeface="Calibri" pitchFamily="34" charset="0"/>
                <a:ea typeface="+mn-lt"/>
                <a:cs typeface="Calibri" pitchFamily="34" charset="0"/>
              </a:rPr>
              <a:t>Statement</a:t>
            </a:r>
            <a:endParaRPr lang="en-US" sz="2400" dirty="0">
              <a:solidFill>
                <a:schemeClr val="tx1"/>
              </a:solidFill>
              <a:latin typeface="Calibri" pitchFamily="34" charset="0"/>
              <a:cs typeface="Calibri" pitchFamily="34" charset="0"/>
            </a:endParaRPr>
          </a:p>
          <a:p>
            <a:pPr marL="305435" indent="-305435"/>
            <a:r>
              <a:rPr lang="en-US" sz="2400" b="1" dirty="0">
                <a:solidFill>
                  <a:schemeClr val="tx1"/>
                </a:solidFill>
                <a:latin typeface="Calibri" pitchFamily="34" charset="0"/>
                <a:ea typeface="+mn-lt"/>
                <a:cs typeface="Calibri" pitchFamily="34" charset="0"/>
              </a:rPr>
              <a:t>Proposed System/Solution</a:t>
            </a:r>
            <a:endParaRPr lang="en-US" sz="2400" dirty="0">
              <a:solidFill>
                <a:schemeClr val="tx1"/>
              </a:solidFill>
              <a:latin typeface="Calibri" pitchFamily="34" charset="0"/>
              <a:cs typeface="Calibri" pitchFamily="34" charset="0"/>
            </a:endParaRPr>
          </a:p>
          <a:p>
            <a:pPr marL="305435" indent="-305435"/>
            <a:r>
              <a:rPr lang="en-US" sz="2400" b="1" dirty="0">
                <a:solidFill>
                  <a:schemeClr val="tx1"/>
                </a:solidFill>
                <a:latin typeface="Calibri" pitchFamily="34" charset="0"/>
                <a:ea typeface="+mn-lt"/>
                <a:cs typeface="Calibri" pitchFamily="34" charset="0"/>
              </a:rPr>
              <a:t>System Development </a:t>
            </a:r>
            <a:r>
              <a:rPr lang="en-US" sz="2400" b="1" dirty="0" smtClean="0">
                <a:solidFill>
                  <a:schemeClr val="tx1"/>
                </a:solidFill>
                <a:latin typeface="Calibri" pitchFamily="34" charset="0"/>
                <a:ea typeface="+mn-lt"/>
                <a:cs typeface="Calibri" pitchFamily="34" charset="0"/>
              </a:rPr>
              <a:t>Approach</a:t>
            </a:r>
            <a:endParaRPr lang="en-US" sz="2400" dirty="0">
              <a:solidFill>
                <a:schemeClr val="tx1"/>
              </a:solidFill>
              <a:latin typeface="Calibri" pitchFamily="34" charset="0"/>
              <a:ea typeface="+mn-lt"/>
              <a:cs typeface="Calibri" pitchFamily="34" charset="0"/>
            </a:endParaRPr>
          </a:p>
          <a:p>
            <a:pPr marL="305435" indent="-305435"/>
            <a:r>
              <a:rPr lang="en-US" sz="2400" b="1" dirty="0">
                <a:solidFill>
                  <a:schemeClr val="tx1"/>
                </a:solidFill>
                <a:latin typeface="Calibri" pitchFamily="34" charset="0"/>
                <a:ea typeface="+mn-lt"/>
                <a:cs typeface="Calibri" pitchFamily="34" charset="0"/>
              </a:rPr>
              <a:t>Algorithm &amp; Deployment  </a:t>
            </a:r>
            <a:endParaRPr lang="en-US" sz="2400" dirty="0">
              <a:solidFill>
                <a:schemeClr val="tx1"/>
              </a:solidFill>
              <a:latin typeface="Calibri" pitchFamily="34" charset="0"/>
              <a:cs typeface="Calibri" pitchFamily="34" charset="0"/>
            </a:endParaRPr>
          </a:p>
          <a:p>
            <a:pPr marL="305435" indent="-305435"/>
            <a:r>
              <a:rPr lang="en-US" sz="2400" b="1" dirty="0" smtClean="0">
                <a:solidFill>
                  <a:schemeClr val="tx1"/>
                </a:solidFill>
                <a:latin typeface="Calibri" pitchFamily="34" charset="0"/>
                <a:ea typeface="+mn-lt"/>
                <a:cs typeface="Calibri" pitchFamily="34" charset="0"/>
              </a:rPr>
              <a:t>Result</a:t>
            </a:r>
            <a:endParaRPr lang="en-US" sz="2400" b="1" dirty="0">
              <a:solidFill>
                <a:schemeClr val="tx1"/>
              </a:solidFill>
              <a:latin typeface="Calibri" pitchFamily="34" charset="0"/>
              <a:ea typeface="+mn-lt"/>
              <a:cs typeface="Calibri" pitchFamily="34" charset="0"/>
            </a:endParaRPr>
          </a:p>
          <a:p>
            <a:pPr marL="305435" indent="-305435"/>
            <a:r>
              <a:rPr lang="en-US" sz="2400" b="1" dirty="0">
                <a:solidFill>
                  <a:schemeClr val="tx1"/>
                </a:solidFill>
                <a:latin typeface="Calibri" pitchFamily="34" charset="0"/>
                <a:ea typeface="+mn-lt"/>
                <a:cs typeface="Calibri" pitchFamily="34" charset="0"/>
              </a:rPr>
              <a:t>Conclusion</a:t>
            </a:r>
            <a:endParaRPr lang="en-US" sz="2400" dirty="0">
              <a:solidFill>
                <a:schemeClr val="tx1"/>
              </a:solidFill>
              <a:latin typeface="Calibri" pitchFamily="34" charset="0"/>
              <a:cs typeface="Calibri" pitchFamily="34" charset="0"/>
            </a:endParaRPr>
          </a:p>
          <a:p>
            <a:pPr marL="305435" indent="-305435"/>
            <a:r>
              <a:rPr lang="en-US" sz="2400" b="1" dirty="0">
                <a:solidFill>
                  <a:schemeClr val="tx1"/>
                </a:solidFill>
                <a:latin typeface="Calibri" pitchFamily="34" charset="0"/>
                <a:ea typeface="+mn-lt"/>
                <a:cs typeface="Calibri" pitchFamily="34" charset="0"/>
              </a:rPr>
              <a:t>Future Scope</a:t>
            </a:r>
          </a:p>
          <a:p>
            <a:pPr marL="305435" indent="-305435">
              <a:buNone/>
            </a:pPr>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619292" y="96885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a:t>
            </a:r>
            <a:r>
              <a:rPr lang="en-US" sz="4400" b="1" dirty="0">
                <a:solidFill>
                  <a:schemeClr val="accent1"/>
                </a:solidFill>
                <a:latin typeface="Calibri" pitchFamily="34" charset="0"/>
                <a:cs typeface="Calibri" pitchFamily="34" charset="0"/>
              </a:rPr>
              <a:t>Statem</a:t>
            </a:r>
            <a:r>
              <a:rPr lang="en-US" sz="4400" b="1" dirty="0">
                <a:solidFill>
                  <a:schemeClr val="accent1"/>
                </a:solidFill>
                <a:latin typeface="Arial" panose="020B0604020202020204" pitchFamily="34" charset="0"/>
                <a:cs typeface="Arial" panose="020B0604020202020204" pitchFamily="34" charset="0"/>
              </a:rPr>
              <a:t>ent</a:t>
            </a:r>
            <a:endParaRPr lang="en-US" sz="4400" dirty="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lnSpc>
                <a:spcPct val="150000"/>
              </a:lnSpc>
              <a:buNone/>
            </a:pPr>
            <a:r>
              <a:rPr lang="en-US" sz="2400" dirty="0" smtClean="0">
                <a:latin typeface="Calibri" pitchFamily="34" charset="0"/>
                <a:cs typeface="Calibri" pitchFamily="34" charset="0"/>
              </a:rPr>
              <a:t>    </a:t>
            </a:r>
            <a:r>
              <a:rPr lang="en-US" sz="2400" dirty="0" smtClean="0">
                <a:solidFill>
                  <a:schemeClr val="tx1"/>
                </a:solidFill>
                <a:latin typeface="Calibri" pitchFamily="34" charset="0"/>
                <a:cs typeface="Calibri" pitchFamily="34" charset="0"/>
              </a:rPr>
              <a:t>In today's digital age, where cybersecurity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endParaRPr lang="en-IN" sz="2400" dirty="0">
              <a:solidFill>
                <a:schemeClr val="tx1"/>
              </a:solidFill>
              <a:latin typeface="Calibri" pitchFamily="34" charset="0"/>
              <a:cs typeface="Calibri" pitchFamily="34" charset="0"/>
            </a:endParaRPr>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solidFill>
                  <a:schemeClr val="accent1"/>
                </a:solidFill>
                <a:latin typeface="Calibri" pitchFamily="34" charset="0"/>
                <a:cs typeface="Calibri" pitchFamily="34" charset="0"/>
              </a:rPr>
              <a:t>Proposed SOLUTION</a:t>
            </a:r>
            <a:endParaRPr lang="en-US" sz="4000" b="1" dirty="0">
              <a:solidFill>
                <a:schemeClr val="accent1"/>
              </a:solidFill>
              <a:latin typeface="Calibri" pitchFamily="34" charset="0"/>
              <a:cs typeface="Calibri" pitchFamily="34" charset="0"/>
            </a:endParaRPr>
          </a:p>
        </p:txBody>
      </p:sp>
      <p:sp>
        <p:nvSpPr>
          <p:cNvPr id="3" name="TextBox 2"/>
          <p:cNvSpPr txBox="1"/>
          <p:nvPr/>
        </p:nvSpPr>
        <p:spPr>
          <a:xfrm>
            <a:off x="266700" y="1390650"/>
            <a:ext cx="10534650" cy="4893647"/>
          </a:xfrm>
          <a:prstGeom prst="rect">
            <a:avLst/>
          </a:prstGeom>
          <a:noFill/>
        </p:spPr>
        <p:txBody>
          <a:bodyPr wrap="square" rtlCol="0">
            <a:spAutoFit/>
          </a:bodyPr>
          <a:lstStyle/>
          <a:p>
            <a:pPr marL="305435" indent="-305435"/>
            <a:endParaRPr lang="en-IN" sz="2400" b="1" dirty="0" smtClean="0">
              <a:latin typeface="Calibri" pitchFamily="34" charset="0"/>
              <a:cs typeface="Calibri" pitchFamily="34" charset="0"/>
            </a:endParaRPr>
          </a:p>
          <a:p>
            <a:r>
              <a:rPr lang="en-US" sz="2400" dirty="0" smtClean="0">
                <a:latin typeface="Calibri" pitchFamily="34" charset="0"/>
                <a:cs typeface="Calibri" pitchFamily="34" charset="0"/>
              </a:rPr>
              <a:t>There are several steps individuals and organizations can take to protect against key loggers and mitigate the risks associated with them:</a:t>
            </a:r>
          </a:p>
          <a:p>
            <a:endParaRPr lang="en-US" sz="2400" dirty="0" smtClean="0">
              <a:latin typeface="Calibri" pitchFamily="34" charset="0"/>
              <a:cs typeface="Calibri" pitchFamily="34" charset="0"/>
            </a:endParaRPr>
          </a:p>
          <a:p>
            <a:r>
              <a:rPr lang="en-US" sz="2400" b="1" dirty="0" smtClean="0">
                <a:latin typeface="Calibri" pitchFamily="34" charset="0"/>
                <a:cs typeface="Calibri" pitchFamily="34" charset="0"/>
              </a:rPr>
              <a:t>1. Use Antivirus and Antimalware Software: </a:t>
            </a:r>
            <a:r>
              <a:rPr lang="en-US" sz="2400" dirty="0" smtClean="0">
                <a:latin typeface="Calibri" pitchFamily="34" charset="0"/>
                <a:cs typeface="Calibri" pitchFamily="34" charset="0"/>
              </a:rPr>
              <a:t>Employ reputable antivirus and antimalware software and keep it updated regularly. These programs can detect and remove key loggers and other malicious software from your system.</a:t>
            </a:r>
          </a:p>
          <a:p>
            <a:endParaRPr lang="en-US" sz="2400" dirty="0" smtClean="0">
              <a:latin typeface="Calibri" pitchFamily="34" charset="0"/>
              <a:cs typeface="Calibri" pitchFamily="34" charset="0"/>
            </a:endParaRPr>
          </a:p>
          <a:p>
            <a:r>
              <a:rPr lang="en-US" sz="2400" b="1" dirty="0" smtClean="0">
                <a:latin typeface="Calibri" pitchFamily="34" charset="0"/>
                <a:cs typeface="Calibri" pitchFamily="34" charset="0"/>
              </a:rPr>
              <a:t>2. Keep Software Updated: </a:t>
            </a:r>
            <a:r>
              <a:rPr lang="en-US" sz="2400" dirty="0" smtClean="0">
                <a:latin typeface="Calibri" pitchFamily="34" charset="0"/>
                <a:cs typeface="Calibri" pitchFamily="34" charset="0"/>
              </a:rPr>
              <a:t>Ensure that your operating system, applications, and security software are all up to date with the latest security patches and updates. Software updates often include fixes for known vulnerabilities that key loggers may exploit.</a:t>
            </a:r>
          </a:p>
          <a:p>
            <a:endParaRPr lang="en-US" sz="24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2450" y="642342"/>
            <a:ext cx="10610850" cy="6463308"/>
          </a:xfrm>
          <a:prstGeom prst="rect">
            <a:avLst/>
          </a:prstGeom>
          <a:noFill/>
        </p:spPr>
        <p:txBody>
          <a:bodyPr wrap="square" rtlCol="0">
            <a:spAutoFit/>
          </a:bodyPr>
          <a:lstStyle/>
          <a:p>
            <a:r>
              <a:rPr lang="en-US" sz="2400" b="1" dirty="0" smtClean="0">
                <a:latin typeface="Calibri" pitchFamily="34" charset="0"/>
                <a:cs typeface="Calibri" pitchFamily="34" charset="0"/>
              </a:rPr>
              <a:t>3. Be Cautious of Email Attachments and Links: </a:t>
            </a:r>
            <a:r>
              <a:rPr lang="en-US" sz="2400" dirty="0" smtClean="0">
                <a:latin typeface="Calibri" pitchFamily="34" charset="0"/>
                <a:cs typeface="Calibri" pitchFamily="34" charset="0"/>
              </a:rPr>
              <a:t>Avoid opening email attachments or clicking on links from unknown or suspicious sources. These could contain malware, including key loggers.</a:t>
            </a:r>
          </a:p>
          <a:p>
            <a:endParaRPr lang="en-US" sz="2400" dirty="0" smtClean="0">
              <a:latin typeface="Calibri" pitchFamily="34" charset="0"/>
              <a:cs typeface="Calibri" pitchFamily="34" charset="0"/>
            </a:endParaRPr>
          </a:p>
          <a:p>
            <a:r>
              <a:rPr lang="en-US" sz="2400" b="1" dirty="0" smtClean="0">
                <a:latin typeface="Calibri" pitchFamily="34" charset="0"/>
                <a:cs typeface="Calibri" pitchFamily="34" charset="0"/>
              </a:rPr>
              <a:t>4. Use Firewalls: </a:t>
            </a:r>
            <a:r>
              <a:rPr lang="en-US" sz="2400" dirty="0" smtClean="0">
                <a:latin typeface="Calibri" pitchFamily="34" charset="0"/>
                <a:cs typeface="Calibri" pitchFamily="34" charset="0"/>
              </a:rPr>
              <a:t>Enable firewalls on your computer and network to monitor and control incoming and outgoing traffic. Firewalls can help block unauthorized access and prevent key loggers from sending captured data to remote servers</a:t>
            </a:r>
            <a:r>
              <a:rPr lang="en-US" dirty="0" smtClean="0">
                <a:latin typeface="Calibri" pitchFamily="34" charset="0"/>
                <a:cs typeface="Calibri" pitchFamily="34" charset="0"/>
              </a:rPr>
              <a:t>.</a:t>
            </a:r>
          </a:p>
          <a:p>
            <a:endParaRPr lang="en-US" dirty="0" smtClean="0">
              <a:latin typeface="Calibri" pitchFamily="34" charset="0"/>
              <a:cs typeface="Calibri" pitchFamily="34" charset="0"/>
            </a:endParaRPr>
          </a:p>
          <a:p>
            <a:r>
              <a:rPr lang="en-US" sz="2400" b="1" dirty="0" smtClean="0">
                <a:latin typeface="Calibri" pitchFamily="34" charset="0"/>
                <a:cs typeface="Calibri" pitchFamily="34" charset="0"/>
              </a:rPr>
              <a:t>5. Practice Safe Browsing Habits: </a:t>
            </a:r>
            <a:r>
              <a:rPr lang="en-US" sz="2400" dirty="0" smtClean="0">
                <a:latin typeface="Calibri" pitchFamily="34" charset="0"/>
                <a:cs typeface="Calibri" pitchFamily="34" charset="0"/>
              </a:rPr>
              <a:t>Be cautious when browsing the internet and only visit trusted websites. Avoid downloading software from unverified sources, as they may contain key loggers or other malware.</a:t>
            </a:r>
          </a:p>
          <a:p>
            <a:endParaRPr lang="en-US" sz="2400" dirty="0" smtClean="0">
              <a:latin typeface="Calibri" pitchFamily="34" charset="0"/>
              <a:cs typeface="Calibri" pitchFamily="34" charset="0"/>
            </a:endParaRPr>
          </a:p>
          <a:p>
            <a:r>
              <a:rPr lang="en-US" sz="2400" b="1" dirty="0" smtClean="0">
                <a:latin typeface="Calibri" pitchFamily="34" charset="0"/>
                <a:cs typeface="Calibri" pitchFamily="34" charset="0"/>
              </a:rPr>
              <a:t>6. Use Virtual Keyboards: </a:t>
            </a:r>
            <a:r>
              <a:rPr lang="en-US" sz="2400" dirty="0" smtClean="0">
                <a:latin typeface="Calibri" pitchFamily="34" charset="0"/>
                <a:cs typeface="Calibri" pitchFamily="34" charset="0"/>
              </a:rPr>
              <a:t>When entering sensitive information such as passwords or credit card details, consider using a virtual keyboard instead of a physical one. Virtual keyboards can help thwart key loggers by allowing users to input characters via mouse clicks or touch screen taps</a:t>
            </a:r>
          </a:p>
          <a:p>
            <a:endParaRPr lang="en-US" dirty="0" smtClean="0"/>
          </a:p>
          <a:p>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0550" y="210026"/>
            <a:ext cx="10610850" cy="6278642"/>
          </a:xfrm>
          <a:prstGeom prst="rect">
            <a:avLst/>
          </a:prstGeom>
          <a:noFill/>
        </p:spPr>
        <p:txBody>
          <a:bodyPr wrap="square" rtlCol="0">
            <a:spAutoFit/>
          </a:bodyPr>
          <a:lstStyle/>
          <a:p>
            <a:r>
              <a:rPr lang="en-US" sz="2400" dirty="0" smtClean="0"/>
              <a:t>.</a:t>
            </a:r>
          </a:p>
          <a:p>
            <a:endParaRPr lang="en-US" sz="2400" dirty="0" smtClean="0"/>
          </a:p>
          <a:p>
            <a:r>
              <a:rPr lang="en-US" sz="2400" b="1" dirty="0" smtClean="0">
                <a:latin typeface="Calibri" pitchFamily="34" charset="0"/>
                <a:cs typeface="Calibri" pitchFamily="34" charset="0"/>
              </a:rPr>
              <a:t>7. Implement Two-Factor Authentication (2FA): </a:t>
            </a:r>
            <a:r>
              <a:rPr lang="en-US" sz="2400" dirty="0" smtClean="0">
                <a:latin typeface="Calibri" pitchFamily="34" charset="0"/>
                <a:cs typeface="Calibri" pitchFamily="34" charset="0"/>
              </a:rPr>
              <a:t>Enable two-factor authentication whenever possible, especially for accessing sensitive accounts or services. Even if a key logger captures your password, 2FA adds an extra layer of security by requiring a second form of verification.</a:t>
            </a:r>
          </a:p>
          <a:p>
            <a:endParaRPr lang="en-US" sz="2400" dirty="0" smtClean="0">
              <a:latin typeface="Calibri" pitchFamily="34" charset="0"/>
              <a:cs typeface="Calibri" pitchFamily="34" charset="0"/>
            </a:endParaRPr>
          </a:p>
          <a:p>
            <a:r>
              <a:rPr lang="en-US" sz="2400" b="1" dirty="0" smtClean="0">
                <a:latin typeface="Calibri" pitchFamily="34" charset="0"/>
                <a:cs typeface="Calibri" pitchFamily="34" charset="0"/>
              </a:rPr>
              <a:t>8. Regularly Monitor Accounts: </a:t>
            </a:r>
            <a:r>
              <a:rPr lang="en-US" sz="2400" dirty="0" smtClean="0">
                <a:latin typeface="Calibri" pitchFamily="34" charset="0"/>
                <a:cs typeface="Calibri" pitchFamily="34" charset="0"/>
              </a:rPr>
              <a:t>Keep a close eye on your bank accounts, credit card statements, and other financial accounts for any unauthorized activity. If you suspect your information has been compromised, take immediate action to secure your accounts and report any suspicious activity to the appropriate authorities.</a:t>
            </a:r>
          </a:p>
          <a:p>
            <a:endParaRPr lang="en-US" sz="2400" b="1" dirty="0" smtClean="0">
              <a:latin typeface="Calibri" pitchFamily="34" charset="0"/>
              <a:cs typeface="Calibri" pitchFamily="34" charset="0"/>
            </a:endParaRPr>
          </a:p>
          <a:p>
            <a:r>
              <a:rPr lang="en-US" sz="2400" b="1" dirty="0" smtClean="0">
                <a:latin typeface="Calibri" pitchFamily="34" charset="0"/>
                <a:cs typeface="Calibri" pitchFamily="34" charset="0"/>
              </a:rPr>
              <a:t>9. Educate Employees: </a:t>
            </a:r>
            <a:r>
              <a:rPr lang="en-US" sz="2400" dirty="0" smtClean="0">
                <a:latin typeface="Calibri" pitchFamily="34" charset="0"/>
                <a:cs typeface="Calibri" pitchFamily="34" charset="0"/>
              </a:rPr>
              <a:t>Organizations should provide cybersecurity awareness training to employees to help them recognize the signs of phishing attempts, malicious software, and other cyber threats. Educated employees are better equipped to avoid falling victim to key loggers and other cyber attacks.</a:t>
            </a:r>
          </a:p>
          <a:p>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6750" y="1123950"/>
            <a:ext cx="10172700" cy="2677656"/>
          </a:xfrm>
          <a:prstGeom prst="rect">
            <a:avLst/>
          </a:prstGeom>
          <a:noFill/>
        </p:spPr>
        <p:txBody>
          <a:bodyPr wrap="square" rtlCol="0">
            <a:spAutoFit/>
          </a:bodyPr>
          <a:lstStyle/>
          <a:p>
            <a:r>
              <a:rPr lang="en-US" sz="2400" b="1" dirty="0" smtClean="0">
                <a:latin typeface="Calibri" pitchFamily="34" charset="0"/>
                <a:cs typeface="Calibri" pitchFamily="34" charset="0"/>
              </a:rPr>
              <a:t>10. Encrypt Sensitive Data: </a:t>
            </a:r>
            <a:r>
              <a:rPr lang="en-US" sz="2400" dirty="0" smtClean="0">
                <a:latin typeface="Calibri" pitchFamily="34" charset="0"/>
                <a:cs typeface="Calibri" pitchFamily="34" charset="0"/>
              </a:rPr>
              <a:t>Use encryption tools to protect sensitive data stored on your computer or transmitted over the internet. Encryption makes it more difficult for key loggers to capture and decipher the information they intercept.</a:t>
            </a:r>
          </a:p>
          <a:p>
            <a:endParaRPr lang="en-US" sz="2400" dirty="0" smtClean="0">
              <a:latin typeface="Calibri" pitchFamily="34" charset="0"/>
              <a:cs typeface="Calibri" pitchFamily="34" charset="0"/>
            </a:endParaRPr>
          </a:p>
          <a:p>
            <a:r>
              <a:rPr lang="en-US" sz="2400" dirty="0" smtClean="0">
                <a:latin typeface="Calibri" pitchFamily="34" charset="0"/>
                <a:cs typeface="Calibri" pitchFamily="34" charset="0"/>
              </a:rPr>
              <a:t>By implementing these security measures, individuals and organizations can significantly reduce the risk posed by key loggers and better protect their sensitive information from unauthorized access and exploitation.</a:t>
            </a:r>
            <a:endParaRPr lang="en-IN" sz="2400" dirty="0">
              <a:latin typeface="Calibri" pitchFamily="34" charset="0"/>
              <a:cs typeface="Calibri"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485942" y="1625876"/>
            <a:ext cx="11439358" cy="4673324"/>
          </a:xfrm>
        </p:spPr>
        <p:txBody>
          <a:bodyPr>
            <a:noAutofit/>
          </a:bodyPr>
          <a:lstStyle/>
          <a:p>
            <a:pPr marL="0" indent="0">
              <a:lnSpc>
                <a:spcPct val="100000"/>
              </a:lnSpc>
              <a:buNone/>
            </a:pPr>
            <a:r>
              <a:rPr lang="en-US" sz="2400" b="1" dirty="0" smtClean="0">
                <a:solidFill>
                  <a:srgbClr val="0F0F0F"/>
                </a:solidFill>
                <a:latin typeface="Calibri" pitchFamily="34" charset="0"/>
                <a:cs typeface="Calibri" pitchFamily="34" charset="0"/>
              </a:rPr>
              <a:t>A systemic approach to combating key loggers involves:</a:t>
            </a:r>
          </a:p>
          <a:p>
            <a:pPr marL="0" indent="0">
              <a:lnSpc>
                <a:spcPct val="100000"/>
              </a:lnSpc>
              <a:buNone/>
            </a:pPr>
            <a:r>
              <a:rPr lang="en-US" sz="2400" b="1" dirty="0" smtClean="0">
                <a:solidFill>
                  <a:srgbClr val="0F0F0F"/>
                </a:solidFill>
                <a:latin typeface="Calibri" pitchFamily="34" charset="0"/>
                <a:cs typeface="Calibri" pitchFamily="34" charset="0"/>
              </a:rPr>
              <a:t>1. Assessing risks comprehensively.</a:t>
            </a:r>
          </a:p>
          <a:p>
            <a:pPr marL="0" indent="0">
              <a:lnSpc>
                <a:spcPct val="100000"/>
              </a:lnSpc>
              <a:buNone/>
            </a:pPr>
            <a:r>
              <a:rPr lang="en-US" sz="2400" b="1" dirty="0" smtClean="0">
                <a:solidFill>
                  <a:srgbClr val="0F0F0F"/>
                </a:solidFill>
                <a:latin typeface="Calibri" pitchFamily="34" charset="0"/>
                <a:cs typeface="Calibri" pitchFamily="34" charset="0"/>
              </a:rPr>
              <a:t>2. Establishing robust security policies and procedures.</a:t>
            </a:r>
          </a:p>
          <a:p>
            <a:pPr marL="0" indent="0">
              <a:lnSpc>
                <a:spcPct val="100000"/>
              </a:lnSpc>
              <a:buNone/>
            </a:pPr>
            <a:r>
              <a:rPr lang="en-US" sz="2400" b="1" dirty="0" smtClean="0">
                <a:solidFill>
                  <a:srgbClr val="0F0F0F"/>
                </a:solidFill>
                <a:latin typeface="Calibri" pitchFamily="34" charset="0"/>
                <a:cs typeface="Calibri" pitchFamily="34" charset="0"/>
              </a:rPr>
              <a:t>3. Deploying advanced cybersecurity technologies.</a:t>
            </a:r>
          </a:p>
          <a:p>
            <a:pPr marL="0" indent="0">
              <a:lnSpc>
                <a:spcPct val="100000"/>
              </a:lnSpc>
              <a:buNone/>
            </a:pPr>
            <a:r>
              <a:rPr lang="en-US" sz="2400" b="1" dirty="0" smtClean="0">
                <a:solidFill>
                  <a:srgbClr val="0F0F0F"/>
                </a:solidFill>
                <a:latin typeface="Calibri" pitchFamily="34" charset="0"/>
                <a:cs typeface="Calibri" pitchFamily="34" charset="0"/>
              </a:rPr>
              <a:t>4. Implementing continuous monitoring and detection mechanisms.</a:t>
            </a:r>
          </a:p>
          <a:p>
            <a:pPr marL="0" indent="0">
              <a:lnSpc>
                <a:spcPct val="100000"/>
              </a:lnSpc>
              <a:buNone/>
            </a:pPr>
            <a:r>
              <a:rPr lang="en-US" sz="2400" b="1" dirty="0" smtClean="0">
                <a:solidFill>
                  <a:srgbClr val="0F0F0F"/>
                </a:solidFill>
                <a:latin typeface="Calibri" pitchFamily="34" charset="0"/>
                <a:cs typeface="Calibri" pitchFamily="34" charset="0"/>
              </a:rPr>
              <a:t>5. Developing an effective incident response plan.</a:t>
            </a:r>
          </a:p>
          <a:p>
            <a:pPr marL="0" indent="0">
              <a:lnSpc>
                <a:spcPct val="100000"/>
              </a:lnSpc>
              <a:buNone/>
            </a:pPr>
            <a:r>
              <a:rPr lang="en-US" sz="2400" b="1" dirty="0" smtClean="0">
                <a:solidFill>
                  <a:srgbClr val="0F0F0F"/>
                </a:solidFill>
                <a:latin typeface="Calibri" pitchFamily="34" charset="0"/>
                <a:cs typeface="Calibri" pitchFamily="34" charset="0"/>
              </a:rPr>
              <a:t>6. Providing regular employee training and awareness.</a:t>
            </a:r>
          </a:p>
          <a:p>
            <a:pPr marL="0" indent="0">
              <a:lnSpc>
                <a:spcPct val="100000"/>
              </a:lnSpc>
              <a:buNone/>
            </a:pPr>
            <a:r>
              <a:rPr lang="en-US" sz="2400" b="1" dirty="0" smtClean="0">
                <a:solidFill>
                  <a:srgbClr val="0F0F0F"/>
                </a:solidFill>
                <a:latin typeface="Calibri" pitchFamily="34" charset="0"/>
                <a:cs typeface="Calibri" pitchFamily="34" charset="0"/>
              </a:rPr>
              <a:t>7. Ensuring security throughout the vendor and supply chain.</a:t>
            </a:r>
          </a:p>
          <a:p>
            <a:pPr marL="0" indent="0">
              <a:lnSpc>
                <a:spcPct val="100000"/>
              </a:lnSpc>
              <a:buNone/>
            </a:pPr>
            <a:r>
              <a:rPr lang="en-US" sz="2400" b="1" dirty="0" smtClean="0">
                <a:solidFill>
                  <a:srgbClr val="0F0F0F"/>
                </a:solidFill>
                <a:latin typeface="Calibri" pitchFamily="34" charset="0"/>
                <a:cs typeface="Calibri" pitchFamily="34" charset="0"/>
              </a:rPr>
              <a:t>8. Maintaining compliance with relevant regulations and standards.</a:t>
            </a:r>
          </a:p>
          <a:p>
            <a:pPr marL="0" indent="0">
              <a:lnSpc>
                <a:spcPct val="100000"/>
              </a:lnSpc>
              <a:buNone/>
            </a:pPr>
            <a:r>
              <a:rPr lang="en-US" sz="2400" b="1" dirty="0" smtClean="0">
                <a:solidFill>
                  <a:srgbClr val="0F0F0F"/>
                </a:solidFill>
                <a:latin typeface="Calibri" pitchFamily="34" charset="0"/>
                <a:cs typeface="Calibri" pitchFamily="34" charset="0"/>
              </a:rPr>
              <a:t>9. Facilitating collaboration and information sharing within the cybersecurity community.</a:t>
            </a:r>
          </a:p>
          <a:p>
            <a:pPr marL="0" indent="0">
              <a:lnSpc>
                <a:spcPct val="100000"/>
              </a:lnSpc>
              <a:buNone/>
            </a:pPr>
            <a:r>
              <a:rPr lang="en-US" sz="2400" b="1" dirty="0" smtClean="0">
                <a:solidFill>
                  <a:srgbClr val="0F0F0F"/>
                </a:solidFill>
                <a:latin typeface="Calibri" pitchFamily="34" charset="0"/>
                <a:cs typeface="Calibri" pitchFamily="34" charset="0"/>
              </a:rPr>
              <a:t>10. Continuously improving cybersecurity posture through evaluations and audits.</a:t>
            </a:r>
            <a:endParaRPr lang="en-IN" sz="2400" b="1" dirty="0">
              <a:solidFill>
                <a:srgbClr val="0F0F0F"/>
              </a:solidFill>
              <a:latin typeface="Calibri" pitchFamily="34" charset="0"/>
              <a:cs typeface="Calibri" pitchFamily="34" charset="0"/>
            </a:endParaRPr>
          </a:p>
        </p:txBody>
      </p:sp>
    </p:spTree>
    <p:extLst>
      <p:ext uri="{BB962C8B-B14F-4D97-AF65-F5344CB8AC3E}">
        <p14:creationId xmlns="" xmlns:p14="http://schemas.microsoft.com/office/powerpoint/2010/main" val="3202024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400050" y="1371600"/>
            <a:ext cx="11363157" cy="4889500"/>
          </a:xfrm>
        </p:spPr>
        <p:txBody>
          <a:bodyPr>
            <a:normAutofit lnSpcReduction="10000"/>
          </a:bodyPr>
          <a:lstStyle/>
          <a:p>
            <a:pPr>
              <a:buNone/>
            </a:pPr>
            <a:r>
              <a:rPr lang="en-US" sz="2400" b="1" dirty="0" smtClean="0">
                <a:solidFill>
                  <a:schemeClr val="tx1"/>
                </a:solidFill>
                <a:latin typeface="Calibri" pitchFamily="34" charset="0"/>
                <a:cs typeface="Calibri" pitchFamily="34" charset="0"/>
              </a:rPr>
              <a:t>Algorithm Selection:</a:t>
            </a:r>
          </a:p>
          <a:p>
            <a:pPr>
              <a:buNone/>
            </a:pPr>
            <a:r>
              <a:rPr lang="en-US" sz="2400" dirty="0" smtClean="0">
                <a:latin typeface="Calibri" pitchFamily="34" charset="0"/>
                <a:cs typeface="Calibri" pitchFamily="34" charset="0"/>
              </a:rPr>
              <a:t>      </a:t>
            </a:r>
            <a:r>
              <a:rPr lang="en-US" sz="2400" dirty="0" smtClean="0">
                <a:solidFill>
                  <a:schemeClr val="tx1"/>
                </a:solidFill>
                <a:latin typeface="Calibri" pitchFamily="34" charset="0"/>
                <a:cs typeface="Calibri" pitchFamily="34" charset="0"/>
              </a:rPr>
              <a:t>For combating the threat of key loggers, we'll employ a multi-layered approach that involves both preventive and detective measures. Specifically, we'll focus on developing algorithms for detecting and mitigating key logger activity in real-time. One of the primary algorithms we'll use is a behavior-based anomaly detection algorithm</a:t>
            </a:r>
            <a:r>
              <a:rPr lang="en-IN" sz="2400" dirty="0" smtClean="0">
                <a:solidFill>
                  <a:schemeClr val="tx1"/>
                </a:solidFill>
                <a:latin typeface="Calibri" pitchFamily="34" charset="0"/>
                <a:cs typeface="Calibri" pitchFamily="34" charset="0"/>
              </a:rPr>
              <a:t>.</a:t>
            </a:r>
          </a:p>
          <a:p>
            <a:pPr>
              <a:buNone/>
            </a:pPr>
            <a:r>
              <a:rPr lang="en-US" sz="2400" b="1" dirty="0" smtClean="0">
                <a:solidFill>
                  <a:schemeClr val="tx1"/>
                </a:solidFill>
                <a:latin typeface="Calibri" pitchFamily="34" charset="0"/>
                <a:cs typeface="Calibri" pitchFamily="34" charset="0"/>
              </a:rPr>
              <a:t>Data Input:</a:t>
            </a:r>
          </a:p>
          <a:p>
            <a:pPr>
              <a:buNone/>
            </a:pPr>
            <a:r>
              <a:rPr lang="en-US" sz="2400" dirty="0" smtClean="0">
                <a:latin typeface="Calibri" pitchFamily="34" charset="0"/>
                <a:cs typeface="Calibri" pitchFamily="34" charset="0"/>
              </a:rPr>
              <a:t>    </a:t>
            </a:r>
            <a:r>
              <a:rPr lang="en-US" sz="2400" dirty="0" smtClean="0">
                <a:solidFill>
                  <a:schemeClr val="tx1"/>
                </a:solidFill>
                <a:latin typeface="Calibri" pitchFamily="34" charset="0"/>
                <a:cs typeface="Calibri" pitchFamily="34" charset="0"/>
              </a:rPr>
              <a:t>The input data for our behavior-based anomaly detection algorithm will include various system and user activity logs, such as keystroke patterns, application usage, network traffic, and system events. Additionally, we'll collect information about known keylogger signatures and behavior patterns from threat intelligence sources to enhance the algorithm's detection capabilities.</a:t>
            </a:r>
          </a:p>
          <a:p>
            <a:pPr>
              <a:buNone/>
            </a:pPr>
            <a:endParaRPr lang="en-US" sz="2400" dirty="0" smtClean="0">
              <a:latin typeface="Calibri" pitchFamily="34" charset="0"/>
              <a:cs typeface="Calibri" pitchFamily="34" charset="0"/>
            </a:endParaRPr>
          </a:p>
        </p:txBody>
      </p:sp>
    </p:spTree>
    <p:extLst>
      <p:ext uri="{BB962C8B-B14F-4D97-AF65-F5344CB8AC3E}">
        <p14:creationId xmlns="" xmlns:p14="http://schemas.microsoft.com/office/powerpoint/2010/main" val="41545087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70</TotalTime>
  <Words>1276</Words>
  <Application>Microsoft Office PowerPoint</Application>
  <PresentationFormat>Custom</PresentationFormat>
  <Paragraphs>98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KEY LOGGERS</vt:lpstr>
      <vt:lpstr>OUTLINE</vt:lpstr>
      <vt:lpstr>Problem Statement</vt:lpstr>
      <vt:lpstr>Proposed SOLUTION</vt:lpstr>
      <vt:lpstr>Slide 5</vt:lpstr>
      <vt:lpstr>Slide 6</vt:lpstr>
      <vt:lpstr>Slide 7</vt:lpstr>
      <vt:lpstr>System  Approach</vt:lpstr>
      <vt:lpstr>Algorithm &amp; Deployment</vt:lpstr>
      <vt:lpstr>Slide 10</vt:lpstr>
      <vt:lpstr>Slide 11</vt:lpstr>
      <vt:lpstr>Result</vt:lpstr>
      <vt:lpstr>Slide 13</vt:lpstr>
      <vt:lpstr>Conclusion</vt:lpstr>
      <vt:lpstr>Slide 15</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HP</cp:lastModifiedBy>
  <cp:revision>33</cp:revision>
  <dcterms:created xsi:type="dcterms:W3CDTF">2021-05-26T16:50:10Z</dcterms:created>
  <dcterms:modified xsi:type="dcterms:W3CDTF">2024-04-05T08:02:56Z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