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464E1B-2059-486D-B282-FF611D14C813}" v="85" dt="2023-10-29T16:21:34.2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thi Balamurugan" userId="c91ca9895d9ef883" providerId="LiveId" clId="{A3464E1B-2059-486D-B282-FF611D14C813}"/>
    <pc:docChg chg="undo redo custSel addSld delSld modSld">
      <pc:chgData name="Aarthi Balamurugan" userId="c91ca9895d9ef883" providerId="LiveId" clId="{A3464E1B-2059-486D-B282-FF611D14C813}" dt="2023-10-29T17:19:00.342" v="535" actId="207"/>
      <pc:docMkLst>
        <pc:docMk/>
      </pc:docMkLst>
      <pc:sldChg chg="addSp delSp modSp mod">
        <pc:chgData name="Aarthi Balamurugan" userId="c91ca9895d9ef883" providerId="LiveId" clId="{A3464E1B-2059-486D-B282-FF611D14C813}" dt="2023-10-29T17:13:25.479" v="534" actId="1076"/>
        <pc:sldMkLst>
          <pc:docMk/>
          <pc:sldMk cId="358651208" sldId="256"/>
        </pc:sldMkLst>
        <pc:spChg chg="mod ord">
          <ac:chgData name="Aarthi Balamurugan" userId="c91ca9895d9ef883" providerId="LiveId" clId="{A3464E1B-2059-486D-B282-FF611D14C813}" dt="2023-10-29T17:13:25.479" v="534" actId="1076"/>
          <ac:spMkLst>
            <pc:docMk/>
            <pc:sldMk cId="358651208" sldId="256"/>
            <ac:spMk id="2" creationId="{38CB3F46-CBCD-64B1-5359-A6AFA2080EB6}"/>
          </ac:spMkLst>
        </pc:spChg>
        <pc:spChg chg="add del">
          <ac:chgData name="Aarthi Balamurugan" userId="c91ca9895d9ef883" providerId="LiveId" clId="{A3464E1B-2059-486D-B282-FF611D14C813}" dt="2023-10-29T17:08:25.460" v="498" actId="22"/>
          <ac:spMkLst>
            <pc:docMk/>
            <pc:sldMk cId="358651208" sldId="256"/>
            <ac:spMk id="5" creationId="{7A05A09A-F0D3-AA04-05A6-6D659FEE91AC}"/>
          </ac:spMkLst>
        </pc:spChg>
        <pc:picChg chg="add mod">
          <ac:chgData name="Aarthi Balamurugan" userId="c91ca9895d9ef883" providerId="LiveId" clId="{A3464E1B-2059-486D-B282-FF611D14C813}" dt="2023-10-29T17:13:15.732" v="533" actId="1076"/>
          <ac:picMkLst>
            <pc:docMk/>
            <pc:sldMk cId="358651208" sldId="256"/>
            <ac:picMk id="7" creationId="{03D6FE5C-8143-6E8C-387E-25B5479545B6}"/>
          </ac:picMkLst>
        </pc:picChg>
      </pc:sldChg>
      <pc:sldChg chg="modSp">
        <pc:chgData name="Aarthi Balamurugan" userId="c91ca9895d9ef883" providerId="LiveId" clId="{A3464E1B-2059-486D-B282-FF611D14C813}" dt="2023-10-29T17:05:31.234" v="476" actId="403"/>
        <pc:sldMkLst>
          <pc:docMk/>
          <pc:sldMk cId="592052946" sldId="257"/>
        </pc:sldMkLst>
        <pc:graphicFrameChg chg="mod">
          <ac:chgData name="Aarthi Balamurugan" userId="c91ca9895d9ef883" providerId="LiveId" clId="{A3464E1B-2059-486D-B282-FF611D14C813}" dt="2023-10-29T17:05:31.234" v="476" actId="403"/>
          <ac:graphicFrameMkLst>
            <pc:docMk/>
            <pc:sldMk cId="592052946" sldId="257"/>
            <ac:graphicFrameMk id="8" creationId="{2768AAEA-990C-F211-8713-C4A173E48955}"/>
          </ac:graphicFrameMkLst>
        </pc:graphicFrameChg>
      </pc:sldChg>
      <pc:sldChg chg="addSp delSp modSp new mod">
        <pc:chgData name="Aarthi Balamurugan" userId="c91ca9895d9ef883" providerId="LiveId" clId="{A3464E1B-2059-486D-B282-FF611D14C813}" dt="2023-10-29T17:19:00.342" v="535" actId="207"/>
        <pc:sldMkLst>
          <pc:docMk/>
          <pc:sldMk cId="810323664" sldId="260"/>
        </pc:sldMkLst>
        <pc:spChg chg="mod">
          <ac:chgData name="Aarthi Balamurugan" userId="c91ca9895d9ef883" providerId="LiveId" clId="{A3464E1B-2059-486D-B282-FF611D14C813}" dt="2023-10-29T15:49:13.271" v="45" actId="1076"/>
          <ac:spMkLst>
            <pc:docMk/>
            <pc:sldMk cId="810323664" sldId="260"/>
            <ac:spMk id="2" creationId="{78EC9AEF-D18C-7DAB-42C6-EA52965954EF}"/>
          </ac:spMkLst>
        </pc:spChg>
        <pc:spChg chg="del">
          <ac:chgData name="Aarthi Balamurugan" userId="c91ca9895d9ef883" providerId="LiveId" clId="{A3464E1B-2059-486D-B282-FF611D14C813}" dt="2023-10-29T15:44:10.575" v="2"/>
          <ac:spMkLst>
            <pc:docMk/>
            <pc:sldMk cId="810323664" sldId="260"/>
            <ac:spMk id="3" creationId="{AD0BDF0F-234D-82C8-B19C-447668A40EAF}"/>
          </ac:spMkLst>
        </pc:spChg>
        <pc:spChg chg="add mod">
          <ac:chgData name="Aarthi Balamurugan" userId="c91ca9895d9ef883" providerId="LiveId" clId="{A3464E1B-2059-486D-B282-FF611D14C813}" dt="2023-10-29T15:49:34.450" v="48" actId="1076"/>
          <ac:spMkLst>
            <pc:docMk/>
            <pc:sldMk cId="810323664" sldId="260"/>
            <ac:spMk id="5" creationId="{3F7C08D6-60DC-469B-A14A-573DDE81AFC5}"/>
          </ac:spMkLst>
        </pc:spChg>
        <pc:graphicFrameChg chg="add mod">
          <ac:chgData name="Aarthi Balamurugan" userId="c91ca9895d9ef883" providerId="LiveId" clId="{A3464E1B-2059-486D-B282-FF611D14C813}" dt="2023-10-29T17:19:00.342" v="535" actId="207"/>
          <ac:graphicFrameMkLst>
            <pc:docMk/>
            <pc:sldMk cId="810323664" sldId="260"/>
            <ac:graphicFrameMk id="4" creationId="{5D8F801D-0194-535A-ADF3-8DBE1948DE30}"/>
          </ac:graphicFrameMkLst>
        </pc:graphicFrameChg>
      </pc:sldChg>
      <pc:sldChg chg="addSp delSp modSp new mod">
        <pc:chgData name="Aarthi Balamurugan" userId="c91ca9895d9ef883" providerId="LiveId" clId="{A3464E1B-2059-486D-B282-FF611D14C813}" dt="2023-10-29T16:02:32.696" v="150" actId="1076"/>
        <pc:sldMkLst>
          <pc:docMk/>
          <pc:sldMk cId="678619803" sldId="261"/>
        </pc:sldMkLst>
        <pc:spChg chg="mod">
          <ac:chgData name="Aarthi Balamurugan" userId="c91ca9895d9ef883" providerId="LiveId" clId="{A3464E1B-2059-486D-B282-FF611D14C813}" dt="2023-10-29T16:02:32.696" v="150" actId="1076"/>
          <ac:spMkLst>
            <pc:docMk/>
            <pc:sldMk cId="678619803" sldId="261"/>
            <ac:spMk id="2" creationId="{D492B135-8484-EF94-68EA-CE1A2C139C68}"/>
          </ac:spMkLst>
        </pc:spChg>
        <pc:spChg chg="del">
          <ac:chgData name="Aarthi Balamurugan" userId="c91ca9895d9ef883" providerId="LiveId" clId="{A3464E1B-2059-486D-B282-FF611D14C813}" dt="2023-10-29T15:52:24.419" v="64"/>
          <ac:spMkLst>
            <pc:docMk/>
            <pc:sldMk cId="678619803" sldId="261"/>
            <ac:spMk id="3" creationId="{56C508FD-1BD8-0CB8-C809-E83A6A384520}"/>
          </ac:spMkLst>
        </pc:spChg>
        <pc:spChg chg="del">
          <ac:chgData name="Aarthi Balamurugan" userId="c91ca9895d9ef883" providerId="LiveId" clId="{A3464E1B-2059-486D-B282-FF611D14C813}" dt="2023-10-29T15:52:39.004" v="65"/>
          <ac:spMkLst>
            <pc:docMk/>
            <pc:sldMk cId="678619803" sldId="261"/>
            <ac:spMk id="4" creationId="{9E6A8AF2-0002-1A3F-47A3-11A71FD9F299}"/>
          </ac:spMkLst>
        </pc:spChg>
        <pc:graphicFrameChg chg="add mod">
          <ac:chgData name="Aarthi Balamurugan" userId="c91ca9895d9ef883" providerId="LiveId" clId="{A3464E1B-2059-486D-B282-FF611D14C813}" dt="2023-10-29T16:02:25.704" v="148" actId="1076"/>
          <ac:graphicFrameMkLst>
            <pc:docMk/>
            <pc:sldMk cId="678619803" sldId="261"/>
            <ac:graphicFrameMk id="5" creationId="{6602E0AE-ED14-27BF-BDFE-771952421608}"/>
          </ac:graphicFrameMkLst>
        </pc:graphicFrameChg>
        <pc:graphicFrameChg chg="add mod">
          <ac:chgData name="Aarthi Balamurugan" userId="c91ca9895d9ef883" providerId="LiveId" clId="{A3464E1B-2059-486D-B282-FF611D14C813}" dt="2023-10-29T16:02:29.396" v="149" actId="1076"/>
          <ac:graphicFrameMkLst>
            <pc:docMk/>
            <pc:sldMk cId="678619803" sldId="261"/>
            <ac:graphicFrameMk id="6" creationId="{CEAA8C4C-5F40-FFC2-E748-E570E518EE9C}"/>
          </ac:graphicFrameMkLst>
        </pc:graphicFrameChg>
      </pc:sldChg>
      <pc:sldChg chg="addSp delSp modSp new mod">
        <pc:chgData name="Aarthi Balamurugan" userId="c91ca9895d9ef883" providerId="LiveId" clId="{A3464E1B-2059-486D-B282-FF611D14C813}" dt="2023-10-29T16:17:12.890" v="204" actId="1076"/>
        <pc:sldMkLst>
          <pc:docMk/>
          <pc:sldMk cId="479929494" sldId="262"/>
        </pc:sldMkLst>
        <pc:spChg chg="del">
          <ac:chgData name="Aarthi Balamurugan" userId="c91ca9895d9ef883" providerId="LiveId" clId="{A3464E1B-2059-486D-B282-FF611D14C813}" dt="2023-10-29T16:11:20.879" v="176" actId="21"/>
          <ac:spMkLst>
            <pc:docMk/>
            <pc:sldMk cId="479929494" sldId="262"/>
            <ac:spMk id="2" creationId="{E8B03118-224E-7BC6-CA1F-CB3A1BD1DB16}"/>
          </ac:spMkLst>
        </pc:spChg>
        <pc:spChg chg="del">
          <ac:chgData name="Aarthi Balamurugan" userId="c91ca9895d9ef883" providerId="LiveId" clId="{A3464E1B-2059-486D-B282-FF611D14C813}" dt="2023-10-29T16:07:47.469" v="154"/>
          <ac:spMkLst>
            <pc:docMk/>
            <pc:sldMk cId="479929494" sldId="262"/>
            <ac:spMk id="3" creationId="{E673086C-CD86-138D-83DE-A5BBFA575C7A}"/>
          </ac:spMkLst>
        </pc:spChg>
        <pc:spChg chg="add mod">
          <ac:chgData name="Aarthi Balamurugan" userId="c91ca9895d9ef883" providerId="LiveId" clId="{A3464E1B-2059-486D-B282-FF611D14C813}" dt="2023-10-29T16:17:12.890" v="204" actId="1076"/>
          <ac:spMkLst>
            <pc:docMk/>
            <pc:sldMk cId="479929494" sldId="262"/>
            <ac:spMk id="5" creationId="{A65E18C1-57E5-F670-CD12-62FF02C2A292}"/>
          </ac:spMkLst>
        </pc:spChg>
        <pc:graphicFrameChg chg="add mod">
          <ac:chgData name="Aarthi Balamurugan" userId="c91ca9895d9ef883" providerId="LiveId" clId="{A3464E1B-2059-486D-B282-FF611D14C813}" dt="2023-10-29T16:16:59.896" v="201" actId="1076"/>
          <ac:graphicFrameMkLst>
            <pc:docMk/>
            <pc:sldMk cId="479929494" sldId="262"/>
            <ac:graphicFrameMk id="4" creationId="{2F0BA7F0-9BEA-E006-9E4E-25160375F553}"/>
          </ac:graphicFrameMkLst>
        </pc:graphicFrameChg>
      </pc:sldChg>
      <pc:sldChg chg="new del">
        <pc:chgData name="Aarthi Balamurugan" userId="c91ca9895d9ef883" providerId="LiveId" clId="{A3464E1B-2059-486D-B282-FF611D14C813}" dt="2023-10-29T16:07:25.349" v="152" actId="2696"/>
        <pc:sldMkLst>
          <pc:docMk/>
          <pc:sldMk cId="3284797687" sldId="262"/>
        </pc:sldMkLst>
      </pc:sldChg>
      <pc:sldChg chg="addSp delSp modSp new mod">
        <pc:chgData name="Aarthi Balamurugan" userId="c91ca9895d9ef883" providerId="LiveId" clId="{A3464E1B-2059-486D-B282-FF611D14C813}" dt="2023-10-29T16:33:18.728" v="300" actId="27918"/>
        <pc:sldMkLst>
          <pc:docMk/>
          <pc:sldMk cId="902919819" sldId="263"/>
        </pc:sldMkLst>
        <pc:spChg chg="mod">
          <ac:chgData name="Aarthi Balamurugan" userId="c91ca9895d9ef883" providerId="LiveId" clId="{A3464E1B-2059-486D-B282-FF611D14C813}" dt="2023-10-29T16:22:54.233" v="233" actId="1076"/>
          <ac:spMkLst>
            <pc:docMk/>
            <pc:sldMk cId="902919819" sldId="263"/>
            <ac:spMk id="2" creationId="{4B932715-1C15-A5DA-086F-CB1F97F939F3}"/>
          </ac:spMkLst>
        </pc:spChg>
        <pc:spChg chg="del">
          <ac:chgData name="Aarthi Balamurugan" userId="c91ca9895d9ef883" providerId="LiveId" clId="{A3464E1B-2059-486D-B282-FF611D14C813}" dt="2023-10-29T16:21:10.907" v="206"/>
          <ac:spMkLst>
            <pc:docMk/>
            <pc:sldMk cId="902919819" sldId="263"/>
            <ac:spMk id="3" creationId="{B8D594F0-341C-192C-9A60-B14973B06F4E}"/>
          </ac:spMkLst>
        </pc:spChg>
        <pc:spChg chg="add mod">
          <ac:chgData name="Aarthi Balamurugan" userId="c91ca9895d9ef883" providerId="LiveId" clId="{A3464E1B-2059-486D-B282-FF611D14C813}" dt="2023-10-29T16:27:49.969" v="259" actId="207"/>
          <ac:spMkLst>
            <pc:docMk/>
            <pc:sldMk cId="902919819" sldId="263"/>
            <ac:spMk id="5" creationId="{C5E8AD46-B1A9-52E5-CF53-542A848375AB}"/>
          </ac:spMkLst>
        </pc:spChg>
        <pc:graphicFrameChg chg="add mod">
          <ac:chgData name="Aarthi Balamurugan" userId="c91ca9895d9ef883" providerId="LiveId" clId="{A3464E1B-2059-486D-B282-FF611D14C813}" dt="2023-10-29T16:32:56.116" v="297" actId="208"/>
          <ac:graphicFrameMkLst>
            <pc:docMk/>
            <pc:sldMk cId="902919819" sldId="263"/>
            <ac:graphicFrameMk id="4" creationId="{12F07036-C27E-5B8F-1218-27702CF68DB5}"/>
          </ac:graphicFrameMkLst>
        </pc:graphicFrameChg>
      </pc:sldChg>
      <pc:sldChg chg="addSp delSp modSp new mod">
        <pc:chgData name="Aarthi Balamurugan" userId="c91ca9895d9ef883" providerId="LiveId" clId="{A3464E1B-2059-486D-B282-FF611D14C813}" dt="2023-10-29T16:38:53.020" v="320" actId="1076"/>
        <pc:sldMkLst>
          <pc:docMk/>
          <pc:sldMk cId="3151781123" sldId="264"/>
        </pc:sldMkLst>
        <pc:spChg chg="mod">
          <ac:chgData name="Aarthi Balamurugan" userId="c91ca9895d9ef883" providerId="LiveId" clId="{A3464E1B-2059-486D-B282-FF611D14C813}" dt="2023-10-29T16:38:29.923" v="318" actId="14100"/>
          <ac:spMkLst>
            <pc:docMk/>
            <pc:sldMk cId="3151781123" sldId="264"/>
            <ac:spMk id="2" creationId="{BE7E8F7B-4531-3233-0C26-15512F46917F}"/>
          </ac:spMkLst>
        </pc:spChg>
        <pc:spChg chg="del">
          <ac:chgData name="Aarthi Balamurugan" userId="c91ca9895d9ef883" providerId="LiveId" clId="{A3464E1B-2059-486D-B282-FF611D14C813}" dt="2023-10-29T16:29:42.613" v="261"/>
          <ac:spMkLst>
            <pc:docMk/>
            <pc:sldMk cId="3151781123" sldId="264"/>
            <ac:spMk id="3" creationId="{9A39B149-1D1C-6F9E-441C-6FA0256A199D}"/>
          </ac:spMkLst>
        </pc:spChg>
        <pc:spChg chg="add mod">
          <ac:chgData name="Aarthi Balamurugan" userId="c91ca9895d9ef883" providerId="LiveId" clId="{A3464E1B-2059-486D-B282-FF611D14C813}" dt="2023-10-29T16:38:53.020" v="320" actId="1076"/>
          <ac:spMkLst>
            <pc:docMk/>
            <pc:sldMk cId="3151781123" sldId="264"/>
            <ac:spMk id="5" creationId="{7196F6C7-C97C-E12F-8621-63BFA4264169}"/>
          </ac:spMkLst>
        </pc:spChg>
        <pc:graphicFrameChg chg="add mod">
          <ac:chgData name="Aarthi Balamurugan" userId="c91ca9895d9ef883" providerId="LiveId" clId="{A3464E1B-2059-486D-B282-FF611D14C813}" dt="2023-10-29T16:38:13.057" v="317" actId="14100"/>
          <ac:graphicFrameMkLst>
            <pc:docMk/>
            <pc:sldMk cId="3151781123" sldId="264"/>
            <ac:graphicFrameMk id="4" creationId="{E3A14B83-C7B5-E5C0-BA25-A38D8CD920EA}"/>
          </ac:graphicFrameMkLst>
        </pc:graphicFrameChg>
      </pc:sldChg>
      <pc:sldChg chg="new del">
        <pc:chgData name="Aarthi Balamurugan" userId="c91ca9895d9ef883" providerId="LiveId" clId="{A3464E1B-2059-486D-B282-FF611D14C813}" dt="2023-10-29T16:41:00.384" v="322" actId="680"/>
        <pc:sldMkLst>
          <pc:docMk/>
          <pc:sldMk cId="1328193091" sldId="265"/>
        </pc:sldMkLst>
      </pc:sldChg>
      <pc:sldChg chg="addSp delSp modSp new mod">
        <pc:chgData name="Aarthi Balamurugan" userId="c91ca9895d9ef883" providerId="LiveId" clId="{A3464E1B-2059-486D-B282-FF611D14C813}" dt="2023-10-29T16:51:31.925" v="409" actId="207"/>
        <pc:sldMkLst>
          <pc:docMk/>
          <pc:sldMk cId="1717210329" sldId="265"/>
        </pc:sldMkLst>
        <pc:spChg chg="mod">
          <ac:chgData name="Aarthi Balamurugan" userId="c91ca9895d9ef883" providerId="LiveId" clId="{A3464E1B-2059-486D-B282-FF611D14C813}" dt="2023-10-29T16:47:15.979" v="373" actId="27636"/>
          <ac:spMkLst>
            <pc:docMk/>
            <pc:sldMk cId="1717210329" sldId="265"/>
            <ac:spMk id="2" creationId="{FCAD53AD-BB90-C759-D012-5B0A782D47BA}"/>
          </ac:spMkLst>
        </pc:spChg>
        <pc:spChg chg="del">
          <ac:chgData name="Aarthi Balamurugan" userId="c91ca9895d9ef883" providerId="LiveId" clId="{A3464E1B-2059-486D-B282-FF611D14C813}" dt="2023-10-29T16:41:31.198" v="330"/>
          <ac:spMkLst>
            <pc:docMk/>
            <pc:sldMk cId="1717210329" sldId="265"/>
            <ac:spMk id="3" creationId="{61A2E87B-D923-D401-974B-A39C6391444D}"/>
          </ac:spMkLst>
        </pc:spChg>
        <pc:spChg chg="del">
          <ac:chgData name="Aarthi Balamurugan" userId="c91ca9895d9ef883" providerId="LiveId" clId="{A3464E1B-2059-486D-B282-FF611D14C813}" dt="2023-10-29T16:43:35.634" v="350"/>
          <ac:spMkLst>
            <pc:docMk/>
            <pc:sldMk cId="1717210329" sldId="265"/>
            <ac:spMk id="4" creationId="{64880A11-99C4-B42A-A6E0-7AD374CC0302}"/>
          </ac:spMkLst>
        </pc:spChg>
        <pc:graphicFrameChg chg="add mod">
          <ac:chgData name="Aarthi Balamurugan" userId="c91ca9895d9ef883" providerId="LiveId" clId="{A3464E1B-2059-486D-B282-FF611D14C813}" dt="2023-10-29T16:48:21.016" v="378" actId="1076"/>
          <ac:graphicFrameMkLst>
            <pc:docMk/>
            <pc:sldMk cId="1717210329" sldId="265"/>
            <ac:graphicFrameMk id="5" creationId="{414A6F58-FB23-E514-185B-6570D5B3897D}"/>
          </ac:graphicFrameMkLst>
        </pc:graphicFrameChg>
        <pc:graphicFrameChg chg="add mod">
          <ac:chgData name="Aarthi Balamurugan" userId="c91ca9895d9ef883" providerId="LiveId" clId="{A3464E1B-2059-486D-B282-FF611D14C813}" dt="2023-10-29T16:51:31.925" v="409" actId="207"/>
          <ac:graphicFrameMkLst>
            <pc:docMk/>
            <pc:sldMk cId="1717210329" sldId="265"/>
            <ac:graphicFrameMk id="6" creationId="{EDBA4563-A9AA-0B78-E615-2538BD69215D}"/>
          </ac:graphicFrameMkLst>
        </pc:graphicFrameChg>
      </pc:sldChg>
      <pc:sldChg chg="addSp delSp modSp new mod">
        <pc:chgData name="Aarthi Balamurugan" userId="c91ca9895d9ef883" providerId="LiveId" clId="{A3464E1B-2059-486D-B282-FF611D14C813}" dt="2023-10-29T16:55:09.935" v="425" actId="14100"/>
        <pc:sldMkLst>
          <pc:docMk/>
          <pc:sldMk cId="1774441663" sldId="266"/>
        </pc:sldMkLst>
        <pc:spChg chg="mod">
          <ac:chgData name="Aarthi Balamurugan" userId="c91ca9895d9ef883" providerId="LiveId" clId="{A3464E1B-2059-486D-B282-FF611D14C813}" dt="2023-10-29T16:49:32.550" v="392" actId="1076"/>
          <ac:spMkLst>
            <pc:docMk/>
            <pc:sldMk cId="1774441663" sldId="266"/>
            <ac:spMk id="2" creationId="{41805954-B0A6-6345-4E3B-6CEEEF3B6571}"/>
          </ac:spMkLst>
        </pc:spChg>
        <pc:spChg chg="del">
          <ac:chgData name="Aarthi Balamurugan" userId="c91ca9895d9ef883" providerId="LiveId" clId="{A3464E1B-2059-486D-B282-FF611D14C813}" dt="2023-10-29T16:49:50.993" v="393"/>
          <ac:spMkLst>
            <pc:docMk/>
            <pc:sldMk cId="1774441663" sldId="266"/>
            <ac:spMk id="3" creationId="{7F6B6B56-871F-AECA-5F0B-6B1305131128}"/>
          </ac:spMkLst>
        </pc:spChg>
        <pc:spChg chg="add del mod">
          <ac:chgData name="Aarthi Balamurugan" userId="c91ca9895d9ef883" providerId="LiveId" clId="{A3464E1B-2059-486D-B282-FF611D14C813}" dt="2023-10-29T16:53:48.535" v="413" actId="767"/>
          <ac:spMkLst>
            <pc:docMk/>
            <pc:sldMk cId="1774441663" sldId="266"/>
            <ac:spMk id="5" creationId="{30FE36E1-9192-2775-2B1B-B0E358FEAB90}"/>
          </ac:spMkLst>
        </pc:spChg>
        <pc:spChg chg="add mod">
          <ac:chgData name="Aarthi Balamurugan" userId="c91ca9895d9ef883" providerId="LiveId" clId="{A3464E1B-2059-486D-B282-FF611D14C813}" dt="2023-10-29T16:54:51.905" v="423" actId="207"/>
          <ac:spMkLst>
            <pc:docMk/>
            <pc:sldMk cId="1774441663" sldId="266"/>
            <ac:spMk id="6" creationId="{9483DD74-F608-3346-4B31-EBABBF129201}"/>
          </ac:spMkLst>
        </pc:spChg>
        <pc:graphicFrameChg chg="add mod">
          <ac:chgData name="Aarthi Balamurugan" userId="c91ca9895d9ef883" providerId="LiveId" clId="{A3464E1B-2059-486D-B282-FF611D14C813}" dt="2023-10-29T16:55:09.935" v="425" actId="14100"/>
          <ac:graphicFrameMkLst>
            <pc:docMk/>
            <pc:sldMk cId="1774441663" sldId="266"/>
            <ac:graphicFrameMk id="4" creationId="{2998FC9B-23B2-4B61-E285-F1ADCBAFBD0A}"/>
          </ac:graphicFrameMkLst>
        </pc:graphicFrameChg>
      </pc:sldChg>
      <pc:sldChg chg="addSp delSp modSp new mod">
        <pc:chgData name="Aarthi Balamurugan" userId="c91ca9895d9ef883" providerId="LiveId" clId="{A3464E1B-2059-486D-B282-FF611D14C813}" dt="2023-10-29T17:03:19.865" v="459" actId="207"/>
        <pc:sldMkLst>
          <pc:docMk/>
          <pc:sldMk cId="1394546459" sldId="267"/>
        </pc:sldMkLst>
        <pc:spChg chg="mod">
          <ac:chgData name="Aarthi Balamurugan" userId="c91ca9895d9ef883" providerId="LiveId" clId="{A3464E1B-2059-486D-B282-FF611D14C813}" dt="2023-10-29T16:58:53.564" v="428" actId="14100"/>
          <ac:spMkLst>
            <pc:docMk/>
            <pc:sldMk cId="1394546459" sldId="267"/>
            <ac:spMk id="2" creationId="{9260C4F7-55B9-FF2F-434E-D3AF8B2814DB}"/>
          </ac:spMkLst>
        </pc:spChg>
        <pc:spChg chg="del">
          <ac:chgData name="Aarthi Balamurugan" userId="c91ca9895d9ef883" providerId="LiveId" clId="{A3464E1B-2059-486D-B282-FF611D14C813}" dt="2023-10-29T16:59:09.086" v="429"/>
          <ac:spMkLst>
            <pc:docMk/>
            <pc:sldMk cId="1394546459" sldId="267"/>
            <ac:spMk id="3" creationId="{C476138E-3C9C-8B24-96BD-3168573A65C2}"/>
          </ac:spMkLst>
        </pc:spChg>
        <pc:spChg chg="add mod">
          <ac:chgData name="Aarthi Balamurugan" userId="c91ca9895d9ef883" providerId="LiveId" clId="{A3464E1B-2059-486D-B282-FF611D14C813}" dt="2023-10-29T17:03:19.865" v="459" actId="207"/>
          <ac:spMkLst>
            <pc:docMk/>
            <pc:sldMk cId="1394546459" sldId="267"/>
            <ac:spMk id="5" creationId="{32DAF388-B473-A518-9D9C-81449BB9069F}"/>
          </ac:spMkLst>
        </pc:spChg>
        <pc:graphicFrameChg chg="add mod">
          <ac:chgData name="Aarthi Balamurugan" userId="c91ca9895d9ef883" providerId="LiveId" clId="{A3464E1B-2059-486D-B282-FF611D14C813}" dt="2023-10-29T17:00:49.295" v="452" actId="403"/>
          <ac:graphicFrameMkLst>
            <pc:docMk/>
            <pc:sldMk cId="1394546459" sldId="267"/>
            <ac:graphicFrameMk id="4" creationId="{E510036E-A8D7-EC10-CE55-2F80647CC1AF}"/>
          </ac:graphicFrameMkLst>
        </pc:graphicFrameChg>
      </pc:sldChg>
      <pc:sldChg chg="delSp modSp new mod">
        <pc:chgData name="Aarthi Balamurugan" userId="c91ca9895d9ef883" providerId="LiveId" clId="{A3464E1B-2059-486D-B282-FF611D14C813}" dt="2023-10-29T17:04:17.703" v="470" actId="21"/>
        <pc:sldMkLst>
          <pc:docMk/>
          <pc:sldMk cId="2263738797" sldId="268"/>
        </pc:sldMkLst>
        <pc:spChg chg="mod">
          <ac:chgData name="Aarthi Balamurugan" userId="c91ca9895d9ef883" providerId="LiveId" clId="{A3464E1B-2059-486D-B282-FF611D14C813}" dt="2023-10-29T17:04:06.920" v="469" actId="20577"/>
          <ac:spMkLst>
            <pc:docMk/>
            <pc:sldMk cId="2263738797" sldId="268"/>
            <ac:spMk id="2" creationId="{24189660-4397-63E0-D8F4-BAAA5CA35C25}"/>
          </ac:spMkLst>
        </pc:spChg>
        <pc:spChg chg="del">
          <ac:chgData name="Aarthi Balamurugan" userId="c91ca9895d9ef883" providerId="LiveId" clId="{A3464E1B-2059-486D-B282-FF611D14C813}" dt="2023-10-29T17:04:17.703" v="470" actId="21"/>
          <ac:spMkLst>
            <pc:docMk/>
            <pc:sldMk cId="2263738797" sldId="268"/>
            <ac:spMk id="3" creationId="{B2147965-0BBA-1514-90B6-A9179D4D82D8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91ca9895d9ef883/Documents/Notes/SQL/Project%20upload/Covid%20data%20workbook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91ca9895d9ef883/Documents/Notes/SQL/Project%20upload/Covid%20data%20workbook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91ca9895d9ef883/Documents/Notes/SQL/Project%20upload/Covid%20data%20workbook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91ca9895d9ef883/Documents/Notes/SQL/Project%20upload/Covid%20data%20workbook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91ca9895d9ef883/Documents/Notes/SQL/Project%20upload/Covid%20data%20workbook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91ca9895d9ef883/Documents/Notes/SQL/Project%20upload/Covid%20data%20workbook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91ca9895d9ef883/Documents/Notes/SQL/Project%20upload/Covid%20data%20workbook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91ca9895d9ef883/Documents/Notes/SQL/Project%20upload/Covid%20data%20workbook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91ca9895d9ef883/Documents/Notes/SQL/Project%20upload/Covid%20data%20workbook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91ca9895d9ef883/Documents/Notes/SQL/Project%20upload/Covid%20data%20workbook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91ca9895d9ef883/Documents/Notes/SQL/Project%20upload/Covid%20data%20workbook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91ca9895d9ef883/Documents/Notes/SQL/Project%20upload/Covid%20data%20workbook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91ca9895d9ef883/Documents/Notes/SQL/Project%20upload/Covid%20data%20workbook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r>
              <a:rPr lang="en-IN" sz="1600">
                <a:solidFill>
                  <a:srgbClr val="C00000"/>
                </a:solidFill>
              </a:rPr>
              <a:t>Total cases across</a:t>
            </a:r>
            <a:r>
              <a:rPr lang="en-IN" sz="1600" baseline="0">
                <a:solidFill>
                  <a:srgbClr val="C00000"/>
                </a:solidFill>
              </a:rPr>
              <a:t> continents</a:t>
            </a:r>
            <a:endParaRPr lang="en-IN" sz="1600">
              <a:solidFill>
                <a:srgbClr val="C0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rgbClr val="C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'[Covid data workbook.xlsx]1. total cases'!$G$5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'[Covid data workbook.xlsx]1. total cases'!$F$6:$F$11</c:f>
              <c:strCache>
                <c:ptCount val="6"/>
                <c:pt idx="0">
                  <c:v>Africa</c:v>
                </c:pt>
                <c:pt idx="1">
                  <c:v>Asia</c:v>
                </c:pt>
                <c:pt idx="2">
                  <c:v>Europe</c:v>
                </c:pt>
                <c:pt idx="3">
                  <c:v>North America</c:v>
                </c:pt>
                <c:pt idx="4">
                  <c:v>Oceania</c:v>
                </c:pt>
                <c:pt idx="5">
                  <c:v>South America</c:v>
                </c:pt>
              </c:strCache>
            </c:strRef>
          </c:cat>
          <c:val>
            <c:numRef>
              <c:f>'[Covid data workbook.xlsx]1. total cases'!$G$6:$G$11</c:f>
              <c:numCache>
                <c:formatCode>General</c:formatCode>
                <c:ptCount val="6"/>
                <c:pt idx="0">
                  <c:v>293256357</c:v>
                </c:pt>
                <c:pt idx="1">
                  <c:v>2068842654</c:v>
                </c:pt>
                <c:pt idx="2">
                  <c:v>1737527900</c:v>
                </c:pt>
                <c:pt idx="3">
                  <c:v>2029473171</c:v>
                </c:pt>
                <c:pt idx="4">
                  <c:v>6685865</c:v>
                </c:pt>
                <c:pt idx="5">
                  <c:v>1506541127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F9-4A7F-9250-051B5E9B55BD}"/>
            </c:ext>
          </c:extLst>
        </c:ser>
        <c:ser>
          <c:idx val="1"/>
          <c:order val="1"/>
          <c:tx>
            <c:strRef>
              <c:f>'[Covid data workbook.xlsx]1. total cases'!$H$5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'[Covid data workbook.xlsx]1. total cases'!$F$6:$F$11</c:f>
              <c:strCache>
                <c:ptCount val="6"/>
                <c:pt idx="0">
                  <c:v>Africa</c:v>
                </c:pt>
                <c:pt idx="1">
                  <c:v>Asia</c:v>
                </c:pt>
                <c:pt idx="2">
                  <c:v>Europe</c:v>
                </c:pt>
                <c:pt idx="3">
                  <c:v>North America</c:v>
                </c:pt>
                <c:pt idx="4">
                  <c:v>Oceania</c:v>
                </c:pt>
                <c:pt idx="5">
                  <c:v>South America</c:v>
                </c:pt>
              </c:strCache>
            </c:strRef>
          </c:cat>
          <c:val>
            <c:numRef>
              <c:f>'[Covid data workbook.xlsx]1. total cases'!$H$6:$H$11</c:f>
              <c:numCache>
                <c:formatCode>General</c:formatCode>
                <c:ptCount val="6"/>
                <c:pt idx="0">
                  <c:v>2223421768</c:v>
                </c:pt>
                <c:pt idx="1">
                  <c:v>19749625560</c:v>
                </c:pt>
                <c:pt idx="2">
                  <c:v>18576721159</c:v>
                </c:pt>
                <c:pt idx="3">
                  <c:v>15672715236</c:v>
                </c:pt>
                <c:pt idx="4">
                  <c:v>55564885</c:v>
                </c:pt>
                <c:pt idx="5">
                  <c:v>10853037712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F9-4A7F-9250-051B5E9B55BD}"/>
            </c:ext>
          </c:extLst>
        </c:ser>
        <c:ser>
          <c:idx val="2"/>
          <c:order val="2"/>
          <c:tx>
            <c:strRef>
              <c:f>'[Covid data workbook.xlsx]1. total cases'!$I$5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'[Covid data workbook.xlsx]1. total cases'!$F$6:$F$11</c:f>
              <c:strCache>
                <c:ptCount val="6"/>
                <c:pt idx="0">
                  <c:v>Africa</c:v>
                </c:pt>
                <c:pt idx="1">
                  <c:v>Asia</c:v>
                </c:pt>
                <c:pt idx="2">
                  <c:v>Europe</c:v>
                </c:pt>
                <c:pt idx="3">
                  <c:v>North America</c:v>
                </c:pt>
                <c:pt idx="4">
                  <c:v>Oceania</c:v>
                </c:pt>
                <c:pt idx="5">
                  <c:v>South America</c:v>
                </c:pt>
              </c:strCache>
            </c:strRef>
          </c:cat>
          <c:val>
            <c:numRef>
              <c:f>'[Covid data workbook.xlsx]1. total cases'!$I$6:$I$11</c:f>
              <c:numCache>
                <c:formatCode>General</c:formatCode>
                <c:ptCount val="6"/>
                <c:pt idx="0">
                  <c:v>3251962058</c:v>
                </c:pt>
                <c:pt idx="1">
                  <c:v>40377051937</c:v>
                </c:pt>
                <c:pt idx="2">
                  <c:v>51767032108</c:v>
                </c:pt>
                <c:pt idx="3">
                  <c:v>27519994140</c:v>
                </c:pt>
                <c:pt idx="4">
                  <c:v>2135467087</c:v>
                </c:pt>
                <c:pt idx="5">
                  <c:v>15818565796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9F9-4A7F-9250-051B5E9B55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6444351"/>
        <c:axId val="420316895"/>
      </c:barChart>
      <c:catAx>
        <c:axId val="506444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0316895"/>
        <c:crosses val="autoZero"/>
        <c:auto val="1"/>
        <c:lblAlgn val="ctr"/>
        <c:lblOffset val="100"/>
        <c:noMultiLvlLbl val="0"/>
      </c:catAx>
      <c:valAx>
        <c:axId val="420316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444351"/>
        <c:crosses val="autoZero"/>
        <c:crossBetween val="between"/>
        <c:dispUnits>
          <c:builtInUnit val="b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r>
              <a:rPr lang="en-US" sz="1600">
                <a:solidFill>
                  <a:srgbClr val="C00000"/>
                </a:solidFill>
              </a:rPr>
              <a:t>Total cases on</a:t>
            </a:r>
            <a:r>
              <a:rPr lang="en-US" sz="1600" baseline="0">
                <a:solidFill>
                  <a:srgbClr val="C00000"/>
                </a:solidFill>
              </a:rPr>
              <a:t> high density populated countries</a:t>
            </a:r>
            <a:endParaRPr lang="en-US" sz="1600">
              <a:solidFill>
                <a:srgbClr val="C0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rgbClr val="C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'[Covid data workbook.xlsx]8. cases based on popln density'!$B$5</c:f>
              <c:strCache>
                <c:ptCount val="1"/>
                <c:pt idx="0">
                  <c:v>Total cases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'[Covid data workbook.xlsx]8. cases based on popln density'!$A$6:$A$15</c:f>
              <c:strCache>
                <c:ptCount val="10"/>
                <c:pt idx="0">
                  <c:v>India</c:v>
                </c:pt>
                <c:pt idx="1">
                  <c:v>South Korea</c:v>
                </c:pt>
                <c:pt idx="2">
                  <c:v>Netherlands</c:v>
                </c:pt>
                <c:pt idx="3">
                  <c:v>Bangladesh</c:v>
                </c:pt>
                <c:pt idx="4">
                  <c:v>Lebanon</c:v>
                </c:pt>
                <c:pt idx="5">
                  <c:v>Singapore</c:v>
                </c:pt>
                <c:pt idx="6">
                  <c:v>Palestine</c:v>
                </c:pt>
                <c:pt idx="7">
                  <c:v>Hong Kong</c:v>
                </c:pt>
                <c:pt idx="8">
                  <c:v>Bahrain</c:v>
                </c:pt>
                <c:pt idx="9">
                  <c:v>Maldives</c:v>
                </c:pt>
              </c:strCache>
            </c:strRef>
          </c:cat>
          <c:val>
            <c:numRef>
              <c:f>'[Covid data workbook.xlsx]8. cases based on popln density'!$B$6:$B$15</c:f>
              <c:numCache>
                <c:formatCode>General</c:formatCode>
                <c:ptCount val="10"/>
                <c:pt idx="0">
                  <c:v>22207098278</c:v>
                </c:pt>
                <c:pt idx="1">
                  <c:v>4098863608</c:v>
                </c:pt>
                <c:pt idx="2">
                  <c:v>2732444405</c:v>
                </c:pt>
                <c:pt idx="3">
                  <c:v>993735294</c:v>
                </c:pt>
                <c:pt idx="4">
                  <c:v>506113889</c:v>
                </c:pt>
                <c:pt idx="5">
                  <c:v>387945786</c:v>
                </c:pt>
                <c:pt idx="6">
                  <c:v>303560550</c:v>
                </c:pt>
                <c:pt idx="7">
                  <c:v>288904038</c:v>
                </c:pt>
                <c:pt idx="8">
                  <c:v>249272408</c:v>
                </c:pt>
                <c:pt idx="9">
                  <c:v>70761640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ED-465B-AB1A-26FB7B3DC4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58616736"/>
        <c:axId val="464839312"/>
      </c:barChart>
      <c:catAx>
        <c:axId val="4586167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/>
          </a:p>
        </c:txPr>
        <c:crossAx val="464839312"/>
        <c:crosses val="autoZero"/>
        <c:auto val="1"/>
        <c:lblAlgn val="ctr"/>
        <c:lblOffset val="100"/>
        <c:noMultiLvlLbl val="0"/>
      </c:catAx>
      <c:valAx>
        <c:axId val="4648393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8616736"/>
        <c:crosses val="autoZero"/>
        <c:crossBetween val="between"/>
        <c:dispUnits>
          <c:builtInUnit val="billion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rgbClr val="7030A0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r>
              <a:rPr lang="en-US" sz="1600" b="0" i="0" u="none" strike="noStrike" kern="1200" spc="0" baseline="0">
                <a:solidFill>
                  <a:srgbClr val="C00000"/>
                </a:solidFill>
              </a:rPr>
              <a:t>Total cases on Low density populated countries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rgbClr val="C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'[Covid data workbook.xlsx]8. cases based on popln density'!$E$5</c:f>
              <c:strCache>
                <c:ptCount val="1"/>
                <c:pt idx="0">
                  <c:v>Total cases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'[Covid data workbook.xlsx]8. cases based on popln density'!$D$6:$D$15</c:f>
              <c:strCache>
                <c:ptCount val="10"/>
                <c:pt idx="0">
                  <c:v>United States</c:v>
                </c:pt>
                <c:pt idx="1">
                  <c:v>Brazil</c:v>
                </c:pt>
                <c:pt idx="2">
                  <c:v>France</c:v>
                </c:pt>
                <c:pt idx="3">
                  <c:v>United Kingdom</c:v>
                </c:pt>
                <c:pt idx="4">
                  <c:v>Germany</c:v>
                </c:pt>
                <c:pt idx="5">
                  <c:v>Russia</c:v>
                </c:pt>
                <c:pt idx="6">
                  <c:v>Italy</c:v>
                </c:pt>
                <c:pt idx="7">
                  <c:v>Turkey</c:v>
                </c:pt>
                <c:pt idx="8">
                  <c:v>Spain</c:v>
                </c:pt>
                <c:pt idx="9">
                  <c:v>Argentina</c:v>
                </c:pt>
              </c:strCache>
            </c:strRef>
          </c:cat>
          <c:val>
            <c:numRef>
              <c:f>'[Covid data workbook.xlsx]8. cases based on popln density'!$E$6:$E$15</c:f>
              <c:numCache>
                <c:formatCode>General</c:formatCode>
                <c:ptCount val="10"/>
                <c:pt idx="0">
                  <c:v>38289550993</c:v>
                </c:pt>
                <c:pt idx="1">
                  <c:v>15615940183</c:v>
                </c:pt>
                <c:pt idx="2">
                  <c:v>10076268619</c:v>
                </c:pt>
                <c:pt idx="3">
                  <c:v>8287602265</c:v>
                </c:pt>
                <c:pt idx="4">
                  <c:v>8007322650</c:v>
                </c:pt>
                <c:pt idx="5">
                  <c:v>7255969478</c:v>
                </c:pt>
                <c:pt idx="6">
                  <c:v>6265413333</c:v>
                </c:pt>
                <c:pt idx="7">
                  <c:v>6209989748</c:v>
                </c:pt>
                <c:pt idx="8">
                  <c:v>4957527162</c:v>
                </c:pt>
                <c:pt idx="9">
                  <c:v>4095875920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8D-4788-B5FB-81771756FA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88598368"/>
        <c:axId val="668634992"/>
      </c:barChart>
      <c:catAx>
        <c:axId val="5885983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/>
          </a:p>
        </c:txPr>
        <c:crossAx val="668634992"/>
        <c:crosses val="autoZero"/>
        <c:auto val="1"/>
        <c:lblAlgn val="ctr"/>
        <c:lblOffset val="100"/>
        <c:noMultiLvlLbl val="0"/>
      </c:catAx>
      <c:valAx>
        <c:axId val="6686349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8598368"/>
        <c:crosses val="autoZero"/>
        <c:crossBetween val="between"/>
        <c:dispUnits>
          <c:builtInUnit val="billion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rgbClr val="7030A0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r>
              <a:rPr lang="en-IN" sz="1600">
                <a:solidFill>
                  <a:srgbClr val="C00000"/>
                </a:solidFill>
              </a:rPr>
              <a:t>Distribution of total cases and total deaths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rgbClr val="C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'[Covid data workbook.xlsx]9.Distribution of cases&amp;death '!$C$5</c:f>
              <c:strCache>
                <c:ptCount val="1"/>
                <c:pt idx="0">
                  <c:v>total cases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'[Covid data workbook.xlsx]9.Distribution of cases&amp;death '!$B$6:$B$11</c:f>
              <c:strCache>
                <c:ptCount val="6"/>
                <c:pt idx="0">
                  <c:v>Asia</c:v>
                </c:pt>
                <c:pt idx="1">
                  <c:v>Europe</c:v>
                </c:pt>
                <c:pt idx="2">
                  <c:v>Africa</c:v>
                </c:pt>
                <c:pt idx="3">
                  <c:v>North America</c:v>
                </c:pt>
                <c:pt idx="4">
                  <c:v>South America</c:v>
                </c:pt>
                <c:pt idx="5">
                  <c:v>Oceania</c:v>
                </c:pt>
              </c:strCache>
            </c:strRef>
          </c:cat>
          <c:val>
            <c:numRef>
              <c:f>'[Covid data workbook.xlsx]9.Distribution of cases&amp;death '!$C$6:$C$11</c:f>
              <c:numCache>
                <c:formatCode>General</c:formatCode>
                <c:ptCount val="6"/>
                <c:pt idx="0">
                  <c:v>62195520151</c:v>
                </c:pt>
                <c:pt idx="1">
                  <c:v>72081281167</c:v>
                </c:pt>
                <c:pt idx="2">
                  <c:v>5768640183</c:v>
                </c:pt>
                <c:pt idx="3">
                  <c:v>45222182547</c:v>
                </c:pt>
                <c:pt idx="4">
                  <c:v>28178144635</c:v>
                </c:pt>
                <c:pt idx="5">
                  <c:v>2197717837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F8-420D-9084-80A3C3B17252}"/>
            </c:ext>
          </c:extLst>
        </c:ser>
        <c:ser>
          <c:idx val="1"/>
          <c:order val="1"/>
          <c:tx>
            <c:strRef>
              <c:f>'[Covid data workbook.xlsx]9.Distribution of cases&amp;death '!$D$5</c:f>
              <c:strCache>
                <c:ptCount val="1"/>
                <c:pt idx="0">
                  <c:v>total deaths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'[Covid data workbook.xlsx]9.Distribution of cases&amp;death '!$B$6:$B$11</c:f>
              <c:strCache>
                <c:ptCount val="6"/>
                <c:pt idx="0">
                  <c:v>Asia</c:v>
                </c:pt>
                <c:pt idx="1">
                  <c:v>Europe</c:v>
                </c:pt>
                <c:pt idx="2">
                  <c:v>Africa</c:v>
                </c:pt>
                <c:pt idx="3">
                  <c:v>North America</c:v>
                </c:pt>
                <c:pt idx="4">
                  <c:v>South America</c:v>
                </c:pt>
                <c:pt idx="5">
                  <c:v>Oceania</c:v>
                </c:pt>
              </c:strCache>
            </c:strRef>
          </c:cat>
          <c:val>
            <c:numRef>
              <c:f>'[Covid data workbook.xlsx]9.Distribution of cases&amp;death '!$D$6:$D$11</c:f>
              <c:numCache>
                <c:formatCode>General</c:formatCode>
                <c:ptCount val="6"/>
                <c:pt idx="0">
                  <c:v>719687607</c:v>
                </c:pt>
                <c:pt idx="1">
                  <c:v>980322943</c:v>
                </c:pt>
                <c:pt idx="2">
                  <c:v>133838877</c:v>
                </c:pt>
                <c:pt idx="3">
                  <c:v>795506431</c:v>
                </c:pt>
                <c:pt idx="4">
                  <c:v>746230051</c:v>
                </c:pt>
                <c:pt idx="5">
                  <c:v>4236893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1F8-420D-9084-80A3C3B172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8614816"/>
        <c:axId val="509201104"/>
      </c:barChart>
      <c:catAx>
        <c:axId val="458614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9201104"/>
        <c:crosses val="autoZero"/>
        <c:auto val="1"/>
        <c:lblAlgn val="ctr"/>
        <c:lblOffset val="100"/>
        <c:noMultiLvlLbl val="0"/>
      </c:catAx>
      <c:valAx>
        <c:axId val="509201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8614816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1.8069815195071868E-2"/>
                <c:y val="0.12945112748672233"/>
              </c:manualLayout>
            </c:layout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rgbClr val="C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'[Covid data workbook.xlsx]10. Avg life expectancy'!$D$6</c:f>
              <c:strCache>
                <c:ptCount val="1"/>
                <c:pt idx="0">
                  <c:v>Average life expectancy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numRef>
              <c:f>'[Covid data workbook.xlsx]10. Avg life expectancy'!$C$7:$C$9</c:f>
              <c:numCache>
                <c:formatCode>General</c:formatCod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numCache>
            </c:numRef>
          </c:cat>
          <c:val>
            <c:numRef>
              <c:f>'[Covid data workbook.xlsx]10. Avg life expectancy'!$D$7:$D$9</c:f>
              <c:numCache>
                <c:formatCode>General</c:formatCode>
                <c:ptCount val="3"/>
                <c:pt idx="0">
                  <c:v>73.513451536273394</c:v>
                </c:pt>
                <c:pt idx="1">
                  <c:v>72.197008159358305</c:v>
                </c:pt>
                <c:pt idx="2">
                  <c:v>72.351708619863899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97-4249-BB59-71F8C14B7F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3456944"/>
        <c:axId val="702154416"/>
      </c:barChart>
      <c:catAx>
        <c:axId val="693456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/>
          </a:p>
        </c:txPr>
        <c:crossAx val="702154416"/>
        <c:crosses val="autoZero"/>
        <c:auto val="1"/>
        <c:lblAlgn val="ctr"/>
        <c:lblOffset val="100"/>
        <c:noMultiLvlLbl val="0"/>
      </c:catAx>
      <c:valAx>
        <c:axId val="702154416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/>
          </a:p>
        </c:txPr>
        <c:crossAx val="693456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r>
              <a:rPr lang="en-IN">
                <a:solidFill>
                  <a:srgbClr val="C00000"/>
                </a:solidFill>
              </a:rPr>
              <a:t>Global mortality 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C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numRef>
              <c:f>'[Covid data workbook.xlsx]2. mortality rate'!$B$6:$B$8</c:f>
              <c:numCache>
                <c:formatCode>General</c:formatCod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numCache>
            </c:numRef>
          </c:cat>
          <c:val>
            <c:numRef>
              <c:f>'[Covid data workbook.xlsx]2. mortality rate'!$C$6:$C$8</c:f>
              <c:numCache>
                <c:formatCode>General</c:formatCode>
                <c:ptCount val="3"/>
                <c:pt idx="0">
                  <c:v>3.1065999999999998</c:v>
                </c:pt>
                <c:pt idx="1">
                  <c:v>2.1116000000000001</c:v>
                </c:pt>
                <c:pt idx="2">
                  <c:v>1.2243999999999999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BB-4EE3-BD3C-3F9194A21C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5340752"/>
        <c:axId val="503338848"/>
      </c:barChart>
      <c:catAx>
        <c:axId val="415340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3338848"/>
        <c:crosses val="autoZero"/>
        <c:auto val="1"/>
        <c:lblAlgn val="ctr"/>
        <c:lblOffset val="100"/>
        <c:noMultiLvlLbl val="0"/>
      </c:catAx>
      <c:valAx>
        <c:axId val="503338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ysClr val="windowText" lastClr="000000"/>
                    </a:solidFill>
                  </a:rPr>
                  <a:t>Mortality rate</a:t>
                </a:r>
              </a:p>
            </c:rich>
          </c:tx>
          <c:layout>
            <c:manualLayout>
              <c:xMode val="edge"/>
              <c:yMode val="edge"/>
              <c:x val="8.3333333333333332E-3"/>
              <c:y val="0.3590664187809857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340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r>
              <a:rPr lang="en-IN">
                <a:solidFill>
                  <a:srgbClr val="C00000"/>
                </a:solidFill>
              </a:rPr>
              <a:t>Continental mortality 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C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'[Covid data workbook.xlsx]2. mortality rate'!$I$5</c:f>
              <c:strCache>
                <c:ptCount val="1"/>
                <c:pt idx="0">
                  <c:v>mortality rate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'[Covid data workbook.xlsx]2. mortality rate'!$H$6:$H$11</c:f>
              <c:strCache>
                <c:ptCount val="6"/>
                <c:pt idx="0">
                  <c:v>Asia</c:v>
                </c:pt>
                <c:pt idx="1">
                  <c:v>Europe</c:v>
                </c:pt>
                <c:pt idx="2">
                  <c:v>Africa</c:v>
                </c:pt>
                <c:pt idx="3">
                  <c:v>North America</c:v>
                </c:pt>
                <c:pt idx="4">
                  <c:v>South America</c:v>
                </c:pt>
                <c:pt idx="5">
                  <c:v>Oceania</c:v>
                </c:pt>
              </c:strCache>
            </c:strRef>
          </c:cat>
          <c:val>
            <c:numRef>
              <c:f>'[Covid data workbook.xlsx]2. mortality rate'!$I$6:$I$11</c:f>
              <c:numCache>
                <c:formatCode>General</c:formatCode>
                <c:ptCount val="6"/>
                <c:pt idx="0">
                  <c:v>1.1571</c:v>
                </c:pt>
                <c:pt idx="1">
                  <c:v>1.36</c:v>
                </c:pt>
                <c:pt idx="2">
                  <c:v>2.3201000000000001</c:v>
                </c:pt>
                <c:pt idx="3">
                  <c:v>1.7591000000000001</c:v>
                </c:pt>
                <c:pt idx="4">
                  <c:v>2.6482999999999999</c:v>
                </c:pt>
                <c:pt idx="5">
                  <c:v>0.1928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8B-4E7B-B203-E3F7376BA8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8592128"/>
        <c:axId val="507822192"/>
      </c:barChart>
      <c:catAx>
        <c:axId val="588592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7822192"/>
        <c:crosses val="autoZero"/>
        <c:auto val="1"/>
        <c:lblAlgn val="ctr"/>
        <c:lblOffset val="100"/>
        <c:noMultiLvlLbl val="0"/>
      </c:catAx>
      <c:valAx>
        <c:axId val="507822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ysClr val="windowText" lastClr="000000"/>
                    </a:solidFill>
                  </a:rPr>
                  <a:t>Mortality rate</a:t>
                </a:r>
              </a:p>
            </c:rich>
          </c:tx>
          <c:layout>
            <c:manualLayout>
              <c:xMode val="edge"/>
              <c:yMode val="edge"/>
              <c:x val="2.7777777777777779E-3"/>
              <c:y val="0.3123301254009915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8592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>
                <a:solidFill>
                  <a:srgbClr val="C00000"/>
                </a:solidFill>
              </a:rPr>
              <a:t>Countries</a:t>
            </a:r>
            <a:r>
              <a:rPr lang="en-US" sz="1600" baseline="0" dirty="0">
                <a:solidFill>
                  <a:srgbClr val="C00000"/>
                </a:solidFill>
              </a:rPr>
              <a:t> with more</a:t>
            </a:r>
            <a:r>
              <a:rPr lang="en-US" sz="1600" dirty="0">
                <a:solidFill>
                  <a:srgbClr val="C00000"/>
                </a:solidFill>
              </a:rPr>
              <a:t> Hospitalized patients </a:t>
            </a:r>
          </a:p>
        </c:rich>
      </c:tx>
      <c:layout>
        <c:manualLayout>
          <c:xMode val="edge"/>
          <c:yMode val="edge"/>
          <c:x val="0.29618483726495165"/>
          <c:y val="2.1378735795173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rgbClr val="C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'[Covid data workbook.xlsx]3. hospitalized patients'!$C$6</c:f>
              <c:strCache>
                <c:ptCount val="1"/>
                <c:pt idx="0">
                  <c:v>No of Hospitalized patients 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'[Covid data workbook.xlsx]3. hospitalized patients'!$B$7:$B$16</c:f>
              <c:strCache>
                <c:ptCount val="10"/>
                <c:pt idx="0">
                  <c:v>United States</c:v>
                </c:pt>
                <c:pt idx="1">
                  <c:v>France</c:v>
                </c:pt>
                <c:pt idx="2">
                  <c:v>Italy</c:v>
                </c:pt>
                <c:pt idx="3">
                  <c:v>United Kingdom</c:v>
                </c:pt>
                <c:pt idx="4">
                  <c:v>Poland</c:v>
                </c:pt>
                <c:pt idx="5">
                  <c:v>Spain</c:v>
                </c:pt>
                <c:pt idx="6">
                  <c:v>South Africa</c:v>
                </c:pt>
                <c:pt idx="7">
                  <c:v>Romania</c:v>
                </c:pt>
                <c:pt idx="8">
                  <c:v>Malaysia</c:v>
                </c:pt>
                <c:pt idx="9">
                  <c:v>Bulgaria</c:v>
                </c:pt>
              </c:strCache>
            </c:strRef>
          </c:cat>
          <c:val>
            <c:numRef>
              <c:f>'[Covid data workbook.xlsx]3. hospitalized patients'!$C$7:$C$16</c:f>
              <c:numCache>
                <c:formatCode>General</c:formatCode>
                <c:ptCount val="10"/>
                <c:pt idx="0">
                  <c:v>40906687</c:v>
                </c:pt>
                <c:pt idx="1">
                  <c:v>16219209</c:v>
                </c:pt>
                <c:pt idx="2">
                  <c:v>11305008</c:v>
                </c:pt>
                <c:pt idx="3">
                  <c:v>9128117</c:v>
                </c:pt>
                <c:pt idx="4">
                  <c:v>7112613</c:v>
                </c:pt>
                <c:pt idx="5">
                  <c:v>5817903</c:v>
                </c:pt>
                <c:pt idx="6">
                  <c:v>5107144</c:v>
                </c:pt>
                <c:pt idx="7">
                  <c:v>3178068</c:v>
                </c:pt>
                <c:pt idx="8">
                  <c:v>3028377</c:v>
                </c:pt>
                <c:pt idx="9">
                  <c:v>2739047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B8-4852-9DE2-9BE7FDBD60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88605088"/>
        <c:axId val="503348272"/>
      </c:barChart>
      <c:catAx>
        <c:axId val="5886050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/>
          </a:p>
        </c:txPr>
        <c:crossAx val="503348272"/>
        <c:crosses val="autoZero"/>
        <c:auto val="1"/>
        <c:lblAlgn val="ctr"/>
        <c:lblOffset val="100"/>
        <c:noMultiLvlLbl val="0"/>
      </c:catAx>
      <c:valAx>
        <c:axId val="503348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8605088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.88167556468172481"/>
                <c:y val="0.90823173066860674"/>
              </c:manualLayout>
            </c:layout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r>
              <a:rPr lang="en-US" sz="1600">
                <a:solidFill>
                  <a:srgbClr val="C00000"/>
                </a:solidFill>
              </a:rPr>
              <a:t>Total tests conducted across continents</a:t>
            </a:r>
          </a:p>
        </c:rich>
      </c:tx>
      <c:layout>
        <c:manualLayout>
          <c:xMode val="edge"/>
          <c:yMode val="edge"/>
          <c:x val="0.19105094379166965"/>
          <c:y val="2.45650924633681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rgbClr val="C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'[Covid data workbook.xlsx]4. tests conducted'!$C$5</c:f>
              <c:strCache>
                <c:ptCount val="1"/>
                <c:pt idx="0">
                  <c:v>Total test conducted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'[Covid data workbook.xlsx]4. tests conducted'!$B$6:$B$11</c:f>
              <c:strCache>
                <c:ptCount val="6"/>
                <c:pt idx="0">
                  <c:v>Asia</c:v>
                </c:pt>
                <c:pt idx="1">
                  <c:v>Europe</c:v>
                </c:pt>
                <c:pt idx="2">
                  <c:v>Africa</c:v>
                </c:pt>
                <c:pt idx="3">
                  <c:v>North America</c:v>
                </c:pt>
                <c:pt idx="4">
                  <c:v>South America</c:v>
                </c:pt>
                <c:pt idx="5">
                  <c:v>Oceania</c:v>
                </c:pt>
              </c:strCache>
            </c:strRef>
          </c:cat>
          <c:val>
            <c:numRef>
              <c:f>'[Covid data workbook.xlsx]4. tests conducted'!$C$6:$C$11</c:f>
              <c:numCache>
                <c:formatCode>0</c:formatCode>
                <c:ptCount val="6"/>
                <c:pt idx="0">
                  <c:v>576014519305</c:v>
                </c:pt>
                <c:pt idx="1">
                  <c:v>609317604566</c:v>
                </c:pt>
                <c:pt idx="2" formatCode="General">
                  <c:v>22213357604</c:v>
                </c:pt>
                <c:pt idx="3">
                  <c:v>381789868848</c:v>
                </c:pt>
                <c:pt idx="4" formatCode="General">
                  <c:v>61969482409</c:v>
                </c:pt>
                <c:pt idx="5" formatCode="General">
                  <c:v>24123978485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A7-4DFD-A493-1C6DC6133A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8616608"/>
        <c:axId val="503289744"/>
      </c:barChart>
      <c:catAx>
        <c:axId val="588616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/>
          </a:p>
        </c:txPr>
        <c:crossAx val="503289744"/>
        <c:crosses val="autoZero"/>
        <c:auto val="1"/>
        <c:lblAlgn val="ctr"/>
        <c:lblOffset val="100"/>
        <c:noMultiLvlLbl val="0"/>
      </c:catAx>
      <c:valAx>
        <c:axId val="503289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8616608"/>
        <c:crosses val="autoZero"/>
        <c:crossBetween val="between"/>
        <c:dispUnits>
          <c:builtInUnit val="b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r>
              <a:rPr lang="en-IN" sz="1600" b="0" i="0" u="none" strike="noStrike" baseline="0">
                <a:solidFill>
                  <a:srgbClr val="C00000"/>
                </a:solidFill>
                <a:effectLst/>
              </a:rPr>
              <a:t>Top 10 Countries with Highest Testing Rates</a:t>
            </a:r>
            <a:endParaRPr lang="en-US" sz="1600">
              <a:solidFill>
                <a:srgbClr val="C0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rgbClr val="C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'[Covid data workbook.xlsx]4. tests conducted'!$J$4</c:f>
              <c:strCache>
                <c:ptCount val="1"/>
                <c:pt idx="0">
                  <c:v>Total test conducted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'[Covid data workbook.xlsx]4. tests conducted'!$I$5:$I$14</c:f>
              <c:strCache>
                <c:ptCount val="10"/>
                <c:pt idx="0">
                  <c:v>United States</c:v>
                </c:pt>
                <c:pt idx="1">
                  <c:v>India</c:v>
                </c:pt>
                <c:pt idx="2">
                  <c:v>United Kingdom</c:v>
                </c:pt>
                <c:pt idx="3">
                  <c:v>France</c:v>
                </c:pt>
                <c:pt idx="4">
                  <c:v>Italy</c:v>
                </c:pt>
                <c:pt idx="5">
                  <c:v>Russia</c:v>
                </c:pt>
                <c:pt idx="6">
                  <c:v>Austria</c:v>
                </c:pt>
                <c:pt idx="7">
                  <c:v>United Arab Emirates</c:v>
                </c:pt>
                <c:pt idx="8">
                  <c:v>Turkey</c:v>
                </c:pt>
                <c:pt idx="9">
                  <c:v>Spain</c:v>
                </c:pt>
              </c:strCache>
            </c:strRef>
          </c:cat>
          <c:val>
            <c:numRef>
              <c:f>'[Covid data workbook.xlsx]4. tests conducted'!$J$5:$J$14</c:f>
              <c:numCache>
                <c:formatCode>0</c:formatCode>
                <c:ptCount val="10"/>
                <c:pt idx="0">
                  <c:v>344724615229</c:v>
                </c:pt>
                <c:pt idx="1">
                  <c:v>296477930381</c:v>
                </c:pt>
                <c:pt idx="2">
                  <c:v>144400410838</c:v>
                </c:pt>
                <c:pt idx="3" formatCode="General">
                  <c:v>83214454871</c:v>
                </c:pt>
                <c:pt idx="4" formatCode="General">
                  <c:v>63349522489</c:v>
                </c:pt>
                <c:pt idx="5" formatCode="General">
                  <c:v>57999569801</c:v>
                </c:pt>
                <c:pt idx="6" formatCode="General">
                  <c:v>50028297751</c:v>
                </c:pt>
                <c:pt idx="7" formatCode="General">
                  <c:v>49581932031</c:v>
                </c:pt>
                <c:pt idx="8" formatCode="General">
                  <c:v>47891178076</c:v>
                </c:pt>
                <c:pt idx="9" formatCode="General">
                  <c:v>34441958275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4D-4B1C-837B-9847EBE707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88623808"/>
        <c:axId val="464820464"/>
      </c:barChart>
      <c:catAx>
        <c:axId val="5886238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/>
          </a:p>
        </c:txPr>
        <c:crossAx val="464820464"/>
        <c:crosses val="autoZero"/>
        <c:auto val="1"/>
        <c:lblAlgn val="ctr"/>
        <c:lblOffset val="100"/>
        <c:noMultiLvlLbl val="0"/>
      </c:catAx>
      <c:valAx>
        <c:axId val="4648204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8623808"/>
        <c:crosses val="autoZero"/>
        <c:crossBetween val="between"/>
        <c:dispUnits>
          <c:builtInUnit val="billion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r>
              <a:rPr lang="en-US" sz="2400">
                <a:solidFill>
                  <a:srgbClr val="C00000"/>
                </a:solidFill>
              </a:rPr>
              <a:t>Total vaccinations globally and across continents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rgbClr val="C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'[Covid data workbook.xlsx]5. Total vaccinations'!$D$6</c:f>
              <c:strCache>
                <c:ptCount val="1"/>
                <c:pt idx="0">
                  <c:v>Total vaccinations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'[Covid data workbook.xlsx]5. Total vaccinations'!$C$7:$C$13</c:f>
              <c:strCache>
                <c:ptCount val="7"/>
                <c:pt idx="0">
                  <c:v>Global</c:v>
                </c:pt>
                <c:pt idx="1">
                  <c:v>Asia</c:v>
                </c:pt>
                <c:pt idx="2">
                  <c:v>Europe</c:v>
                </c:pt>
                <c:pt idx="3">
                  <c:v>Africa</c:v>
                </c:pt>
                <c:pt idx="4">
                  <c:v>North America</c:v>
                </c:pt>
                <c:pt idx="5">
                  <c:v>South America</c:v>
                </c:pt>
                <c:pt idx="6">
                  <c:v>Oceania</c:v>
                </c:pt>
              </c:strCache>
            </c:strRef>
          </c:cat>
          <c:val>
            <c:numRef>
              <c:f>'[Covid data workbook.xlsx]5. Total vaccinations'!$D$7:$D$13</c:f>
              <c:numCache>
                <c:formatCode>0</c:formatCode>
                <c:ptCount val="7"/>
                <c:pt idx="0">
                  <c:v>3741777981693</c:v>
                </c:pt>
                <c:pt idx="1">
                  <c:v>2644302490969</c:v>
                </c:pt>
                <c:pt idx="2">
                  <c:v>416527326691</c:v>
                </c:pt>
                <c:pt idx="3">
                  <c:v>37157619200</c:v>
                </c:pt>
                <c:pt idx="4">
                  <c:v>359169958507</c:v>
                </c:pt>
                <c:pt idx="5">
                  <c:v>262243773578</c:v>
                </c:pt>
                <c:pt idx="6" formatCode="General">
                  <c:v>22376812748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4F-4FBE-901D-65ACE587D6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88604128"/>
        <c:axId val="498366032"/>
      </c:barChart>
      <c:catAx>
        <c:axId val="588604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8366032"/>
        <c:crosses val="autoZero"/>
        <c:auto val="1"/>
        <c:lblAlgn val="ctr"/>
        <c:lblOffset val="100"/>
        <c:noMultiLvlLbl val="0"/>
      </c:catAx>
      <c:valAx>
        <c:axId val="4983660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8604128"/>
        <c:crosses val="autoZero"/>
        <c:crossBetween val="between"/>
        <c:dispUnits>
          <c:builtInUnit val="billion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rgbClr val="7030A0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r>
              <a:rPr lang="en-IN" sz="1400" b="0" i="0" u="none" strike="noStrike" baseline="0" dirty="0">
                <a:solidFill>
                  <a:srgbClr val="C00000"/>
                </a:solidFill>
                <a:effectLst/>
              </a:rPr>
              <a:t>Vaccination Coverage Across Regions</a:t>
            </a:r>
            <a:endParaRPr lang="en-IN" b="0" dirty="0">
              <a:solidFill>
                <a:srgbClr val="C00000"/>
              </a:solidFill>
            </a:endParaRPr>
          </a:p>
        </c:rich>
      </c:tx>
      <c:layout>
        <c:manualLayout>
          <c:xMode val="edge"/>
          <c:yMode val="edge"/>
          <c:x val="0.32065708418891165"/>
          <c:y val="2.059330890422787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C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'[Covid data workbook.xlsx]6.Vaccine Coverage Across Regio'!$C$5</c:f>
              <c:strCache>
                <c:ptCount val="1"/>
                <c:pt idx="0">
                  <c:v>% of atleast one dose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'[Covid data workbook.xlsx]6.Vaccine Coverage Across Regio'!$B$6:$B$11</c:f>
              <c:strCache>
                <c:ptCount val="6"/>
                <c:pt idx="0">
                  <c:v>Asia</c:v>
                </c:pt>
                <c:pt idx="1">
                  <c:v>Europe</c:v>
                </c:pt>
                <c:pt idx="2">
                  <c:v>Africa</c:v>
                </c:pt>
                <c:pt idx="3">
                  <c:v>North America</c:v>
                </c:pt>
                <c:pt idx="4">
                  <c:v>South America</c:v>
                </c:pt>
                <c:pt idx="5">
                  <c:v>Oceania</c:v>
                </c:pt>
              </c:strCache>
            </c:strRef>
          </c:cat>
          <c:val>
            <c:numRef>
              <c:f>'[Covid data workbook.xlsx]6.Vaccine Coverage Across Regio'!$C$6:$C$11</c:f>
              <c:numCache>
                <c:formatCode>General</c:formatCode>
                <c:ptCount val="6"/>
                <c:pt idx="0">
                  <c:v>15.9184</c:v>
                </c:pt>
                <c:pt idx="1">
                  <c:v>25.4574</c:v>
                </c:pt>
                <c:pt idx="2">
                  <c:v>1.6727000000000001</c:v>
                </c:pt>
                <c:pt idx="3">
                  <c:v>29.134799999999998</c:v>
                </c:pt>
                <c:pt idx="4">
                  <c:v>29.696400000000001</c:v>
                </c:pt>
                <c:pt idx="5">
                  <c:v>23.464200000000002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C9-490A-907A-62B26EBAB2DD}"/>
            </c:ext>
          </c:extLst>
        </c:ser>
        <c:ser>
          <c:idx val="1"/>
          <c:order val="1"/>
          <c:tx>
            <c:strRef>
              <c:f>'[Covid data workbook.xlsx]6.Vaccine Coverage Across Regio'!$D$5</c:f>
              <c:strCache>
                <c:ptCount val="1"/>
                <c:pt idx="0">
                  <c:v>% of fully vaccinated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'[Covid data workbook.xlsx]6.Vaccine Coverage Across Regio'!$B$6:$B$11</c:f>
              <c:strCache>
                <c:ptCount val="6"/>
                <c:pt idx="0">
                  <c:v>Asia</c:v>
                </c:pt>
                <c:pt idx="1">
                  <c:v>Europe</c:v>
                </c:pt>
                <c:pt idx="2">
                  <c:v>Africa</c:v>
                </c:pt>
                <c:pt idx="3">
                  <c:v>North America</c:v>
                </c:pt>
                <c:pt idx="4">
                  <c:v>South America</c:v>
                </c:pt>
                <c:pt idx="5">
                  <c:v>Oceania</c:v>
                </c:pt>
              </c:strCache>
            </c:strRef>
          </c:cat>
          <c:val>
            <c:numRef>
              <c:f>'[Covid data workbook.xlsx]6.Vaccine Coverage Across Regio'!$D$6:$D$11</c:f>
              <c:numCache>
                <c:formatCode>General</c:formatCode>
                <c:ptCount val="6"/>
                <c:pt idx="0">
                  <c:v>12.7753</c:v>
                </c:pt>
                <c:pt idx="1">
                  <c:v>22.441600000000001</c:v>
                </c:pt>
                <c:pt idx="2">
                  <c:v>1.2117</c:v>
                </c:pt>
                <c:pt idx="3">
                  <c:v>24.419499999999999</c:v>
                </c:pt>
                <c:pt idx="4">
                  <c:v>24.011099999999999</c:v>
                </c:pt>
                <c:pt idx="5">
                  <c:v>20.514600000000002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C9-490A-907A-62B26EBAB2DD}"/>
            </c:ext>
          </c:extLst>
        </c:ser>
        <c:ser>
          <c:idx val="2"/>
          <c:order val="2"/>
          <c:tx>
            <c:strRef>
              <c:f>'[Covid data workbook.xlsx]6.Vaccine Coverage Across Regio'!$E$5</c:f>
              <c:strCache>
                <c:ptCount val="1"/>
                <c:pt idx="0">
                  <c:v>% with boosters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'[Covid data workbook.xlsx]6.Vaccine Coverage Across Regio'!$B$6:$B$11</c:f>
              <c:strCache>
                <c:ptCount val="6"/>
                <c:pt idx="0">
                  <c:v>Asia</c:v>
                </c:pt>
                <c:pt idx="1">
                  <c:v>Europe</c:v>
                </c:pt>
                <c:pt idx="2">
                  <c:v>Africa</c:v>
                </c:pt>
                <c:pt idx="3">
                  <c:v>North America</c:v>
                </c:pt>
                <c:pt idx="4">
                  <c:v>South America</c:v>
                </c:pt>
                <c:pt idx="5">
                  <c:v>Oceania</c:v>
                </c:pt>
              </c:strCache>
            </c:strRef>
          </c:cat>
          <c:val>
            <c:numRef>
              <c:f>'[Covid data workbook.xlsx]6.Vaccine Coverage Across Regio'!$E$6:$E$11</c:f>
              <c:numCache>
                <c:formatCode>General</c:formatCode>
                <c:ptCount val="6"/>
                <c:pt idx="0">
                  <c:v>2.5305</c:v>
                </c:pt>
                <c:pt idx="1">
                  <c:v>9.5990000000000002</c:v>
                </c:pt>
                <c:pt idx="2">
                  <c:v>0.1023</c:v>
                </c:pt>
                <c:pt idx="3">
                  <c:v>7.4328000000000003</c:v>
                </c:pt>
                <c:pt idx="4">
                  <c:v>9.8468</c:v>
                </c:pt>
                <c:pt idx="5">
                  <c:v>8.5341000000000005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1C9-490A-907A-62B26EBAB2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9907152"/>
        <c:axId val="464834352"/>
      </c:barChart>
      <c:catAx>
        <c:axId val="499907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834352"/>
        <c:crosses val="autoZero"/>
        <c:auto val="1"/>
        <c:lblAlgn val="ctr"/>
        <c:lblOffset val="100"/>
        <c:noMultiLvlLbl val="0"/>
      </c:catAx>
      <c:valAx>
        <c:axId val="464834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907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C00000"/>
                </a:solidFill>
              </a:rPr>
              <a:t>Average age of individuals who contracted COVID-19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'[Covid data workbook.xlsx]7. average age of infected'!$C$5</c:f>
              <c:strCache>
                <c:ptCount val="1"/>
                <c:pt idx="0">
                  <c:v>Average age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'[Covid data workbook.xlsx]7. average age of infected'!$B$6:$B$11</c:f>
              <c:strCache>
                <c:ptCount val="6"/>
                <c:pt idx="0">
                  <c:v>Asia</c:v>
                </c:pt>
                <c:pt idx="1">
                  <c:v>Europe</c:v>
                </c:pt>
                <c:pt idx="2">
                  <c:v>Africa</c:v>
                </c:pt>
                <c:pt idx="3">
                  <c:v>North America</c:v>
                </c:pt>
                <c:pt idx="4">
                  <c:v>South America</c:v>
                </c:pt>
                <c:pt idx="5">
                  <c:v>Oceania</c:v>
                </c:pt>
              </c:strCache>
            </c:strRef>
          </c:cat>
          <c:val>
            <c:numRef>
              <c:f>'[Covid data workbook.xlsx]7. average age of infected'!$C$6:$C$11</c:f>
              <c:numCache>
                <c:formatCode>General</c:formatCode>
                <c:ptCount val="6"/>
                <c:pt idx="0">
                  <c:v>31</c:v>
                </c:pt>
                <c:pt idx="1">
                  <c:v>34</c:v>
                </c:pt>
                <c:pt idx="2">
                  <c:v>21</c:v>
                </c:pt>
                <c:pt idx="3">
                  <c:v>23</c:v>
                </c:pt>
                <c:pt idx="4">
                  <c:v>28</c:v>
                </c:pt>
                <c:pt idx="5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F3-4F9E-B9C1-486C335451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0745344"/>
        <c:axId val="507841040"/>
      </c:barChart>
      <c:catAx>
        <c:axId val="4107453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>
                    <a:solidFill>
                      <a:srgbClr val="002060"/>
                    </a:solidFill>
                  </a:rPr>
                  <a:t>Continents</a:t>
                </a:r>
              </a:p>
            </c:rich>
          </c:tx>
          <c:layout>
            <c:manualLayout>
              <c:xMode val="edge"/>
              <c:yMode val="edge"/>
              <c:x val="0.4809165414152291"/>
              <c:y val="0.9255417612675715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/>
          </a:p>
        </c:txPr>
        <c:crossAx val="507841040"/>
        <c:crosses val="autoZero"/>
        <c:auto val="1"/>
        <c:lblAlgn val="ctr"/>
        <c:lblOffset val="100"/>
        <c:noMultiLvlLbl val="0"/>
      </c:catAx>
      <c:valAx>
        <c:axId val="507841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>
                    <a:solidFill>
                      <a:srgbClr val="002060"/>
                    </a:solidFill>
                  </a:rPr>
                  <a:t>Age</a:t>
                </a:r>
              </a:p>
            </c:rich>
          </c:tx>
          <c:layout>
            <c:manualLayout>
              <c:xMode val="edge"/>
              <c:yMode val="edge"/>
              <c:x val="9.4966761633428296E-3"/>
              <c:y val="0.4206988390254899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/>
          </a:p>
        </c:txPr>
        <c:crossAx val="410745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AF9A8F-EAD8-A017-9705-96900C6C9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8557" y="5294936"/>
            <a:ext cx="2082079" cy="434060"/>
          </a:xfrm>
        </p:spPr>
        <p:txBody>
          <a:bodyPr/>
          <a:lstStyle/>
          <a:p>
            <a:r>
              <a:rPr lang="en-IN" dirty="0"/>
              <a:t>By AARTHI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D6FE5C-8143-6E8C-387E-25B547954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24" b="90000" l="10000" r="90000">
                        <a14:foregroundMark x1="40000" y1="8824" x2="46250" y2="11765"/>
                        <a14:foregroundMark x1="43393" y1="86471" x2="45179" y2="87059"/>
                        <a14:foregroundMark x1="26071" y1="47647" x2="23929" y2="45294"/>
                        <a14:backgroundMark x1="13750" y1="14118" x2="13393" y2="39706"/>
                        <a14:backgroundMark x1="13393" y1="39706" x2="7857" y2="18824"/>
                        <a14:backgroundMark x1="7857" y1="18824" x2="15893" y2="32647"/>
                        <a14:backgroundMark x1="15893" y1="32647" x2="11964" y2="232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60636" y="2971983"/>
            <a:ext cx="6327975" cy="39530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CB3F46-CBCD-64B1-5359-A6AFA2080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159" y="2258870"/>
            <a:ext cx="8991600" cy="1645920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Detailed analysis on COVID-19 Data Trends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651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05954-B0A6-6345-4E3B-6CEEEF3B6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481" y="627648"/>
            <a:ext cx="9663953" cy="980649"/>
          </a:xfrm>
        </p:spPr>
        <p:txBody>
          <a:bodyPr>
            <a:normAutofit fontScale="90000"/>
          </a:bodyPr>
          <a:lstStyle/>
          <a:p>
            <a:r>
              <a:rPr lang="en-US" dirty="0"/>
              <a:t>distribution of total cases and total deaths across different continents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998FC9B-23B2-4B61-E285-F1ADCBAFBD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29589"/>
              </p:ext>
            </p:extLst>
          </p:nvPr>
        </p:nvGraphicFramePr>
        <p:xfrm>
          <a:off x="939520" y="2043953"/>
          <a:ext cx="7731125" cy="40519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483DD74-F608-3346-4B31-EBABBF129201}"/>
              </a:ext>
            </a:extLst>
          </p:cNvPr>
          <p:cNvSpPr txBox="1"/>
          <p:nvPr/>
        </p:nvSpPr>
        <p:spPr>
          <a:xfrm>
            <a:off x="9206754" y="4064557"/>
            <a:ext cx="26804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Europe</a:t>
            </a:r>
            <a:r>
              <a:rPr lang="en-US" dirty="0"/>
              <a:t> reports the </a:t>
            </a:r>
            <a:r>
              <a:rPr lang="en-US" dirty="0">
                <a:solidFill>
                  <a:srgbClr val="FF0000"/>
                </a:solidFill>
              </a:rPr>
              <a:t>highest</a:t>
            </a:r>
            <a:r>
              <a:rPr lang="en-US" dirty="0"/>
              <a:t> total </a:t>
            </a:r>
            <a:r>
              <a:rPr lang="en-US" dirty="0">
                <a:solidFill>
                  <a:srgbClr val="FF0000"/>
                </a:solidFill>
              </a:rPr>
              <a:t>cases and deaths</a:t>
            </a:r>
            <a:r>
              <a:rPr lang="en-US" dirty="0"/>
              <a:t>, underscoring the region's severe impact. Asia follows closely, while </a:t>
            </a:r>
            <a:r>
              <a:rPr lang="en-US" dirty="0">
                <a:solidFill>
                  <a:srgbClr val="FF0000"/>
                </a:solidFill>
              </a:rPr>
              <a:t>Oceania</a:t>
            </a:r>
            <a:r>
              <a:rPr lang="en-US" dirty="0"/>
              <a:t> has the </a:t>
            </a:r>
            <a:r>
              <a:rPr lang="en-US" dirty="0">
                <a:solidFill>
                  <a:srgbClr val="FF0000"/>
                </a:solidFill>
              </a:rPr>
              <a:t>lowest</a:t>
            </a:r>
            <a:r>
              <a:rPr lang="en-US" dirty="0"/>
              <a:t> numbers.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4441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0C4F7-55B9-FF2F-434E-D3AF8B281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846179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COVID-19 Impact on Life Expectancy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10036E-A8D7-EC10-CE55-2F80647CC1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2980923"/>
              </p:ext>
            </p:extLst>
          </p:nvPr>
        </p:nvGraphicFramePr>
        <p:xfrm>
          <a:off x="2231136" y="2019860"/>
          <a:ext cx="7731125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2DAF388-B473-A518-9D9C-81449BB9069F}"/>
              </a:ext>
            </a:extLst>
          </p:cNvPr>
          <p:cNvSpPr txBox="1"/>
          <p:nvPr/>
        </p:nvSpPr>
        <p:spPr>
          <a:xfrm>
            <a:off x="1963271" y="5345577"/>
            <a:ext cx="9054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Life expectancy remained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relatively stable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2020 to 2022. While minor fluctuations occurred, the overall trend suggests a resilient average life expectancy, indicating a robust healthcare system and societal adaptability during challenging times.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546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9660-4397-63E0-D8F4-BAAA5CA35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63738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CF78E-AB62-6066-6F54-B231FE68F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294" y="523613"/>
            <a:ext cx="9265298" cy="969285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Total COVID-19 Cases by Continent (2020-2022)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E2635B-443B-8313-BB55-D65A17CE3F76}"/>
              </a:ext>
            </a:extLst>
          </p:cNvPr>
          <p:cNvSpPr txBox="1"/>
          <p:nvPr/>
        </p:nvSpPr>
        <p:spPr>
          <a:xfrm>
            <a:off x="709126" y="2321502"/>
            <a:ext cx="25379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Across the analyzed years, </a:t>
            </a:r>
            <a:r>
              <a:rPr lang="en-US" dirty="0">
                <a:solidFill>
                  <a:srgbClr val="FF0000"/>
                </a:solidFill>
              </a:rPr>
              <a:t>Asia</a:t>
            </a:r>
            <a:r>
              <a:rPr lang="en-US" dirty="0"/>
              <a:t> consistently reported the </a:t>
            </a:r>
            <a:r>
              <a:rPr lang="en-US" dirty="0">
                <a:solidFill>
                  <a:srgbClr val="FF0000"/>
                </a:solidFill>
              </a:rPr>
              <a:t>highest</a:t>
            </a:r>
            <a:r>
              <a:rPr lang="en-US" dirty="0"/>
              <a:t> number of </a:t>
            </a:r>
            <a:r>
              <a:rPr lang="en-US" dirty="0">
                <a:solidFill>
                  <a:srgbClr val="FF0000"/>
                </a:solidFill>
              </a:rPr>
              <a:t>COVID-19 cases</a:t>
            </a:r>
            <a:r>
              <a:rPr lang="en-US" dirty="0"/>
              <a:t>, followed by Europe and North America. </a:t>
            </a:r>
            <a:endParaRPr lang="en-IN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768AAEA-990C-F211-8713-C4A173E489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6975620"/>
              </p:ext>
            </p:extLst>
          </p:nvPr>
        </p:nvGraphicFramePr>
        <p:xfrm>
          <a:off x="3247053" y="1894114"/>
          <a:ext cx="8070980" cy="4562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2052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A521-8CFD-7F7A-CAE4-841667BE8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897" y="197508"/>
            <a:ext cx="9503664" cy="92009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Söhne"/>
              </a:rPr>
              <a:t>Global COVID-19 Mortality Rate Across Continents 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F1E6AC6-B36A-6332-522E-865CFC2A7CC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70815752"/>
              </p:ext>
            </p:extLst>
          </p:nvPr>
        </p:nvGraphicFramePr>
        <p:xfrm>
          <a:off x="881355" y="1350802"/>
          <a:ext cx="4480637" cy="2689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E51DD0A-DAE7-FE55-EB14-6E459AF4CFD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89556764"/>
              </p:ext>
            </p:extLst>
          </p:nvPr>
        </p:nvGraphicFramePr>
        <p:xfrm>
          <a:off x="6830009" y="3263576"/>
          <a:ext cx="4917590" cy="3396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A5F2E3B-98B2-62B3-8A35-9C3D81B65E8F}"/>
              </a:ext>
            </a:extLst>
          </p:cNvPr>
          <p:cNvSpPr txBox="1"/>
          <p:nvPr/>
        </p:nvSpPr>
        <p:spPr>
          <a:xfrm>
            <a:off x="7520476" y="1828800"/>
            <a:ext cx="2967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COVID-19 mortality rates have steadily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decreased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globally from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3.1066% in 2020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1.2244% in 2022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B5E688-6021-9E56-D702-9C320BBF1BA3}"/>
              </a:ext>
            </a:extLst>
          </p:cNvPr>
          <p:cNvSpPr txBox="1"/>
          <p:nvPr/>
        </p:nvSpPr>
        <p:spPr>
          <a:xfrm>
            <a:off x="1987422" y="4568507"/>
            <a:ext cx="28178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COVID-19 mortality rates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vary across continents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ranging from 0.1928% in Oceania to 2.6483% in South America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allout: Left Arrow 8">
            <a:extLst>
              <a:ext uri="{FF2B5EF4-FFF2-40B4-BE49-F238E27FC236}">
                <a16:creationId xmlns:a16="http://schemas.microsoft.com/office/drawing/2014/main" id="{2BC1C308-86F5-DBEF-17F1-BB4B4474A637}"/>
              </a:ext>
            </a:extLst>
          </p:cNvPr>
          <p:cNvSpPr/>
          <p:nvPr/>
        </p:nvSpPr>
        <p:spPr>
          <a:xfrm>
            <a:off x="5906278" y="1708848"/>
            <a:ext cx="4366726" cy="1315616"/>
          </a:xfrm>
          <a:prstGeom prst="leftArrowCallout">
            <a:avLst>
              <a:gd name="adj1" fmla="val 7979"/>
              <a:gd name="adj2" fmla="val 25000"/>
              <a:gd name="adj3" fmla="val 25000"/>
              <a:gd name="adj4" fmla="val 6497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allout: Right Arrow 9">
            <a:extLst>
              <a:ext uri="{FF2B5EF4-FFF2-40B4-BE49-F238E27FC236}">
                <a16:creationId xmlns:a16="http://schemas.microsoft.com/office/drawing/2014/main" id="{D4F0289C-3B55-9CF2-0A89-3CFE819B708E}"/>
              </a:ext>
            </a:extLst>
          </p:cNvPr>
          <p:cNvSpPr/>
          <p:nvPr/>
        </p:nvSpPr>
        <p:spPr>
          <a:xfrm>
            <a:off x="1878003" y="4441371"/>
            <a:ext cx="4366726" cy="1604464"/>
          </a:xfrm>
          <a:prstGeom prst="rightArrowCallout">
            <a:avLst>
              <a:gd name="adj1" fmla="val 6391"/>
              <a:gd name="adj2" fmla="val 25000"/>
              <a:gd name="adj3" fmla="val 25000"/>
              <a:gd name="adj4" fmla="val 6497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963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C9AEF-D18C-7DAB-42C6-EA529659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148" y="476263"/>
            <a:ext cx="8350476" cy="808124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Söhne"/>
              </a:rPr>
              <a:t>Top 10 Countries with High Patient Numbers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D8F801D-0194-535A-ADF3-8DBE1948DE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244451"/>
              </p:ext>
            </p:extLst>
          </p:nvPr>
        </p:nvGraphicFramePr>
        <p:xfrm>
          <a:off x="625573" y="1586204"/>
          <a:ext cx="7846623" cy="4683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F7C08D6-60DC-469B-A14A-573DDE81AFC5}"/>
              </a:ext>
            </a:extLst>
          </p:cNvPr>
          <p:cNvSpPr txBox="1"/>
          <p:nvPr/>
        </p:nvSpPr>
        <p:spPr>
          <a:xfrm>
            <a:off x="8808098" y="4506685"/>
            <a:ext cx="2901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United States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leads with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40.9M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hospitalizations, followed by France and Italy.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323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2B135-8484-EF94-68EA-CE1A2C139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26230"/>
            <a:ext cx="7729728" cy="1042773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effectLst/>
                <a:latin typeface="Söhne"/>
              </a:rPr>
              <a:t>Total COVID-19 Tests Conducted Across continents and countries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602E0AE-ED14-27BF-BDFE-77195242160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37386948"/>
              </p:ext>
            </p:extLst>
          </p:nvPr>
        </p:nvGraphicFramePr>
        <p:xfrm>
          <a:off x="637592" y="2451994"/>
          <a:ext cx="5458408" cy="33984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EAA8C4C-5F40-FFC2-E748-E570E518EE9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92298867"/>
              </p:ext>
            </p:extLst>
          </p:nvPr>
        </p:nvGraphicFramePr>
        <p:xfrm>
          <a:off x="6480699" y="2451994"/>
          <a:ext cx="5333759" cy="33984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78619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F0BA7F0-9BEA-E006-9E4E-25160375F5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5221552"/>
              </p:ext>
            </p:extLst>
          </p:nvPr>
        </p:nvGraphicFramePr>
        <p:xfrm>
          <a:off x="955829" y="541539"/>
          <a:ext cx="10280342" cy="42435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65E18C1-57E5-F670-CD12-62FF02C2A292}"/>
              </a:ext>
            </a:extLst>
          </p:cNvPr>
          <p:cNvSpPr txBox="1"/>
          <p:nvPr/>
        </p:nvSpPr>
        <p:spPr>
          <a:xfrm>
            <a:off x="1608338" y="5015883"/>
            <a:ext cx="8975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staggering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3.7 trillion global vaccinations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underscore our united battle against COVID-19.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Asia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leads with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2.6 trillion jabs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showcasing immense vaccination drive. Europe, North America, and South America follow, highlighting collective efforts for a healthier future. Africa and Oceania, while on a smaller scale, contribute significantly.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929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32715-1C15-A5DA-086F-CB1F97F93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49787"/>
            <a:ext cx="7729728" cy="908496"/>
          </a:xfrm>
        </p:spPr>
        <p:txBody>
          <a:bodyPr>
            <a:normAutofit fontScale="90000"/>
          </a:bodyPr>
          <a:lstStyle/>
          <a:p>
            <a:r>
              <a:rPr lang="en-IN" sz="2800" b="0" i="0" u="none" strike="noStrike" baseline="0" dirty="0">
                <a:effectLst/>
              </a:rPr>
              <a:t>Vaccination Coverage Across Regions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2F07036-C27E-5B8F-1218-27702CF68D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6904660"/>
              </p:ext>
            </p:extLst>
          </p:nvPr>
        </p:nvGraphicFramePr>
        <p:xfrm>
          <a:off x="588070" y="1732903"/>
          <a:ext cx="7731125" cy="4445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E8AD46-B1A9-52E5-CF53-542A848375AB}"/>
              </a:ext>
            </a:extLst>
          </p:cNvPr>
          <p:cNvSpPr txBox="1"/>
          <p:nvPr/>
        </p:nvSpPr>
        <p:spPr>
          <a:xfrm>
            <a:off x="8744505" y="2299317"/>
            <a:ext cx="28594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Vaccination rates vary widely across continents.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North and South America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lead with nearly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30%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at least partially vaccinated, while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Africa lags at 1.67%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Boosters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are prominent in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Europe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South America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919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E8F7B-4531-3233-0C26-15512F469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3684" y="503052"/>
            <a:ext cx="8475334" cy="113931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Average age of individuals who contracted COVID-19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A14B83-C7B5-E5C0-BA25-A38D8CD920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4219002"/>
              </p:ext>
            </p:extLst>
          </p:nvPr>
        </p:nvGraphicFramePr>
        <p:xfrm>
          <a:off x="3311372" y="2104007"/>
          <a:ext cx="8372460" cy="4323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196F6C7-C97C-E12F-8621-63BFA4264169}"/>
              </a:ext>
            </a:extLst>
          </p:cNvPr>
          <p:cNvSpPr txBox="1"/>
          <p:nvPr/>
        </p:nvSpPr>
        <p:spPr>
          <a:xfrm>
            <a:off x="508168" y="1882065"/>
            <a:ext cx="25922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Europe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reports the highest average age at </a:t>
            </a:r>
            <a:r>
              <a:rPr lang="en-US" dirty="0">
                <a:solidFill>
                  <a:srgbClr val="FF0000"/>
                </a:solidFill>
              </a:rPr>
              <a:t>34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indicating </a:t>
            </a:r>
            <a:r>
              <a:rPr lang="en-US" dirty="0">
                <a:solidFill>
                  <a:srgbClr val="FF0000"/>
                </a:solidFill>
              </a:rPr>
              <a:t>older populations are more affected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In contrast, </a:t>
            </a:r>
            <a:r>
              <a:rPr lang="en-US" dirty="0">
                <a:solidFill>
                  <a:srgbClr val="FF0000"/>
                </a:solidFill>
              </a:rPr>
              <a:t>Oceania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with an average age of </a:t>
            </a:r>
            <a:r>
              <a:rPr lang="en-US" dirty="0">
                <a:solidFill>
                  <a:srgbClr val="FF0000"/>
                </a:solidFill>
              </a:rPr>
              <a:t>19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shows a </a:t>
            </a:r>
            <a:r>
              <a:rPr lang="en-US" dirty="0">
                <a:solidFill>
                  <a:srgbClr val="FF0000"/>
                </a:solidFill>
              </a:rPr>
              <a:t>younger impact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781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D53AD-BB90-C759-D012-5B0A782D4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076" y="523614"/>
            <a:ext cx="8655847" cy="905691"/>
          </a:xfrm>
        </p:spPr>
        <p:txBody>
          <a:bodyPr>
            <a:normAutofit fontScale="90000"/>
          </a:bodyPr>
          <a:lstStyle/>
          <a:p>
            <a:r>
              <a:rPr lang="en-US" dirty="0"/>
              <a:t>Total cases reported based on the population density across countries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14A6F58-FB23-E514-185B-6570D5B3897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95006080"/>
              </p:ext>
            </p:extLst>
          </p:nvPr>
        </p:nvGraphicFramePr>
        <p:xfrm>
          <a:off x="603769" y="1944610"/>
          <a:ext cx="5258882" cy="42366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DBA4563-A9AA-0B78-E615-2538BD69215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90011673"/>
              </p:ext>
            </p:extLst>
          </p:nvPr>
        </p:nvGraphicFramePr>
        <p:xfrm>
          <a:off x="6095999" y="1944610"/>
          <a:ext cx="5569258" cy="42366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1721032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141</TotalTime>
  <Words>409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 MT</vt:lpstr>
      <vt:lpstr>Söhne</vt:lpstr>
      <vt:lpstr>Parcel</vt:lpstr>
      <vt:lpstr>Detailed analysis on COVID-19 Data Trends</vt:lpstr>
      <vt:lpstr>Total COVID-19 Cases by Continent (2020-2022)</vt:lpstr>
      <vt:lpstr>Global COVID-19 Mortality Rate Across Continents </vt:lpstr>
      <vt:lpstr>Top 10 Countries with High Patient Numbers</vt:lpstr>
      <vt:lpstr>Total COVID-19 Tests Conducted Across continents and countries</vt:lpstr>
      <vt:lpstr>PowerPoint Presentation</vt:lpstr>
      <vt:lpstr>Vaccination Coverage Across Regions</vt:lpstr>
      <vt:lpstr>Average age of individuals who contracted COVID-19</vt:lpstr>
      <vt:lpstr>Total cases reported based on the population density across countries</vt:lpstr>
      <vt:lpstr>distribution of total cases and total deaths across different continents</vt:lpstr>
      <vt:lpstr>COVID-19 Impact on Life Expectancy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Pandemic Patterns: Analyzing COVID-19 Data Trends</dc:title>
  <dc:creator>Aarthi Balamurugan</dc:creator>
  <cp:lastModifiedBy>Aarthi Balamurugan</cp:lastModifiedBy>
  <cp:revision>1</cp:revision>
  <dcterms:created xsi:type="dcterms:W3CDTF">2023-10-29T14:52:40Z</dcterms:created>
  <dcterms:modified xsi:type="dcterms:W3CDTF">2023-10-29T17:19:19Z</dcterms:modified>
</cp:coreProperties>
</file>