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454" r:id="rId2"/>
    <p:sldId id="456" r:id="rId3"/>
    <p:sldId id="457" r:id="rId4"/>
    <p:sldId id="494" r:id="rId5"/>
    <p:sldId id="493" r:id="rId6"/>
    <p:sldId id="492" r:id="rId7"/>
    <p:sldId id="497" r:id="rId8"/>
    <p:sldId id="495" r:id="rId9"/>
    <p:sldId id="496" r:id="rId10"/>
    <p:sldId id="458" r:id="rId11"/>
    <p:sldId id="471" r:id="rId12"/>
    <p:sldId id="472" r:id="rId13"/>
    <p:sldId id="459" r:id="rId14"/>
    <p:sldId id="460" r:id="rId15"/>
    <p:sldId id="461" r:id="rId16"/>
    <p:sldId id="462" r:id="rId17"/>
    <p:sldId id="463" r:id="rId18"/>
    <p:sldId id="464" r:id="rId19"/>
    <p:sldId id="489" r:id="rId20"/>
    <p:sldId id="465" r:id="rId21"/>
    <p:sldId id="473" r:id="rId22"/>
    <p:sldId id="491" r:id="rId23"/>
    <p:sldId id="466" r:id="rId24"/>
    <p:sldId id="467" r:id="rId25"/>
    <p:sldId id="468" r:id="rId26"/>
    <p:sldId id="469" r:id="rId27"/>
    <p:sldId id="490" r:id="rId28"/>
    <p:sldId id="470" r:id="rId29"/>
    <p:sldId id="474" r:id="rId30"/>
    <p:sldId id="475" r:id="rId31"/>
    <p:sldId id="476" r:id="rId32"/>
    <p:sldId id="477" r:id="rId33"/>
    <p:sldId id="483" r:id="rId34"/>
    <p:sldId id="484" r:id="rId35"/>
    <p:sldId id="478" r:id="rId36"/>
    <p:sldId id="479" r:id="rId37"/>
    <p:sldId id="480" r:id="rId38"/>
    <p:sldId id="481" r:id="rId39"/>
    <p:sldId id="488" r:id="rId40"/>
    <p:sldId id="482" r:id="rId4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97"/>
    <a:srgbClr val="9A785B"/>
    <a:srgbClr val="92A2BD"/>
    <a:srgbClr val="AE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00" autoAdjust="0"/>
  </p:normalViewPr>
  <p:slideViewPr>
    <p:cSldViewPr snapToGrid="0" snapToObjects="1" showGuides="1">
      <p:cViewPr varScale="1">
        <p:scale>
          <a:sx n="53" d="100"/>
          <a:sy n="53" d="100"/>
        </p:scale>
        <p:origin x="-1080" y="-112"/>
      </p:cViewPr>
      <p:guideLst>
        <p:guide orient="horz" pos="1072"/>
        <p:guide orient="horz" pos="254"/>
        <p:guide orient="horz" pos="4111"/>
        <p:guide orient="horz" pos="1242"/>
        <p:guide orient="horz" pos="3940"/>
        <p:guide pos="5466"/>
        <p:guide pos="2881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DC7E-545F-4537-850F-CC5C2B410559}" type="datetimeFigureOut">
              <a:rPr lang="de-DE" smtClean="0"/>
              <a:pPr/>
              <a:t>25/10/13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A725A-9256-4EC5-8CDB-4CC5D97770D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301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AUTOSAR VFB View </a:t>
            </a:r>
            <a:r>
              <a:rPr lang="de-DE" dirty="0" err="1" smtClean="0"/>
              <a:t>and</a:t>
            </a:r>
            <a:r>
              <a:rPr lang="de-DE" dirty="0" smtClean="0"/>
              <a:t> AUTOSAR System V</a:t>
            </a:r>
            <a:r>
              <a:rPr lang="de-DE" baseline="0" dirty="0" smtClean="0"/>
              <a:t>iew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AUTOSAR ECU View: RTE </a:t>
            </a:r>
            <a:r>
              <a:rPr lang="de-DE" dirty="0" err="1" smtClean="0"/>
              <a:t>as</a:t>
            </a:r>
            <a:r>
              <a:rPr lang="de-DE" dirty="0" smtClean="0"/>
              <a:t> VFB </a:t>
            </a:r>
            <a:r>
              <a:rPr lang="de-DE" dirty="0" err="1" smtClean="0"/>
              <a:t>implementation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concepts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missing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already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covered</a:t>
            </a:r>
            <a:r>
              <a:rPr lang="de-DE" baseline="0" dirty="0" smtClean="0"/>
              <a:t>?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- AUTOSAR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extending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existing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component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dirty="0" smtClean="0"/>
              <a:t>1st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: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language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powerful </a:t>
            </a:r>
            <a:r>
              <a:rPr lang="de-DE" dirty="0" err="1" smtClean="0"/>
              <a:t>enough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template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Next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</a:t>
            </a:r>
            <a:r>
              <a:rPr lang="de-DE" baseline="0" dirty="0" smtClean="0"/>
              <a:t>: </a:t>
            </a:r>
            <a:r>
              <a:rPr lang="de-DE" baseline="0" dirty="0" err="1" smtClean="0"/>
              <a:t>closer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AUTOSAR </a:t>
            </a:r>
            <a:r>
              <a:rPr lang="de-DE" baseline="0" dirty="0" err="1" smtClean="0"/>
              <a:t>methodology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de-DE" dirty="0" smtClean="0"/>
              <a:t>Focus on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implementation</a:t>
            </a:r>
            <a:r>
              <a:rPr lang="de-DE" dirty="0" smtClean="0"/>
              <a:t> (not </a:t>
            </a:r>
            <a:r>
              <a:rPr lang="de-DE" dirty="0" err="1" smtClean="0"/>
              <a:t>integration</a:t>
            </a:r>
            <a:r>
              <a:rPr lang="de-DE" dirty="0" smtClean="0"/>
              <a:t>):</a:t>
            </a:r>
          </a:p>
          <a:p>
            <a:pPr>
              <a:buFontTx/>
              <a:buChar char="-"/>
            </a:pP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requires</a:t>
            </a:r>
            <a:r>
              <a:rPr lang="de-DE" dirty="0" smtClean="0"/>
              <a:t> a different </a:t>
            </a:r>
            <a:r>
              <a:rPr lang="de-DE" dirty="0" err="1" smtClean="0"/>
              <a:t>tool</a:t>
            </a:r>
            <a:endParaRPr lang="de-DE" dirty="0" smtClean="0"/>
          </a:p>
          <a:p>
            <a:pPr>
              <a:buFontTx/>
              <a:buChar char="-"/>
            </a:pPr>
            <a:r>
              <a:rPr lang="de-DE" dirty="0" smtClean="0"/>
              <a:t> subsequent </a:t>
            </a:r>
            <a:r>
              <a:rPr lang="de-DE" dirty="0" err="1" smtClean="0"/>
              <a:t>steps</a:t>
            </a:r>
            <a:r>
              <a:rPr lang="de-DE" dirty="0" smtClean="0"/>
              <a:t> </a:t>
            </a:r>
            <a:r>
              <a:rPr lang="de-DE" dirty="0" err="1" smtClean="0"/>
              <a:t>depend</a:t>
            </a:r>
            <a:r>
              <a:rPr lang="de-DE" dirty="0" smtClean="0"/>
              <a:t> on </a:t>
            </a:r>
            <a:r>
              <a:rPr lang="de-DE" dirty="0" err="1" smtClean="0"/>
              <a:t>artifacts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steps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artifacts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mainly</a:t>
            </a:r>
            <a:r>
              <a:rPr lang="de-DE" baseline="0" dirty="0" smtClean="0"/>
              <a:t> „</a:t>
            </a:r>
            <a:r>
              <a:rPr lang="de-DE" baseline="0" dirty="0" err="1" smtClean="0"/>
              <a:t>handmade</a:t>
            </a:r>
            <a:r>
              <a:rPr lang="de-DE" baseline="0" dirty="0" smtClean="0"/>
              <a:t>“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generated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feedback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loops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feedback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loops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specification</a:t>
            </a:r>
            <a:r>
              <a:rPr lang="de-DE" dirty="0" smtClean="0"/>
              <a:t> in AUTOSAR XML vs.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language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:</a:t>
            </a:r>
          </a:p>
          <a:p>
            <a:pPr>
              <a:buFontTx/>
              <a:buChar char="-"/>
            </a:pPr>
            <a:r>
              <a:rPr lang="de-DE" baseline="0" dirty="0" smtClean="0"/>
              <a:t> </a:t>
            </a:r>
            <a:r>
              <a:rPr lang="de-DE" baseline="0" dirty="0" err="1" smtClean="0"/>
              <a:t>Ugly</a:t>
            </a:r>
            <a:r>
              <a:rPr lang="de-DE" baseline="0" dirty="0" smtClean="0"/>
              <a:t> XML</a:t>
            </a:r>
          </a:p>
          <a:p>
            <a:pPr>
              <a:buFontTx/>
              <a:buChar char="-"/>
            </a:pPr>
            <a:r>
              <a:rPr lang="de-DE" baseline="0" dirty="0" smtClean="0"/>
              <a:t> Special </a:t>
            </a:r>
            <a:r>
              <a:rPr lang="de-DE" baseline="0" dirty="0" err="1" smtClean="0"/>
              <a:t>authoring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tool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needed</a:t>
            </a:r>
            <a:endParaRPr lang="de-DE" baseline="0" dirty="0" smtClean="0"/>
          </a:p>
          <a:p>
            <a:pPr>
              <a:buFontTx/>
              <a:buChar char="-"/>
            </a:pPr>
            <a:r>
              <a:rPr lang="de-DE" baseline="0" dirty="0" smtClean="0"/>
              <a:t> BUT: AUTOSAR XML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exchange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format</a:t>
            </a:r>
            <a:endParaRPr lang="de-DE" baseline="0" dirty="0" smtClean="0"/>
          </a:p>
          <a:p>
            <a:r>
              <a:rPr lang="de-DE" baseline="0" dirty="0" smtClean="0">
                <a:sym typeface="Wingdings" pitchFamily="2" charset="2"/>
              </a:rPr>
              <a:t> </a:t>
            </a:r>
            <a:r>
              <a:rPr lang="de-DE" baseline="0" dirty="0" err="1" smtClean="0">
                <a:sym typeface="Wingdings" pitchFamily="2" charset="2"/>
              </a:rPr>
              <a:t>Why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shouldn‘t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we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use</a:t>
            </a:r>
            <a:r>
              <a:rPr lang="de-DE" baseline="0" dirty="0" smtClean="0">
                <a:sym typeface="Wingdings" pitchFamily="2" charset="2"/>
              </a:rPr>
              <a:t> just </a:t>
            </a:r>
            <a:r>
              <a:rPr lang="de-DE" baseline="0" dirty="0" err="1" smtClean="0">
                <a:sym typeface="Wingdings" pitchFamily="2" charset="2"/>
              </a:rPr>
              <a:t>the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mbeddr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component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language</a:t>
            </a:r>
            <a:r>
              <a:rPr lang="de-DE" baseline="0" dirty="0" smtClean="0">
                <a:sym typeface="Wingdings" pitchFamily="2" charset="2"/>
              </a:rPr>
              <a:t>?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31</a:t>
            </a:fld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Tool </a:t>
            </a:r>
            <a:r>
              <a:rPr lang="de-DE" dirty="0" err="1" smtClean="0"/>
              <a:t>extension</a:t>
            </a:r>
            <a:r>
              <a:rPr lang="de-DE" dirty="0" smtClean="0"/>
              <a:t>: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Artop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AUTOSAR </a:t>
            </a:r>
            <a:r>
              <a:rPr lang="de-DE" dirty="0" err="1" smtClean="0"/>
              <a:t>serialization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noProof="0" dirty="0" smtClean="0"/>
              <a:t> Focus on platform independent</a:t>
            </a:r>
            <a:r>
              <a:rPr lang="en-US" baseline="0" noProof="0" dirty="0" smtClean="0"/>
              <a:t> implementation</a:t>
            </a:r>
          </a:p>
          <a:p>
            <a:pPr>
              <a:buFontTx/>
              <a:buChar char="-"/>
            </a:pPr>
            <a:r>
              <a:rPr lang="en-US" noProof="0" dirty="0" smtClean="0"/>
              <a:t> Generator should take care about underlying platform</a:t>
            </a:r>
          </a:p>
          <a:p>
            <a:pPr>
              <a:buFontTx/>
              <a:buNone/>
            </a:pPr>
            <a:r>
              <a:rPr lang="en-US" noProof="0" dirty="0" smtClean="0">
                <a:sym typeface="Wingdings" pitchFamily="2" charset="2"/>
              </a:rPr>
              <a:t> Solution: Extend</a:t>
            </a:r>
            <a:r>
              <a:rPr lang="en-US" baseline="0" noProof="0" dirty="0" smtClean="0">
                <a:sym typeface="Wingdings" pitchFamily="2" charset="2"/>
              </a:rPr>
              <a:t> the </a:t>
            </a:r>
            <a:r>
              <a:rPr lang="en-US" baseline="0" noProof="0" dirty="0" err="1" smtClean="0">
                <a:sym typeface="Wingdings" pitchFamily="2" charset="2"/>
              </a:rPr>
              <a:t>mbeddr</a:t>
            </a:r>
            <a:r>
              <a:rPr lang="en-US" baseline="0" noProof="0" dirty="0" smtClean="0">
                <a:sym typeface="Wingdings" pitchFamily="2" charset="2"/>
              </a:rPr>
              <a:t> generator</a:t>
            </a:r>
            <a:endParaRPr lang="en-US" noProof="0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34</a:t>
            </a:fld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noProof="0" dirty="0" smtClean="0"/>
              <a:t>Simple example</a:t>
            </a:r>
            <a:r>
              <a:rPr lang="en-US" baseline="0" noProof="0" dirty="0" smtClean="0"/>
              <a:t> of a component accessing a data element of a s/r interface: plain C</a:t>
            </a:r>
          </a:p>
          <a:p>
            <a:pPr>
              <a:buFontTx/>
              <a:buChar char="-"/>
            </a:pPr>
            <a:r>
              <a:rPr lang="en-US" baseline="0" noProof="0" dirty="0" smtClean="0"/>
              <a:t> AUTOSAR Specific function call</a:t>
            </a:r>
          </a:p>
          <a:p>
            <a:pPr>
              <a:buFontTx/>
              <a:buChar char="-"/>
            </a:pPr>
            <a:r>
              <a:rPr lang="en-US" baseline="0" noProof="0" dirty="0" smtClean="0"/>
              <a:t> RTE specification must be well known by software developer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35</a:t>
            </a:fld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noProof="0" dirty="0" smtClean="0"/>
              <a:t>Simple example</a:t>
            </a:r>
            <a:r>
              <a:rPr lang="en-US" baseline="0" noProof="0" dirty="0" smtClean="0"/>
              <a:t> of a component accessing a data element of a s/r interface: </a:t>
            </a:r>
            <a:r>
              <a:rPr lang="en-US" baseline="0" noProof="0" dirty="0" err="1" smtClean="0"/>
              <a:t>mbeddr</a:t>
            </a:r>
            <a:r>
              <a:rPr lang="en-US" baseline="0" noProof="0" dirty="0" smtClean="0"/>
              <a:t> C</a:t>
            </a:r>
          </a:p>
          <a:p>
            <a:pPr>
              <a:buFontTx/>
              <a:buNone/>
            </a:pPr>
            <a:r>
              <a:rPr lang="en-US" baseline="0" noProof="0" dirty="0" smtClean="0"/>
              <a:t>The only platform specific information needed is the @AUTOSAR port annotation</a:t>
            </a:r>
          </a:p>
          <a:p>
            <a:pPr>
              <a:buFontTx/>
              <a:buNone/>
            </a:pPr>
            <a:r>
              <a:rPr lang="en-US" baseline="0" noProof="0" dirty="0" smtClean="0"/>
              <a:t>No special AUTOSAR knowledge needed</a:t>
            </a:r>
          </a:p>
          <a:p>
            <a:pPr>
              <a:buFontTx/>
              <a:buNone/>
            </a:pPr>
            <a:r>
              <a:rPr lang="en-US" baseline="0" noProof="0" dirty="0" smtClean="0"/>
              <a:t>BUT: We still need the RTE header files to compile the generated code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36</a:t>
            </a:fld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With</a:t>
            </a:r>
            <a:r>
              <a:rPr lang="de-DE" dirty="0" smtClean="0"/>
              <a:t> an AUTOSAR </a:t>
            </a:r>
            <a:r>
              <a:rPr lang="de-DE" dirty="0" err="1" smtClean="0"/>
              <a:t>specific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necessary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files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from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implementation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37</a:t>
            </a:fld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smtClean="0"/>
              <a:t>The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developer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focus</a:t>
            </a:r>
            <a:r>
              <a:rPr lang="de-DE" dirty="0" smtClean="0"/>
              <a:t> on </a:t>
            </a:r>
            <a:r>
              <a:rPr lang="de-DE" dirty="0" err="1" smtClean="0"/>
              <a:t>implementation</a:t>
            </a:r>
            <a:r>
              <a:rPr lang="de-DE" dirty="0" smtClean="0"/>
              <a:t> (</a:t>
            </a:r>
            <a:r>
              <a:rPr lang="de-DE" dirty="0" err="1" smtClean="0"/>
              <a:t>taking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account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=</a:t>
            </a:r>
            <a:r>
              <a:rPr lang="de-DE" baseline="0" dirty="0" smtClean="0"/>
              <a:t> AUTOSAR </a:t>
            </a:r>
            <a:r>
              <a:rPr lang="de-DE" baseline="0" dirty="0" err="1" smtClean="0"/>
              <a:t>interfaces</a:t>
            </a:r>
            <a:r>
              <a:rPr lang="de-DE" baseline="0" dirty="0" smtClean="0"/>
              <a:t>)</a:t>
            </a:r>
          </a:p>
          <a:p>
            <a:pPr>
              <a:buFontTx/>
              <a:buChar char="-"/>
            </a:pPr>
            <a:r>
              <a:rPr lang="de-DE" baseline="0" dirty="0" smtClean="0"/>
              <a:t> all </a:t>
            </a:r>
            <a:r>
              <a:rPr lang="de-DE" baseline="0" dirty="0" err="1" smtClean="0"/>
              <a:t>artifacts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generated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step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tool</a:t>
            </a:r>
            <a:endParaRPr lang="de-DE" baseline="0" dirty="0" smtClean="0"/>
          </a:p>
          <a:p>
            <a:pPr>
              <a:buFontTx/>
              <a:buNone/>
            </a:pPr>
            <a:r>
              <a:rPr lang="de-DE" baseline="0" dirty="0" err="1" smtClean="0"/>
              <a:t>Maybe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comments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described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scenario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very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idealistic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person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doing</a:t>
            </a:r>
            <a:r>
              <a:rPr lang="de-DE" baseline="0" dirty="0" smtClean="0"/>
              <a:t> all </a:t>
            </a:r>
            <a:r>
              <a:rPr lang="de-DE" baseline="0" dirty="0" err="1" smtClean="0"/>
              <a:t>steps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mbeddr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master</a:t>
            </a:r>
            <a:r>
              <a:rPr lang="de-DE" baseline="0" smtClean="0"/>
              <a:t>, …)</a:t>
            </a: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38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mbbedr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domain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 AUTOSAR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as</a:t>
            </a:r>
            <a:r>
              <a:rPr lang="de-DE" baseline="0" dirty="0" smtClean="0">
                <a:sym typeface="Wingdings" pitchFamily="2" charset="2"/>
              </a:rPr>
              <a:t> a </a:t>
            </a:r>
            <a:r>
              <a:rPr lang="de-DE" baseline="0" dirty="0" err="1" smtClean="0">
                <a:sym typeface="Wingdings" pitchFamily="2" charset="2"/>
              </a:rPr>
              <a:t>main</a:t>
            </a:r>
            <a:r>
              <a:rPr lang="de-DE" baseline="0" dirty="0" smtClean="0">
                <a:sym typeface="Wingdings" pitchFamily="2" charset="2"/>
              </a:rPr>
              <a:t> </a:t>
            </a:r>
            <a:r>
              <a:rPr lang="de-DE" baseline="0" dirty="0" err="1" smtClean="0">
                <a:sym typeface="Wingdings" pitchFamily="2" charset="2"/>
              </a:rPr>
              <a:t>requirement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A725A-9256-4EC5-8CDB-4CC5D97770DD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g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visual, 1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-2625" y="-392"/>
            <a:ext cx="9154707" cy="3719344"/>
          </a:xfrm>
          <a:custGeom>
            <a:avLst/>
            <a:gdLst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0 w 9144000"/>
              <a:gd name="connsiteY3" fmla="*/ 3795713 h 3795713"/>
              <a:gd name="connsiteX4" fmla="*/ 0 w 9144000"/>
              <a:gd name="connsiteY4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0 w 9144000"/>
              <a:gd name="connsiteY4" fmla="*/ 3795713 h 3795713"/>
              <a:gd name="connsiteX5" fmla="*/ 0 w 9144000"/>
              <a:gd name="connsiteY5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242422 w 9144000"/>
              <a:gd name="connsiteY4" fmla="*/ 3787609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576113 w 9144000"/>
              <a:gd name="connsiteY4" fmla="*/ 3527591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4334 w 9148334"/>
              <a:gd name="connsiteY0" fmla="*/ 0 h 3795713"/>
              <a:gd name="connsiteX1" fmla="*/ 9148334 w 9148334"/>
              <a:gd name="connsiteY1" fmla="*/ 0 h 3795713"/>
              <a:gd name="connsiteX2" fmla="*/ 9148334 w 9148334"/>
              <a:gd name="connsiteY2" fmla="*/ 3795713 h 3795713"/>
              <a:gd name="connsiteX3" fmla="*/ 4576113 w 9148334"/>
              <a:gd name="connsiteY3" fmla="*/ 3791943 h 3795713"/>
              <a:gd name="connsiteX4" fmla="*/ 4580447 w 9148334"/>
              <a:gd name="connsiteY4" fmla="*/ 3527591 h 3795713"/>
              <a:gd name="connsiteX5" fmla="*/ 0 w 9148334"/>
              <a:gd name="connsiteY5" fmla="*/ 3527027 h 3795713"/>
              <a:gd name="connsiteX6" fmla="*/ 4334 w 9148334"/>
              <a:gd name="connsiteY6" fmla="*/ 0 h 3795713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7591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2829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53096"/>
              <a:gd name="connsiteY0" fmla="*/ 0 h 3836195"/>
              <a:gd name="connsiteX1" fmla="*/ 9148334 w 9153096"/>
              <a:gd name="connsiteY1" fmla="*/ 0 h 3836195"/>
              <a:gd name="connsiteX2" fmla="*/ 9153096 w 9153096"/>
              <a:gd name="connsiteY2" fmla="*/ 3836195 h 3836195"/>
              <a:gd name="connsiteX3" fmla="*/ 4580875 w 9153096"/>
              <a:gd name="connsiteY3" fmla="*/ 3834806 h 3836195"/>
              <a:gd name="connsiteX4" fmla="*/ 4580447 w 9153096"/>
              <a:gd name="connsiteY4" fmla="*/ 3522829 h 3836195"/>
              <a:gd name="connsiteX5" fmla="*/ 0 w 9153096"/>
              <a:gd name="connsiteY5" fmla="*/ 3527027 h 3836195"/>
              <a:gd name="connsiteX6" fmla="*/ 4334 w 9153096"/>
              <a:gd name="connsiteY6" fmla="*/ 0 h 3836195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836195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983832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0447 w 9153096"/>
              <a:gd name="connsiteY4" fmla="*/ 3522829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443375 h 3984825"/>
              <a:gd name="connsiteX6" fmla="*/ 4334 w 9153096"/>
              <a:gd name="connsiteY6" fmla="*/ 0 h 3984825"/>
              <a:gd name="connsiteX0" fmla="*/ 142 w 9148904"/>
              <a:gd name="connsiteY0" fmla="*/ 0 h 3984825"/>
              <a:gd name="connsiteX1" fmla="*/ 9144142 w 9148904"/>
              <a:gd name="connsiteY1" fmla="*/ 0 h 3984825"/>
              <a:gd name="connsiteX2" fmla="*/ 9148904 w 9148904"/>
              <a:gd name="connsiteY2" fmla="*/ 3983832 h 3984825"/>
              <a:gd name="connsiteX3" fmla="*/ 4576683 w 9148904"/>
              <a:gd name="connsiteY3" fmla="*/ 3984825 h 3984825"/>
              <a:gd name="connsiteX4" fmla="*/ 4579139 w 9148904"/>
              <a:gd name="connsiteY4" fmla="*/ 3442062 h 3984825"/>
              <a:gd name="connsiteX5" fmla="*/ 7346 w 9148904"/>
              <a:gd name="connsiteY5" fmla="*/ 3443375 h 3984825"/>
              <a:gd name="connsiteX6" fmla="*/ 142 w 9148904"/>
              <a:gd name="connsiteY6" fmla="*/ 0 h 3984825"/>
              <a:gd name="connsiteX0" fmla="*/ 15872 w 9141558"/>
              <a:gd name="connsiteY0" fmla="*/ 17308 h 3984825"/>
              <a:gd name="connsiteX1" fmla="*/ 9136796 w 9141558"/>
              <a:gd name="connsiteY1" fmla="*/ 0 h 3984825"/>
              <a:gd name="connsiteX2" fmla="*/ 9141558 w 9141558"/>
              <a:gd name="connsiteY2" fmla="*/ 3983832 h 3984825"/>
              <a:gd name="connsiteX3" fmla="*/ 4569337 w 9141558"/>
              <a:gd name="connsiteY3" fmla="*/ 3984825 h 3984825"/>
              <a:gd name="connsiteX4" fmla="*/ 4571793 w 9141558"/>
              <a:gd name="connsiteY4" fmla="*/ 3442062 h 3984825"/>
              <a:gd name="connsiteX5" fmla="*/ 0 w 9141558"/>
              <a:gd name="connsiteY5" fmla="*/ 3443375 h 3984825"/>
              <a:gd name="connsiteX6" fmla="*/ 15872 w 9141558"/>
              <a:gd name="connsiteY6" fmla="*/ 17308 h 3984825"/>
              <a:gd name="connsiteX0" fmla="*/ 192 w 9146070"/>
              <a:gd name="connsiteY0" fmla="*/ 1 h 3984825"/>
              <a:gd name="connsiteX1" fmla="*/ 9141308 w 9146070"/>
              <a:gd name="connsiteY1" fmla="*/ 0 h 3984825"/>
              <a:gd name="connsiteX2" fmla="*/ 9146070 w 9146070"/>
              <a:gd name="connsiteY2" fmla="*/ 3983832 h 3984825"/>
              <a:gd name="connsiteX3" fmla="*/ 4573849 w 9146070"/>
              <a:gd name="connsiteY3" fmla="*/ 3984825 h 3984825"/>
              <a:gd name="connsiteX4" fmla="*/ 4576305 w 9146070"/>
              <a:gd name="connsiteY4" fmla="*/ 3442062 h 3984825"/>
              <a:gd name="connsiteX5" fmla="*/ 4512 w 9146070"/>
              <a:gd name="connsiteY5" fmla="*/ 3443375 h 3984825"/>
              <a:gd name="connsiteX6" fmla="*/ 192 w 9146070"/>
              <a:gd name="connsiteY6" fmla="*/ 1 h 3984825"/>
              <a:gd name="connsiteX0" fmla="*/ 299 w 9146177"/>
              <a:gd name="connsiteY0" fmla="*/ 1 h 3984825"/>
              <a:gd name="connsiteX1" fmla="*/ 9141415 w 9146177"/>
              <a:gd name="connsiteY1" fmla="*/ 0 h 3984825"/>
              <a:gd name="connsiteX2" fmla="*/ 9146177 w 9146177"/>
              <a:gd name="connsiteY2" fmla="*/ 3983832 h 3984825"/>
              <a:gd name="connsiteX3" fmla="*/ 4573956 w 9146177"/>
              <a:gd name="connsiteY3" fmla="*/ 3984825 h 3984825"/>
              <a:gd name="connsiteX4" fmla="*/ 4576412 w 9146177"/>
              <a:gd name="connsiteY4" fmla="*/ 3442062 h 3984825"/>
              <a:gd name="connsiteX5" fmla="*/ 1734 w 9146177"/>
              <a:gd name="connsiteY5" fmla="*/ 3443375 h 3984825"/>
              <a:gd name="connsiteX6" fmla="*/ 299 w 9146177"/>
              <a:gd name="connsiteY6" fmla="*/ 1 h 3984825"/>
              <a:gd name="connsiteX0" fmla="*/ 299 w 9147550"/>
              <a:gd name="connsiteY0" fmla="*/ 2885 h 3987709"/>
              <a:gd name="connsiteX1" fmla="*/ 9147184 w 9147550"/>
              <a:gd name="connsiteY1" fmla="*/ 0 h 3987709"/>
              <a:gd name="connsiteX2" fmla="*/ 9146177 w 9147550"/>
              <a:gd name="connsiteY2" fmla="*/ 3986716 h 3987709"/>
              <a:gd name="connsiteX3" fmla="*/ 4573956 w 9147550"/>
              <a:gd name="connsiteY3" fmla="*/ 3987709 h 3987709"/>
              <a:gd name="connsiteX4" fmla="*/ 4576412 w 9147550"/>
              <a:gd name="connsiteY4" fmla="*/ 3444946 h 3987709"/>
              <a:gd name="connsiteX5" fmla="*/ 1734 w 9147550"/>
              <a:gd name="connsiteY5" fmla="*/ 3446259 h 3987709"/>
              <a:gd name="connsiteX6" fmla="*/ 299 w 9147550"/>
              <a:gd name="connsiteY6" fmla="*/ 2885 h 398770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53063"/>
              <a:gd name="connsiteX1" fmla="*/ 9147184 w 9147550"/>
              <a:gd name="connsiteY1" fmla="*/ 65354 h 4053063"/>
              <a:gd name="connsiteX2" fmla="*/ 9146177 w 9147550"/>
              <a:gd name="connsiteY2" fmla="*/ 4052070 h 4053063"/>
              <a:gd name="connsiteX3" fmla="*/ 4573956 w 9147550"/>
              <a:gd name="connsiteY3" fmla="*/ 4053063 h 4053063"/>
              <a:gd name="connsiteX4" fmla="*/ 4576412 w 9147550"/>
              <a:gd name="connsiteY4" fmla="*/ 3510300 h 4053063"/>
              <a:gd name="connsiteX5" fmla="*/ 1734 w 9147550"/>
              <a:gd name="connsiteY5" fmla="*/ 3511613 h 4053063"/>
              <a:gd name="connsiteX6" fmla="*/ 299 w 9147550"/>
              <a:gd name="connsiteY6" fmla="*/ 0 h 4053063"/>
              <a:gd name="connsiteX0" fmla="*/ 299 w 9147550"/>
              <a:gd name="connsiteY0" fmla="*/ 9709 h 4062772"/>
              <a:gd name="connsiteX1" fmla="*/ 9147184 w 9147550"/>
              <a:gd name="connsiteY1" fmla="*/ 0 h 4062772"/>
              <a:gd name="connsiteX2" fmla="*/ 9146177 w 9147550"/>
              <a:gd name="connsiteY2" fmla="*/ 4061779 h 4062772"/>
              <a:gd name="connsiteX3" fmla="*/ 4573956 w 9147550"/>
              <a:gd name="connsiteY3" fmla="*/ 4062772 h 4062772"/>
              <a:gd name="connsiteX4" fmla="*/ 4576412 w 9147550"/>
              <a:gd name="connsiteY4" fmla="*/ 3520009 h 4062772"/>
              <a:gd name="connsiteX5" fmla="*/ 1734 w 9147550"/>
              <a:gd name="connsiteY5" fmla="*/ 3521322 h 4062772"/>
              <a:gd name="connsiteX6" fmla="*/ 299 w 9147550"/>
              <a:gd name="connsiteY6" fmla="*/ 9709 h 4062772"/>
              <a:gd name="connsiteX0" fmla="*/ 299 w 9147550"/>
              <a:gd name="connsiteY0" fmla="*/ 0 h 4116437"/>
              <a:gd name="connsiteX1" fmla="*/ 9147184 w 9147550"/>
              <a:gd name="connsiteY1" fmla="*/ 53665 h 4116437"/>
              <a:gd name="connsiteX2" fmla="*/ 9146177 w 9147550"/>
              <a:gd name="connsiteY2" fmla="*/ 4115444 h 4116437"/>
              <a:gd name="connsiteX3" fmla="*/ 4573956 w 9147550"/>
              <a:gd name="connsiteY3" fmla="*/ 4116437 h 4116437"/>
              <a:gd name="connsiteX4" fmla="*/ 4576412 w 9147550"/>
              <a:gd name="connsiteY4" fmla="*/ 3573674 h 4116437"/>
              <a:gd name="connsiteX5" fmla="*/ 1734 w 9147550"/>
              <a:gd name="connsiteY5" fmla="*/ 3574987 h 4116437"/>
              <a:gd name="connsiteX6" fmla="*/ 299 w 9147550"/>
              <a:gd name="connsiteY6" fmla="*/ 0 h 4116437"/>
              <a:gd name="connsiteX0" fmla="*/ 299 w 9147550"/>
              <a:gd name="connsiteY0" fmla="*/ 5183 h 4121620"/>
              <a:gd name="connsiteX1" fmla="*/ 9147184 w 9147550"/>
              <a:gd name="connsiteY1" fmla="*/ 0 h 4121620"/>
              <a:gd name="connsiteX2" fmla="*/ 9146177 w 9147550"/>
              <a:gd name="connsiteY2" fmla="*/ 4120627 h 4121620"/>
              <a:gd name="connsiteX3" fmla="*/ 4573956 w 9147550"/>
              <a:gd name="connsiteY3" fmla="*/ 4121620 h 4121620"/>
              <a:gd name="connsiteX4" fmla="*/ 4576412 w 9147550"/>
              <a:gd name="connsiteY4" fmla="*/ 3578857 h 4121620"/>
              <a:gd name="connsiteX5" fmla="*/ 1734 w 9147550"/>
              <a:gd name="connsiteY5" fmla="*/ 3580170 h 4121620"/>
              <a:gd name="connsiteX6" fmla="*/ 299 w 9147550"/>
              <a:gd name="connsiteY6" fmla="*/ 5183 h 4121620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6412 w 9147550"/>
              <a:gd name="connsiteY4" fmla="*/ 3574331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82144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82144 h 4117094"/>
              <a:gd name="connsiteX0" fmla="*/ 299 w 9155947"/>
              <a:gd name="connsiteY0" fmla="*/ 26537 h 3461487"/>
              <a:gd name="connsiteX1" fmla="*/ 9155811 w 9155947"/>
              <a:gd name="connsiteY1" fmla="*/ 0 h 3461487"/>
              <a:gd name="connsiteX2" fmla="*/ 9146177 w 9155947"/>
              <a:gd name="connsiteY2" fmla="*/ 3460494 h 3461487"/>
              <a:gd name="connsiteX3" fmla="*/ 4573956 w 9155947"/>
              <a:gd name="connsiteY3" fmla="*/ 3461487 h 3461487"/>
              <a:gd name="connsiteX4" fmla="*/ 4574006 w 9155947"/>
              <a:gd name="connsiteY4" fmla="*/ 2921131 h 3461487"/>
              <a:gd name="connsiteX5" fmla="*/ 1734 w 9155947"/>
              <a:gd name="connsiteY5" fmla="*/ 2920037 h 3461487"/>
              <a:gd name="connsiteX6" fmla="*/ 299 w 9155947"/>
              <a:gd name="connsiteY6" fmla="*/ 26537 h 3461487"/>
              <a:gd name="connsiteX0" fmla="*/ 299 w 9155947"/>
              <a:gd name="connsiteY0" fmla="*/ 0 h 3676489"/>
              <a:gd name="connsiteX1" fmla="*/ 9155811 w 9155947"/>
              <a:gd name="connsiteY1" fmla="*/ 215002 h 3676489"/>
              <a:gd name="connsiteX2" fmla="*/ 9146177 w 9155947"/>
              <a:gd name="connsiteY2" fmla="*/ 3675496 h 3676489"/>
              <a:gd name="connsiteX3" fmla="*/ 4573956 w 9155947"/>
              <a:gd name="connsiteY3" fmla="*/ 3676489 h 3676489"/>
              <a:gd name="connsiteX4" fmla="*/ 4574006 w 9155947"/>
              <a:gd name="connsiteY4" fmla="*/ 3136133 h 3676489"/>
              <a:gd name="connsiteX5" fmla="*/ 1734 w 9155947"/>
              <a:gd name="connsiteY5" fmla="*/ 3135039 h 3676489"/>
              <a:gd name="connsiteX6" fmla="*/ 299 w 9155947"/>
              <a:gd name="connsiteY6" fmla="*/ 0 h 3676489"/>
              <a:gd name="connsiteX0" fmla="*/ 299 w 9155947"/>
              <a:gd name="connsiteY0" fmla="*/ 0 h 3693742"/>
              <a:gd name="connsiteX1" fmla="*/ 9155811 w 9155947"/>
              <a:gd name="connsiteY1" fmla="*/ 232255 h 3693742"/>
              <a:gd name="connsiteX2" fmla="*/ 9146177 w 9155947"/>
              <a:gd name="connsiteY2" fmla="*/ 3692749 h 3693742"/>
              <a:gd name="connsiteX3" fmla="*/ 4573956 w 9155947"/>
              <a:gd name="connsiteY3" fmla="*/ 3693742 h 3693742"/>
              <a:gd name="connsiteX4" fmla="*/ 4574006 w 9155947"/>
              <a:gd name="connsiteY4" fmla="*/ 3153386 h 3693742"/>
              <a:gd name="connsiteX5" fmla="*/ 1734 w 9155947"/>
              <a:gd name="connsiteY5" fmla="*/ 3152292 h 3693742"/>
              <a:gd name="connsiteX6" fmla="*/ 299 w 9155947"/>
              <a:gd name="connsiteY6" fmla="*/ 0 h 3693742"/>
              <a:gd name="connsiteX0" fmla="*/ 7191 w 9154213"/>
              <a:gd name="connsiteY0" fmla="*/ 0 h 3685116"/>
              <a:gd name="connsiteX1" fmla="*/ 9154077 w 9154213"/>
              <a:gd name="connsiteY1" fmla="*/ 223629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52924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734102"/>
              <a:gd name="connsiteX1" fmla="*/ 9154077 w 9154213"/>
              <a:gd name="connsiteY1" fmla="*/ 16595 h 3734102"/>
              <a:gd name="connsiteX2" fmla="*/ 9144443 w 9154213"/>
              <a:gd name="connsiteY2" fmla="*/ 3684123 h 3734102"/>
              <a:gd name="connsiteX3" fmla="*/ 4572222 w 9154213"/>
              <a:gd name="connsiteY3" fmla="*/ 3734102 h 3734102"/>
              <a:gd name="connsiteX4" fmla="*/ 4572272 w 9154213"/>
              <a:gd name="connsiteY4" fmla="*/ 3152924 h 3734102"/>
              <a:gd name="connsiteX5" fmla="*/ 0 w 9154213"/>
              <a:gd name="connsiteY5" fmla="*/ 3151830 h 3734102"/>
              <a:gd name="connsiteX6" fmla="*/ 7191 w 9154213"/>
              <a:gd name="connsiteY6" fmla="*/ 0 h 3734102"/>
              <a:gd name="connsiteX0" fmla="*/ 7191 w 9154247"/>
              <a:gd name="connsiteY0" fmla="*/ 0 h 3734102"/>
              <a:gd name="connsiteX1" fmla="*/ 9154077 w 9154247"/>
              <a:gd name="connsiteY1" fmla="*/ 16595 h 3734102"/>
              <a:gd name="connsiteX2" fmla="*/ 9147164 w 9154247"/>
              <a:gd name="connsiteY2" fmla="*/ 3733108 h 3734102"/>
              <a:gd name="connsiteX3" fmla="*/ 4572222 w 9154247"/>
              <a:gd name="connsiteY3" fmla="*/ 3734102 h 3734102"/>
              <a:gd name="connsiteX4" fmla="*/ 4572272 w 9154247"/>
              <a:gd name="connsiteY4" fmla="*/ 3152924 h 3734102"/>
              <a:gd name="connsiteX5" fmla="*/ 0 w 9154247"/>
              <a:gd name="connsiteY5" fmla="*/ 3151830 h 3734102"/>
              <a:gd name="connsiteX6" fmla="*/ 7191 w 9154247"/>
              <a:gd name="connsiteY6" fmla="*/ 0 h 3734102"/>
              <a:gd name="connsiteX0" fmla="*/ 7191 w 9162964"/>
              <a:gd name="connsiteY0" fmla="*/ 0 h 3734102"/>
              <a:gd name="connsiteX1" fmla="*/ 9162870 w 9162964"/>
              <a:gd name="connsiteY1" fmla="*/ 16595 h 3734102"/>
              <a:gd name="connsiteX2" fmla="*/ 9147164 w 9162964"/>
              <a:gd name="connsiteY2" fmla="*/ 3733108 h 3734102"/>
              <a:gd name="connsiteX3" fmla="*/ 4572222 w 9162964"/>
              <a:gd name="connsiteY3" fmla="*/ 3734102 h 3734102"/>
              <a:gd name="connsiteX4" fmla="*/ 4572272 w 9162964"/>
              <a:gd name="connsiteY4" fmla="*/ 3152924 h 3734102"/>
              <a:gd name="connsiteX5" fmla="*/ 0 w 9162964"/>
              <a:gd name="connsiteY5" fmla="*/ 3151830 h 3734102"/>
              <a:gd name="connsiteX6" fmla="*/ 7191 w 9162964"/>
              <a:gd name="connsiteY6" fmla="*/ 0 h 3734102"/>
              <a:gd name="connsiteX0" fmla="*/ 307 w 9164573"/>
              <a:gd name="connsiteY0" fmla="*/ 0 h 3734102"/>
              <a:gd name="connsiteX1" fmla="*/ 9164479 w 9164573"/>
              <a:gd name="connsiteY1" fmla="*/ 16595 h 3734102"/>
              <a:gd name="connsiteX2" fmla="*/ 9148773 w 9164573"/>
              <a:gd name="connsiteY2" fmla="*/ 3733108 h 3734102"/>
              <a:gd name="connsiteX3" fmla="*/ 4573831 w 9164573"/>
              <a:gd name="connsiteY3" fmla="*/ 3734102 h 3734102"/>
              <a:gd name="connsiteX4" fmla="*/ 4573881 w 9164573"/>
              <a:gd name="connsiteY4" fmla="*/ 3152924 h 3734102"/>
              <a:gd name="connsiteX5" fmla="*/ 1609 w 9164573"/>
              <a:gd name="connsiteY5" fmla="*/ 3151830 h 3734102"/>
              <a:gd name="connsiteX6" fmla="*/ 307 w 9164573"/>
              <a:gd name="connsiteY6" fmla="*/ 0 h 3734102"/>
              <a:gd name="connsiteX0" fmla="*/ 1529 w 9165795"/>
              <a:gd name="connsiteY0" fmla="*/ 0 h 3734102"/>
              <a:gd name="connsiteX1" fmla="*/ 9165701 w 9165795"/>
              <a:gd name="connsiteY1" fmla="*/ 16595 h 3734102"/>
              <a:gd name="connsiteX2" fmla="*/ 9149995 w 9165795"/>
              <a:gd name="connsiteY2" fmla="*/ 3733108 h 3734102"/>
              <a:gd name="connsiteX3" fmla="*/ 4575053 w 9165795"/>
              <a:gd name="connsiteY3" fmla="*/ 3734102 h 3734102"/>
              <a:gd name="connsiteX4" fmla="*/ 4575103 w 9165795"/>
              <a:gd name="connsiteY4" fmla="*/ 3152924 h 3734102"/>
              <a:gd name="connsiteX5" fmla="*/ 0 w 9165795"/>
              <a:gd name="connsiteY5" fmla="*/ 3140506 h 3734102"/>
              <a:gd name="connsiteX6" fmla="*/ 1529 w 9165795"/>
              <a:gd name="connsiteY6" fmla="*/ 0 h 3734102"/>
              <a:gd name="connsiteX0" fmla="*/ 1529 w 9154597"/>
              <a:gd name="connsiteY0" fmla="*/ 391 h 3734493"/>
              <a:gd name="connsiteX1" fmla="*/ 9154377 w 9154597"/>
              <a:gd name="connsiteY1" fmla="*/ 0 h 3734493"/>
              <a:gd name="connsiteX2" fmla="*/ 9149995 w 9154597"/>
              <a:gd name="connsiteY2" fmla="*/ 3733499 h 3734493"/>
              <a:gd name="connsiteX3" fmla="*/ 4575053 w 9154597"/>
              <a:gd name="connsiteY3" fmla="*/ 3734493 h 3734493"/>
              <a:gd name="connsiteX4" fmla="*/ 4575103 w 9154597"/>
              <a:gd name="connsiteY4" fmla="*/ 3153315 h 3734493"/>
              <a:gd name="connsiteX5" fmla="*/ 0 w 9154597"/>
              <a:gd name="connsiteY5" fmla="*/ 3140897 h 3734493"/>
              <a:gd name="connsiteX6" fmla="*/ 1529 w 9154597"/>
              <a:gd name="connsiteY6" fmla="*/ 391 h 3734493"/>
              <a:gd name="connsiteX0" fmla="*/ 1529 w 9154707"/>
              <a:gd name="connsiteY0" fmla="*/ 391 h 3734493"/>
              <a:gd name="connsiteX1" fmla="*/ 9154377 w 9154707"/>
              <a:gd name="connsiteY1" fmla="*/ 0 h 3734493"/>
              <a:gd name="connsiteX2" fmla="*/ 9152826 w 9154707"/>
              <a:gd name="connsiteY2" fmla="*/ 3719344 h 3734493"/>
              <a:gd name="connsiteX3" fmla="*/ 4575053 w 9154707"/>
              <a:gd name="connsiteY3" fmla="*/ 3734493 h 3734493"/>
              <a:gd name="connsiteX4" fmla="*/ 4575103 w 9154707"/>
              <a:gd name="connsiteY4" fmla="*/ 3153315 h 3734493"/>
              <a:gd name="connsiteX5" fmla="*/ 0 w 9154707"/>
              <a:gd name="connsiteY5" fmla="*/ 3140897 h 3734493"/>
              <a:gd name="connsiteX6" fmla="*/ 1529 w 9154707"/>
              <a:gd name="connsiteY6" fmla="*/ 391 h 3734493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5103 w 9154707"/>
              <a:gd name="connsiteY4" fmla="*/ 3153315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7934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4111449 w 9154707"/>
              <a:gd name="connsiteY4" fmla="*/ 3138702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05279 w 9154707"/>
              <a:gd name="connsiteY3" fmla="*/ 3717048 h 3719344"/>
              <a:gd name="connsiteX4" fmla="*/ 4111449 w 9154707"/>
              <a:gd name="connsiteY4" fmla="*/ 3138702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3746 w 9154707"/>
              <a:gd name="connsiteY3" fmla="*/ 3717048 h 3719344"/>
              <a:gd name="connsiteX4" fmla="*/ 4111449 w 9154707"/>
              <a:gd name="connsiteY4" fmla="*/ 3138702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0924 w 9154707"/>
              <a:gd name="connsiteY3" fmla="*/ 3717048 h 3719344"/>
              <a:gd name="connsiteX4" fmla="*/ 4111449 w 9154707"/>
              <a:gd name="connsiteY4" fmla="*/ 3138702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0924 w 9154707"/>
              <a:gd name="connsiteY3" fmla="*/ 3717048 h 3719344"/>
              <a:gd name="connsiteX4" fmla="*/ 4108627 w 9154707"/>
              <a:gd name="connsiteY4" fmla="*/ 3141524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  <a:gd name="connsiteX0" fmla="*/ 1529 w 9154707"/>
              <a:gd name="connsiteY0" fmla="*/ 391 h 3719344"/>
              <a:gd name="connsiteX1" fmla="*/ 9154377 w 9154707"/>
              <a:gd name="connsiteY1" fmla="*/ 0 h 3719344"/>
              <a:gd name="connsiteX2" fmla="*/ 9152826 w 9154707"/>
              <a:gd name="connsiteY2" fmla="*/ 3719344 h 3719344"/>
              <a:gd name="connsiteX3" fmla="*/ 4110924 w 9154707"/>
              <a:gd name="connsiteY3" fmla="*/ 3717048 h 3719344"/>
              <a:gd name="connsiteX4" fmla="*/ 4111450 w 9154707"/>
              <a:gd name="connsiteY4" fmla="*/ 3141524 h 3719344"/>
              <a:gd name="connsiteX5" fmla="*/ 0 w 9154707"/>
              <a:gd name="connsiteY5" fmla="*/ 3140897 h 3719344"/>
              <a:gd name="connsiteX6" fmla="*/ 1529 w 9154707"/>
              <a:gd name="connsiteY6" fmla="*/ 391 h 3719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4707" h="3719344">
                <a:moveTo>
                  <a:pt x="1529" y="391"/>
                </a:moveTo>
                <a:lnTo>
                  <a:pt x="9154377" y="0"/>
                </a:lnTo>
                <a:cubicBezTo>
                  <a:pt x="9155964" y="1278732"/>
                  <a:pt x="9151239" y="2440612"/>
                  <a:pt x="9152826" y="3719344"/>
                </a:cubicBezTo>
                <a:lnTo>
                  <a:pt x="4110924" y="3717048"/>
                </a:lnTo>
                <a:cubicBezTo>
                  <a:pt x="4112369" y="3628931"/>
                  <a:pt x="4110005" y="3229641"/>
                  <a:pt x="4111450" y="3141524"/>
                </a:cubicBezTo>
                <a:lnTo>
                  <a:pt x="0" y="3140897"/>
                </a:lnTo>
                <a:cubicBezTo>
                  <a:pt x="1445" y="1965221"/>
                  <a:pt x="84" y="1176067"/>
                  <a:pt x="1529" y="391"/>
                </a:cubicBezTo>
                <a:close/>
              </a:path>
            </a:pathLst>
          </a:cu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lIns="180000" tIns="1800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de-DE" sz="1400">
                <a:latin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6082" y="4233649"/>
            <a:ext cx="8218866" cy="544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lang="de-DE" sz="36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Edit title by clicking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7566" y="4853838"/>
            <a:ext cx="8209709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lang="de-DE" sz="2000" b="1" cap="all" baseline="0"/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sp>
        <p:nvSpPr>
          <p:cNvPr id="13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7570" y="3360108"/>
            <a:ext cx="2508548" cy="319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pic>
        <p:nvPicPr>
          <p:cNvPr id="10" name="Grafik 9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8313" y="5831326"/>
            <a:ext cx="1767694" cy="694887"/>
          </a:xfrm>
          <a:prstGeom prst="rect">
            <a:avLst/>
          </a:prstGeom>
        </p:spPr>
      </p:pic>
      <p:pic>
        <p:nvPicPr>
          <p:cNvPr id="14" name="Grafik 13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92827" y="6029216"/>
            <a:ext cx="451067" cy="451067"/>
          </a:xfrm>
          <a:prstGeom prst="rect">
            <a:avLst/>
          </a:prstGeom>
        </p:spPr>
      </p:pic>
      <p:pic>
        <p:nvPicPr>
          <p:cNvPr id="15" name="Picture 14" descr="bmbf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003907" y="5831326"/>
            <a:ext cx="1466850" cy="647700"/>
          </a:xfrm>
          <a:prstGeom prst="rect">
            <a:avLst/>
          </a:prstGeom>
        </p:spPr>
      </p:pic>
      <p:pic>
        <p:nvPicPr>
          <p:cNvPr id="66562" name="Picture 2" descr="http://skil.informatik.uni-leipzig.de/blog/wp-content/uploads/2011/11/itemis_logo_rgb.gif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71231" y="5831326"/>
            <a:ext cx="1758605" cy="4969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9503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isual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1701800"/>
            <a:ext cx="9144001" cy="5156201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</p:spTree>
    <p:extLst>
      <p:ext uri="{BB962C8B-B14F-4D97-AF65-F5344CB8AC3E}">
        <p14:creationId xmlns:p14="http://schemas.microsoft.com/office/powerpoint/2010/main" val="324206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visual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-1837" y="1697783"/>
            <a:ext cx="4566467" cy="261143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8" hasCustomPrompt="1"/>
          </p:nvPr>
        </p:nvSpPr>
        <p:spPr>
          <a:xfrm>
            <a:off x="4582548" y="1697783"/>
            <a:ext cx="4573588" cy="2611438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487291"/>
            <a:ext cx="3924300" cy="20389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de-DE" sz="1400"/>
            </a:lvl1pPr>
            <a:lvl2pPr marL="285750" indent="-28575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2pPr>
            <a:lvl3pPr marL="633413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3pPr>
            <a:lvl4pPr marL="985838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4pPr>
            <a:lvl5pPr marL="1349375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5pPr>
          </a:lstStyle>
          <a:p>
            <a:pPr lvl="0"/>
            <a:r>
              <a:rPr lang="en-GB" noProof="0" dirty="0" smtClean="0"/>
              <a:t>Edit caption by clicking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580490" y="4487291"/>
            <a:ext cx="4028145" cy="20389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4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85750" indent="-28575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2pPr>
            <a:lvl3pPr marL="633413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3pPr>
            <a:lvl4pPr marL="985838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4pPr>
            <a:lvl5pPr marL="1349375" indent="-228600">
              <a:lnSpc>
                <a:spcPts val="2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1700"/>
            </a:lvl5pPr>
          </a:lstStyle>
          <a:p>
            <a:pPr lvl="0"/>
            <a:r>
              <a:rPr lang="en-GB" noProof="0" dirty="0" smtClean="0"/>
              <a:t>Edit caption by clicking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ed slide,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751387" y="1637401"/>
            <a:ext cx="3925887" cy="4888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00025" indent="-200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452438" indent="-1857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9858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body copy by clicking</a:t>
            </a:r>
          </a:p>
          <a:p>
            <a:pPr lvl="1"/>
            <a:r>
              <a:rPr lang="en-GB" dirty="0" smtClean="0"/>
              <a:t>Second layer</a:t>
            </a:r>
          </a:p>
          <a:p>
            <a:pPr lvl="2"/>
            <a:r>
              <a:rPr lang="en-GB" dirty="0" smtClean="0"/>
              <a:t>Third layer</a:t>
            </a:r>
          </a:p>
          <a:p>
            <a:pPr lvl="3"/>
            <a:r>
              <a:rPr lang="en-GB" dirty="0" smtClean="0"/>
              <a:t>Fourth layer</a:t>
            </a:r>
          </a:p>
          <a:p>
            <a:pPr lvl="4"/>
            <a:r>
              <a:rPr lang="en-GB" dirty="0" smtClean="0"/>
              <a:t>Fifth layer</a:t>
            </a:r>
            <a:endParaRPr lang="en-GB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3" y="1701800"/>
            <a:ext cx="4573586" cy="4824413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bined slide,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Rechteck 4"/>
          <p:cNvSpPr/>
          <p:nvPr userDrawn="1"/>
        </p:nvSpPr>
        <p:spPr>
          <a:xfrm>
            <a:off x="0" y="1701800"/>
            <a:ext cx="9144000" cy="48244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751387" y="1913433"/>
            <a:ext cx="3925887" cy="44442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1pPr>
            <a:lvl2pPr marL="200025" indent="-200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452438" indent="-1857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9858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body copy by clicking</a:t>
            </a:r>
          </a:p>
          <a:p>
            <a:pPr lvl="1"/>
            <a:r>
              <a:rPr lang="en-GB" dirty="0" smtClean="0"/>
              <a:t>Second layer</a:t>
            </a:r>
          </a:p>
          <a:p>
            <a:pPr lvl="2"/>
            <a:r>
              <a:rPr lang="en-GB" dirty="0" smtClean="0"/>
              <a:t>Third layer</a:t>
            </a:r>
          </a:p>
          <a:p>
            <a:pPr lvl="3"/>
            <a:r>
              <a:rPr lang="en-GB" dirty="0" smtClean="0"/>
              <a:t>Fourth layer</a:t>
            </a:r>
          </a:p>
          <a:p>
            <a:pPr lvl="4"/>
            <a:r>
              <a:rPr lang="en-GB" dirty="0" smtClean="0"/>
              <a:t>Fifth layer</a:t>
            </a:r>
            <a:endParaRPr lang="en-GB" dirty="0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5" hasCustomPrompt="1"/>
          </p:nvPr>
        </p:nvSpPr>
        <p:spPr>
          <a:xfrm>
            <a:off x="3" y="1971675"/>
            <a:ext cx="4573586" cy="4283075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visual, 2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6082" y="3724715"/>
            <a:ext cx="8218866" cy="9168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2-line title </a:t>
            </a:r>
          </a:p>
          <a:p>
            <a:pPr lvl="0"/>
            <a:r>
              <a:rPr lang="en-GB" noProof="0" dirty="0" smtClean="0"/>
              <a:t>by clicking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7566" y="4853838"/>
            <a:ext cx="8209709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latin typeface="+mj-lt"/>
              </a:defRPr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sp>
        <p:nvSpPr>
          <p:cNvPr id="13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7570" y="2851174"/>
            <a:ext cx="2508548" cy="319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>
                <a:latin typeface="BMW Group Condensed" pitchFamily="34" charset="0"/>
              </a:defRPr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9" hasCustomPrompt="1"/>
          </p:nvPr>
        </p:nvSpPr>
        <p:spPr>
          <a:xfrm>
            <a:off x="-9867" y="-367"/>
            <a:ext cx="9160067" cy="3211380"/>
          </a:xfrm>
          <a:custGeom>
            <a:avLst/>
            <a:gdLst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0 w 9144000"/>
              <a:gd name="connsiteY3" fmla="*/ 3795713 h 3795713"/>
              <a:gd name="connsiteX4" fmla="*/ 0 w 9144000"/>
              <a:gd name="connsiteY4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0 w 9144000"/>
              <a:gd name="connsiteY4" fmla="*/ 3795713 h 3795713"/>
              <a:gd name="connsiteX5" fmla="*/ 0 w 9144000"/>
              <a:gd name="connsiteY5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242422 w 9144000"/>
              <a:gd name="connsiteY4" fmla="*/ 3787609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0 w 9144000"/>
              <a:gd name="connsiteY0" fmla="*/ 0 h 3795713"/>
              <a:gd name="connsiteX1" fmla="*/ 9144000 w 9144000"/>
              <a:gd name="connsiteY1" fmla="*/ 0 h 3795713"/>
              <a:gd name="connsiteX2" fmla="*/ 9144000 w 9144000"/>
              <a:gd name="connsiteY2" fmla="*/ 3795713 h 3795713"/>
              <a:gd name="connsiteX3" fmla="*/ 4571779 w 9144000"/>
              <a:gd name="connsiteY3" fmla="*/ 3791943 h 3795713"/>
              <a:gd name="connsiteX4" fmla="*/ 4576113 w 9144000"/>
              <a:gd name="connsiteY4" fmla="*/ 3527591 h 3795713"/>
              <a:gd name="connsiteX5" fmla="*/ 0 w 9144000"/>
              <a:gd name="connsiteY5" fmla="*/ 3795713 h 3795713"/>
              <a:gd name="connsiteX6" fmla="*/ 0 w 9144000"/>
              <a:gd name="connsiteY6" fmla="*/ 0 h 3795713"/>
              <a:gd name="connsiteX0" fmla="*/ 4334 w 9148334"/>
              <a:gd name="connsiteY0" fmla="*/ 0 h 3795713"/>
              <a:gd name="connsiteX1" fmla="*/ 9148334 w 9148334"/>
              <a:gd name="connsiteY1" fmla="*/ 0 h 3795713"/>
              <a:gd name="connsiteX2" fmla="*/ 9148334 w 9148334"/>
              <a:gd name="connsiteY2" fmla="*/ 3795713 h 3795713"/>
              <a:gd name="connsiteX3" fmla="*/ 4576113 w 9148334"/>
              <a:gd name="connsiteY3" fmla="*/ 3791943 h 3795713"/>
              <a:gd name="connsiteX4" fmla="*/ 4580447 w 9148334"/>
              <a:gd name="connsiteY4" fmla="*/ 3527591 h 3795713"/>
              <a:gd name="connsiteX5" fmla="*/ 0 w 9148334"/>
              <a:gd name="connsiteY5" fmla="*/ 3527027 h 3795713"/>
              <a:gd name="connsiteX6" fmla="*/ 4334 w 9148334"/>
              <a:gd name="connsiteY6" fmla="*/ 0 h 3795713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7591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48334"/>
              <a:gd name="connsiteY0" fmla="*/ 0 h 3834806"/>
              <a:gd name="connsiteX1" fmla="*/ 9148334 w 9148334"/>
              <a:gd name="connsiteY1" fmla="*/ 0 h 3834806"/>
              <a:gd name="connsiteX2" fmla="*/ 9148334 w 9148334"/>
              <a:gd name="connsiteY2" fmla="*/ 3795713 h 3834806"/>
              <a:gd name="connsiteX3" fmla="*/ 4580875 w 9148334"/>
              <a:gd name="connsiteY3" fmla="*/ 3834806 h 3834806"/>
              <a:gd name="connsiteX4" fmla="*/ 4580447 w 9148334"/>
              <a:gd name="connsiteY4" fmla="*/ 3522829 h 3834806"/>
              <a:gd name="connsiteX5" fmla="*/ 0 w 9148334"/>
              <a:gd name="connsiteY5" fmla="*/ 3527027 h 3834806"/>
              <a:gd name="connsiteX6" fmla="*/ 4334 w 9148334"/>
              <a:gd name="connsiteY6" fmla="*/ 0 h 3834806"/>
              <a:gd name="connsiteX0" fmla="*/ 4334 w 9153096"/>
              <a:gd name="connsiteY0" fmla="*/ 0 h 3836195"/>
              <a:gd name="connsiteX1" fmla="*/ 9148334 w 9153096"/>
              <a:gd name="connsiteY1" fmla="*/ 0 h 3836195"/>
              <a:gd name="connsiteX2" fmla="*/ 9153096 w 9153096"/>
              <a:gd name="connsiteY2" fmla="*/ 3836195 h 3836195"/>
              <a:gd name="connsiteX3" fmla="*/ 4580875 w 9153096"/>
              <a:gd name="connsiteY3" fmla="*/ 3834806 h 3836195"/>
              <a:gd name="connsiteX4" fmla="*/ 4580447 w 9153096"/>
              <a:gd name="connsiteY4" fmla="*/ 3522829 h 3836195"/>
              <a:gd name="connsiteX5" fmla="*/ 0 w 9153096"/>
              <a:gd name="connsiteY5" fmla="*/ 3527027 h 3836195"/>
              <a:gd name="connsiteX6" fmla="*/ 4334 w 9153096"/>
              <a:gd name="connsiteY6" fmla="*/ 0 h 3836195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836195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7206"/>
              <a:gd name="connsiteX1" fmla="*/ 9148334 w 9153096"/>
              <a:gd name="connsiteY1" fmla="*/ 0 h 3987206"/>
              <a:gd name="connsiteX2" fmla="*/ 9153096 w 9153096"/>
              <a:gd name="connsiteY2" fmla="*/ 3983832 h 3987206"/>
              <a:gd name="connsiteX3" fmla="*/ 4580875 w 9153096"/>
              <a:gd name="connsiteY3" fmla="*/ 3987206 h 3987206"/>
              <a:gd name="connsiteX4" fmla="*/ 4580447 w 9153096"/>
              <a:gd name="connsiteY4" fmla="*/ 3522829 h 3987206"/>
              <a:gd name="connsiteX5" fmla="*/ 0 w 9153096"/>
              <a:gd name="connsiteY5" fmla="*/ 3527027 h 3987206"/>
              <a:gd name="connsiteX6" fmla="*/ 4334 w 9153096"/>
              <a:gd name="connsiteY6" fmla="*/ 0 h 3987206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0447 w 9153096"/>
              <a:gd name="connsiteY4" fmla="*/ 3522829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527027 h 3984825"/>
              <a:gd name="connsiteX6" fmla="*/ 4334 w 9153096"/>
              <a:gd name="connsiteY6" fmla="*/ 0 h 3984825"/>
              <a:gd name="connsiteX0" fmla="*/ 4334 w 9153096"/>
              <a:gd name="connsiteY0" fmla="*/ 0 h 3984825"/>
              <a:gd name="connsiteX1" fmla="*/ 9148334 w 9153096"/>
              <a:gd name="connsiteY1" fmla="*/ 0 h 3984825"/>
              <a:gd name="connsiteX2" fmla="*/ 9153096 w 9153096"/>
              <a:gd name="connsiteY2" fmla="*/ 3983832 h 3984825"/>
              <a:gd name="connsiteX3" fmla="*/ 4580875 w 9153096"/>
              <a:gd name="connsiteY3" fmla="*/ 3984825 h 3984825"/>
              <a:gd name="connsiteX4" fmla="*/ 4583331 w 9153096"/>
              <a:gd name="connsiteY4" fmla="*/ 3442062 h 3984825"/>
              <a:gd name="connsiteX5" fmla="*/ 0 w 9153096"/>
              <a:gd name="connsiteY5" fmla="*/ 3443375 h 3984825"/>
              <a:gd name="connsiteX6" fmla="*/ 4334 w 9153096"/>
              <a:gd name="connsiteY6" fmla="*/ 0 h 3984825"/>
              <a:gd name="connsiteX0" fmla="*/ 142 w 9148904"/>
              <a:gd name="connsiteY0" fmla="*/ 0 h 3984825"/>
              <a:gd name="connsiteX1" fmla="*/ 9144142 w 9148904"/>
              <a:gd name="connsiteY1" fmla="*/ 0 h 3984825"/>
              <a:gd name="connsiteX2" fmla="*/ 9148904 w 9148904"/>
              <a:gd name="connsiteY2" fmla="*/ 3983832 h 3984825"/>
              <a:gd name="connsiteX3" fmla="*/ 4576683 w 9148904"/>
              <a:gd name="connsiteY3" fmla="*/ 3984825 h 3984825"/>
              <a:gd name="connsiteX4" fmla="*/ 4579139 w 9148904"/>
              <a:gd name="connsiteY4" fmla="*/ 3442062 h 3984825"/>
              <a:gd name="connsiteX5" fmla="*/ 7346 w 9148904"/>
              <a:gd name="connsiteY5" fmla="*/ 3443375 h 3984825"/>
              <a:gd name="connsiteX6" fmla="*/ 142 w 9148904"/>
              <a:gd name="connsiteY6" fmla="*/ 0 h 3984825"/>
              <a:gd name="connsiteX0" fmla="*/ 15872 w 9141558"/>
              <a:gd name="connsiteY0" fmla="*/ 17308 h 3984825"/>
              <a:gd name="connsiteX1" fmla="*/ 9136796 w 9141558"/>
              <a:gd name="connsiteY1" fmla="*/ 0 h 3984825"/>
              <a:gd name="connsiteX2" fmla="*/ 9141558 w 9141558"/>
              <a:gd name="connsiteY2" fmla="*/ 3983832 h 3984825"/>
              <a:gd name="connsiteX3" fmla="*/ 4569337 w 9141558"/>
              <a:gd name="connsiteY3" fmla="*/ 3984825 h 3984825"/>
              <a:gd name="connsiteX4" fmla="*/ 4571793 w 9141558"/>
              <a:gd name="connsiteY4" fmla="*/ 3442062 h 3984825"/>
              <a:gd name="connsiteX5" fmla="*/ 0 w 9141558"/>
              <a:gd name="connsiteY5" fmla="*/ 3443375 h 3984825"/>
              <a:gd name="connsiteX6" fmla="*/ 15872 w 9141558"/>
              <a:gd name="connsiteY6" fmla="*/ 17308 h 3984825"/>
              <a:gd name="connsiteX0" fmla="*/ 192 w 9146070"/>
              <a:gd name="connsiteY0" fmla="*/ 1 h 3984825"/>
              <a:gd name="connsiteX1" fmla="*/ 9141308 w 9146070"/>
              <a:gd name="connsiteY1" fmla="*/ 0 h 3984825"/>
              <a:gd name="connsiteX2" fmla="*/ 9146070 w 9146070"/>
              <a:gd name="connsiteY2" fmla="*/ 3983832 h 3984825"/>
              <a:gd name="connsiteX3" fmla="*/ 4573849 w 9146070"/>
              <a:gd name="connsiteY3" fmla="*/ 3984825 h 3984825"/>
              <a:gd name="connsiteX4" fmla="*/ 4576305 w 9146070"/>
              <a:gd name="connsiteY4" fmla="*/ 3442062 h 3984825"/>
              <a:gd name="connsiteX5" fmla="*/ 4512 w 9146070"/>
              <a:gd name="connsiteY5" fmla="*/ 3443375 h 3984825"/>
              <a:gd name="connsiteX6" fmla="*/ 192 w 9146070"/>
              <a:gd name="connsiteY6" fmla="*/ 1 h 3984825"/>
              <a:gd name="connsiteX0" fmla="*/ 299 w 9146177"/>
              <a:gd name="connsiteY0" fmla="*/ 1 h 3984825"/>
              <a:gd name="connsiteX1" fmla="*/ 9141415 w 9146177"/>
              <a:gd name="connsiteY1" fmla="*/ 0 h 3984825"/>
              <a:gd name="connsiteX2" fmla="*/ 9146177 w 9146177"/>
              <a:gd name="connsiteY2" fmla="*/ 3983832 h 3984825"/>
              <a:gd name="connsiteX3" fmla="*/ 4573956 w 9146177"/>
              <a:gd name="connsiteY3" fmla="*/ 3984825 h 3984825"/>
              <a:gd name="connsiteX4" fmla="*/ 4576412 w 9146177"/>
              <a:gd name="connsiteY4" fmla="*/ 3442062 h 3984825"/>
              <a:gd name="connsiteX5" fmla="*/ 1734 w 9146177"/>
              <a:gd name="connsiteY5" fmla="*/ 3443375 h 3984825"/>
              <a:gd name="connsiteX6" fmla="*/ 299 w 9146177"/>
              <a:gd name="connsiteY6" fmla="*/ 1 h 3984825"/>
              <a:gd name="connsiteX0" fmla="*/ 299 w 9147550"/>
              <a:gd name="connsiteY0" fmla="*/ 2885 h 3987709"/>
              <a:gd name="connsiteX1" fmla="*/ 9147184 w 9147550"/>
              <a:gd name="connsiteY1" fmla="*/ 0 h 3987709"/>
              <a:gd name="connsiteX2" fmla="*/ 9146177 w 9147550"/>
              <a:gd name="connsiteY2" fmla="*/ 3986716 h 3987709"/>
              <a:gd name="connsiteX3" fmla="*/ 4573956 w 9147550"/>
              <a:gd name="connsiteY3" fmla="*/ 3987709 h 3987709"/>
              <a:gd name="connsiteX4" fmla="*/ 4576412 w 9147550"/>
              <a:gd name="connsiteY4" fmla="*/ 3444946 h 3987709"/>
              <a:gd name="connsiteX5" fmla="*/ 1734 w 9147550"/>
              <a:gd name="connsiteY5" fmla="*/ 3446259 h 3987709"/>
              <a:gd name="connsiteX6" fmla="*/ 299 w 9147550"/>
              <a:gd name="connsiteY6" fmla="*/ 2885 h 398770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46239"/>
              <a:gd name="connsiteX1" fmla="*/ 9147184 w 9147550"/>
              <a:gd name="connsiteY1" fmla="*/ 58530 h 4046239"/>
              <a:gd name="connsiteX2" fmla="*/ 9146177 w 9147550"/>
              <a:gd name="connsiteY2" fmla="*/ 4045246 h 4046239"/>
              <a:gd name="connsiteX3" fmla="*/ 4573956 w 9147550"/>
              <a:gd name="connsiteY3" fmla="*/ 4046239 h 4046239"/>
              <a:gd name="connsiteX4" fmla="*/ 4576412 w 9147550"/>
              <a:gd name="connsiteY4" fmla="*/ 3503476 h 4046239"/>
              <a:gd name="connsiteX5" fmla="*/ 1734 w 9147550"/>
              <a:gd name="connsiteY5" fmla="*/ 3504789 h 4046239"/>
              <a:gd name="connsiteX6" fmla="*/ 299 w 9147550"/>
              <a:gd name="connsiteY6" fmla="*/ 0 h 4046239"/>
              <a:gd name="connsiteX0" fmla="*/ 299 w 9147550"/>
              <a:gd name="connsiteY0" fmla="*/ 0 h 4053063"/>
              <a:gd name="connsiteX1" fmla="*/ 9147184 w 9147550"/>
              <a:gd name="connsiteY1" fmla="*/ 65354 h 4053063"/>
              <a:gd name="connsiteX2" fmla="*/ 9146177 w 9147550"/>
              <a:gd name="connsiteY2" fmla="*/ 4052070 h 4053063"/>
              <a:gd name="connsiteX3" fmla="*/ 4573956 w 9147550"/>
              <a:gd name="connsiteY3" fmla="*/ 4053063 h 4053063"/>
              <a:gd name="connsiteX4" fmla="*/ 4576412 w 9147550"/>
              <a:gd name="connsiteY4" fmla="*/ 3510300 h 4053063"/>
              <a:gd name="connsiteX5" fmla="*/ 1734 w 9147550"/>
              <a:gd name="connsiteY5" fmla="*/ 3511613 h 4053063"/>
              <a:gd name="connsiteX6" fmla="*/ 299 w 9147550"/>
              <a:gd name="connsiteY6" fmla="*/ 0 h 4053063"/>
              <a:gd name="connsiteX0" fmla="*/ 299 w 9147550"/>
              <a:gd name="connsiteY0" fmla="*/ 9709 h 4062772"/>
              <a:gd name="connsiteX1" fmla="*/ 9147184 w 9147550"/>
              <a:gd name="connsiteY1" fmla="*/ 0 h 4062772"/>
              <a:gd name="connsiteX2" fmla="*/ 9146177 w 9147550"/>
              <a:gd name="connsiteY2" fmla="*/ 4061779 h 4062772"/>
              <a:gd name="connsiteX3" fmla="*/ 4573956 w 9147550"/>
              <a:gd name="connsiteY3" fmla="*/ 4062772 h 4062772"/>
              <a:gd name="connsiteX4" fmla="*/ 4576412 w 9147550"/>
              <a:gd name="connsiteY4" fmla="*/ 3520009 h 4062772"/>
              <a:gd name="connsiteX5" fmla="*/ 1734 w 9147550"/>
              <a:gd name="connsiteY5" fmla="*/ 3521322 h 4062772"/>
              <a:gd name="connsiteX6" fmla="*/ 299 w 9147550"/>
              <a:gd name="connsiteY6" fmla="*/ 9709 h 4062772"/>
              <a:gd name="connsiteX0" fmla="*/ 299 w 9147550"/>
              <a:gd name="connsiteY0" fmla="*/ 0 h 4116437"/>
              <a:gd name="connsiteX1" fmla="*/ 9147184 w 9147550"/>
              <a:gd name="connsiteY1" fmla="*/ 53665 h 4116437"/>
              <a:gd name="connsiteX2" fmla="*/ 9146177 w 9147550"/>
              <a:gd name="connsiteY2" fmla="*/ 4115444 h 4116437"/>
              <a:gd name="connsiteX3" fmla="*/ 4573956 w 9147550"/>
              <a:gd name="connsiteY3" fmla="*/ 4116437 h 4116437"/>
              <a:gd name="connsiteX4" fmla="*/ 4576412 w 9147550"/>
              <a:gd name="connsiteY4" fmla="*/ 3573674 h 4116437"/>
              <a:gd name="connsiteX5" fmla="*/ 1734 w 9147550"/>
              <a:gd name="connsiteY5" fmla="*/ 3574987 h 4116437"/>
              <a:gd name="connsiteX6" fmla="*/ 299 w 9147550"/>
              <a:gd name="connsiteY6" fmla="*/ 0 h 4116437"/>
              <a:gd name="connsiteX0" fmla="*/ 299 w 9147550"/>
              <a:gd name="connsiteY0" fmla="*/ 5183 h 4121620"/>
              <a:gd name="connsiteX1" fmla="*/ 9147184 w 9147550"/>
              <a:gd name="connsiteY1" fmla="*/ 0 h 4121620"/>
              <a:gd name="connsiteX2" fmla="*/ 9146177 w 9147550"/>
              <a:gd name="connsiteY2" fmla="*/ 4120627 h 4121620"/>
              <a:gd name="connsiteX3" fmla="*/ 4573956 w 9147550"/>
              <a:gd name="connsiteY3" fmla="*/ 4121620 h 4121620"/>
              <a:gd name="connsiteX4" fmla="*/ 4576412 w 9147550"/>
              <a:gd name="connsiteY4" fmla="*/ 3578857 h 4121620"/>
              <a:gd name="connsiteX5" fmla="*/ 1734 w 9147550"/>
              <a:gd name="connsiteY5" fmla="*/ 3580170 h 4121620"/>
              <a:gd name="connsiteX6" fmla="*/ 299 w 9147550"/>
              <a:gd name="connsiteY6" fmla="*/ 5183 h 4121620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6412 w 9147550"/>
              <a:gd name="connsiteY4" fmla="*/ 3574331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57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57 h 4117094"/>
              <a:gd name="connsiteX0" fmla="*/ 299 w 9147550"/>
              <a:gd name="connsiteY0" fmla="*/ 682144 h 4117094"/>
              <a:gd name="connsiteX1" fmla="*/ 9147184 w 9147550"/>
              <a:gd name="connsiteY1" fmla="*/ 0 h 4117094"/>
              <a:gd name="connsiteX2" fmla="*/ 9146177 w 9147550"/>
              <a:gd name="connsiteY2" fmla="*/ 4116101 h 4117094"/>
              <a:gd name="connsiteX3" fmla="*/ 4573956 w 9147550"/>
              <a:gd name="connsiteY3" fmla="*/ 4117094 h 4117094"/>
              <a:gd name="connsiteX4" fmla="*/ 4574006 w 9147550"/>
              <a:gd name="connsiteY4" fmla="*/ 3576738 h 4117094"/>
              <a:gd name="connsiteX5" fmla="*/ 1734 w 9147550"/>
              <a:gd name="connsiteY5" fmla="*/ 3575644 h 4117094"/>
              <a:gd name="connsiteX6" fmla="*/ 299 w 9147550"/>
              <a:gd name="connsiteY6" fmla="*/ 682144 h 4117094"/>
              <a:gd name="connsiteX0" fmla="*/ 299 w 9155947"/>
              <a:gd name="connsiteY0" fmla="*/ 26537 h 3461487"/>
              <a:gd name="connsiteX1" fmla="*/ 9155811 w 9155947"/>
              <a:gd name="connsiteY1" fmla="*/ 0 h 3461487"/>
              <a:gd name="connsiteX2" fmla="*/ 9146177 w 9155947"/>
              <a:gd name="connsiteY2" fmla="*/ 3460494 h 3461487"/>
              <a:gd name="connsiteX3" fmla="*/ 4573956 w 9155947"/>
              <a:gd name="connsiteY3" fmla="*/ 3461487 h 3461487"/>
              <a:gd name="connsiteX4" fmla="*/ 4574006 w 9155947"/>
              <a:gd name="connsiteY4" fmla="*/ 2921131 h 3461487"/>
              <a:gd name="connsiteX5" fmla="*/ 1734 w 9155947"/>
              <a:gd name="connsiteY5" fmla="*/ 2920037 h 3461487"/>
              <a:gd name="connsiteX6" fmla="*/ 299 w 9155947"/>
              <a:gd name="connsiteY6" fmla="*/ 26537 h 3461487"/>
              <a:gd name="connsiteX0" fmla="*/ 299 w 9155947"/>
              <a:gd name="connsiteY0" fmla="*/ 0 h 3676489"/>
              <a:gd name="connsiteX1" fmla="*/ 9155811 w 9155947"/>
              <a:gd name="connsiteY1" fmla="*/ 215002 h 3676489"/>
              <a:gd name="connsiteX2" fmla="*/ 9146177 w 9155947"/>
              <a:gd name="connsiteY2" fmla="*/ 3675496 h 3676489"/>
              <a:gd name="connsiteX3" fmla="*/ 4573956 w 9155947"/>
              <a:gd name="connsiteY3" fmla="*/ 3676489 h 3676489"/>
              <a:gd name="connsiteX4" fmla="*/ 4574006 w 9155947"/>
              <a:gd name="connsiteY4" fmla="*/ 3136133 h 3676489"/>
              <a:gd name="connsiteX5" fmla="*/ 1734 w 9155947"/>
              <a:gd name="connsiteY5" fmla="*/ 3135039 h 3676489"/>
              <a:gd name="connsiteX6" fmla="*/ 299 w 9155947"/>
              <a:gd name="connsiteY6" fmla="*/ 0 h 3676489"/>
              <a:gd name="connsiteX0" fmla="*/ 299 w 9155947"/>
              <a:gd name="connsiteY0" fmla="*/ 0 h 3693742"/>
              <a:gd name="connsiteX1" fmla="*/ 9155811 w 9155947"/>
              <a:gd name="connsiteY1" fmla="*/ 232255 h 3693742"/>
              <a:gd name="connsiteX2" fmla="*/ 9146177 w 9155947"/>
              <a:gd name="connsiteY2" fmla="*/ 3692749 h 3693742"/>
              <a:gd name="connsiteX3" fmla="*/ 4573956 w 9155947"/>
              <a:gd name="connsiteY3" fmla="*/ 3693742 h 3693742"/>
              <a:gd name="connsiteX4" fmla="*/ 4574006 w 9155947"/>
              <a:gd name="connsiteY4" fmla="*/ 3153386 h 3693742"/>
              <a:gd name="connsiteX5" fmla="*/ 1734 w 9155947"/>
              <a:gd name="connsiteY5" fmla="*/ 3152292 h 3693742"/>
              <a:gd name="connsiteX6" fmla="*/ 299 w 9155947"/>
              <a:gd name="connsiteY6" fmla="*/ 0 h 3693742"/>
              <a:gd name="connsiteX0" fmla="*/ 7191 w 9154213"/>
              <a:gd name="connsiteY0" fmla="*/ 0 h 3685116"/>
              <a:gd name="connsiteX1" fmla="*/ 9154077 w 9154213"/>
              <a:gd name="connsiteY1" fmla="*/ 223629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43666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44760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685116"/>
              <a:gd name="connsiteX1" fmla="*/ 9154077 w 9154213"/>
              <a:gd name="connsiteY1" fmla="*/ 16595 h 3685116"/>
              <a:gd name="connsiteX2" fmla="*/ 9144443 w 9154213"/>
              <a:gd name="connsiteY2" fmla="*/ 3684123 h 3685116"/>
              <a:gd name="connsiteX3" fmla="*/ 4572222 w 9154213"/>
              <a:gd name="connsiteY3" fmla="*/ 3685116 h 3685116"/>
              <a:gd name="connsiteX4" fmla="*/ 4572272 w 9154213"/>
              <a:gd name="connsiteY4" fmla="*/ 3152924 h 3685116"/>
              <a:gd name="connsiteX5" fmla="*/ 0 w 9154213"/>
              <a:gd name="connsiteY5" fmla="*/ 3151830 h 3685116"/>
              <a:gd name="connsiteX6" fmla="*/ 7191 w 9154213"/>
              <a:gd name="connsiteY6" fmla="*/ 0 h 3685116"/>
              <a:gd name="connsiteX0" fmla="*/ 7191 w 9154213"/>
              <a:gd name="connsiteY0" fmla="*/ 0 h 3734102"/>
              <a:gd name="connsiteX1" fmla="*/ 9154077 w 9154213"/>
              <a:gd name="connsiteY1" fmla="*/ 16595 h 3734102"/>
              <a:gd name="connsiteX2" fmla="*/ 9144443 w 9154213"/>
              <a:gd name="connsiteY2" fmla="*/ 3684123 h 3734102"/>
              <a:gd name="connsiteX3" fmla="*/ 4572222 w 9154213"/>
              <a:gd name="connsiteY3" fmla="*/ 3734102 h 3734102"/>
              <a:gd name="connsiteX4" fmla="*/ 4572272 w 9154213"/>
              <a:gd name="connsiteY4" fmla="*/ 3152924 h 3734102"/>
              <a:gd name="connsiteX5" fmla="*/ 0 w 9154213"/>
              <a:gd name="connsiteY5" fmla="*/ 3151830 h 3734102"/>
              <a:gd name="connsiteX6" fmla="*/ 7191 w 9154213"/>
              <a:gd name="connsiteY6" fmla="*/ 0 h 3734102"/>
              <a:gd name="connsiteX0" fmla="*/ 7191 w 9154247"/>
              <a:gd name="connsiteY0" fmla="*/ 0 h 3734102"/>
              <a:gd name="connsiteX1" fmla="*/ 9154077 w 9154247"/>
              <a:gd name="connsiteY1" fmla="*/ 16595 h 3734102"/>
              <a:gd name="connsiteX2" fmla="*/ 9147164 w 9154247"/>
              <a:gd name="connsiteY2" fmla="*/ 3733108 h 3734102"/>
              <a:gd name="connsiteX3" fmla="*/ 4572222 w 9154247"/>
              <a:gd name="connsiteY3" fmla="*/ 3734102 h 3734102"/>
              <a:gd name="connsiteX4" fmla="*/ 4572272 w 9154247"/>
              <a:gd name="connsiteY4" fmla="*/ 3152924 h 3734102"/>
              <a:gd name="connsiteX5" fmla="*/ 0 w 9154247"/>
              <a:gd name="connsiteY5" fmla="*/ 3151830 h 3734102"/>
              <a:gd name="connsiteX6" fmla="*/ 7191 w 9154247"/>
              <a:gd name="connsiteY6" fmla="*/ 0 h 3734102"/>
              <a:gd name="connsiteX0" fmla="*/ 7191 w 9162964"/>
              <a:gd name="connsiteY0" fmla="*/ 0 h 3734102"/>
              <a:gd name="connsiteX1" fmla="*/ 9162870 w 9162964"/>
              <a:gd name="connsiteY1" fmla="*/ 16595 h 3734102"/>
              <a:gd name="connsiteX2" fmla="*/ 9147164 w 9162964"/>
              <a:gd name="connsiteY2" fmla="*/ 3733108 h 3734102"/>
              <a:gd name="connsiteX3" fmla="*/ 4572222 w 9162964"/>
              <a:gd name="connsiteY3" fmla="*/ 3734102 h 3734102"/>
              <a:gd name="connsiteX4" fmla="*/ 4572272 w 9162964"/>
              <a:gd name="connsiteY4" fmla="*/ 3152924 h 3734102"/>
              <a:gd name="connsiteX5" fmla="*/ 0 w 9162964"/>
              <a:gd name="connsiteY5" fmla="*/ 3151830 h 3734102"/>
              <a:gd name="connsiteX6" fmla="*/ 7191 w 9162964"/>
              <a:gd name="connsiteY6" fmla="*/ 0 h 3734102"/>
              <a:gd name="connsiteX0" fmla="*/ 307 w 9164573"/>
              <a:gd name="connsiteY0" fmla="*/ 0 h 3734102"/>
              <a:gd name="connsiteX1" fmla="*/ 9164479 w 9164573"/>
              <a:gd name="connsiteY1" fmla="*/ 16595 h 3734102"/>
              <a:gd name="connsiteX2" fmla="*/ 9148773 w 9164573"/>
              <a:gd name="connsiteY2" fmla="*/ 3733108 h 3734102"/>
              <a:gd name="connsiteX3" fmla="*/ 4573831 w 9164573"/>
              <a:gd name="connsiteY3" fmla="*/ 3734102 h 3734102"/>
              <a:gd name="connsiteX4" fmla="*/ 4573881 w 9164573"/>
              <a:gd name="connsiteY4" fmla="*/ 3152924 h 3734102"/>
              <a:gd name="connsiteX5" fmla="*/ 1609 w 9164573"/>
              <a:gd name="connsiteY5" fmla="*/ 3151830 h 3734102"/>
              <a:gd name="connsiteX6" fmla="*/ 307 w 9164573"/>
              <a:gd name="connsiteY6" fmla="*/ 0 h 3734102"/>
              <a:gd name="connsiteX0" fmla="*/ 1529 w 9165795"/>
              <a:gd name="connsiteY0" fmla="*/ 0 h 3734102"/>
              <a:gd name="connsiteX1" fmla="*/ 9165701 w 9165795"/>
              <a:gd name="connsiteY1" fmla="*/ 16595 h 3734102"/>
              <a:gd name="connsiteX2" fmla="*/ 9149995 w 9165795"/>
              <a:gd name="connsiteY2" fmla="*/ 3733108 h 3734102"/>
              <a:gd name="connsiteX3" fmla="*/ 4575053 w 9165795"/>
              <a:gd name="connsiteY3" fmla="*/ 3734102 h 3734102"/>
              <a:gd name="connsiteX4" fmla="*/ 4575103 w 9165795"/>
              <a:gd name="connsiteY4" fmla="*/ 3152924 h 3734102"/>
              <a:gd name="connsiteX5" fmla="*/ 0 w 9165795"/>
              <a:gd name="connsiteY5" fmla="*/ 3140506 h 3734102"/>
              <a:gd name="connsiteX6" fmla="*/ 1529 w 9165795"/>
              <a:gd name="connsiteY6" fmla="*/ 0 h 3734102"/>
              <a:gd name="connsiteX0" fmla="*/ 1529 w 9154597"/>
              <a:gd name="connsiteY0" fmla="*/ 391 h 3734493"/>
              <a:gd name="connsiteX1" fmla="*/ 9154377 w 9154597"/>
              <a:gd name="connsiteY1" fmla="*/ 0 h 3734493"/>
              <a:gd name="connsiteX2" fmla="*/ 9149995 w 9154597"/>
              <a:gd name="connsiteY2" fmla="*/ 3733499 h 3734493"/>
              <a:gd name="connsiteX3" fmla="*/ 4575053 w 9154597"/>
              <a:gd name="connsiteY3" fmla="*/ 3734493 h 3734493"/>
              <a:gd name="connsiteX4" fmla="*/ 4575103 w 9154597"/>
              <a:gd name="connsiteY4" fmla="*/ 3153315 h 3734493"/>
              <a:gd name="connsiteX5" fmla="*/ 0 w 9154597"/>
              <a:gd name="connsiteY5" fmla="*/ 3140897 h 3734493"/>
              <a:gd name="connsiteX6" fmla="*/ 1529 w 9154597"/>
              <a:gd name="connsiteY6" fmla="*/ 391 h 3734493"/>
              <a:gd name="connsiteX0" fmla="*/ 1529 w 9154707"/>
              <a:gd name="connsiteY0" fmla="*/ 391 h 3734493"/>
              <a:gd name="connsiteX1" fmla="*/ 9154377 w 9154707"/>
              <a:gd name="connsiteY1" fmla="*/ 0 h 3734493"/>
              <a:gd name="connsiteX2" fmla="*/ 9152826 w 9154707"/>
              <a:gd name="connsiteY2" fmla="*/ 3719344 h 3734493"/>
              <a:gd name="connsiteX3" fmla="*/ 4575053 w 9154707"/>
              <a:gd name="connsiteY3" fmla="*/ 3734493 h 3734493"/>
              <a:gd name="connsiteX4" fmla="*/ 4575103 w 9154707"/>
              <a:gd name="connsiteY4" fmla="*/ 3153315 h 3734493"/>
              <a:gd name="connsiteX5" fmla="*/ 0 w 9154707"/>
              <a:gd name="connsiteY5" fmla="*/ 3140897 h 3734493"/>
              <a:gd name="connsiteX6" fmla="*/ 1529 w 9154707"/>
              <a:gd name="connsiteY6" fmla="*/ 391 h 3734493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5103 w 9154707"/>
              <a:gd name="connsiteY4" fmla="*/ 3153315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4577934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4575053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391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391 h 3720338"/>
              <a:gd name="connsiteX0" fmla="*/ 1529 w 9154707"/>
              <a:gd name="connsiteY0" fmla="*/ 647372 h 3720338"/>
              <a:gd name="connsiteX1" fmla="*/ 9154377 w 9154707"/>
              <a:gd name="connsiteY1" fmla="*/ 0 h 3720338"/>
              <a:gd name="connsiteX2" fmla="*/ 9152826 w 9154707"/>
              <a:gd name="connsiteY2" fmla="*/ 3719344 h 3720338"/>
              <a:gd name="connsiteX3" fmla="*/ 3598741 w 9154707"/>
              <a:gd name="connsiteY3" fmla="*/ 3720338 h 3720338"/>
              <a:gd name="connsiteX4" fmla="*/ 3601621 w 9154707"/>
              <a:gd name="connsiteY4" fmla="*/ 3141991 h 3720338"/>
              <a:gd name="connsiteX5" fmla="*/ 0 w 9154707"/>
              <a:gd name="connsiteY5" fmla="*/ 3140897 h 3720338"/>
              <a:gd name="connsiteX6" fmla="*/ 1529 w 9154707"/>
              <a:gd name="connsiteY6" fmla="*/ 647372 h 3720338"/>
              <a:gd name="connsiteX0" fmla="*/ 1529 w 9154707"/>
              <a:gd name="connsiteY0" fmla="*/ 0 h 3072966"/>
              <a:gd name="connsiteX1" fmla="*/ 9154377 w 9154707"/>
              <a:gd name="connsiteY1" fmla="*/ 51367 h 3072966"/>
              <a:gd name="connsiteX2" fmla="*/ 9152826 w 9154707"/>
              <a:gd name="connsiteY2" fmla="*/ 3071972 h 3072966"/>
              <a:gd name="connsiteX3" fmla="*/ 3598741 w 9154707"/>
              <a:gd name="connsiteY3" fmla="*/ 3072966 h 3072966"/>
              <a:gd name="connsiteX4" fmla="*/ 3601621 w 9154707"/>
              <a:gd name="connsiteY4" fmla="*/ 2494619 h 3072966"/>
              <a:gd name="connsiteX5" fmla="*/ 0 w 9154707"/>
              <a:gd name="connsiteY5" fmla="*/ 2493525 h 3072966"/>
              <a:gd name="connsiteX6" fmla="*/ 1529 w 9154707"/>
              <a:gd name="connsiteY6" fmla="*/ 0 h 3072966"/>
              <a:gd name="connsiteX0" fmla="*/ 1529 w 9152826"/>
              <a:gd name="connsiteY0" fmla="*/ 138414 h 3211380"/>
              <a:gd name="connsiteX1" fmla="*/ 9145751 w 9152826"/>
              <a:gd name="connsiteY1" fmla="*/ 0 h 3211380"/>
              <a:gd name="connsiteX2" fmla="*/ 9152826 w 9152826"/>
              <a:gd name="connsiteY2" fmla="*/ 3210386 h 3211380"/>
              <a:gd name="connsiteX3" fmla="*/ 3598741 w 9152826"/>
              <a:gd name="connsiteY3" fmla="*/ 3211380 h 3211380"/>
              <a:gd name="connsiteX4" fmla="*/ 3601621 w 9152826"/>
              <a:gd name="connsiteY4" fmla="*/ 2633033 h 3211380"/>
              <a:gd name="connsiteX5" fmla="*/ 0 w 9152826"/>
              <a:gd name="connsiteY5" fmla="*/ 2631939 h 3211380"/>
              <a:gd name="connsiteX6" fmla="*/ 1529 w 9152826"/>
              <a:gd name="connsiteY6" fmla="*/ 138414 h 3211380"/>
              <a:gd name="connsiteX0" fmla="*/ 143 w 9160067"/>
              <a:gd name="connsiteY0" fmla="*/ 392 h 3211380"/>
              <a:gd name="connsiteX1" fmla="*/ 9152992 w 9160067"/>
              <a:gd name="connsiteY1" fmla="*/ 0 h 3211380"/>
              <a:gd name="connsiteX2" fmla="*/ 9160067 w 9160067"/>
              <a:gd name="connsiteY2" fmla="*/ 3210386 h 3211380"/>
              <a:gd name="connsiteX3" fmla="*/ 3605982 w 9160067"/>
              <a:gd name="connsiteY3" fmla="*/ 3211380 h 3211380"/>
              <a:gd name="connsiteX4" fmla="*/ 3608862 w 9160067"/>
              <a:gd name="connsiteY4" fmla="*/ 2633033 h 3211380"/>
              <a:gd name="connsiteX5" fmla="*/ 7241 w 9160067"/>
              <a:gd name="connsiteY5" fmla="*/ 2631939 h 3211380"/>
              <a:gd name="connsiteX6" fmla="*/ 143 w 9160067"/>
              <a:gd name="connsiteY6" fmla="*/ 392 h 3211380"/>
              <a:gd name="connsiteX0" fmla="*/ 143 w 9160067"/>
              <a:gd name="connsiteY0" fmla="*/ 392 h 3211380"/>
              <a:gd name="connsiteX1" fmla="*/ 9152992 w 9160067"/>
              <a:gd name="connsiteY1" fmla="*/ 0 h 3211380"/>
              <a:gd name="connsiteX2" fmla="*/ 9160067 w 9160067"/>
              <a:gd name="connsiteY2" fmla="*/ 3210386 h 3211380"/>
              <a:gd name="connsiteX3" fmla="*/ 3605982 w 9160067"/>
              <a:gd name="connsiteY3" fmla="*/ 3211380 h 3211380"/>
              <a:gd name="connsiteX4" fmla="*/ 4112111 w 9160067"/>
              <a:gd name="connsiteY4" fmla="*/ 2633033 h 3211380"/>
              <a:gd name="connsiteX5" fmla="*/ 7241 w 9160067"/>
              <a:gd name="connsiteY5" fmla="*/ 2631939 h 3211380"/>
              <a:gd name="connsiteX6" fmla="*/ 143 w 9160067"/>
              <a:gd name="connsiteY6" fmla="*/ 392 h 3211380"/>
              <a:gd name="connsiteX0" fmla="*/ 143 w 9160067"/>
              <a:gd name="connsiteY0" fmla="*/ 392 h 3214669"/>
              <a:gd name="connsiteX1" fmla="*/ 9152992 w 9160067"/>
              <a:gd name="connsiteY1" fmla="*/ 0 h 3214669"/>
              <a:gd name="connsiteX2" fmla="*/ 9160067 w 9160067"/>
              <a:gd name="connsiteY2" fmla="*/ 3210386 h 3214669"/>
              <a:gd name="connsiteX3" fmla="*/ 4109231 w 9160067"/>
              <a:gd name="connsiteY3" fmla="*/ 3214669 h 3214669"/>
              <a:gd name="connsiteX4" fmla="*/ 4112111 w 9160067"/>
              <a:gd name="connsiteY4" fmla="*/ 2633033 h 3214669"/>
              <a:gd name="connsiteX5" fmla="*/ 7241 w 9160067"/>
              <a:gd name="connsiteY5" fmla="*/ 2631939 h 3214669"/>
              <a:gd name="connsiteX6" fmla="*/ 143 w 9160067"/>
              <a:gd name="connsiteY6" fmla="*/ 392 h 3214669"/>
              <a:gd name="connsiteX0" fmla="*/ 143 w 9160067"/>
              <a:gd name="connsiteY0" fmla="*/ 392 h 3217958"/>
              <a:gd name="connsiteX1" fmla="*/ 9152992 w 9160067"/>
              <a:gd name="connsiteY1" fmla="*/ 0 h 3217958"/>
              <a:gd name="connsiteX2" fmla="*/ 9160067 w 9160067"/>
              <a:gd name="connsiteY2" fmla="*/ 3210386 h 3217958"/>
              <a:gd name="connsiteX3" fmla="*/ 4112520 w 9160067"/>
              <a:gd name="connsiteY3" fmla="*/ 3217958 h 3217958"/>
              <a:gd name="connsiteX4" fmla="*/ 4112111 w 9160067"/>
              <a:gd name="connsiteY4" fmla="*/ 2633033 h 3217958"/>
              <a:gd name="connsiteX5" fmla="*/ 7241 w 9160067"/>
              <a:gd name="connsiteY5" fmla="*/ 2631939 h 3217958"/>
              <a:gd name="connsiteX6" fmla="*/ 143 w 9160067"/>
              <a:gd name="connsiteY6" fmla="*/ 392 h 3217958"/>
              <a:gd name="connsiteX0" fmla="*/ 143 w 9160067"/>
              <a:gd name="connsiteY0" fmla="*/ 392 h 3211380"/>
              <a:gd name="connsiteX1" fmla="*/ 9152992 w 9160067"/>
              <a:gd name="connsiteY1" fmla="*/ 0 h 3211380"/>
              <a:gd name="connsiteX2" fmla="*/ 9160067 w 9160067"/>
              <a:gd name="connsiteY2" fmla="*/ 3210386 h 3211380"/>
              <a:gd name="connsiteX3" fmla="*/ 4115809 w 9160067"/>
              <a:gd name="connsiteY3" fmla="*/ 3211380 h 3211380"/>
              <a:gd name="connsiteX4" fmla="*/ 4112111 w 9160067"/>
              <a:gd name="connsiteY4" fmla="*/ 2633033 h 3211380"/>
              <a:gd name="connsiteX5" fmla="*/ 7241 w 9160067"/>
              <a:gd name="connsiteY5" fmla="*/ 2631939 h 3211380"/>
              <a:gd name="connsiteX6" fmla="*/ 143 w 9160067"/>
              <a:gd name="connsiteY6" fmla="*/ 392 h 321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0067" h="3211380">
                <a:moveTo>
                  <a:pt x="143" y="392"/>
                </a:moveTo>
                <a:lnTo>
                  <a:pt x="9152992" y="0"/>
                </a:lnTo>
                <a:cubicBezTo>
                  <a:pt x="9154579" y="1278732"/>
                  <a:pt x="9158480" y="1931654"/>
                  <a:pt x="9160067" y="3210386"/>
                </a:cubicBezTo>
                <a:lnTo>
                  <a:pt x="4115809" y="3211380"/>
                </a:lnTo>
                <a:cubicBezTo>
                  <a:pt x="4117254" y="3123263"/>
                  <a:pt x="4110666" y="2721150"/>
                  <a:pt x="4112111" y="2633033"/>
                </a:cubicBezTo>
                <a:lnTo>
                  <a:pt x="7241" y="2631939"/>
                </a:lnTo>
                <a:cubicBezTo>
                  <a:pt x="8686" y="1456263"/>
                  <a:pt x="-1302" y="1176068"/>
                  <a:pt x="143" y="392"/>
                </a:cubicBezTo>
                <a:close/>
              </a:path>
            </a:pathLst>
          </a:cu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lIns="180000" tIns="180000"/>
          <a:lstStyle>
            <a:lvl1pPr marL="0" indent="0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  <p:pic>
        <p:nvPicPr>
          <p:cNvPr id="12" name="Grafik 11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8313" y="5831326"/>
            <a:ext cx="1767694" cy="694887"/>
          </a:xfrm>
          <a:prstGeom prst="rect">
            <a:avLst/>
          </a:prstGeom>
        </p:spPr>
      </p:pic>
      <p:pic>
        <p:nvPicPr>
          <p:cNvPr id="14" name="Grafik 13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26208" y="6029216"/>
            <a:ext cx="451067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15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visual, 1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9617" y="1720052"/>
            <a:ext cx="3573201" cy="3790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6586" y="341559"/>
            <a:ext cx="8218362" cy="5814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title by clicking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965584"/>
            <a:ext cx="820663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latin typeface="+mj-lt"/>
              </a:defRPr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pic>
        <p:nvPicPr>
          <p:cNvPr id="8" name="Grafik 7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8313" y="5831326"/>
            <a:ext cx="1767694" cy="694887"/>
          </a:xfrm>
          <a:prstGeom prst="rect">
            <a:avLst/>
          </a:prstGeom>
        </p:spPr>
      </p:pic>
      <p:pic>
        <p:nvPicPr>
          <p:cNvPr id="9" name="Grafik 8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26208" y="6029216"/>
            <a:ext cx="451067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1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visual, 2-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4"/>
          <p:cNvSpPr>
            <a:spLocks noGrp="1"/>
          </p:cNvSpPr>
          <p:nvPr>
            <p:ph type="body" sz="quarter" idx="18" hasCustomPrompt="1"/>
          </p:nvPr>
        </p:nvSpPr>
        <p:spPr>
          <a:xfrm>
            <a:off x="469617" y="2227503"/>
            <a:ext cx="3573201" cy="3790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de-DE" sz="11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GB" noProof="0" dirty="0" smtClean="0"/>
              <a:t>Enter department and date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6586" y="341559"/>
            <a:ext cx="8218362" cy="1098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None/>
              <a:defRPr sz="36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2-line title </a:t>
            </a:r>
          </a:p>
          <a:p>
            <a:pPr lvl="0"/>
            <a:r>
              <a:rPr lang="en-GB" noProof="0" dirty="0" smtClean="0"/>
              <a:t>by clicking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470169"/>
            <a:ext cx="8206635" cy="5340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 cap="all" baseline="0">
                <a:latin typeface="+mj-lt"/>
              </a:defRPr>
            </a:lvl1pPr>
          </a:lstStyle>
          <a:p>
            <a:pPr lvl="0"/>
            <a:r>
              <a:rPr lang="de-DE" dirty="0" smtClean="0"/>
              <a:t>Edit </a:t>
            </a:r>
            <a:r>
              <a:rPr lang="de-DE" dirty="0" err="1" smtClean="0"/>
              <a:t>subheadline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clicking</a:t>
            </a:r>
            <a:endParaRPr lang="de-DE" dirty="0" smtClean="0"/>
          </a:p>
        </p:txBody>
      </p:sp>
      <p:pic>
        <p:nvPicPr>
          <p:cNvPr id="8" name="Grafik 7" descr="bmw-car-it-logo-freigestellt 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8313" y="5831326"/>
            <a:ext cx="1767694" cy="694887"/>
          </a:xfrm>
          <a:prstGeom prst="rect">
            <a:avLst/>
          </a:prstGeom>
        </p:spPr>
      </p:pic>
      <p:pic>
        <p:nvPicPr>
          <p:cNvPr id="9" name="Grafik 8" descr="bmw-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26208" y="6029216"/>
            <a:ext cx="451067" cy="4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33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lang="de-DE" sz="28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628679"/>
            <a:ext cx="8208962" cy="4861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defRPr lang="de-DE" sz="2400" smtClean="0"/>
            </a:lvl1pPr>
            <a:lvl2pPr marL="2857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633413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985838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1349375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body copy by clicking</a:t>
            </a:r>
          </a:p>
          <a:p>
            <a:pPr lvl="1"/>
            <a:r>
              <a:rPr lang="en-GB" dirty="0" smtClean="0"/>
              <a:t>Second layer</a:t>
            </a:r>
          </a:p>
          <a:p>
            <a:pPr lvl="2"/>
            <a:r>
              <a:rPr lang="en-GB" dirty="0" smtClean="0"/>
              <a:t>Third layer</a:t>
            </a:r>
          </a:p>
          <a:p>
            <a:pPr lvl="3"/>
            <a:r>
              <a:rPr lang="en-GB" dirty="0" smtClean="0"/>
              <a:t>Fourth layer</a:t>
            </a:r>
          </a:p>
          <a:p>
            <a:pPr lvl="4"/>
            <a:r>
              <a:rPr lang="en-GB" dirty="0" smtClean="0"/>
              <a:t>Fifth layer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,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639833"/>
            <a:ext cx="8208962" cy="4888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lang="de-DE" sz="2000" smtClean="0"/>
            </a:lvl1pPr>
            <a:lvl2pPr marL="200025" indent="-20002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452438" indent="-185738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9858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body copy by clicking</a:t>
            </a:r>
          </a:p>
          <a:p>
            <a:pPr lvl="1"/>
            <a:r>
              <a:rPr lang="en-GB" noProof="0" dirty="0" smtClean="0"/>
              <a:t>Second layer</a:t>
            </a:r>
          </a:p>
          <a:p>
            <a:pPr lvl="2"/>
            <a:r>
              <a:rPr lang="en-GB" noProof="0" dirty="0" smtClean="0"/>
              <a:t>Third layer</a:t>
            </a:r>
          </a:p>
          <a:p>
            <a:pPr lvl="3"/>
            <a:r>
              <a:rPr lang="en-GB" noProof="0" dirty="0" smtClean="0"/>
              <a:t>Fourth layer</a:t>
            </a:r>
          </a:p>
          <a:p>
            <a:pPr lvl="4"/>
            <a:r>
              <a:rPr lang="en-GB" noProof="0" dirty="0" smtClean="0"/>
              <a:t>Fifth layer</a:t>
            </a:r>
            <a:endParaRPr lang="en-GB" noProof="0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629877"/>
            <a:ext cx="8208962" cy="4871560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lang="de-DE" sz="2400" smtClean="0"/>
            </a:lvl1pPr>
            <a:lvl2pPr marL="715963" indent="-284163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1077913" indent="-2762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1431925" indent="-2667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1793875" indent="-2667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itchFamily="18" charset="2"/>
              <a:buChar char="-"/>
              <a:defRPr sz="24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list by clicking</a:t>
            </a:r>
          </a:p>
          <a:p>
            <a:pPr lvl="1"/>
            <a:r>
              <a:rPr lang="en-GB" noProof="0" dirty="0" smtClean="0"/>
              <a:t>Second layer</a:t>
            </a:r>
          </a:p>
          <a:p>
            <a:pPr lvl="2"/>
            <a:r>
              <a:rPr lang="en-GB" noProof="0" dirty="0" smtClean="0"/>
              <a:t>Third layer</a:t>
            </a:r>
          </a:p>
          <a:p>
            <a:pPr lvl="3"/>
            <a:r>
              <a:rPr lang="en-GB" noProof="0" dirty="0" smtClean="0"/>
              <a:t>Fourth layer</a:t>
            </a:r>
          </a:p>
          <a:p>
            <a:pPr lvl="4"/>
            <a:r>
              <a:rPr lang="en-GB" noProof="0" dirty="0" smtClean="0"/>
              <a:t>Fifth layer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,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1641417"/>
            <a:ext cx="8208962" cy="4884796"/>
          </a:xfrm>
          <a:prstGeom prst="rect">
            <a:avLst/>
          </a:prstGeom>
        </p:spPr>
        <p:txBody>
          <a:bodyPr lIns="0" tIns="0" rIns="0" bIns="0"/>
          <a:lstStyle>
            <a:lvl1pPr marL="180975" indent="-18097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lang="de-DE" sz="2000" smtClean="0"/>
            </a:lvl1pPr>
            <a:lvl2pPr marL="450850" indent="-182563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2pPr>
            <a:lvl3pPr marL="719138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3pPr>
            <a:lvl4pPr marL="985838" indent="-176213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4pPr>
            <a:lvl5pPr marL="1262063" indent="-1841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itchFamily="18" charset="2"/>
              <a:buChar char="-"/>
              <a:defRPr sz="2000">
                <a:latin typeface="+mn-lt"/>
                <a:ea typeface="BMW Type Global Pro Regular" pitchFamily="2" charset="0"/>
                <a:cs typeface="BMW Type Global Pro Regular" pitchFamily="2" charset="0"/>
              </a:defRPr>
            </a:lvl5pPr>
          </a:lstStyle>
          <a:p>
            <a:pPr lvl="0"/>
            <a:r>
              <a:rPr lang="en-GB" noProof="0" dirty="0" smtClean="0"/>
              <a:t>Edit small list by clicking</a:t>
            </a:r>
          </a:p>
          <a:p>
            <a:pPr lvl="1"/>
            <a:r>
              <a:rPr lang="en-GB" noProof="0" dirty="0" smtClean="0"/>
              <a:t>Second layer</a:t>
            </a:r>
          </a:p>
          <a:p>
            <a:pPr lvl="2"/>
            <a:r>
              <a:rPr lang="en-GB" noProof="0" dirty="0" smtClean="0"/>
              <a:t>Third layer</a:t>
            </a:r>
          </a:p>
          <a:p>
            <a:pPr lvl="3"/>
            <a:r>
              <a:rPr lang="en-GB" noProof="0" dirty="0" smtClean="0"/>
              <a:t>Fourth layer</a:t>
            </a:r>
          </a:p>
          <a:p>
            <a:pPr lvl="4"/>
            <a:r>
              <a:rPr lang="en-GB" noProof="0" dirty="0" smtClean="0"/>
              <a:t>Fifth layer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visual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‹Nr.›</a:t>
            </a:fld>
            <a:endParaRPr lang="en-GB" noProof="0" dirty="0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9687" y="403225"/>
            <a:ext cx="821758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 smtClean="0"/>
              <a:t>Edit headline by clicking</a:t>
            </a:r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2" y="1701800"/>
            <a:ext cx="9144001" cy="4824413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 smtClean="0"/>
              <a:t>Insert visual by clicking on symbol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68313" y="6526213"/>
            <a:ext cx="2895600" cy="3317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pPr algn="l"/>
            <a:r>
              <a:rPr lang="de-DE" smtClean="0"/>
              <a:t>Topic, department, date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553200" y="6528871"/>
            <a:ext cx="2124075" cy="32913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Page </a:t>
            </a:r>
            <a:fld id="{AA807A42-CF27-4B84-8583-18EBE418342E}" type="slidenum">
              <a:rPr lang="en-GB" noProof="0" smtClean="0"/>
              <a:pPr/>
              <a:t>‹Nr.›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916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95" r:id="rId2"/>
    <p:sldLayoutId id="2147483696" r:id="rId3"/>
    <p:sldLayoutId id="2147483672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691" r:id="rId10"/>
    <p:sldLayoutId id="2147483711" r:id="rId11"/>
    <p:sldLayoutId id="2147483712" r:id="rId12"/>
    <p:sldLayoutId id="2147483713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3400"/>
        </a:lnSpc>
        <a:spcBef>
          <a:spcPct val="0"/>
        </a:spcBef>
        <a:buNone/>
        <a:defRPr sz="28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4.gi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56082" y="3815179"/>
            <a:ext cx="9140698" cy="544645"/>
          </a:xfrm>
        </p:spPr>
        <p:txBody>
          <a:bodyPr/>
          <a:lstStyle/>
          <a:p>
            <a:r>
              <a:rPr lang="en-GB" sz="3200" dirty="0" smtClean="0"/>
              <a:t>Simplifying complex Embedded Development processes </a:t>
            </a:r>
          </a:p>
          <a:p>
            <a:r>
              <a:rPr lang="en-GB" sz="3200" dirty="0" smtClean="0"/>
              <a:t>with </a:t>
            </a:r>
            <a:r>
              <a:rPr lang="en-GB" sz="3200" dirty="0" err="1" smtClean="0"/>
              <a:t>mbeddr</a:t>
            </a:r>
            <a:endParaRPr lang="en-GB" sz="3200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8"/>
          </p:nvPr>
        </p:nvSpPr>
        <p:spPr>
          <a:xfrm>
            <a:off x="510863" y="3489978"/>
            <a:ext cx="2508548" cy="319415"/>
          </a:xfrm>
        </p:spPr>
        <p:txBody>
          <a:bodyPr/>
          <a:lstStyle/>
          <a:p>
            <a:r>
              <a:rPr lang="en-GB" dirty="0" smtClean="0"/>
              <a:t>29.10.2013</a:t>
            </a:r>
          </a:p>
          <a:p>
            <a:endParaRPr lang="en-GB" dirty="0" smtClean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8"/>
          </p:nvPr>
        </p:nvSpPr>
        <p:spPr>
          <a:xfrm>
            <a:off x="456082" y="5477774"/>
            <a:ext cx="2508548" cy="319415"/>
          </a:xfrm>
        </p:spPr>
        <p:txBody>
          <a:bodyPr/>
          <a:lstStyle/>
          <a:p>
            <a:r>
              <a:rPr lang="en-GB" sz="1600" dirty="0" smtClean="0"/>
              <a:t>Stefan Schmierer</a:t>
            </a:r>
          </a:p>
          <a:p>
            <a:endParaRPr lang="en-GB" sz="1600" dirty="0" smtClean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8"/>
          </p:nvPr>
        </p:nvSpPr>
        <p:spPr>
          <a:xfrm>
            <a:off x="3834761" y="5477774"/>
            <a:ext cx="2508548" cy="319415"/>
          </a:xfrm>
        </p:spPr>
        <p:txBody>
          <a:bodyPr/>
          <a:lstStyle/>
          <a:p>
            <a:r>
              <a:rPr lang="en-GB" sz="1600" dirty="0" smtClean="0"/>
              <a:t>Markus Völter</a:t>
            </a:r>
          </a:p>
          <a:p>
            <a:endParaRPr lang="en-GB" sz="1600" dirty="0" smtClean="0"/>
          </a:p>
        </p:txBody>
      </p:sp>
      <p:pic>
        <p:nvPicPr>
          <p:cNvPr id="2" name="Bild 1" descr="1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8" t="21373" r="10398" b="17256"/>
          <a:stretch/>
        </p:blipFill>
        <p:spPr>
          <a:xfrm>
            <a:off x="1269836" y="814607"/>
            <a:ext cx="6155667" cy="267537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962091" y="1313872"/>
            <a:ext cx="7383746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And an IDE for everything.</a:t>
            </a:r>
          </a:p>
        </p:txBody>
      </p:sp>
      <p:pic>
        <p:nvPicPr>
          <p:cNvPr id="12" name="Bild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4261" y="2097661"/>
            <a:ext cx="7164288" cy="43750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11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755576" y="2478832"/>
            <a:ext cx="7992888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8316416" y="2478832"/>
            <a:ext cx="504056" cy="22322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67544" y="2550840"/>
            <a:ext cx="504056" cy="22322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itel 1"/>
          <p:cNvSpPr txBox="1">
            <a:spLocks/>
          </p:cNvSpPr>
          <p:nvPr/>
        </p:nvSpPr>
        <p:spPr>
          <a:xfrm>
            <a:off x="683568" y="2362200"/>
            <a:ext cx="8748464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Open Source</a:t>
            </a:r>
          </a:p>
          <a:p>
            <a:pPr algn="l"/>
            <a: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Eclipse Public License</a:t>
            </a:r>
          </a:p>
          <a:p>
            <a:pPr algn="l"/>
            <a:endParaRPr lang="de-DE" sz="3600" b="1" dirty="0">
              <a:solidFill>
                <a:schemeClr val="tx1">
                  <a:lumMod val="75000"/>
                  <a:lumOff val="25000"/>
                </a:schemeClr>
              </a:solidFill>
              <a:latin typeface="Verdana"/>
              <a:ea typeface="Verdana" pitchFamily="34" charset="0"/>
              <a:cs typeface="Verdana"/>
            </a:endParaRPr>
          </a:p>
          <a:p>
            <a:pPr algn="l"/>
            <a:r>
              <a:rPr lang="de-DE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http://mbeddr.com</a:t>
            </a:r>
          </a:p>
        </p:txBody>
      </p:sp>
      <p:pic>
        <p:nvPicPr>
          <p:cNvPr id="15" name="Bild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4495056"/>
            <a:ext cx="1879600" cy="711200"/>
          </a:xfrm>
          <a:prstGeom prst="rect">
            <a:avLst/>
          </a:prstGeom>
        </p:spPr>
      </p:pic>
      <p:pic>
        <p:nvPicPr>
          <p:cNvPr id="16" name="Bild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4495056"/>
            <a:ext cx="889000" cy="876300"/>
          </a:xfrm>
          <a:prstGeom prst="rect">
            <a:avLst/>
          </a:prstGeom>
        </p:spPr>
      </p:pic>
      <p:pic>
        <p:nvPicPr>
          <p:cNvPr id="17" name="Bild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32040" y="5355084"/>
            <a:ext cx="812800" cy="292100"/>
          </a:xfrm>
          <a:prstGeom prst="rect">
            <a:avLst/>
          </a:prstGeom>
        </p:spPr>
      </p:pic>
      <p:pic>
        <p:nvPicPr>
          <p:cNvPr id="18" name="Bild 1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71800" y="4626743"/>
            <a:ext cx="1584176" cy="501117"/>
          </a:xfrm>
          <a:prstGeom prst="rect">
            <a:avLst/>
          </a:prstGeom>
        </p:spPr>
      </p:pic>
      <p:pic>
        <p:nvPicPr>
          <p:cNvPr id="19" name="Bild 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44208" y="4567064"/>
            <a:ext cx="1763688" cy="917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-211613" y="-211694"/>
            <a:ext cx="9549041" cy="73210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8835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13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</a:t>
            </a:r>
            <a:r>
              <a:rPr lang="en-GB" dirty="0" err="1" smtClean="0"/>
              <a:t>mPS</a:t>
            </a:r>
            <a:r>
              <a:rPr lang="en-GB" dirty="0" smtClean="0"/>
              <a:t>?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22" name="Textfeld 28"/>
          <p:cNvSpPr txBox="1"/>
          <p:nvPr/>
        </p:nvSpPr>
        <p:spPr>
          <a:xfrm>
            <a:off x="323528" y="1772816"/>
            <a:ext cx="8352928" cy="3626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b="1" dirty="0">
                <a:solidFill>
                  <a:srgbClr val="000000"/>
                </a:solidFill>
                <a:latin typeface="Verdana"/>
                <a:cs typeface="Verdana"/>
              </a:rPr>
              <a:t>Language </a:t>
            </a:r>
            <a:r>
              <a:rPr lang="de-DE" sz="2800" b="1" dirty="0" err="1">
                <a:solidFill>
                  <a:srgbClr val="000000"/>
                </a:solidFill>
                <a:latin typeface="Verdana"/>
                <a:cs typeface="Verdana"/>
              </a:rPr>
              <a:t>Workbench</a:t>
            </a:r>
            <a:r>
              <a:rPr lang="de-DE" sz="2800" b="1" dirty="0">
                <a:solidFill>
                  <a:srgbClr val="000000"/>
                </a:solidFill>
                <a:latin typeface="Verdana"/>
                <a:cs typeface="Verdana"/>
              </a:rPr>
              <a:t>.</a:t>
            </a: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Projectional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Editing</a:t>
            </a:r>
            <a:endParaRPr lang="de-DE" sz="2800" dirty="0">
              <a:solidFill>
                <a:srgbClr val="000000"/>
              </a:solidFill>
              <a:latin typeface="Verdana"/>
              <a:cs typeface="Verdana"/>
            </a:endParaRP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Textual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/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Symbolic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/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Tabular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/(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soon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Graphical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)</a:t>
            </a: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Multiple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projections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same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language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Modular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language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development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,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extension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embedding</a:t>
            </a:r>
            <a:endParaRPr lang="de-DE" sz="28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14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</a:t>
            </a:r>
            <a:r>
              <a:rPr lang="en-GB" dirty="0" err="1" smtClean="0"/>
              <a:t>mPS</a:t>
            </a:r>
            <a:r>
              <a:rPr lang="en-GB" dirty="0" smtClean="0"/>
              <a:t>?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1" name="Textfeld 6"/>
          <p:cNvSpPr txBox="1"/>
          <p:nvPr/>
        </p:nvSpPr>
        <p:spPr>
          <a:xfrm>
            <a:off x="323528" y="1676400"/>
            <a:ext cx="8352928" cy="4134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Support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language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aspects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such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as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type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system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,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scopes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,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code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completion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, find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usages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,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dataflow</a:t>
            </a:r>
            <a:endParaRPr lang="de-DE" sz="2800" dirty="0">
              <a:solidFill>
                <a:srgbClr val="000000"/>
              </a:solidFill>
              <a:latin typeface="Verdana"/>
              <a:cs typeface="Verdana"/>
            </a:endParaRP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Template-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based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approach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transformation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code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generation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with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IDE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support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target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language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in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templates</a:t>
            </a:r>
            <a:endParaRPr lang="de-DE" sz="2800" dirty="0">
              <a:solidFill>
                <a:srgbClr val="000000"/>
              </a:solidFill>
              <a:latin typeface="Verdana"/>
              <a:cs typeface="Verdana"/>
            </a:endParaRPr>
          </a:p>
          <a:p>
            <a:pPr>
              <a:lnSpc>
                <a:spcPts val="3600"/>
              </a:lnSpc>
              <a:spcAft>
                <a:spcPts val="1500"/>
              </a:spcAft>
            </a:pP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Support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for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building</a:t>
            </a:r>
            <a:r>
              <a:rPr lang="de-DE" sz="2800" dirty="0">
                <a:solidFill>
                  <a:srgbClr val="000000"/>
                </a:solidFill>
                <a:latin typeface="Verdana"/>
                <a:cs typeface="Verdana"/>
              </a:rPr>
              <a:t> extensible </a:t>
            </a:r>
            <a:r>
              <a:rPr lang="de-DE" sz="2800" dirty="0" err="1">
                <a:solidFill>
                  <a:srgbClr val="000000"/>
                </a:solidFill>
                <a:latin typeface="Verdana"/>
                <a:cs typeface="Verdana"/>
              </a:rPr>
              <a:t>debuggers</a:t>
            </a:r>
            <a:endParaRPr lang="de-DE" sz="2800" dirty="0">
              <a:solidFill>
                <a:srgbClr val="00000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15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</a:t>
            </a:r>
            <a:r>
              <a:rPr lang="en-GB" dirty="0" err="1" smtClean="0"/>
              <a:t>mPS</a:t>
            </a:r>
            <a:r>
              <a:rPr lang="en-GB" dirty="0" smtClean="0"/>
              <a:t>?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1" name="Bild 1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0200" y="1663824"/>
            <a:ext cx="4543400" cy="2019289"/>
          </a:xfrm>
          <a:prstGeom prst="rect">
            <a:avLst/>
          </a:prstGeom>
        </p:spPr>
      </p:pic>
      <p:sp>
        <p:nvSpPr>
          <p:cNvPr id="12" name="Rechteck 20"/>
          <p:cNvSpPr/>
          <p:nvPr/>
        </p:nvSpPr>
        <p:spPr>
          <a:xfrm>
            <a:off x="935088" y="3648281"/>
            <a:ext cx="5616624" cy="1837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21"/>
          <p:cNvSpPr/>
          <p:nvPr/>
        </p:nvSpPr>
        <p:spPr>
          <a:xfrm>
            <a:off x="5515166" y="3490699"/>
            <a:ext cx="504056" cy="2219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22"/>
          <p:cNvSpPr/>
          <p:nvPr/>
        </p:nvSpPr>
        <p:spPr>
          <a:xfrm>
            <a:off x="575048" y="3481503"/>
            <a:ext cx="504056" cy="2880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Picture 2" descr="http://www.jetbrains.com/img/logos/logo_jetbrains.gif"/>
          <p:cNvPicPr>
            <a:picLocks noChangeAspect="1" noChangeArrowheads="1"/>
          </p:cNvPicPr>
          <p:nvPr/>
        </p:nvPicPr>
        <p:blipFill>
          <a:blip r:embed="rId4" cstate="print">
            <a:grayscl/>
          </a:blip>
          <a:srcRect/>
          <a:stretch>
            <a:fillRect/>
          </a:stretch>
        </p:blipFill>
        <p:spPr bwMode="auto">
          <a:xfrm>
            <a:off x="1007096" y="3512435"/>
            <a:ext cx="2520280" cy="967703"/>
          </a:xfrm>
          <a:prstGeom prst="rect">
            <a:avLst/>
          </a:prstGeom>
          <a:noFill/>
        </p:spPr>
      </p:pic>
      <p:sp>
        <p:nvSpPr>
          <p:cNvPr id="16" name="Rechteck 25"/>
          <p:cNvSpPr/>
          <p:nvPr/>
        </p:nvSpPr>
        <p:spPr>
          <a:xfrm>
            <a:off x="5515166" y="4202777"/>
            <a:ext cx="504056" cy="2219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itel 1"/>
          <p:cNvSpPr txBox="1">
            <a:spLocks/>
          </p:cNvSpPr>
          <p:nvPr/>
        </p:nvSpPr>
        <p:spPr>
          <a:xfrm>
            <a:off x="899592" y="4859560"/>
            <a:ext cx="6338116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Open Source</a:t>
            </a:r>
          </a:p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Apache 2.0</a:t>
            </a:r>
          </a:p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/>
                <a:ea typeface="Verdana" pitchFamily="34" charset="0"/>
                <a:cs typeface="Verdana"/>
              </a:rPr>
              <a:t>http://jetbrains.com/mps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16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smtClean="0"/>
              <a:t>Supported notations: text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1" name="Bild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2579" y="1524001"/>
            <a:ext cx="7512221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17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err="1" smtClean="0"/>
              <a:t>SUPported</a:t>
            </a:r>
            <a:r>
              <a:rPr lang="en-GB" dirty="0" smtClean="0"/>
              <a:t> notations: tables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1" name="Bild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9155" y="2319424"/>
            <a:ext cx="8627869" cy="2579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18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err="1" smtClean="0"/>
              <a:t>SUPported</a:t>
            </a:r>
            <a:r>
              <a:rPr lang="en-GB" dirty="0" smtClean="0"/>
              <a:t> notations: Math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2" name="Bild 7"/>
          <p:cNvPicPr>
            <a:picLocks noChangeAspect="1"/>
          </p:cNvPicPr>
          <p:nvPr/>
        </p:nvPicPr>
        <p:blipFill rotWithShape="1">
          <a:blip r:embed="rId2" cstate="print"/>
          <a:srcRect r="49237"/>
          <a:stretch/>
        </p:blipFill>
        <p:spPr>
          <a:xfrm>
            <a:off x="50787" y="1647056"/>
            <a:ext cx="3546022" cy="1168481"/>
          </a:xfrm>
          <a:prstGeom prst="rect">
            <a:avLst/>
          </a:prstGeom>
        </p:spPr>
      </p:pic>
      <p:pic>
        <p:nvPicPr>
          <p:cNvPr id="13" name="Bild 8"/>
          <p:cNvPicPr>
            <a:picLocks noChangeAspect="1"/>
          </p:cNvPicPr>
          <p:nvPr/>
        </p:nvPicPr>
        <p:blipFill rotWithShape="1">
          <a:blip r:embed="rId3" cstate="print"/>
          <a:srcRect r="60720" b="46836"/>
          <a:stretch/>
        </p:blipFill>
        <p:spPr>
          <a:xfrm>
            <a:off x="29807" y="5151662"/>
            <a:ext cx="2219817" cy="765188"/>
          </a:xfrm>
          <a:prstGeom prst="rect">
            <a:avLst/>
          </a:prstGeom>
        </p:spPr>
      </p:pic>
      <p:pic>
        <p:nvPicPr>
          <p:cNvPr id="14" name="Bild 9"/>
          <p:cNvPicPr>
            <a:picLocks noChangeAspect="1"/>
          </p:cNvPicPr>
          <p:nvPr/>
        </p:nvPicPr>
        <p:blipFill rotWithShape="1">
          <a:blip r:embed="rId2" cstate="print"/>
          <a:srcRect l="50472"/>
          <a:stretch/>
        </p:blipFill>
        <p:spPr>
          <a:xfrm>
            <a:off x="3723195" y="1299345"/>
            <a:ext cx="3459740" cy="1168481"/>
          </a:xfrm>
          <a:prstGeom prst="rect">
            <a:avLst/>
          </a:prstGeom>
        </p:spPr>
      </p:pic>
      <p:pic>
        <p:nvPicPr>
          <p:cNvPr id="15" name="Bild 10"/>
          <p:cNvPicPr>
            <a:picLocks noChangeAspect="1"/>
          </p:cNvPicPr>
          <p:nvPr/>
        </p:nvPicPr>
        <p:blipFill rotWithShape="1">
          <a:blip r:embed="rId3" cstate="print"/>
          <a:srcRect l="39173"/>
          <a:stretch/>
        </p:blipFill>
        <p:spPr>
          <a:xfrm>
            <a:off x="2476107" y="4744272"/>
            <a:ext cx="3437548" cy="1439288"/>
          </a:xfrm>
          <a:prstGeom prst="rect">
            <a:avLst/>
          </a:prstGeom>
        </p:spPr>
      </p:pic>
      <p:pic>
        <p:nvPicPr>
          <p:cNvPr id="16" name="Bild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07" y="3025665"/>
            <a:ext cx="9144000" cy="1285687"/>
          </a:xfrm>
          <a:prstGeom prst="rect">
            <a:avLst/>
          </a:prstGeom>
        </p:spPr>
      </p:pic>
      <p:cxnSp>
        <p:nvCxnSpPr>
          <p:cNvPr id="17" name="Gerade Verbindung 12"/>
          <p:cNvCxnSpPr/>
          <p:nvPr/>
        </p:nvCxnSpPr>
        <p:spPr>
          <a:xfrm>
            <a:off x="-7042" y="4599384"/>
            <a:ext cx="918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3"/>
          <p:cNvCxnSpPr/>
          <p:nvPr/>
        </p:nvCxnSpPr>
        <p:spPr>
          <a:xfrm>
            <a:off x="-39416" y="2737633"/>
            <a:ext cx="918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19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err="1" smtClean="0"/>
              <a:t>SUPported</a:t>
            </a:r>
            <a:r>
              <a:rPr lang="en-GB" dirty="0" smtClean="0"/>
              <a:t> notations: diagrams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1" name="Bild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2055" y="1490958"/>
            <a:ext cx="5846204" cy="4538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-211613" y="-211694"/>
            <a:ext cx="9549041" cy="73210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8835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20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smtClean="0"/>
              <a:t>Let’s see how it works.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2" name="Textplatzhalter 3"/>
          <p:cNvSpPr txBox="1">
            <a:spLocks/>
          </p:cNvSpPr>
          <p:nvPr/>
        </p:nvSpPr>
        <p:spPr>
          <a:xfrm>
            <a:off x="2865360" y="3378210"/>
            <a:ext cx="716126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8800" b="1" i="0" u="none" strike="noStrike" kern="1200" cap="all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DEMO</a:t>
            </a:r>
            <a:endParaRPr kumimoji="0" lang="en-GB" sz="8800" b="1" i="0" u="none" strike="noStrike" kern="1200" cap="all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-211613" y="-211694"/>
            <a:ext cx="9549041" cy="732108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8835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22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Motivation.</a:t>
            </a:r>
          </a:p>
          <a:p>
            <a:r>
              <a:rPr lang="en-GB" dirty="0" smtClean="0"/>
              <a:t>Automotive specific extensions.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9" name="Picture 8" descr="A01310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9564" y="2580467"/>
            <a:ext cx="8451486" cy="20534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23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AUTOSAR.</a:t>
            </a:r>
          </a:p>
          <a:p>
            <a:r>
              <a:rPr lang="en-GB" dirty="0" smtClean="0"/>
              <a:t>A Brief introduction.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1302274" y="2666077"/>
            <a:ext cx="6380922" cy="66288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 anchorCtr="0"/>
          <a:lstStyle/>
          <a:p>
            <a:pPr algn="ctr"/>
            <a:r>
              <a:rPr lang="en-US" dirty="0" smtClean="0"/>
              <a:t>Virtual Function Bus (VFB)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95924" y="1363663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Software </a:t>
            </a:r>
          </a:p>
          <a:p>
            <a:pPr algn="ctr"/>
            <a:r>
              <a:rPr lang="en-US" dirty="0" smtClean="0"/>
              <a:t>Component 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31566" y="1363663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Software </a:t>
            </a:r>
          </a:p>
          <a:p>
            <a:pPr algn="ctr"/>
            <a:r>
              <a:rPr lang="en-US" dirty="0" smtClean="0"/>
              <a:t>Component 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25958" y="1370014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Software </a:t>
            </a:r>
          </a:p>
          <a:p>
            <a:pPr algn="ctr"/>
            <a:r>
              <a:rPr lang="en-US" dirty="0" smtClean="0"/>
              <a:t>Component 3</a:t>
            </a:r>
            <a:endParaRPr lang="en-US" dirty="0"/>
          </a:p>
        </p:txBody>
      </p:sp>
      <p:cxnSp>
        <p:nvCxnSpPr>
          <p:cNvPr id="15" name="Elbow Connector 14"/>
          <p:cNvCxnSpPr/>
          <p:nvPr/>
        </p:nvCxnSpPr>
        <p:spPr>
          <a:xfrm rot="16200000" flipH="1">
            <a:off x="3292364" y="1152291"/>
            <a:ext cx="12700" cy="2235642"/>
          </a:xfrm>
          <a:prstGeom prst="bentConnector3">
            <a:avLst>
              <a:gd name="adj1" fmla="val 4805222"/>
            </a:avLst>
          </a:prstGeom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16200000" flipH="1">
            <a:off x="5680406" y="1152292"/>
            <a:ext cx="12700" cy="2235642"/>
          </a:xfrm>
          <a:prstGeom prst="bentConnector3">
            <a:avLst>
              <a:gd name="adj1" fmla="val 4805222"/>
            </a:avLst>
          </a:prstGeom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1009429" y="3526419"/>
            <a:ext cx="6869927" cy="2882349"/>
            <a:chOff x="2449002" y="3546282"/>
            <a:chExt cx="6869927" cy="2882349"/>
          </a:xfrm>
        </p:grpSpPr>
        <p:sp>
          <p:nvSpPr>
            <p:cNvPr id="18" name="Rectangle 17"/>
            <p:cNvSpPr/>
            <p:nvPr/>
          </p:nvSpPr>
          <p:spPr>
            <a:xfrm>
              <a:off x="2878372" y="4166484"/>
              <a:ext cx="2862470" cy="190036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 smtClean="0"/>
                <a:t>ECU 1</a:t>
              </a:r>
              <a:endParaRPr lang="de-DE" sz="14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449002" y="6392849"/>
              <a:ext cx="6869927" cy="1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012975" y="4397071"/>
              <a:ext cx="1233018" cy="5724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1</a:t>
              </a:r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86977" y="4397071"/>
              <a:ext cx="1178933" cy="5724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2</a:t>
              </a:r>
              <a:endParaRPr lang="en-US" sz="1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12974" y="4993423"/>
              <a:ext cx="2552935" cy="35780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RTE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23048" y="5359182"/>
              <a:ext cx="2552935" cy="5963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Basic Software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114552" y="4166484"/>
              <a:ext cx="2871691" cy="190036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 smtClean="0"/>
                <a:t>ECU 2</a:t>
              </a:r>
              <a:endParaRPr lang="de-DE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290237" y="4397071"/>
              <a:ext cx="1233018" cy="57249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3</a:t>
              </a:r>
              <a:endParaRPr lang="en-US" sz="1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90236" y="4993423"/>
              <a:ext cx="2552935" cy="35780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RTE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00310" y="5359182"/>
              <a:ext cx="2552935" cy="59634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Basic Software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4265282" y="6357069"/>
              <a:ext cx="72000" cy="7156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Oval 28"/>
            <p:cNvSpPr/>
            <p:nvPr/>
          </p:nvSpPr>
          <p:spPr>
            <a:xfrm>
              <a:off x="7541634" y="6357069"/>
              <a:ext cx="72000" cy="7156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0" name="Straight Connector 29"/>
            <p:cNvCxnSpPr>
              <a:stCxn id="28" idx="0"/>
              <a:endCxn id="23" idx="2"/>
            </p:cNvCxnSpPr>
            <p:nvPr/>
          </p:nvCxnSpPr>
          <p:spPr>
            <a:xfrm flipH="1" flipV="1">
              <a:off x="4299516" y="5955527"/>
              <a:ext cx="1766" cy="40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7" idx="2"/>
              <a:endCxn id="29" idx="0"/>
            </p:cNvCxnSpPr>
            <p:nvPr/>
          </p:nvCxnSpPr>
          <p:spPr>
            <a:xfrm>
              <a:off x="7576778" y="5955527"/>
              <a:ext cx="856" cy="401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Down Arrow 31"/>
            <p:cNvSpPr/>
            <p:nvPr/>
          </p:nvSpPr>
          <p:spPr>
            <a:xfrm>
              <a:off x="5351470" y="3546282"/>
              <a:ext cx="1152394" cy="429370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24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AUTOSAR.</a:t>
            </a:r>
          </a:p>
          <a:p>
            <a:r>
              <a:rPr lang="en-GB" dirty="0" smtClean="0"/>
              <a:t>A Brief introduction.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19027" y="1757912"/>
            <a:ext cx="6163653" cy="3755668"/>
            <a:chOff x="2576223" y="1644593"/>
            <a:chExt cx="6163653" cy="3755668"/>
          </a:xfrm>
        </p:grpSpPr>
        <p:sp>
          <p:nvSpPr>
            <p:cNvPr id="12" name="Rectangle 11"/>
            <p:cNvSpPr/>
            <p:nvPr/>
          </p:nvSpPr>
          <p:spPr>
            <a:xfrm>
              <a:off x="2576223" y="1644593"/>
              <a:ext cx="6163653" cy="14802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26727" y="1749286"/>
              <a:ext cx="1471561" cy="787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1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76223" y="3124874"/>
              <a:ext cx="6163653" cy="461164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AUTOSAR </a:t>
              </a:r>
              <a:r>
                <a:rPr lang="de-DE" sz="1400" dirty="0" err="1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Runtime</a:t>
              </a:r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Environment (RTE)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76223" y="3586038"/>
              <a:ext cx="6163653" cy="13530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Basic Software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302982" y="1749287"/>
              <a:ext cx="1471561" cy="787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1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081165" y="1749287"/>
              <a:ext cx="1471561" cy="78717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Software </a:t>
              </a:r>
            </a:p>
            <a:p>
              <a:pPr algn="ctr"/>
              <a:r>
                <a:rPr lang="en-US" sz="1400" dirty="0" smtClean="0"/>
                <a:t>Component n</a:t>
              </a:r>
              <a:endParaRPr lang="en-US" sz="1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76223" y="4939097"/>
              <a:ext cx="6163653" cy="4611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bg1"/>
                  </a:solidFill>
                </a:rPr>
                <a:t>ECU Hardware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36009" y="2505323"/>
              <a:ext cx="1471561" cy="47641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AUTOSAR</a:t>
              </a:r>
            </a:p>
            <a:p>
              <a:pPr algn="ctr"/>
              <a:r>
                <a:rPr lang="en-US" sz="1200" dirty="0" smtClean="0"/>
                <a:t>Interface</a:t>
              </a:r>
              <a:endParaRPr lang="en-US" sz="12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02982" y="2504662"/>
              <a:ext cx="1471561" cy="47641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AUTOSAR</a:t>
              </a:r>
            </a:p>
            <a:p>
              <a:pPr algn="ctr"/>
              <a:r>
                <a:rPr lang="en-US" sz="1200" dirty="0" smtClean="0"/>
                <a:t>Interface</a:t>
              </a:r>
              <a:endParaRPr lang="en-US" sz="12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81165" y="2520563"/>
              <a:ext cx="1471561" cy="47641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smtClean="0"/>
                <a:t>AUTOSAR</a:t>
              </a:r>
            </a:p>
            <a:p>
              <a:pPr algn="ctr"/>
              <a:r>
                <a:rPr lang="en-US" sz="1200" dirty="0" smtClean="0"/>
                <a:t>Interface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83966" y="1858331"/>
              <a:ext cx="1081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/>
                <a:t>AUTOSAR</a:t>
              </a:r>
            </a:p>
            <a:p>
              <a:pPr algn="ctr"/>
              <a:r>
                <a:rPr lang="de-DE" dirty="0" smtClean="0"/>
                <a:t>Software</a:t>
              </a:r>
              <a:endParaRPr lang="de-DE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883966" y="2735249"/>
              <a:ext cx="1081377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Up-Down Arrow 23"/>
            <p:cNvSpPr/>
            <p:nvPr/>
          </p:nvSpPr>
          <p:spPr>
            <a:xfrm>
              <a:off x="3379304" y="2981078"/>
              <a:ext cx="127221" cy="20673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Up-Down Arrow 24"/>
            <p:cNvSpPr/>
            <p:nvPr/>
          </p:nvSpPr>
          <p:spPr>
            <a:xfrm>
              <a:off x="4953662" y="2981078"/>
              <a:ext cx="127221" cy="20673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Up-Down Arrow 25"/>
            <p:cNvSpPr/>
            <p:nvPr/>
          </p:nvSpPr>
          <p:spPr>
            <a:xfrm>
              <a:off x="7736619" y="2996979"/>
              <a:ext cx="127221" cy="206734"/>
            </a:xfrm>
            <a:prstGeom prst="up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25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in </a:t>
            </a:r>
            <a:r>
              <a:rPr lang="en-GB" dirty="0" err="1" smtClean="0"/>
              <a:t>mbeddr</a:t>
            </a:r>
            <a:r>
              <a:rPr lang="en-GB" dirty="0" smtClean="0"/>
              <a:t>?</a:t>
            </a:r>
          </a:p>
          <a:p>
            <a:r>
              <a:rPr lang="en-GB" dirty="0" smtClean="0"/>
              <a:t>The Challenge.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45310" y="1222427"/>
          <a:ext cx="8130117" cy="521691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10039"/>
                <a:gridCol w="2710039"/>
                <a:gridCol w="2710039"/>
              </a:tblGrid>
              <a:tr h="347794">
                <a:tc>
                  <a:txBody>
                    <a:bodyPr/>
                    <a:lstStyle/>
                    <a:p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Components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en-US" sz="1600" noProof="0" dirty="0" err="1" smtClean="0"/>
                        <a:t>Runnable</a:t>
                      </a:r>
                      <a:r>
                        <a:rPr lang="en-US" sz="1600" noProof="0" dirty="0" smtClean="0"/>
                        <a:t> Entities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Interfaces:</a:t>
                      </a:r>
                      <a:endParaRPr lang="de-DE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i="1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- Sender /</a:t>
                      </a:r>
                      <a:r>
                        <a:rPr lang="de-DE" sz="1600" baseline="0" dirty="0" smtClean="0"/>
                        <a:t> Receiver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- Client / Server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- Mode Switch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de-DE" sz="1600" b="1" dirty="0" smtClean="0"/>
                        <a:t>Data </a:t>
                      </a:r>
                      <a:r>
                        <a:rPr lang="de-DE" sz="1600" b="1" dirty="0" err="1" smtClean="0"/>
                        <a:t>Types</a:t>
                      </a:r>
                      <a:r>
                        <a:rPr lang="de-DE" sz="1600" b="1" dirty="0" smtClean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 </a:t>
                      </a:r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Modes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de-DE" sz="1600" dirty="0" smtClean="0"/>
                        <a:t>- Mode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r>
                        <a:rPr lang="de-DE" sz="1600" b="1" dirty="0" smtClean="0"/>
                        <a:t>Event Trigger: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Timing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Server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  <a:tr h="347794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sz="1600" dirty="0" smtClean="0"/>
                        <a:t> Mode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4" descr="http://mbeddr.files.wordpress.com/2013/05/bottom-2.png?w=810"/>
          <p:cNvPicPr>
            <a:picLocks noChangeAspect="1" noChangeArrowheads="1"/>
          </p:cNvPicPr>
          <p:nvPr/>
        </p:nvPicPr>
        <p:blipFill>
          <a:blip r:embed="rId3" cstate="print"/>
          <a:srcRect l="83736" b="51452"/>
          <a:stretch>
            <a:fillRect/>
          </a:stretch>
        </p:blipFill>
        <p:spPr bwMode="auto">
          <a:xfrm>
            <a:off x="6683784" y="1250691"/>
            <a:ext cx="1254802" cy="282078"/>
          </a:xfrm>
          <a:prstGeom prst="rect">
            <a:avLst/>
          </a:prstGeom>
          <a:noFill/>
        </p:spPr>
      </p:pic>
      <p:pic>
        <p:nvPicPr>
          <p:cNvPr id="13" name="Picture 12" descr="Autosar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81722" y="1258642"/>
            <a:ext cx="2043146" cy="250274"/>
          </a:xfrm>
          <a:prstGeom prst="rect">
            <a:avLst/>
          </a:prstGeom>
        </p:spPr>
      </p:pic>
      <p:pic>
        <p:nvPicPr>
          <p:cNvPr id="14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1542467"/>
            <a:ext cx="375822" cy="375822"/>
          </a:xfrm>
          <a:prstGeom prst="rect">
            <a:avLst/>
          </a:prstGeom>
          <a:noFill/>
        </p:spPr>
      </p:pic>
      <p:pic>
        <p:nvPicPr>
          <p:cNvPr id="15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1890729"/>
            <a:ext cx="375822" cy="375822"/>
          </a:xfrm>
          <a:prstGeom prst="rect">
            <a:avLst/>
          </a:prstGeom>
          <a:noFill/>
        </p:spPr>
      </p:pic>
      <p:pic>
        <p:nvPicPr>
          <p:cNvPr id="16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2590960"/>
            <a:ext cx="375822" cy="375822"/>
          </a:xfrm>
          <a:prstGeom prst="rect">
            <a:avLst/>
          </a:prstGeom>
          <a:noFill/>
        </p:spPr>
      </p:pic>
      <p:pic>
        <p:nvPicPr>
          <p:cNvPr id="17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2958831"/>
            <a:ext cx="375822" cy="375822"/>
          </a:xfrm>
          <a:prstGeom prst="rect">
            <a:avLst/>
          </a:prstGeom>
          <a:noFill/>
        </p:spPr>
      </p:pic>
      <p:pic>
        <p:nvPicPr>
          <p:cNvPr id="18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3307093"/>
            <a:ext cx="375822" cy="375822"/>
          </a:xfrm>
          <a:prstGeom prst="rect">
            <a:avLst/>
          </a:prstGeom>
          <a:noFill/>
        </p:spPr>
      </p:pic>
      <p:pic>
        <p:nvPicPr>
          <p:cNvPr id="19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3659062"/>
            <a:ext cx="375822" cy="375822"/>
          </a:xfrm>
          <a:prstGeom prst="rect">
            <a:avLst/>
          </a:prstGeom>
          <a:noFill/>
        </p:spPr>
      </p:pic>
      <p:pic>
        <p:nvPicPr>
          <p:cNvPr id="20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5395965"/>
            <a:ext cx="375822" cy="375822"/>
          </a:xfrm>
          <a:prstGeom prst="rect">
            <a:avLst/>
          </a:prstGeom>
          <a:noFill/>
        </p:spPr>
      </p:pic>
      <p:pic>
        <p:nvPicPr>
          <p:cNvPr id="21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5732032"/>
            <a:ext cx="375822" cy="375822"/>
          </a:xfrm>
          <a:prstGeom prst="rect">
            <a:avLst/>
          </a:prstGeom>
          <a:noFill/>
        </p:spPr>
      </p:pic>
      <p:pic>
        <p:nvPicPr>
          <p:cNvPr id="22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6080294"/>
            <a:ext cx="375822" cy="375822"/>
          </a:xfrm>
          <a:prstGeom prst="rect">
            <a:avLst/>
          </a:prstGeom>
          <a:noFill/>
        </p:spPr>
      </p:pic>
      <p:pic>
        <p:nvPicPr>
          <p:cNvPr id="23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002" y="1570027"/>
            <a:ext cx="375822" cy="375822"/>
          </a:xfrm>
          <a:prstGeom prst="rect">
            <a:avLst/>
          </a:prstGeom>
          <a:noFill/>
        </p:spPr>
      </p:pic>
      <p:pic>
        <p:nvPicPr>
          <p:cNvPr id="24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002" y="1918289"/>
            <a:ext cx="375822" cy="375822"/>
          </a:xfrm>
          <a:prstGeom prst="rect">
            <a:avLst/>
          </a:prstGeom>
          <a:noFill/>
        </p:spPr>
      </p:pic>
      <p:pic>
        <p:nvPicPr>
          <p:cNvPr id="25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002" y="2618520"/>
            <a:ext cx="375822" cy="375822"/>
          </a:xfrm>
          <a:prstGeom prst="rect">
            <a:avLst/>
          </a:prstGeom>
          <a:noFill/>
        </p:spPr>
      </p:pic>
      <p:pic>
        <p:nvPicPr>
          <p:cNvPr id="26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002" y="2986391"/>
            <a:ext cx="375822" cy="375822"/>
          </a:xfrm>
          <a:prstGeom prst="rect">
            <a:avLst/>
          </a:prstGeom>
          <a:noFill/>
        </p:spPr>
      </p:pic>
      <p:pic>
        <p:nvPicPr>
          <p:cNvPr id="27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002" y="5423525"/>
            <a:ext cx="375822" cy="375822"/>
          </a:xfrm>
          <a:prstGeom prst="rect">
            <a:avLst/>
          </a:prstGeom>
          <a:noFill/>
        </p:spPr>
      </p:pic>
      <p:pic>
        <p:nvPicPr>
          <p:cNvPr id="28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5002" y="5759592"/>
            <a:ext cx="375822" cy="375822"/>
          </a:xfrm>
          <a:prstGeom prst="rect">
            <a:avLst/>
          </a:prstGeom>
          <a:noFill/>
        </p:spPr>
      </p:pic>
      <p:pic>
        <p:nvPicPr>
          <p:cNvPr id="29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62463" y="3418425"/>
            <a:ext cx="187752" cy="187752"/>
          </a:xfrm>
          <a:prstGeom prst="rect">
            <a:avLst/>
          </a:prstGeom>
          <a:noFill/>
        </p:spPr>
      </p:pic>
      <p:pic>
        <p:nvPicPr>
          <p:cNvPr id="30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62463" y="3726773"/>
            <a:ext cx="187752" cy="187752"/>
          </a:xfrm>
          <a:prstGeom prst="rect">
            <a:avLst/>
          </a:prstGeom>
          <a:noFill/>
        </p:spPr>
      </p:pic>
      <p:pic>
        <p:nvPicPr>
          <p:cNvPr id="31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62463" y="6180903"/>
            <a:ext cx="187752" cy="187752"/>
          </a:xfrm>
          <a:prstGeom prst="rect">
            <a:avLst/>
          </a:prstGeom>
          <a:noFill/>
        </p:spPr>
      </p:pic>
      <p:pic>
        <p:nvPicPr>
          <p:cNvPr id="32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4355315"/>
            <a:ext cx="375822" cy="375822"/>
          </a:xfrm>
          <a:prstGeom prst="rect">
            <a:avLst/>
          </a:prstGeom>
          <a:noFill/>
        </p:spPr>
      </p:pic>
      <p:pic>
        <p:nvPicPr>
          <p:cNvPr id="33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62463" y="4423026"/>
            <a:ext cx="187752" cy="187752"/>
          </a:xfrm>
          <a:prstGeom prst="rect">
            <a:avLst/>
          </a:prstGeom>
          <a:noFill/>
        </p:spPr>
      </p:pic>
      <p:pic>
        <p:nvPicPr>
          <p:cNvPr id="34" name="Picture 7" descr="C:\Users\stefan.schmierer\AppData\Local\Microsoft\Windows\Temporary Internet Files\Content.IE5\GBEA4YZT\MC90044131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49228" y="4707284"/>
            <a:ext cx="375822" cy="375822"/>
          </a:xfrm>
          <a:prstGeom prst="rect">
            <a:avLst/>
          </a:prstGeom>
          <a:noFill/>
        </p:spPr>
      </p:pic>
      <p:pic>
        <p:nvPicPr>
          <p:cNvPr id="35" name="Picture 8" descr="C:\Users\stefan.schmierer\AppData\Local\Microsoft\Windows\Temporary Internet Files\Content.IE5\VTOY5DOV\MC900432537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62463" y="4774995"/>
            <a:ext cx="187752" cy="1877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26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in </a:t>
            </a:r>
            <a:r>
              <a:rPr lang="en-GB" dirty="0" err="1" smtClean="0"/>
              <a:t>mbeddr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solution.</a:t>
            </a:r>
          </a:p>
          <a:p>
            <a:endParaRPr lang="en-GB" dirty="0" smtClean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44131" y="2141787"/>
            <a:ext cx="2851152" cy="14281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0221" y="3801356"/>
            <a:ext cx="3223261" cy="7079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73260" y="4792771"/>
            <a:ext cx="3687009" cy="14882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71681" y="1143258"/>
            <a:ext cx="2502436" cy="816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platzhalter 4"/>
          <p:cNvSpPr txBox="1">
            <a:spLocks/>
          </p:cNvSpPr>
          <p:nvPr/>
        </p:nvSpPr>
        <p:spPr>
          <a:xfrm>
            <a:off x="398490" y="1544638"/>
            <a:ext cx="4436596" cy="4871560"/>
          </a:xfrm>
          <a:prstGeom prst="rect">
            <a:avLst/>
          </a:prstGeom>
        </p:spPr>
        <p:txBody>
          <a:bodyPr lIns="0" tIns="0" rIns="0" bIns="0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 of AUTOSAR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specific language  extensions: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Parameter Interface</a:t>
            </a: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lang="en-US" sz="2400" dirty="0" smtClean="0"/>
              <a:t>Mode Groups</a:t>
            </a: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 Switch Interfaces</a:t>
            </a:r>
          </a:p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Symbol" pitchFamily="18" charset="2"/>
              <a:buChar char="-"/>
              <a:tabLst/>
              <a:defRPr/>
            </a:pPr>
            <a:r>
              <a:rPr lang="en-US" sz="2400" dirty="0" smtClean="0"/>
              <a:t>Mode Triggers for </a:t>
            </a:r>
            <a:r>
              <a:rPr lang="en-US" sz="2400" dirty="0" err="1" smtClean="0"/>
              <a:t>Runnables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27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err="1" smtClean="0"/>
              <a:t>Mbeddr</a:t>
            </a:r>
            <a:r>
              <a:rPr lang="en-GB" dirty="0" smtClean="0"/>
              <a:t>.</a:t>
            </a:r>
          </a:p>
          <a:p>
            <a:r>
              <a:rPr lang="en-GB" dirty="0" smtClean="0"/>
              <a:t>Language Extension.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2" name="Textplatzhalter 3"/>
          <p:cNvSpPr txBox="1">
            <a:spLocks/>
          </p:cNvSpPr>
          <p:nvPr/>
        </p:nvSpPr>
        <p:spPr>
          <a:xfrm>
            <a:off x="2865360" y="3378210"/>
            <a:ext cx="716126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8800" b="1" i="0" u="none" strike="noStrike" kern="1200" cap="all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DEMO</a:t>
            </a:r>
            <a:endParaRPr kumimoji="0" lang="en-GB" sz="8800" b="1" i="0" u="none" strike="noStrike" kern="1200" cap="all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28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AUTOSAR.</a:t>
            </a:r>
          </a:p>
          <a:p>
            <a:r>
              <a:rPr lang="en-GB" dirty="0" smtClean="0"/>
              <a:t>Methodology.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grpSp>
        <p:nvGrpSpPr>
          <p:cNvPr id="11" name="Group 10"/>
          <p:cNvGrpSpPr/>
          <p:nvPr/>
        </p:nvGrpSpPr>
        <p:grpSpPr>
          <a:xfrm>
            <a:off x="62735" y="1691387"/>
            <a:ext cx="1621292" cy="4142429"/>
            <a:chOff x="986736" y="1691387"/>
            <a:chExt cx="1621292" cy="4142429"/>
          </a:xfrm>
        </p:grpSpPr>
        <p:grpSp>
          <p:nvGrpSpPr>
            <p:cNvPr id="12" name="Group 80"/>
            <p:cNvGrpSpPr/>
            <p:nvPr/>
          </p:nvGrpSpPr>
          <p:grpSpPr>
            <a:xfrm>
              <a:off x="1562005" y="4435341"/>
              <a:ext cx="405323" cy="337769"/>
              <a:chOff x="1343119" y="957013"/>
              <a:chExt cx="405323" cy="337769"/>
            </a:xfrm>
          </p:grpSpPr>
          <p:sp>
            <p:nvSpPr>
              <p:cNvPr id="19" name="Right Arrow 18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13" name="Rounded Rectangle 12"/>
            <p:cNvSpPr/>
            <p:nvPr/>
          </p:nvSpPr>
          <p:spPr>
            <a:xfrm>
              <a:off x="986736" y="3297727"/>
              <a:ext cx="1621292" cy="90071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Specify Software Component</a:t>
              </a:r>
              <a:endParaRPr lang="en-US" dirty="0"/>
            </a:p>
          </p:txBody>
        </p:sp>
        <p:sp>
          <p:nvSpPr>
            <p:cNvPr id="14" name="Flowchart: Document 13"/>
            <p:cNvSpPr/>
            <p:nvPr/>
          </p:nvSpPr>
          <p:spPr>
            <a:xfrm>
              <a:off x="1343342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100" dirty="0" smtClean="0"/>
                <a:t>Software Component description (XML)</a:t>
              </a:r>
              <a:endParaRPr lang="en-US" sz="1100" dirty="0"/>
            </a:p>
          </p:txBody>
        </p:sp>
        <p:grpSp>
          <p:nvGrpSpPr>
            <p:cNvPr id="15" name="Group 115"/>
            <p:cNvGrpSpPr/>
            <p:nvPr/>
          </p:nvGrpSpPr>
          <p:grpSpPr>
            <a:xfrm>
              <a:off x="1562506" y="2825070"/>
              <a:ext cx="405323" cy="337769"/>
              <a:chOff x="1343119" y="957013"/>
              <a:chExt cx="405323" cy="337769"/>
            </a:xfrm>
          </p:grpSpPr>
          <p:sp>
            <p:nvSpPr>
              <p:cNvPr id="17" name="Right Arrow 16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16" name="Flowchart: Document 15"/>
            <p:cNvSpPr/>
            <p:nvPr/>
          </p:nvSpPr>
          <p:spPr>
            <a:xfrm>
              <a:off x="1343342" y="1691387"/>
              <a:ext cx="874576" cy="900718"/>
            </a:xfrm>
            <a:prstGeom prst="flowChartDocumen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smtClean="0"/>
                <a:t>Functional Specification</a:t>
              </a:r>
              <a:endParaRPr lang="en-US" sz="11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081860" y="1691387"/>
            <a:ext cx="2433117" cy="4142429"/>
            <a:chOff x="4081860" y="1691387"/>
            <a:chExt cx="2433117" cy="4142429"/>
          </a:xfrm>
        </p:grpSpPr>
        <p:grpSp>
          <p:nvGrpSpPr>
            <p:cNvPr id="22" name="Group 85"/>
            <p:cNvGrpSpPr/>
            <p:nvPr/>
          </p:nvGrpSpPr>
          <p:grpSpPr>
            <a:xfrm>
              <a:off x="5266716" y="4435341"/>
              <a:ext cx="405323" cy="337769"/>
              <a:chOff x="1343119" y="957013"/>
              <a:chExt cx="405323" cy="337769"/>
            </a:xfrm>
          </p:grpSpPr>
          <p:sp>
            <p:nvSpPr>
              <p:cNvPr id="33" name="Right Arrow 32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4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23" name="Rounded Rectangle 22"/>
            <p:cNvSpPr/>
            <p:nvPr/>
          </p:nvSpPr>
          <p:spPr>
            <a:xfrm>
              <a:off x="4691447" y="3297727"/>
              <a:ext cx="1621292" cy="90071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Implement Software Component</a:t>
              </a:r>
              <a:endParaRPr lang="en-US" dirty="0"/>
            </a:p>
          </p:txBody>
        </p:sp>
        <p:grpSp>
          <p:nvGrpSpPr>
            <p:cNvPr id="24" name="Group 89"/>
            <p:cNvGrpSpPr/>
            <p:nvPr/>
          </p:nvGrpSpPr>
          <p:grpSpPr>
            <a:xfrm>
              <a:off x="5266717" y="2825070"/>
              <a:ext cx="405323" cy="337769"/>
              <a:chOff x="1343119" y="957013"/>
              <a:chExt cx="405323" cy="337769"/>
            </a:xfrm>
          </p:grpSpPr>
          <p:sp>
            <p:nvSpPr>
              <p:cNvPr id="31" name="Right Arrow 30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25" name="Flowchart: Document 24"/>
            <p:cNvSpPr/>
            <p:nvPr/>
          </p:nvSpPr>
          <p:spPr>
            <a:xfrm>
              <a:off x="4607604" y="1691387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100" dirty="0" smtClean="0"/>
                <a:t>Software Component description (XML)</a:t>
              </a:r>
              <a:endParaRPr lang="en-US" sz="1100" dirty="0"/>
            </a:p>
          </p:txBody>
        </p:sp>
        <p:sp>
          <p:nvSpPr>
            <p:cNvPr id="26" name="Flowchart: Multidocument 25"/>
            <p:cNvSpPr/>
            <p:nvPr/>
          </p:nvSpPr>
          <p:spPr>
            <a:xfrm>
              <a:off x="5566072" y="1691387"/>
              <a:ext cx="948905" cy="957767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 smtClean="0"/>
                <a:t>Rte_Swc.h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Rte_Type.h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Rte.h</a:t>
              </a:r>
              <a:endParaRPr lang="de-DE" sz="1100" dirty="0"/>
            </a:p>
          </p:txBody>
        </p:sp>
        <p:sp>
          <p:nvSpPr>
            <p:cNvPr id="27" name="Flowchart: Document 26"/>
            <p:cNvSpPr/>
            <p:nvPr/>
          </p:nvSpPr>
          <p:spPr>
            <a:xfrm>
              <a:off x="5027640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SWC.c</a:t>
              </a:r>
              <a:endParaRPr lang="en-US" sz="1100" dirty="0"/>
            </a:p>
          </p:txBody>
        </p:sp>
        <p:grpSp>
          <p:nvGrpSpPr>
            <p:cNvPr id="28" name="Group 119"/>
            <p:cNvGrpSpPr/>
            <p:nvPr/>
          </p:nvGrpSpPr>
          <p:grpSpPr>
            <a:xfrm rot="16200000">
              <a:off x="4047717" y="3477533"/>
              <a:ext cx="609394" cy="541108"/>
              <a:chOff x="1343119" y="957013"/>
              <a:chExt cx="405323" cy="337769"/>
            </a:xfrm>
          </p:grpSpPr>
          <p:sp>
            <p:nvSpPr>
              <p:cNvPr id="29" name="Right Arrow 28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773049" y="1691387"/>
            <a:ext cx="2227934" cy="4199478"/>
            <a:chOff x="1773049" y="1691387"/>
            <a:chExt cx="2227934" cy="4199478"/>
          </a:xfrm>
        </p:grpSpPr>
        <p:grpSp>
          <p:nvGrpSpPr>
            <p:cNvPr id="36" name="Group 41"/>
            <p:cNvGrpSpPr/>
            <p:nvPr/>
          </p:nvGrpSpPr>
          <p:grpSpPr>
            <a:xfrm>
              <a:off x="2954960" y="4435341"/>
              <a:ext cx="405323" cy="337769"/>
              <a:chOff x="1343119" y="957013"/>
              <a:chExt cx="405323" cy="337769"/>
            </a:xfrm>
          </p:grpSpPr>
          <p:sp>
            <p:nvSpPr>
              <p:cNvPr id="46" name="Right Arrow 45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2379691" y="3297727"/>
              <a:ext cx="1621292" cy="90071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Generate Component Header</a:t>
              </a:r>
              <a:endParaRPr lang="en-US" dirty="0"/>
            </a:p>
          </p:txBody>
        </p:sp>
        <p:grpSp>
          <p:nvGrpSpPr>
            <p:cNvPr id="38" name="Group 51"/>
            <p:cNvGrpSpPr/>
            <p:nvPr/>
          </p:nvGrpSpPr>
          <p:grpSpPr>
            <a:xfrm>
              <a:off x="2954961" y="2825070"/>
              <a:ext cx="405323" cy="337769"/>
              <a:chOff x="1343119" y="957013"/>
              <a:chExt cx="405323" cy="337769"/>
            </a:xfrm>
          </p:grpSpPr>
          <p:sp>
            <p:nvSpPr>
              <p:cNvPr id="44" name="Right Arrow 43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39" name="Flowchart: Document 38"/>
            <p:cNvSpPr/>
            <p:nvPr/>
          </p:nvSpPr>
          <p:spPr>
            <a:xfrm>
              <a:off x="2770301" y="1691387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100" dirty="0" smtClean="0"/>
                <a:t>Software Component description (XML)</a:t>
              </a:r>
              <a:endParaRPr lang="en-US" sz="1100" dirty="0"/>
            </a:p>
          </p:txBody>
        </p:sp>
        <p:sp>
          <p:nvSpPr>
            <p:cNvPr id="40" name="Flowchart: Multidocument 39"/>
            <p:cNvSpPr/>
            <p:nvPr/>
          </p:nvSpPr>
          <p:spPr>
            <a:xfrm>
              <a:off x="2627464" y="4933098"/>
              <a:ext cx="948905" cy="957767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 smtClean="0"/>
                <a:t>Rte_Swc.h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Rte_Type.h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Rte.h</a:t>
              </a:r>
              <a:endParaRPr lang="de-DE" sz="1100" dirty="0"/>
            </a:p>
          </p:txBody>
        </p:sp>
        <p:grpSp>
          <p:nvGrpSpPr>
            <p:cNvPr id="41" name="Group 129"/>
            <p:cNvGrpSpPr/>
            <p:nvPr/>
          </p:nvGrpSpPr>
          <p:grpSpPr>
            <a:xfrm rot="16200000">
              <a:off x="1738906" y="3477533"/>
              <a:ext cx="609394" cy="541108"/>
              <a:chOff x="1343119" y="957013"/>
              <a:chExt cx="405323" cy="337769"/>
            </a:xfrm>
          </p:grpSpPr>
          <p:sp>
            <p:nvSpPr>
              <p:cNvPr id="42" name="Right Arrow 41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391750" y="1691387"/>
            <a:ext cx="2456785" cy="4142429"/>
            <a:chOff x="6391750" y="1691387"/>
            <a:chExt cx="2456785" cy="4142429"/>
          </a:xfrm>
        </p:grpSpPr>
        <p:grpSp>
          <p:nvGrpSpPr>
            <p:cNvPr id="49" name="Group 102"/>
            <p:cNvGrpSpPr/>
            <p:nvPr/>
          </p:nvGrpSpPr>
          <p:grpSpPr>
            <a:xfrm>
              <a:off x="7600274" y="4435341"/>
              <a:ext cx="405323" cy="337769"/>
              <a:chOff x="1343119" y="957013"/>
              <a:chExt cx="405323" cy="337769"/>
            </a:xfrm>
          </p:grpSpPr>
          <p:sp>
            <p:nvSpPr>
              <p:cNvPr id="60" name="Right Arrow 59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1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50" name="Rounded Rectangle 49"/>
            <p:cNvSpPr/>
            <p:nvPr/>
          </p:nvSpPr>
          <p:spPr>
            <a:xfrm>
              <a:off x="7025005" y="3297727"/>
              <a:ext cx="1621292" cy="900718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dirty="0" smtClean="0"/>
                <a:t>Compile Software Component</a:t>
              </a:r>
              <a:endParaRPr lang="en-US" dirty="0"/>
            </a:p>
          </p:txBody>
        </p:sp>
        <p:grpSp>
          <p:nvGrpSpPr>
            <p:cNvPr id="51" name="Group 109"/>
            <p:cNvGrpSpPr/>
            <p:nvPr/>
          </p:nvGrpSpPr>
          <p:grpSpPr>
            <a:xfrm>
              <a:off x="7600275" y="2825070"/>
              <a:ext cx="405323" cy="337769"/>
              <a:chOff x="1343119" y="957013"/>
              <a:chExt cx="405323" cy="337769"/>
            </a:xfrm>
          </p:grpSpPr>
          <p:sp>
            <p:nvSpPr>
              <p:cNvPr id="58" name="Right Arrow 57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9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  <p:sp>
          <p:nvSpPr>
            <p:cNvPr id="52" name="Flowchart: Document 51"/>
            <p:cNvSpPr/>
            <p:nvPr/>
          </p:nvSpPr>
          <p:spPr>
            <a:xfrm>
              <a:off x="6941162" y="1691387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SWC.c</a:t>
              </a:r>
              <a:endParaRPr lang="en-US" sz="1100" dirty="0"/>
            </a:p>
          </p:txBody>
        </p:sp>
        <p:sp>
          <p:nvSpPr>
            <p:cNvPr id="53" name="Flowchart: Multidocument 52"/>
            <p:cNvSpPr/>
            <p:nvPr/>
          </p:nvSpPr>
          <p:spPr>
            <a:xfrm>
              <a:off x="7899630" y="1691387"/>
              <a:ext cx="948905" cy="957767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 smtClean="0"/>
                <a:t>Rte_Swc.h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Rte_Type.h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Rte.h</a:t>
              </a:r>
              <a:endParaRPr lang="de-DE" sz="1100" dirty="0"/>
            </a:p>
          </p:txBody>
        </p:sp>
        <p:sp>
          <p:nvSpPr>
            <p:cNvPr id="54" name="Flowchart: Document 53"/>
            <p:cNvSpPr/>
            <p:nvPr/>
          </p:nvSpPr>
          <p:spPr>
            <a:xfrm>
              <a:off x="7361198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SWC.o</a:t>
              </a:r>
              <a:endParaRPr lang="en-US" sz="1100" dirty="0"/>
            </a:p>
          </p:txBody>
        </p:sp>
        <p:grpSp>
          <p:nvGrpSpPr>
            <p:cNvPr id="55" name="Group 132"/>
            <p:cNvGrpSpPr/>
            <p:nvPr/>
          </p:nvGrpSpPr>
          <p:grpSpPr>
            <a:xfrm rot="16200000">
              <a:off x="6357607" y="3477532"/>
              <a:ext cx="609394" cy="541108"/>
              <a:chOff x="1343119" y="957013"/>
              <a:chExt cx="405323" cy="337769"/>
            </a:xfrm>
          </p:grpSpPr>
          <p:sp>
            <p:nvSpPr>
              <p:cNvPr id="56" name="Right Arrow 55"/>
              <p:cNvSpPr/>
              <p:nvPr/>
            </p:nvSpPr>
            <p:spPr>
              <a:xfrm rot="5400000">
                <a:off x="1376896" y="923236"/>
                <a:ext cx="337769" cy="405323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6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7" name="Right Arrow 4"/>
              <p:cNvSpPr/>
              <p:nvPr/>
            </p:nvSpPr>
            <p:spPr>
              <a:xfrm>
                <a:off x="1424185" y="957013"/>
                <a:ext cx="243193" cy="23643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de-DE" sz="1700" kern="1200"/>
              </a:p>
            </p:txBody>
          </p:sp>
        </p:grp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29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AUTOSAR.</a:t>
            </a:r>
          </a:p>
          <a:p>
            <a:r>
              <a:rPr lang="en-GB" dirty="0" smtClean="0"/>
              <a:t>Methodology.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0" name="Rounded Rectangle 9"/>
          <p:cNvSpPr/>
          <p:nvPr/>
        </p:nvSpPr>
        <p:spPr>
          <a:xfrm>
            <a:off x="2529153" y="2822929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Generate Component Header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75104" y="1602728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Specify Software Component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274753" y="4174006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Implement Software Component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6187554" y="5496467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Compile Software Component</a:t>
            </a:r>
            <a:endParaRPr lang="en-US" dirty="0"/>
          </a:p>
        </p:txBody>
      </p:sp>
      <p:sp>
        <p:nvSpPr>
          <p:cNvPr id="14" name="Bent-Up Arrow 13"/>
          <p:cNvSpPr/>
          <p:nvPr/>
        </p:nvSpPr>
        <p:spPr>
          <a:xfrm rot="5400000">
            <a:off x="1515188" y="2659620"/>
            <a:ext cx="854136" cy="908279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ent-Up Arrow 14"/>
          <p:cNvSpPr/>
          <p:nvPr/>
        </p:nvSpPr>
        <p:spPr>
          <a:xfrm rot="5400000">
            <a:off x="3269237" y="3879392"/>
            <a:ext cx="854136" cy="908279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ent-Up Arrow 15"/>
          <p:cNvSpPr/>
          <p:nvPr/>
        </p:nvSpPr>
        <p:spPr>
          <a:xfrm rot="5400000">
            <a:off x="4994349" y="5216233"/>
            <a:ext cx="854136" cy="908279"/>
          </a:xfrm>
          <a:prstGeom prst="bent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eform 16"/>
          <p:cNvSpPr/>
          <p:nvPr/>
        </p:nvSpPr>
        <p:spPr bwMode="auto">
          <a:xfrm>
            <a:off x="3118165" y="1921401"/>
            <a:ext cx="4390845" cy="3071004"/>
          </a:xfrm>
          <a:custGeom>
            <a:avLst/>
            <a:gdLst>
              <a:gd name="connsiteX0" fmla="*/ 4211515 w 4211515"/>
              <a:gd name="connsiteY0" fmla="*/ 2674327 h 2674327"/>
              <a:gd name="connsiteX1" fmla="*/ 3050930 w 4211515"/>
              <a:gd name="connsiteY1" fmla="*/ 441081 h 2674327"/>
              <a:gd name="connsiteX2" fmla="*/ 0 w 4211515"/>
              <a:gd name="connsiteY2" fmla="*/ 27842 h 2674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11515" h="2674327">
                <a:moveTo>
                  <a:pt x="4211515" y="2674327"/>
                </a:moveTo>
                <a:cubicBezTo>
                  <a:pt x="3982182" y="1778244"/>
                  <a:pt x="3752849" y="882162"/>
                  <a:pt x="3050930" y="441081"/>
                </a:cubicBezTo>
                <a:cubicBezTo>
                  <a:pt x="2349011" y="0"/>
                  <a:pt x="514350" y="96715"/>
                  <a:pt x="0" y="27842"/>
                </a:cubicBezTo>
              </a:path>
            </a:pathLst>
          </a:custGeom>
          <a:ln w="152400">
            <a:solidFill>
              <a:srgbClr val="C00000"/>
            </a:solidFill>
            <a:headEnd type="none" w="med" len="med"/>
            <a:tailEnd type="triangle" w="sm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BMWType V2 Regular" pitchFamily="2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373839" y="2476441"/>
            <a:ext cx="5993105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latin typeface="Calibri"/>
              <a:cs typeface="Calibri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19847" y="1324313"/>
            <a:ext cx="8114861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 extensible set of integrated languages </a:t>
            </a: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332419" y="1900377"/>
            <a:ext cx="65596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for embedded software engineering. </a:t>
            </a:r>
          </a:p>
        </p:txBody>
      </p:sp>
    </p:spTree>
    <p:extLst>
      <p:ext uri="{BB962C8B-B14F-4D97-AF65-F5344CB8AC3E}">
        <p14:creationId xmlns:p14="http://schemas.microsoft.com/office/powerpoint/2010/main" val="38007027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30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Simplification.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9071" y="2407438"/>
            <a:ext cx="91349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smtClean="0"/>
              <a:t>1. </a:t>
            </a:r>
            <a:r>
              <a:rPr lang="de-DE" sz="4400" b="1" dirty="0" err="1" smtClean="0"/>
              <a:t>Simplify</a:t>
            </a:r>
            <a:r>
              <a:rPr lang="de-DE" sz="4400" b="1" dirty="0" smtClean="0"/>
              <a:t> </a:t>
            </a:r>
          </a:p>
          <a:p>
            <a:pPr algn="ctr"/>
            <a:r>
              <a:rPr lang="de-DE" sz="4400" b="1" dirty="0" smtClean="0"/>
              <a:t>Software </a:t>
            </a:r>
            <a:r>
              <a:rPr lang="de-DE" sz="4400" b="1" dirty="0" err="1" smtClean="0"/>
              <a:t>Component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Specification</a:t>
            </a:r>
            <a:r>
              <a:rPr lang="de-DE" sz="4400" b="1" dirty="0" smtClean="0"/>
              <a:t> </a:t>
            </a:r>
            <a:endParaRPr lang="de-DE" sz="4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31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Software component Specification.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704" y="1263404"/>
            <a:ext cx="4655448" cy="51895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8139" y="2448734"/>
            <a:ext cx="2949627" cy="24605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4879295" y="3228230"/>
            <a:ext cx="1168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smtClean="0"/>
              <a:t>VS.</a:t>
            </a:r>
            <a:endParaRPr lang="de-DE" sz="5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32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SWC Description with </a:t>
            </a:r>
            <a:r>
              <a:rPr lang="en-GB" dirty="0" err="1" smtClean="0"/>
              <a:t>mbeddr</a:t>
            </a:r>
            <a:r>
              <a:rPr lang="en-GB" dirty="0" smtClean="0"/>
              <a:t>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098" y="1804825"/>
            <a:ext cx="2909263" cy="2426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4680" y="1960909"/>
            <a:ext cx="3053802" cy="1442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>
            <a:off x="3256321" y="2770490"/>
            <a:ext cx="2359688" cy="532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Model Transformation</a:t>
            </a:r>
            <a:endParaRPr lang="de-DE" dirty="0"/>
          </a:p>
        </p:txBody>
      </p:sp>
      <p:sp>
        <p:nvSpPr>
          <p:cNvPr id="13" name="Down Arrow 12"/>
          <p:cNvSpPr/>
          <p:nvPr/>
        </p:nvSpPr>
        <p:spPr>
          <a:xfrm>
            <a:off x="6638425" y="3820062"/>
            <a:ext cx="1463040" cy="10018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owchart: Multidocument 13"/>
          <p:cNvSpPr/>
          <p:nvPr/>
        </p:nvSpPr>
        <p:spPr>
          <a:xfrm>
            <a:off x="6256765" y="5124076"/>
            <a:ext cx="2220057" cy="1065475"/>
          </a:xfrm>
          <a:prstGeom prst="flowChartMultidocumen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AUTOSAR XML Description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>
            <a:off x="5804680" y="3403907"/>
            <a:ext cx="3053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>
                <a:solidFill>
                  <a:schemeClr val="bg2"/>
                </a:solidFill>
              </a:rPr>
              <a:t>(http://www.artop.org)</a:t>
            </a:r>
            <a:endParaRPr lang="de-DE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33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Simplification.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9071" y="2407438"/>
            <a:ext cx="91349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smtClean="0"/>
              <a:t>2. </a:t>
            </a:r>
            <a:r>
              <a:rPr lang="de-DE" sz="4400" b="1" dirty="0" err="1" smtClean="0"/>
              <a:t>Simplify</a:t>
            </a:r>
            <a:r>
              <a:rPr lang="de-DE" sz="4400" b="1" dirty="0" smtClean="0"/>
              <a:t> </a:t>
            </a:r>
          </a:p>
          <a:p>
            <a:pPr algn="ctr"/>
            <a:r>
              <a:rPr lang="de-DE" sz="4400" b="1" dirty="0" smtClean="0"/>
              <a:t>Software </a:t>
            </a:r>
            <a:r>
              <a:rPr lang="de-DE" sz="4400" b="1" dirty="0" err="1" smtClean="0"/>
              <a:t>Component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Implementation</a:t>
            </a:r>
            <a:r>
              <a:rPr lang="de-DE" sz="4400" b="1" dirty="0" smtClean="0"/>
              <a:t> </a:t>
            </a:r>
            <a:endParaRPr lang="de-DE" sz="4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34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Simplification.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9071" y="2407438"/>
            <a:ext cx="91349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 smtClean="0"/>
              <a:t>Do </a:t>
            </a:r>
            <a:r>
              <a:rPr lang="de-DE" sz="4400" b="1" dirty="0" err="1" smtClean="0"/>
              <a:t>we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really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need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to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know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which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middleware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is</a:t>
            </a:r>
            <a:r>
              <a:rPr lang="de-DE" sz="4400" b="1" dirty="0" smtClean="0"/>
              <a:t> </a:t>
            </a:r>
            <a:r>
              <a:rPr lang="de-DE" sz="4400" b="1" dirty="0" err="1" smtClean="0"/>
              <a:t>used</a:t>
            </a:r>
            <a:r>
              <a:rPr lang="de-DE" sz="4400" b="1" dirty="0" smtClean="0"/>
              <a:t>?</a:t>
            </a:r>
            <a:endParaRPr lang="de-DE" sz="4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35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IMPLEMENTATION.</a:t>
            </a:r>
          </a:p>
          <a:p>
            <a:r>
              <a:rPr lang="en-GB" dirty="0" smtClean="0"/>
              <a:t>State of the ART.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2239976" y="1523116"/>
            <a:ext cx="1757238" cy="12329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Swc</a:t>
            </a:r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800464" y="2045771"/>
            <a:ext cx="484749" cy="288000"/>
            <a:chOff x="4492734" y="2734573"/>
            <a:chExt cx="484749" cy="288000"/>
          </a:xfrm>
          <a:solidFill>
            <a:srgbClr val="002060"/>
          </a:solidFill>
        </p:grpSpPr>
        <p:sp>
          <p:nvSpPr>
            <p:cNvPr id="12" name="Chevron 11"/>
            <p:cNvSpPr/>
            <p:nvPr/>
          </p:nvSpPr>
          <p:spPr>
            <a:xfrm flipH="1">
              <a:off x="4537500" y="2734573"/>
              <a:ext cx="439983" cy="284400"/>
            </a:xfrm>
            <a:prstGeom prst="chevron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92734" y="2734573"/>
              <a:ext cx="288000" cy="2880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4628582" y="1423722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S/R Interface</a:t>
            </a:r>
          </a:p>
          <a:p>
            <a:pPr algn="ctr"/>
            <a:r>
              <a:rPr lang="de-DE" dirty="0" smtClean="0"/>
              <a:t>uint8 State</a:t>
            </a:r>
            <a:endParaRPr lang="en-US" dirty="0"/>
          </a:p>
        </p:txBody>
      </p:sp>
      <p:cxnSp>
        <p:nvCxnSpPr>
          <p:cNvPr id="15" name="Straight Connector 14"/>
          <p:cNvCxnSpPr>
            <a:stCxn id="12" idx="1"/>
            <a:endCxn id="14" idx="1"/>
          </p:cNvCxnSpPr>
          <p:nvPr/>
        </p:nvCxnSpPr>
        <p:spPr>
          <a:xfrm flipV="1">
            <a:off x="4143013" y="1876947"/>
            <a:ext cx="485569" cy="311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47610" y="2045771"/>
            <a:ext cx="1452854" cy="5946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1"/>
          <a:lstStyle/>
          <a:p>
            <a:pPr algn="ctr"/>
            <a:r>
              <a:rPr lang="de-DE" dirty="0" err="1" smtClean="0"/>
              <a:t>MyRunnable</a:t>
            </a:r>
            <a:endParaRPr lang="de-DE" dirty="0" smtClean="0"/>
          </a:p>
        </p:txBody>
      </p:sp>
      <p:grpSp>
        <p:nvGrpSpPr>
          <p:cNvPr id="17" name="Group 16"/>
          <p:cNvGrpSpPr/>
          <p:nvPr/>
        </p:nvGrpSpPr>
        <p:grpSpPr>
          <a:xfrm>
            <a:off x="1787781" y="3729451"/>
            <a:ext cx="5681601" cy="2331166"/>
            <a:chOff x="3155571" y="3595082"/>
            <a:chExt cx="5681601" cy="2331166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3155571" y="3894923"/>
              <a:ext cx="5681601" cy="2031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#include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2A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"</a:t>
              </a:r>
              <a:r>
                <a:rPr kumimoji="0" lang="en-US" b="0" i="0" u="none" strike="noStrike" cap="none" normalizeH="0" baseline="0" dirty="0" err="1" smtClean="0">
                  <a:ln>
                    <a:noFill/>
                  </a:ln>
                  <a:solidFill>
                    <a:srgbClr val="2A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Rte_Swc.h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2A00FF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"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dirty="0" smtClean="0">
                  <a:ln>
                    <a:noFill/>
                  </a:ln>
                  <a:solidFill>
                    <a:srgbClr val="7F0055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void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 </a:t>
              </a:r>
              <a:r>
                <a:rPr kumimoji="0" lang="en-US" b="1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MyRunnable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()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{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	uint8 state;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	</a:t>
              </a:r>
              <a:r>
                <a:rPr kumimoji="0" lang="en-US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Rte_Read_RPort_State</a:t>
              </a: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(&amp;state);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ea typeface="Calibri" pitchFamily="34" charset="0"/>
                  <a:cs typeface="Consolas" pitchFamily="49" charset="0"/>
                </a:rPr>
                <a:t>}</a:t>
              </a:r>
              <a:endPara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23890" y="3595082"/>
              <a:ext cx="7677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Swc.c</a:t>
              </a:r>
              <a:endParaRPr lang="de-DE" dirty="0"/>
            </a:p>
          </p:txBody>
        </p:sp>
      </p:grpSp>
      <p:sp>
        <p:nvSpPr>
          <p:cNvPr id="20" name="Down Arrow 19"/>
          <p:cNvSpPr/>
          <p:nvPr/>
        </p:nvSpPr>
        <p:spPr>
          <a:xfrm>
            <a:off x="3845230" y="3123519"/>
            <a:ext cx="989372" cy="439947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36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IMPLEMENTATION.</a:t>
            </a:r>
          </a:p>
          <a:p>
            <a:r>
              <a:rPr lang="en-GB" dirty="0" smtClean="0"/>
              <a:t>The </a:t>
            </a:r>
            <a:r>
              <a:rPr lang="en-GB" dirty="0" err="1" smtClean="0"/>
              <a:t>mbeddr</a:t>
            </a:r>
            <a:r>
              <a:rPr lang="en-GB" dirty="0" smtClean="0"/>
              <a:t> way.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29" name="Rectangle 28"/>
          <p:cNvSpPr/>
          <p:nvPr/>
        </p:nvSpPr>
        <p:spPr>
          <a:xfrm>
            <a:off x="2370255" y="1574118"/>
            <a:ext cx="1757238" cy="12329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Swc</a:t>
            </a:r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en-US" dirty="0"/>
          </a:p>
        </p:txBody>
      </p:sp>
      <p:grpSp>
        <p:nvGrpSpPr>
          <p:cNvPr id="30" name="Group 10"/>
          <p:cNvGrpSpPr/>
          <p:nvPr/>
        </p:nvGrpSpPr>
        <p:grpSpPr>
          <a:xfrm>
            <a:off x="3930743" y="2096773"/>
            <a:ext cx="484749" cy="288000"/>
            <a:chOff x="4492734" y="2734573"/>
            <a:chExt cx="484749" cy="288000"/>
          </a:xfrm>
          <a:solidFill>
            <a:srgbClr val="002060"/>
          </a:solidFill>
        </p:grpSpPr>
        <p:sp>
          <p:nvSpPr>
            <p:cNvPr id="31" name="Chevron 30"/>
            <p:cNvSpPr/>
            <p:nvPr/>
          </p:nvSpPr>
          <p:spPr>
            <a:xfrm flipH="1">
              <a:off x="4537500" y="2734573"/>
              <a:ext cx="439983" cy="284400"/>
            </a:xfrm>
            <a:prstGeom prst="chevron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492734" y="2734573"/>
              <a:ext cx="288000" cy="28800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4758861" y="1474724"/>
            <a:ext cx="1757238" cy="90644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S/R Interface</a:t>
            </a:r>
          </a:p>
          <a:p>
            <a:pPr algn="ctr"/>
            <a:r>
              <a:rPr lang="de-DE" dirty="0" smtClean="0"/>
              <a:t>uint8 State</a:t>
            </a:r>
            <a:endParaRPr lang="en-US" dirty="0"/>
          </a:p>
        </p:txBody>
      </p:sp>
      <p:cxnSp>
        <p:nvCxnSpPr>
          <p:cNvPr id="34" name="Straight Connector 33"/>
          <p:cNvCxnSpPr>
            <a:stCxn id="31" idx="1"/>
            <a:endCxn id="33" idx="1"/>
          </p:cNvCxnSpPr>
          <p:nvPr/>
        </p:nvCxnSpPr>
        <p:spPr>
          <a:xfrm flipV="1">
            <a:off x="4273292" y="1927949"/>
            <a:ext cx="485569" cy="311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77889" y="2096773"/>
            <a:ext cx="1452854" cy="59462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 anchorCtr="1"/>
          <a:lstStyle/>
          <a:p>
            <a:pPr algn="ctr"/>
            <a:r>
              <a:rPr lang="de-DE" dirty="0" err="1" smtClean="0"/>
              <a:t>MyRunnable</a:t>
            </a:r>
            <a:endParaRPr lang="de-DE" dirty="0" smtClean="0"/>
          </a:p>
        </p:txBody>
      </p:sp>
      <p:grpSp>
        <p:nvGrpSpPr>
          <p:cNvPr id="36" name="Group 35"/>
          <p:cNvGrpSpPr/>
          <p:nvPr/>
        </p:nvGrpSpPr>
        <p:grpSpPr>
          <a:xfrm>
            <a:off x="1918375" y="3174521"/>
            <a:ext cx="5179754" cy="3049767"/>
            <a:chOff x="3155886" y="3174521"/>
            <a:chExt cx="5179754" cy="3049767"/>
          </a:xfrm>
        </p:grpSpPr>
        <p:sp>
          <p:nvSpPr>
            <p:cNvPr id="37" name="Down Arrow 36"/>
            <p:cNvSpPr/>
            <p:nvPr/>
          </p:nvSpPr>
          <p:spPr>
            <a:xfrm>
              <a:off x="5213020" y="3174521"/>
              <a:ext cx="989372" cy="439947"/>
            </a:xfrm>
            <a:prstGeom prst="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55886" y="3903389"/>
              <a:ext cx="5179754" cy="232089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37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Software component Header Generation.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grpSp>
        <p:nvGrpSpPr>
          <p:cNvPr id="10" name="Group 9"/>
          <p:cNvGrpSpPr/>
          <p:nvPr/>
        </p:nvGrpSpPr>
        <p:grpSpPr>
          <a:xfrm>
            <a:off x="3367374" y="1334808"/>
            <a:ext cx="5475242" cy="2474012"/>
            <a:chOff x="4382493" y="1334808"/>
            <a:chExt cx="5475242" cy="2474012"/>
          </a:xfrm>
        </p:grpSpPr>
        <p:sp>
          <p:nvSpPr>
            <p:cNvPr id="11" name="Rectangle 10"/>
            <p:cNvSpPr/>
            <p:nvPr/>
          </p:nvSpPr>
          <p:spPr>
            <a:xfrm>
              <a:off x="4382493" y="1334808"/>
              <a:ext cx="5475242" cy="247401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de-DE" sz="1600" dirty="0" smtClean="0"/>
                <a:t>MBEDDR CORE</a:t>
              </a:r>
              <a:endParaRPr lang="de-DE" sz="1600" dirty="0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4743021" y="2338288"/>
              <a:ext cx="1211794" cy="519625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</a:rPr>
                <a:t>generate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13" name="Folded Corner 12"/>
            <p:cNvSpPr/>
            <p:nvPr/>
          </p:nvSpPr>
          <p:spPr>
            <a:xfrm>
              <a:off x="6153875" y="2668342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MyModule.c</a:t>
              </a:r>
              <a:endParaRPr lang="en-US" sz="1200"/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6153875" y="1468493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MyModule.h</a:t>
              </a:r>
              <a:endParaRPr lang="en-US" sz="1200"/>
            </a:p>
          </p:txBody>
        </p:sp>
      </p:grp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903" y="1334808"/>
            <a:ext cx="2895600" cy="24886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239" y="4091364"/>
            <a:ext cx="2909263" cy="2426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7" name="Straight Connector 16"/>
          <p:cNvCxnSpPr/>
          <p:nvPr/>
        </p:nvCxnSpPr>
        <p:spPr>
          <a:xfrm>
            <a:off x="33160" y="3968422"/>
            <a:ext cx="860447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367374" y="4091364"/>
            <a:ext cx="5475242" cy="2426898"/>
            <a:chOff x="4382493" y="4091364"/>
            <a:chExt cx="5475242" cy="2426898"/>
          </a:xfrm>
        </p:grpSpPr>
        <p:sp>
          <p:nvSpPr>
            <p:cNvPr id="19" name="Rectangle 18"/>
            <p:cNvSpPr/>
            <p:nvPr/>
          </p:nvSpPr>
          <p:spPr>
            <a:xfrm>
              <a:off x="4382493" y="4091364"/>
              <a:ext cx="5475242" cy="242689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de-DE" sz="1600" dirty="0" smtClean="0"/>
                <a:t>MBEDDR CORE +</a:t>
              </a:r>
            </a:p>
            <a:p>
              <a:r>
                <a:rPr lang="de-DE" sz="1600" dirty="0" smtClean="0"/>
                <a:t>AUTOSAR </a:t>
              </a:r>
            </a:p>
            <a:p>
              <a:r>
                <a:rPr lang="de-DE" sz="1600" dirty="0" smtClean="0"/>
                <a:t>EXTENSIONS</a:t>
              </a:r>
              <a:endParaRPr lang="de-DE" sz="1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03750" y="4135968"/>
              <a:ext cx="2504761" cy="219136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r"/>
              <a:r>
                <a:rPr lang="de-DE" sz="1600" dirty="0" smtClean="0"/>
                <a:t>AUTOSAR</a:t>
              </a:r>
            </a:p>
            <a:p>
              <a:pPr algn="r"/>
              <a:r>
                <a:rPr lang="de-DE" sz="1600" dirty="0" smtClean="0"/>
                <a:t>RELATED</a:t>
              </a:r>
              <a:endParaRPr lang="de-DE" sz="1600" dirty="0"/>
            </a:p>
          </p:txBody>
        </p:sp>
        <p:sp>
          <p:nvSpPr>
            <p:cNvPr id="21" name="Folded Corner 20"/>
            <p:cNvSpPr/>
            <p:nvPr/>
          </p:nvSpPr>
          <p:spPr>
            <a:xfrm>
              <a:off x="6153875" y="5412933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MyModule.c</a:t>
              </a:r>
              <a:endParaRPr lang="en-US" sz="1200"/>
            </a:p>
          </p:txBody>
        </p:sp>
        <p:sp>
          <p:nvSpPr>
            <p:cNvPr id="22" name="Folded Corner 21"/>
            <p:cNvSpPr/>
            <p:nvPr/>
          </p:nvSpPr>
          <p:spPr>
            <a:xfrm>
              <a:off x="6153875" y="4213084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MyModule.h</a:t>
              </a:r>
              <a:endParaRPr lang="en-US" sz="1200"/>
            </a:p>
          </p:txBody>
        </p:sp>
        <p:sp>
          <p:nvSpPr>
            <p:cNvPr id="23" name="Folded Corner 22"/>
            <p:cNvSpPr/>
            <p:nvPr/>
          </p:nvSpPr>
          <p:spPr>
            <a:xfrm>
              <a:off x="7278093" y="5412933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Rte_Type.h</a:t>
              </a:r>
              <a:endParaRPr lang="en-US" sz="1200"/>
            </a:p>
          </p:txBody>
        </p:sp>
        <p:sp>
          <p:nvSpPr>
            <p:cNvPr id="24" name="Folded Corner 23"/>
            <p:cNvSpPr/>
            <p:nvPr/>
          </p:nvSpPr>
          <p:spPr>
            <a:xfrm>
              <a:off x="7278093" y="4213084"/>
              <a:ext cx="971818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Rte_Swc.h</a:t>
              </a:r>
              <a:endParaRPr lang="en-US" sz="1200"/>
            </a:p>
          </p:txBody>
        </p:sp>
        <p:sp>
          <p:nvSpPr>
            <p:cNvPr id="25" name="Folded Corner 24"/>
            <p:cNvSpPr/>
            <p:nvPr/>
          </p:nvSpPr>
          <p:spPr>
            <a:xfrm>
              <a:off x="8402310" y="4213084"/>
              <a:ext cx="1250445" cy="869795"/>
            </a:xfrm>
            <a:prstGeom prst="foldedCorne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smtClean="0"/>
                <a:t>Rte_Swc_Type.h</a:t>
              </a:r>
              <a:endParaRPr lang="en-US" sz="1200"/>
            </a:p>
          </p:txBody>
        </p:sp>
        <p:sp>
          <p:nvSpPr>
            <p:cNvPr id="26" name="Right Arrow 25"/>
            <p:cNvSpPr/>
            <p:nvPr/>
          </p:nvSpPr>
          <p:spPr>
            <a:xfrm>
              <a:off x="4743021" y="5082879"/>
              <a:ext cx="1211794" cy="519625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</a:rPr>
                <a:t>generate</a:t>
              </a:r>
              <a:endParaRPr lang="en-US" sz="16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38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AUTOSAR methodology.</a:t>
            </a:r>
          </a:p>
          <a:p>
            <a:r>
              <a:rPr lang="en-GB" dirty="0" smtClean="0"/>
              <a:t>Using </a:t>
            </a:r>
            <a:r>
              <a:rPr lang="en-GB" dirty="0" err="1" smtClean="0"/>
              <a:t>mbeddr</a:t>
            </a:r>
            <a:r>
              <a:rPr lang="en-GB" dirty="0" smtClean="0"/>
              <a:t>.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grpSp>
        <p:nvGrpSpPr>
          <p:cNvPr id="10" name="Group 85"/>
          <p:cNvGrpSpPr/>
          <p:nvPr/>
        </p:nvGrpSpPr>
        <p:grpSpPr>
          <a:xfrm>
            <a:off x="4081062" y="4276961"/>
            <a:ext cx="405323" cy="337769"/>
            <a:chOff x="1343119" y="957013"/>
            <a:chExt cx="405323" cy="337769"/>
          </a:xfrm>
        </p:grpSpPr>
        <p:sp>
          <p:nvSpPr>
            <p:cNvPr id="11" name="Right Arrow 10"/>
            <p:cNvSpPr/>
            <p:nvPr/>
          </p:nvSpPr>
          <p:spPr>
            <a:xfrm rot="5400000">
              <a:off x="1376896" y="923236"/>
              <a:ext cx="337769" cy="40532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ight Arrow 4"/>
            <p:cNvSpPr/>
            <p:nvPr/>
          </p:nvSpPr>
          <p:spPr>
            <a:xfrm>
              <a:off x="1424185" y="957013"/>
              <a:ext cx="243193" cy="2364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700" kern="120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3505793" y="3139347"/>
            <a:ext cx="1621292" cy="900718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Implement Software Component</a:t>
            </a:r>
            <a:endParaRPr lang="en-US" dirty="0"/>
          </a:p>
        </p:txBody>
      </p:sp>
      <p:grpSp>
        <p:nvGrpSpPr>
          <p:cNvPr id="14" name="Group 89"/>
          <p:cNvGrpSpPr/>
          <p:nvPr/>
        </p:nvGrpSpPr>
        <p:grpSpPr>
          <a:xfrm>
            <a:off x="4081063" y="2666690"/>
            <a:ext cx="405323" cy="337769"/>
            <a:chOff x="1343119" y="957013"/>
            <a:chExt cx="405323" cy="337769"/>
          </a:xfrm>
        </p:grpSpPr>
        <p:sp>
          <p:nvSpPr>
            <p:cNvPr id="15" name="Right Arrow 14"/>
            <p:cNvSpPr/>
            <p:nvPr/>
          </p:nvSpPr>
          <p:spPr>
            <a:xfrm rot="5400000">
              <a:off x="1376896" y="923236"/>
              <a:ext cx="337769" cy="40532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6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ight Arrow 4"/>
            <p:cNvSpPr/>
            <p:nvPr/>
          </p:nvSpPr>
          <p:spPr>
            <a:xfrm>
              <a:off x="1424185" y="957013"/>
              <a:ext cx="243193" cy="2364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1700" kern="12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50969" y="4774718"/>
            <a:ext cx="4028983" cy="957767"/>
            <a:chOff x="1343342" y="4933098"/>
            <a:chExt cx="4028983" cy="957767"/>
          </a:xfrm>
        </p:grpSpPr>
        <p:sp>
          <p:nvSpPr>
            <p:cNvPr id="18" name="Flowchart: Multidocument 17"/>
            <p:cNvSpPr/>
            <p:nvPr/>
          </p:nvSpPr>
          <p:spPr>
            <a:xfrm>
              <a:off x="2346581" y="4933098"/>
              <a:ext cx="948905" cy="957767"/>
            </a:xfrm>
            <a:prstGeom prst="flowChartMulti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dirty="0" err="1" smtClean="0"/>
                <a:t>Rte_Swc.h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Rte_Type.h</a:t>
              </a:r>
              <a:endParaRPr lang="de-DE" sz="1100" dirty="0" smtClean="0"/>
            </a:p>
            <a:p>
              <a:pPr algn="ctr"/>
              <a:r>
                <a:rPr lang="de-DE" sz="1100" dirty="0" err="1" smtClean="0"/>
                <a:t>Rte.h</a:t>
              </a:r>
              <a:endParaRPr lang="de-DE" sz="1100" dirty="0"/>
            </a:p>
          </p:txBody>
        </p:sp>
        <p:sp>
          <p:nvSpPr>
            <p:cNvPr id="19" name="Flowchart: Document 18"/>
            <p:cNvSpPr/>
            <p:nvPr/>
          </p:nvSpPr>
          <p:spPr>
            <a:xfrm>
              <a:off x="1343342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100" dirty="0" smtClean="0"/>
                <a:t>Software Component description (XML)</a:t>
              </a:r>
              <a:endParaRPr lang="en-US" sz="1100" dirty="0"/>
            </a:p>
          </p:txBody>
        </p:sp>
        <p:sp>
          <p:nvSpPr>
            <p:cNvPr id="20" name="Flowchart: Document 19"/>
            <p:cNvSpPr/>
            <p:nvPr/>
          </p:nvSpPr>
          <p:spPr>
            <a:xfrm>
              <a:off x="3522234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SWC.c</a:t>
              </a:r>
              <a:endParaRPr lang="en-US" sz="1100" dirty="0"/>
            </a:p>
          </p:txBody>
        </p:sp>
        <p:sp>
          <p:nvSpPr>
            <p:cNvPr id="21" name="Flowchart: Document 20"/>
            <p:cNvSpPr/>
            <p:nvPr/>
          </p:nvSpPr>
          <p:spPr>
            <a:xfrm>
              <a:off x="4532253" y="4933098"/>
              <a:ext cx="840072" cy="900718"/>
            </a:xfrm>
            <a:prstGeom prst="flowChartDocumen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 sz="1100" dirty="0" smtClean="0"/>
            </a:p>
            <a:p>
              <a:pPr algn="ctr"/>
              <a:r>
                <a:rPr lang="en-US" sz="1100" dirty="0" err="1" smtClean="0"/>
                <a:t>SWC.o</a:t>
              </a:r>
              <a:endParaRPr lang="en-US" sz="1100" dirty="0"/>
            </a:p>
          </p:txBody>
        </p:sp>
      </p:grpSp>
      <p:sp>
        <p:nvSpPr>
          <p:cNvPr id="22" name="Flowchart: Document 21"/>
          <p:cNvSpPr/>
          <p:nvPr/>
        </p:nvSpPr>
        <p:spPr>
          <a:xfrm>
            <a:off x="3834833" y="1533007"/>
            <a:ext cx="874576" cy="900718"/>
          </a:xfrm>
          <a:prstGeom prst="flowChart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endParaRPr lang="en-US" sz="1100" dirty="0" smtClean="0"/>
          </a:p>
          <a:p>
            <a:pPr algn="ctr"/>
            <a:r>
              <a:rPr lang="en-US" sz="1100" dirty="0" smtClean="0"/>
              <a:t>Functional Specification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39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MPS.</a:t>
            </a:r>
          </a:p>
          <a:p>
            <a:r>
              <a:rPr lang="en-GB" dirty="0" err="1" smtClean="0"/>
              <a:t>Mbeddr</a:t>
            </a:r>
            <a:r>
              <a:rPr lang="en-GB" dirty="0" smtClean="0"/>
              <a:t> + </a:t>
            </a:r>
            <a:r>
              <a:rPr lang="en-GB" dirty="0" err="1" smtClean="0"/>
              <a:t>autosar</a:t>
            </a:r>
            <a:endParaRPr lang="en-GB" dirty="0" smtClean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10" name="Rechteck 8"/>
          <p:cNvSpPr/>
          <p:nvPr/>
        </p:nvSpPr>
        <p:spPr>
          <a:xfrm>
            <a:off x="1832262" y="2458800"/>
            <a:ext cx="7992888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0">
              <a:latin typeface="Calibri"/>
              <a:cs typeface="Calibri"/>
            </a:endParaRPr>
          </a:p>
        </p:txBody>
      </p:sp>
      <p:sp>
        <p:nvSpPr>
          <p:cNvPr id="12" name="Textplatzhalter 3"/>
          <p:cNvSpPr txBox="1">
            <a:spLocks/>
          </p:cNvSpPr>
          <p:nvPr/>
        </p:nvSpPr>
        <p:spPr>
          <a:xfrm>
            <a:off x="2865360" y="3378210"/>
            <a:ext cx="7161268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8800" b="1" i="0" u="none" strike="noStrike" kern="1200" cap="all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DEMO</a:t>
            </a:r>
            <a:endParaRPr kumimoji="0" lang="en-GB" sz="8800" b="1" i="0" u="none" strike="noStrike" kern="1200" cap="all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373839" y="2476441"/>
            <a:ext cx="5993105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latin typeface="Calibri"/>
              <a:cs typeface="Calibri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19847" y="1324313"/>
            <a:ext cx="8114861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 extensible set of integrated </a:t>
            </a:r>
            <a:r>
              <a:rPr lang="de-DE" sz="3200" b="1" dirty="0">
                <a:solidFill>
                  <a:srgbClr val="FF0000"/>
                </a:solidFill>
                <a:latin typeface="Calibri"/>
                <a:ea typeface="Verdana" pitchFamily="34" charset="0"/>
                <a:cs typeface="Calibri"/>
              </a:rPr>
              <a:t>languages </a:t>
            </a: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332419" y="1900377"/>
            <a:ext cx="65596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for embedded software engineering. </a:t>
            </a:r>
          </a:p>
        </p:txBody>
      </p:sp>
    </p:spTree>
    <p:extLst>
      <p:ext uri="{BB962C8B-B14F-4D97-AF65-F5344CB8AC3E}">
        <p14:creationId xmlns:p14="http://schemas.microsoft.com/office/powerpoint/2010/main" val="393842638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465138" y="6508573"/>
            <a:ext cx="4021247" cy="331787"/>
          </a:xfrm>
        </p:spPr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1"/>
          </p:nvPr>
        </p:nvSpPr>
        <p:spPr>
          <a:xfrm>
            <a:off x="6048138" y="6528870"/>
            <a:ext cx="2988574" cy="329130"/>
          </a:xfrm>
        </p:spPr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40</a:t>
            </a:fld>
            <a:endParaRPr lang="en-GB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65138" y="403226"/>
            <a:ext cx="11263312" cy="960437"/>
          </a:xfrm>
        </p:spPr>
        <p:txBody>
          <a:bodyPr/>
          <a:lstStyle/>
          <a:p>
            <a:r>
              <a:rPr lang="en-GB" dirty="0" smtClean="0"/>
              <a:t>Thank you!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465138" y="1611038"/>
            <a:ext cx="11263312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pic>
        <p:nvPicPr>
          <p:cNvPr id="11" name="Bild 10" descr="1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8" t="21373" r="10398" b="17256"/>
          <a:stretch/>
        </p:blipFill>
        <p:spPr>
          <a:xfrm>
            <a:off x="1269836" y="2156259"/>
            <a:ext cx="6155667" cy="2675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373839" y="2476441"/>
            <a:ext cx="5993105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latin typeface="Calibri"/>
              <a:cs typeface="Calibri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19847" y="1324313"/>
            <a:ext cx="8114861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 extensible set of </a:t>
            </a:r>
            <a:r>
              <a:rPr lang="de-DE" sz="3200" b="1" dirty="0">
                <a:solidFill>
                  <a:srgbClr val="FF0000"/>
                </a:solidFill>
                <a:latin typeface="Calibri"/>
                <a:ea typeface="Verdana" pitchFamily="34" charset="0"/>
                <a:cs typeface="Calibri"/>
              </a:rPr>
              <a:t>integrated</a:t>
            </a:r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 languages </a:t>
            </a: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332419" y="1900377"/>
            <a:ext cx="65596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for embedded software engineering. </a:t>
            </a:r>
          </a:p>
        </p:txBody>
      </p:sp>
    </p:spTree>
    <p:extLst>
      <p:ext uri="{BB962C8B-B14F-4D97-AF65-F5344CB8AC3E}">
        <p14:creationId xmlns:p14="http://schemas.microsoft.com/office/powerpoint/2010/main" val="1445122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373839" y="2476441"/>
            <a:ext cx="5993105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latin typeface="Calibri"/>
              <a:cs typeface="Calibri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19847" y="1324313"/>
            <a:ext cx="8114861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 </a:t>
            </a:r>
            <a:r>
              <a:rPr lang="de-DE" sz="3200" b="1" dirty="0">
                <a:solidFill>
                  <a:srgbClr val="FF0000"/>
                </a:solidFill>
                <a:latin typeface="Calibri"/>
                <a:ea typeface="Verdana" pitchFamily="34" charset="0"/>
                <a:cs typeface="Calibri"/>
              </a:rPr>
              <a:t>extensible</a:t>
            </a:r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 set of integrated languages </a:t>
            </a: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332419" y="1900377"/>
            <a:ext cx="65596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for embedded software engineering. </a:t>
            </a:r>
          </a:p>
        </p:txBody>
      </p:sp>
    </p:spTree>
    <p:extLst>
      <p:ext uri="{BB962C8B-B14F-4D97-AF65-F5344CB8AC3E}">
        <p14:creationId xmlns:p14="http://schemas.microsoft.com/office/powerpoint/2010/main" val="28882380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373839" y="2476441"/>
            <a:ext cx="5993105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latin typeface="Calibri"/>
              <a:cs typeface="Calibri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19847" y="1324313"/>
            <a:ext cx="8114861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 extensible set of integrated languages </a:t>
            </a: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332419" y="1900377"/>
            <a:ext cx="65596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for </a:t>
            </a:r>
            <a:r>
              <a:rPr lang="de-DE" sz="3200" b="1" dirty="0">
                <a:solidFill>
                  <a:srgbClr val="FF0000"/>
                </a:solidFill>
                <a:latin typeface="Calibri"/>
                <a:ea typeface="Verdana" pitchFamily="34" charset="0"/>
                <a:cs typeface="Calibri"/>
              </a:rPr>
              <a:t>embedded software</a:t>
            </a:r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 engineering. </a:t>
            </a:r>
          </a:p>
        </p:txBody>
      </p:sp>
    </p:spTree>
    <p:extLst>
      <p:ext uri="{BB962C8B-B14F-4D97-AF65-F5344CB8AC3E}">
        <p14:creationId xmlns:p14="http://schemas.microsoft.com/office/powerpoint/2010/main" val="9535277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373839" y="2476441"/>
            <a:ext cx="5993105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latin typeface="Calibri"/>
              <a:cs typeface="Calibri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19847" y="1324313"/>
            <a:ext cx="8114861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 extensible set of integrated languages </a:t>
            </a: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332419" y="1900377"/>
            <a:ext cx="65596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for embedded software </a:t>
            </a:r>
            <a:r>
              <a:rPr lang="de-DE" sz="3200" b="1" dirty="0">
                <a:solidFill>
                  <a:srgbClr val="FF0000"/>
                </a:solidFill>
                <a:latin typeface="Calibri"/>
                <a:ea typeface="Verdana" pitchFamily="34" charset="0"/>
                <a:cs typeface="Calibri"/>
              </a:rPr>
              <a:t>engineering</a:t>
            </a:r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467775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de-DE" dirty="0" err="1" smtClean="0"/>
              <a:t>mbeddr</a:t>
            </a:r>
            <a:r>
              <a:rPr lang="de-DE" dirty="0" smtClean="0"/>
              <a:t>, 29.10.2013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noProof="0" smtClean="0"/>
              <a:t>Page </a:t>
            </a:r>
            <a:fld id="{AA807A42-CF27-4B84-8583-18EBE418342E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6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48763" y="403227"/>
            <a:ext cx="8445285" cy="960437"/>
          </a:xfrm>
        </p:spPr>
        <p:txBody>
          <a:bodyPr/>
          <a:lstStyle/>
          <a:p>
            <a:r>
              <a:rPr lang="en-GB" dirty="0" smtClean="0"/>
              <a:t>Context.</a:t>
            </a:r>
          </a:p>
          <a:p>
            <a:r>
              <a:rPr lang="en-GB" dirty="0" smtClean="0"/>
              <a:t>What is mbeddr?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348763" y="1628679"/>
            <a:ext cx="8445285" cy="4861700"/>
          </a:xfrm>
        </p:spPr>
        <p:txBody>
          <a:bodyPr/>
          <a:lstStyle/>
          <a:p>
            <a:pPr marL="266700" indent="-266700">
              <a:spcBef>
                <a:spcPct val="0"/>
              </a:spcBef>
            </a:pPr>
            <a:endParaRPr lang="en-US" dirty="0" smtClean="0">
              <a:ea typeface="ＭＳ Ｐゴシック" charset="-128"/>
            </a:endParaRPr>
          </a:p>
          <a:p>
            <a:pPr marL="266700" indent="-266700">
              <a:spcBef>
                <a:spcPct val="0"/>
              </a:spcBef>
              <a:buFont typeface="Symbol" pitchFamily="18" charset="2"/>
              <a:buChar char="-"/>
            </a:pPr>
            <a:endParaRPr lang="en-US" dirty="0">
              <a:ea typeface="ＭＳ Ｐゴシック" charset="-128"/>
            </a:endParaRPr>
          </a:p>
          <a:p>
            <a:pPr>
              <a:buFontTx/>
              <a:buChar char="-"/>
            </a:pPr>
            <a:endParaRPr lang="en-US" dirty="0" smtClean="0"/>
          </a:p>
          <a:p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373839" y="2476441"/>
            <a:ext cx="5993105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latin typeface="Calibri"/>
              <a:cs typeface="Calibri"/>
            </a:endParaRPr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319847" y="1324313"/>
            <a:ext cx="8114861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An extensible set of integrated languages </a:t>
            </a: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332419" y="1900377"/>
            <a:ext cx="655964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Verdana" pitchFamily="34" charset="0"/>
                <a:cs typeface="Calibri"/>
              </a:rPr>
              <a:t>for embedded software engineering. 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366" y="2934474"/>
            <a:ext cx="8230108" cy="287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736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MW_Car_IT_4zu3_2L_E">
  <a:themeElements>
    <a:clrScheme name="BMW GROUP">
      <a:dk1>
        <a:sysClr val="windowText" lastClr="000000"/>
      </a:dk1>
      <a:lt1>
        <a:sysClr val="window" lastClr="FFFFFF"/>
      </a:lt1>
      <a:dk2>
        <a:srgbClr val="595443"/>
      </a:dk2>
      <a:lt2>
        <a:srgbClr val="5678A9"/>
      </a:lt2>
      <a:accent1>
        <a:srgbClr val="00B050"/>
      </a:accent1>
      <a:accent2>
        <a:srgbClr val="FFD600"/>
      </a:accent2>
      <a:accent3>
        <a:srgbClr val="914F28"/>
      </a:accent3>
      <a:accent4>
        <a:srgbClr val="FF0000"/>
      </a:accent4>
      <a:accent5>
        <a:srgbClr val="F19100"/>
      </a:accent5>
      <a:accent6>
        <a:srgbClr val="0070C0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BMW_Car_IT_4zu3_2L_E</Template>
  <TotalTime>0</TotalTime>
  <Words>1357</Words>
  <Application>Microsoft Macintosh PowerPoint</Application>
  <PresentationFormat>Bildschirmpräsentation (4:3)</PresentationFormat>
  <Paragraphs>463</Paragraphs>
  <Slides>40</Slides>
  <Notes>24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1" baseType="lpstr">
      <vt:lpstr>BMW_Car_IT_4zu3_2L_E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Stefan Schmierer</dc:creator>
  <cp:lastModifiedBy>Markus Voelter</cp:lastModifiedBy>
  <cp:revision>12</cp:revision>
  <dcterms:created xsi:type="dcterms:W3CDTF">2013-10-17T12:13:48Z</dcterms:created>
  <dcterms:modified xsi:type="dcterms:W3CDTF">2013-10-25T11:19:22Z</dcterms:modified>
</cp:coreProperties>
</file>