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54" r:id="rId2"/>
    <p:sldId id="456" r:id="rId3"/>
    <p:sldId id="457" r:id="rId4"/>
    <p:sldId id="494" r:id="rId5"/>
    <p:sldId id="493" r:id="rId6"/>
    <p:sldId id="492" r:id="rId7"/>
    <p:sldId id="497" r:id="rId8"/>
    <p:sldId id="495" r:id="rId9"/>
    <p:sldId id="496" r:id="rId10"/>
    <p:sldId id="458" r:id="rId11"/>
    <p:sldId id="471" r:id="rId12"/>
    <p:sldId id="498" r:id="rId13"/>
    <p:sldId id="472" r:id="rId14"/>
    <p:sldId id="459" r:id="rId15"/>
    <p:sldId id="460" r:id="rId16"/>
    <p:sldId id="461" r:id="rId17"/>
    <p:sldId id="462" r:id="rId18"/>
    <p:sldId id="463" r:id="rId19"/>
    <p:sldId id="464" r:id="rId20"/>
    <p:sldId id="489" r:id="rId21"/>
    <p:sldId id="465" r:id="rId22"/>
    <p:sldId id="473" r:id="rId23"/>
    <p:sldId id="491" r:id="rId24"/>
    <p:sldId id="466" r:id="rId25"/>
    <p:sldId id="467" r:id="rId26"/>
    <p:sldId id="468" r:id="rId27"/>
    <p:sldId id="469" r:id="rId28"/>
    <p:sldId id="490" r:id="rId29"/>
    <p:sldId id="470" r:id="rId30"/>
    <p:sldId id="474" r:id="rId31"/>
    <p:sldId id="475" r:id="rId32"/>
    <p:sldId id="476" r:id="rId33"/>
    <p:sldId id="477" r:id="rId34"/>
    <p:sldId id="483" r:id="rId35"/>
    <p:sldId id="484" r:id="rId36"/>
    <p:sldId id="478" r:id="rId37"/>
    <p:sldId id="479" r:id="rId38"/>
    <p:sldId id="480" r:id="rId39"/>
    <p:sldId id="488" r:id="rId40"/>
    <p:sldId id="481" r:id="rId41"/>
    <p:sldId id="482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00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1688" y="-104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29/10/13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smtClean="0"/>
              <a:t>, …)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92827" y="6029216"/>
            <a:ext cx="451067" cy="451067"/>
          </a:xfrm>
          <a:prstGeom prst="rect">
            <a:avLst/>
          </a:prstGeom>
        </p:spPr>
      </p:pic>
      <p:pic>
        <p:nvPicPr>
          <p:cNvPr id="15" name="Picture 14" descr="bmb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3907" y="5831326"/>
            <a:ext cx="1466850" cy="647700"/>
          </a:xfrm>
          <a:prstGeom prst="rect">
            <a:avLst/>
          </a:prstGeom>
        </p:spPr>
      </p:pic>
      <p:pic>
        <p:nvPicPr>
          <p:cNvPr id="66562" name="Picture 2" descr="http://skil.informatik.uni-leipzig.de/blog/wp-content/uploads/2011/11/itemis_logo_rgb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1231" y="5831326"/>
            <a:ext cx="1758605" cy="49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50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56082" y="3642019"/>
            <a:ext cx="9140698" cy="544645"/>
          </a:xfrm>
        </p:spPr>
        <p:txBody>
          <a:bodyPr/>
          <a:lstStyle/>
          <a:p>
            <a:r>
              <a:rPr lang="en-GB" sz="3200" dirty="0" smtClean="0"/>
              <a:t>Simplifying complex Embedded Development processes </a:t>
            </a:r>
          </a:p>
          <a:p>
            <a:r>
              <a:rPr lang="en-GB" sz="3200" dirty="0" smtClean="0"/>
              <a:t>with </a:t>
            </a:r>
            <a:r>
              <a:rPr lang="en-GB" sz="3200" dirty="0" err="1" smtClean="0"/>
              <a:t>mbeddr</a:t>
            </a:r>
            <a:endParaRPr lang="en-GB" sz="32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510863" y="3316818"/>
            <a:ext cx="2508548" cy="319415"/>
          </a:xfrm>
        </p:spPr>
        <p:txBody>
          <a:bodyPr/>
          <a:lstStyle/>
          <a:p>
            <a:r>
              <a:rPr lang="en-GB" dirty="0" smtClean="0"/>
              <a:t>29.10.2013</a:t>
            </a:r>
          </a:p>
          <a:p>
            <a:endParaRPr lang="en-GB" dirty="0" smtClean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56082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Stefan Schmierer</a:t>
            </a:r>
          </a:p>
          <a:p>
            <a:endParaRPr lang="en-GB" sz="1600" dirty="0" smtClean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3834761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Markus Völter, Bernd Kolb</a:t>
            </a:r>
          </a:p>
          <a:p>
            <a:endParaRPr lang="en-GB" sz="1600" dirty="0" smtClean="0"/>
          </a:p>
        </p:txBody>
      </p:sp>
      <p:pic>
        <p:nvPicPr>
          <p:cNvPr id="2" name="Bild 1" descr="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21373" r="10398" b="17256"/>
          <a:stretch/>
        </p:blipFill>
        <p:spPr>
          <a:xfrm>
            <a:off x="1269836" y="814607"/>
            <a:ext cx="6155667" cy="267537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962091" y="1313872"/>
            <a:ext cx="738374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And an IDE for everything.</a:t>
            </a:r>
          </a:p>
        </p:txBody>
      </p:sp>
      <p:pic>
        <p:nvPicPr>
          <p:cNvPr id="12" name="Bild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61" y="2097661"/>
            <a:ext cx="7164288" cy="437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95056"/>
            <a:ext cx="1879600" cy="71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495056"/>
            <a:ext cx="889000" cy="876300"/>
          </a:xfrm>
          <a:prstGeom prst="rect">
            <a:avLst/>
          </a:prstGeom>
        </p:spPr>
      </p:pic>
      <p:pic>
        <p:nvPicPr>
          <p:cNvPr id="17" name="Bild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5355084"/>
            <a:ext cx="812800" cy="292100"/>
          </a:xfrm>
          <a:prstGeom prst="rect">
            <a:avLst/>
          </a:prstGeom>
        </p:spPr>
      </p:pic>
      <p:pic>
        <p:nvPicPr>
          <p:cNvPr id="18" name="Bild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4626743"/>
            <a:ext cx="1584176" cy="501117"/>
          </a:xfrm>
          <a:prstGeom prst="rect">
            <a:avLst/>
          </a:prstGeom>
        </p:spPr>
      </p:pic>
      <p:pic>
        <p:nvPicPr>
          <p:cNvPr id="19" name="Bild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4567064"/>
            <a:ext cx="1763688" cy="91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4386064" y="4876464"/>
            <a:ext cx="52828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Proposal Submitted</a:t>
            </a:r>
          </a:p>
          <a:p>
            <a:pPr algn="l"/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Online any day now!</a:t>
            </a:r>
          </a:p>
          <a:p>
            <a:pPr algn="l"/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Interested Party?</a:t>
            </a:r>
            <a:endParaRPr lang="de-DE" sz="30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227211"/>
            <a:ext cx="3515925" cy="23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2" name="Textfeld 28"/>
          <p:cNvSpPr txBox="1"/>
          <p:nvPr/>
        </p:nvSpPr>
        <p:spPr>
          <a:xfrm>
            <a:off x="323528" y="1772816"/>
            <a:ext cx="8352928" cy="362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Language </a:t>
            </a:r>
            <a:r>
              <a:rPr lang="de-DE" sz="2800" b="1" dirty="0" err="1">
                <a:solidFill>
                  <a:srgbClr val="000000"/>
                </a:solidFill>
                <a:latin typeface="Verdana"/>
                <a:cs typeface="Verdana"/>
              </a:rPr>
              <a:t>Workbench</a:t>
            </a: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Editing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Textual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Symbolic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Tabular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/(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soon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Graphical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Multiple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same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Modular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development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extension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embedding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extfeld 6"/>
          <p:cNvSpPr txBox="1"/>
          <p:nvPr/>
        </p:nvSpPr>
        <p:spPr>
          <a:xfrm>
            <a:off x="323528" y="1676400"/>
            <a:ext cx="835292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aspects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such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type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scopes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completion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find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usages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dataflow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Template-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generation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IDE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target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in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templates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building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extensible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debuggers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200" y="1663824"/>
            <a:ext cx="4543400" cy="2019289"/>
          </a:xfrm>
          <a:prstGeom prst="rect">
            <a:avLst/>
          </a:prstGeom>
        </p:spPr>
      </p:pic>
      <p:sp>
        <p:nvSpPr>
          <p:cNvPr id="12" name="Rechteck 20"/>
          <p:cNvSpPr/>
          <p:nvPr/>
        </p:nvSpPr>
        <p:spPr>
          <a:xfrm>
            <a:off x="935088" y="3648281"/>
            <a:ext cx="5616624" cy="183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21"/>
          <p:cNvSpPr/>
          <p:nvPr/>
        </p:nvSpPr>
        <p:spPr>
          <a:xfrm>
            <a:off x="5515166" y="3490699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22"/>
          <p:cNvSpPr/>
          <p:nvPr/>
        </p:nvSpPr>
        <p:spPr>
          <a:xfrm>
            <a:off x="575048" y="3481503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2" descr="http://www.jetbrains.com/img/logos/logo_jetbrains.gif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007096" y="3512435"/>
            <a:ext cx="2520280" cy="967703"/>
          </a:xfrm>
          <a:prstGeom prst="rect">
            <a:avLst/>
          </a:prstGeom>
          <a:noFill/>
        </p:spPr>
      </p:pic>
      <p:sp>
        <p:nvSpPr>
          <p:cNvPr id="16" name="Rechteck 25"/>
          <p:cNvSpPr/>
          <p:nvPr/>
        </p:nvSpPr>
        <p:spPr>
          <a:xfrm>
            <a:off x="5515166" y="4202777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99592" y="4859560"/>
            <a:ext cx="633811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Apache 2.0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http://jetbrains.com/mps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text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579" y="1524001"/>
            <a:ext cx="7512221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tables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55" y="2319424"/>
            <a:ext cx="8627869" cy="257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Math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2" name="Bild 7"/>
          <p:cNvPicPr>
            <a:picLocks noChangeAspect="1"/>
          </p:cNvPicPr>
          <p:nvPr/>
        </p:nvPicPr>
        <p:blipFill rotWithShape="1">
          <a:blip r:embed="rId2" cstate="print"/>
          <a:srcRect r="49237"/>
          <a:stretch/>
        </p:blipFill>
        <p:spPr>
          <a:xfrm>
            <a:off x="50787" y="1647056"/>
            <a:ext cx="3546022" cy="1168481"/>
          </a:xfrm>
          <a:prstGeom prst="rect">
            <a:avLst/>
          </a:prstGeom>
        </p:spPr>
      </p:pic>
      <p:pic>
        <p:nvPicPr>
          <p:cNvPr id="13" name="Bild 8"/>
          <p:cNvPicPr>
            <a:picLocks noChangeAspect="1"/>
          </p:cNvPicPr>
          <p:nvPr/>
        </p:nvPicPr>
        <p:blipFill rotWithShape="1">
          <a:blip r:embed="rId3" cstate="print"/>
          <a:srcRect r="60720" b="46836"/>
          <a:stretch/>
        </p:blipFill>
        <p:spPr>
          <a:xfrm>
            <a:off x="29807" y="5151662"/>
            <a:ext cx="2219817" cy="765188"/>
          </a:xfrm>
          <a:prstGeom prst="rect">
            <a:avLst/>
          </a:prstGeom>
        </p:spPr>
      </p:pic>
      <p:pic>
        <p:nvPicPr>
          <p:cNvPr id="14" name="Bild 9"/>
          <p:cNvPicPr>
            <a:picLocks noChangeAspect="1"/>
          </p:cNvPicPr>
          <p:nvPr/>
        </p:nvPicPr>
        <p:blipFill rotWithShape="1">
          <a:blip r:embed="rId2" cstate="print"/>
          <a:srcRect l="50472"/>
          <a:stretch/>
        </p:blipFill>
        <p:spPr>
          <a:xfrm>
            <a:off x="3723195" y="1299345"/>
            <a:ext cx="3459740" cy="1168481"/>
          </a:xfrm>
          <a:prstGeom prst="rect">
            <a:avLst/>
          </a:prstGeom>
        </p:spPr>
      </p:pic>
      <p:pic>
        <p:nvPicPr>
          <p:cNvPr id="15" name="Bild 10"/>
          <p:cNvPicPr>
            <a:picLocks noChangeAspect="1"/>
          </p:cNvPicPr>
          <p:nvPr/>
        </p:nvPicPr>
        <p:blipFill rotWithShape="1">
          <a:blip r:embed="rId3" cstate="print"/>
          <a:srcRect l="39173"/>
          <a:stretch/>
        </p:blipFill>
        <p:spPr>
          <a:xfrm>
            <a:off x="2476107" y="4744272"/>
            <a:ext cx="3437548" cy="1439288"/>
          </a:xfrm>
          <a:prstGeom prst="rect">
            <a:avLst/>
          </a:prstGeom>
        </p:spPr>
      </p:pic>
      <p:pic>
        <p:nvPicPr>
          <p:cNvPr id="16" name="Bild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7" y="3025665"/>
            <a:ext cx="9144000" cy="1285687"/>
          </a:xfrm>
          <a:prstGeom prst="rect">
            <a:avLst/>
          </a:prstGeom>
        </p:spPr>
      </p:pic>
      <p:cxnSp>
        <p:nvCxnSpPr>
          <p:cNvPr id="17" name="Gerade Verbindung 12"/>
          <p:cNvCxnSpPr/>
          <p:nvPr/>
        </p:nvCxnSpPr>
        <p:spPr>
          <a:xfrm>
            <a:off x="-7042" y="4599384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/>
          <p:cNvCxnSpPr/>
          <p:nvPr/>
        </p:nvCxnSpPr>
        <p:spPr>
          <a:xfrm>
            <a:off x="-39416" y="2737633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diagrams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055" y="1490958"/>
            <a:ext cx="5846204" cy="4538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Let’s see how it works.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9" name="Picture 8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564" y="2580467"/>
            <a:ext cx="8451486" cy="20534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302274" y="2666077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924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1566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5958" y="137001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292364" y="1152291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680406" y="1152292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09429" y="3526419"/>
            <a:ext cx="6869927" cy="2882349"/>
            <a:chOff x="2449002" y="3546282"/>
            <a:chExt cx="6869927" cy="2882349"/>
          </a:xfrm>
        </p:grpSpPr>
        <p:sp>
          <p:nvSpPr>
            <p:cNvPr id="18" name="Rectangle 17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>
              <a:stCxn id="28" idx="0"/>
              <a:endCxn id="23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9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wn Arrow 31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19027" y="1757912"/>
            <a:ext cx="6163653" cy="3755668"/>
            <a:chOff x="2576223" y="1644593"/>
            <a:chExt cx="6163653" cy="3755668"/>
          </a:xfrm>
        </p:grpSpPr>
        <p:sp>
          <p:nvSpPr>
            <p:cNvPr id="12" name="Rectangle 11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Up-Down Arrow 23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5310" y="1222427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6683784" y="1250691"/>
            <a:ext cx="1254802" cy="282078"/>
          </a:xfrm>
          <a:prstGeom prst="rect">
            <a:avLst/>
          </a:prstGeom>
          <a:noFill/>
        </p:spPr>
      </p:pic>
      <p:pic>
        <p:nvPicPr>
          <p:cNvPr id="13" name="Picture 12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722" y="1258642"/>
            <a:ext cx="2043146" cy="250274"/>
          </a:xfrm>
          <a:prstGeom prst="rect">
            <a:avLst/>
          </a:prstGeom>
        </p:spPr>
      </p:pic>
      <p:pic>
        <p:nvPicPr>
          <p:cNvPr id="1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542467"/>
            <a:ext cx="375822" cy="375822"/>
          </a:xfrm>
          <a:prstGeom prst="rect">
            <a:avLst/>
          </a:prstGeom>
          <a:noFill/>
        </p:spPr>
      </p:pic>
      <p:pic>
        <p:nvPicPr>
          <p:cNvPr id="1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890729"/>
            <a:ext cx="375822" cy="375822"/>
          </a:xfrm>
          <a:prstGeom prst="rect">
            <a:avLst/>
          </a:prstGeom>
          <a:noFill/>
        </p:spPr>
      </p:pic>
      <p:pic>
        <p:nvPicPr>
          <p:cNvPr id="1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590960"/>
            <a:ext cx="375822" cy="375822"/>
          </a:xfrm>
          <a:prstGeom prst="rect">
            <a:avLst/>
          </a:prstGeom>
          <a:noFill/>
        </p:spPr>
      </p:pic>
      <p:pic>
        <p:nvPicPr>
          <p:cNvPr id="1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958831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307093"/>
            <a:ext cx="375822" cy="375822"/>
          </a:xfrm>
          <a:prstGeom prst="rect">
            <a:avLst/>
          </a:prstGeom>
          <a:noFill/>
        </p:spPr>
      </p:pic>
      <p:pic>
        <p:nvPicPr>
          <p:cNvPr id="1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659062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395965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732032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6080294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570027"/>
            <a:ext cx="375822" cy="375822"/>
          </a:xfrm>
          <a:prstGeom prst="rect">
            <a:avLst/>
          </a:prstGeom>
          <a:noFill/>
        </p:spPr>
      </p:pic>
      <p:pic>
        <p:nvPicPr>
          <p:cNvPr id="2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918289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618520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986391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423525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759592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418425"/>
            <a:ext cx="187752" cy="187752"/>
          </a:xfrm>
          <a:prstGeom prst="rect">
            <a:avLst/>
          </a:prstGeom>
          <a:noFill/>
        </p:spPr>
      </p:pic>
      <p:pic>
        <p:nvPicPr>
          <p:cNvPr id="30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726773"/>
            <a:ext cx="187752" cy="187752"/>
          </a:xfrm>
          <a:prstGeom prst="rect">
            <a:avLst/>
          </a:prstGeom>
          <a:noFill/>
        </p:spPr>
      </p:pic>
      <p:pic>
        <p:nvPicPr>
          <p:cNvPr id="3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6180903"/>
            <a:ext cx="187752" cy="18775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355315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423026"/>
            <a:ext cx="187752" cy="187752"/>
          </a:xfrm>
          <a:prstGeom prst="rect">
            <a:avLst/>
          </a:prstGeom>
          <a:noFill/>
        </p:spPr>
      </p:pic>
      <p:pic>
        <p:nvPicPr>
          <p:cNvPr id="3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707284"/>
            <a:ext cx="375822" cy="37582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774995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</a:p>
          <a:p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131" y="2141787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221" y="3801356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3260" y="4792771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681" y="1143258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platzhalter 4"/>
          <p:cNvSpPr txBox="1">
            <a:spLocks/>
          </p:cNvSpPr>
          <p:nvPr/>
        </p:nvSpPr>
        <p:spPr>
          <a:xfrm>
            <a:off x="398490" y="1544638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Language Extension.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735" y="1691387"/>
            <a:ext cx="1621292" cy="4142429"/>
            <a:chOff x="986736" y="1691387"/>
            <a:chExt cx="1621292" cy="4142429"/>
          </a:xfrm>
        </p:grpSpPr>
        <p:grpSp>
          <p:nvGrpSpPr>
            <p:cNvPr id="12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19" name="Right Arrow 1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5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7" name="Right Arrow 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6" name="Flowchart: Document 15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81860" y="1691387"/>
            <a:ext cx="2433117" cy="4142429"/>
            <a:chOff x="4081860" y="1691387"/>
            <a:chExt cx="2433117" cy="4142429"/>
          </a:xfrm>
        </p:grpSpPr>
        <p:grpSp>
          <p:nvGrpSpPr>
            <p:cNvPr id="22" name="Group 85"/>
            <p:cNvGrpSpPr/>
            <p:nvPr/>
          </p:nvGrpSpPr>
          <p:grpSpPr>
            <a:xfrm>
              <a:off x="5266716" y="4435341"/>
              <a:ext cx="405323" cy="337769"/>
              <a:chOff x="1343119" y="957013"/>
              <a:chExt cx="405323" cy="337769"/>
            </a:xfrm>
          </p:grpSpPr>
          <p:sp>
            <p:nvSpPr>
              <p:cNvPr id="33" name="Right Arrow 3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69144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24" name="Group 89"/>
            <p:cNvGrpSpPr/>
            <p:nvPr/>
          </p:nvGrpSpPr>
          <p:grpSpPr>
            <a:xfrm>
              <a:off x="5266717" y="2825070"/>
              <a:ext cx="405323" cy="337769"/>
              <a:chOff x="1343119" y="957013"/>
              <a:chExt cx="405323" cy="337769"/>
            </a:xfrm>
          </p:grpSpPr>
          <p:sp>
            <p:nvSpPr>
              <p:cNvPr id="31" name="Right Arrow 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5" name="Flowchart: Document 24"/>
            <p:cNvSpPr/>
            <p:nvPr/>
          </p:nvSpPr>
          <p:spPr>
            <a:xfrm>
              <a:off x="460760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56607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502764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28" name="Group 119"/>
            <p:cNvGrpSpPr/>
            <p:nvPr/>
          </p:nvGrpSpPr>
          <p:grpSpPr>
            <a:xfrm rot="16200000">
              <a:off x="4047717" y="3477533"/>
              <a:ext cx="609394" cy="541108"/>
              <a:chOff x="1343119" y="957013"/>
              <a:chExt cx="405323" cy="337769"/>
            </a:xfrm>
          </p:grpSpPr>
          <p:sp>
            <p:nvSpPr>
              <p:cNvPr id="29" name="Right Arrow 2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773049" y="1691387"/>
            <a:ext cx="2227934" cy="4199478"/>
            <a:chOff x="1773049" y="1691387"/>
            <a:chExt cx="2227934" cy="4199478"/>
          </a:xfrm>
        </p:grpSpPr>
        <p:grpSp>
          <p:nvGrpSpPr>
            <p:cNvPr id="36" name="Group 41"/>
            <p:cNvGrpSpPr/>
            <p:nvPr/>
          </p:nvGrpSpPr>
          <p:grpSpPr>
            <a:xfrm>
              <a:off x="2954960" y="4435341"/>
              <a:ext cx="405323" cy="337769"/>
              <a:chOff x="1343119" y="957013"/>
              <a:chExt cx="405323" cy="337769"/>
            </a:xfrm>
          </p:grpSpPr>
          <p:sp>
            <p:nvSpPr>
              <p:cNvPr id="46" name="Right Arrow 4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3796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38" name="Group 51"/>
            <p:cNvGrpSpPr/>
            <p:nvPr/>
          </p:nvGrpSpPr>
          <p:grpSpPr>
            <a:xfrm>
              <a:off x="2954961" y="2825070"/>
              <a:ext cx="405323" cy="337769"/>
              <a:chOff x="1343119" y="957013"/>
              <a:chExt cx="405323" cy="337769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9" name="Flowchart: Document 38"/>
            <p:cNvSpPr/>
            <p:nvPr/>
          </p:nvSpPr>
          <p:spPr>
            <a:xfrm>
              <a:off x="2770301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40" name="Flowchart: Multidocument 39"/>
            <p:cNvSpPr/>
            <p:nvPr/>
          </p:nvSpPr>
          <p:spPr>
            <a:xfrm>
              <a:off x="2627464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41" name="Group 129"/>
            <p:cNvGrpSpPr/>
            <p:nvPr/>
          </p:nvGrpSpPr>
          <p:grpSpPr>
            <a:xfrm rot="16200000">
              <a:off x="1738906" y="3477533"/>
              <a:ext cx="609394" cy="541108"/>
              <a:chOff x="1343119" y="957013"/>
              <a:chExt cx="405323" cy="337769"/>
            </a:xfrm>
          </p:grpSpPr>
          <p:sp>
            <p:nvSpPr>
              <p:cNvPr id="42" name="Right Arrow 4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391750" y="1691387"/>
            <a:ext cx="2456785" cy="4142429"/>
            <a:chOff x="6391750" y="1691387"/>
            <a:chExt cx="2456785" cy="4142429"/>
          </a:xfrm>
        </p:grpSpPr>
        <p:grpSp>
          <p:nvGrpSpPr>
            <p:cNvPr id="49" name="Group 102"/>
            <p:cNvGrpSpPr/>
            <p:nvPr/>
          </p:nvGrpSpPr>
          <p:grpSpPr>
            <a:xfrm>
              <a:off x="7600274" y="4435341"/>
              <a:ext cx="405323" cy="337769"/>
              <a:chOff x="1343119" y="957013"/>
              <a:chExt cx="405323" cy="337769"/>
            </a:xfrm>
          </p:grpSpPr>
          <p:sp>
            <p:nvSpPr>
              <p:cNvPr id="60" name="Right Arrow 59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7025005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51" name="Group 109"/>
            <p:cNvGrpSpPr/>
            <p:nvPr/>
          </p:nvGrpSpPr>
          <p:grpSpPr>
            <a:xfrm>
              <a:off x="7600275" y="2825070"/>
              <a:ext cx="405323" cy="337769"/>
              <a:chOff x="1343119" y="957013"/>
              <a:chExt cx="405323" cy="337769"/>
            </a:xfrm>
          </p:grpSpPr>
          <p:sp>
            <p:nvSpPr>
              <p:cNvPr id="58" name="Right Arrow 57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2" name="Flowchart: Document 51"/>
            <p:cNvSpPr/>
            <p:nvPr/>
          </p:nvSpPr>
          <p:spPr>
            <a:xfrm>
              <a:off x="6941162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53" name="Flowchart: Multidocument 52"/>
            <p:cNvSpPr/>
            <p:nvPr/>
          </p:nvSpPr>
          <p:spPr>
            <a:xfrm>
              <a:off x="7899630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7361198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55" name="Group 132"/>
            <p:cNvGrpSpPr/>
            <p:nvPr/>
          </p:nvGrpSpPr>
          <p:grpSpPr>
            <a:xfrm rot="16200000">
              <a:off x="6357607" y="3477532"/>
              <a:ext cx="609394" cy="541108"/>
              <a:chOff x="1343119" y="957013"/>
              <a:chExt cx="405323" cy="337769"/>
            </a:xfrm>
          </p:grpSpPr>
          <p:sp>
            <p:nvSpPr>
              <p:cNvPr id="56" name="Right Arrow 5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3800702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2529153" y="2822929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5104" y="1602728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74753" y="4174006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7554" y="549646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1515188" y="2659620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ent-Up Arrow 14"/>
          <p:cNvSpPr/>
          <p:nvPr/>
        </p:nvSpPr>
        <p:spPr>
          <a:xfrm rot="5400000">
            <a:off x="3269237" y="3879392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/>
          <p:cNvSpPr/>
          <p:nvPr/>
        </p:nvSpPr>
        <p:spPr>
          <a:xfrm rot="5400000">
            <a:off x="4994349" y="5216233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 16"/>
          <p:cNvSpPr/>
          <p:nvPr/>
        </p:nvSpPr>
        <p:spPr bwMode="auto">
          <a:xfrm>
            <a:off x="3118165" y="1921401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1.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Specification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04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139" y="2448734"/>
            <a:ext cx="2949627" cy="2460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9295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98" y="1804825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680" y="1960909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256321" y="2770490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3" name="Down Arrow 12"/>
          <p:cNvSpPr/>
          <p:nvPr/>
        </p:nvSpPr>
        <p:spPr>
          <a:xfrm>
            <a:off x="6638425" y="3820062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Multidocument 13"/>
          <p:cNvSpPr/>
          <p:nvPr/>
        </p:nvSpPr>
        <p:spPr>
          <a:xfrm>
            <a:off x="6256765" y="5124076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804680" y="3403907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2.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Implementation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Do </a:t>
            </a:r>
            <a:r>
              <a:rPr lang="de-DE" sz="4400" b="1" dirty="0" err="1" smtClean="0"/>
              <a:t>we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really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need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to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know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which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middleware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is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used</a:t>
            </a:r>
            <a:r>
              <a:rPr lang="de-DE" sz="4400" b="1" dirty="0" smtClean="0"/>
              <a:t>?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239976" y="1523116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0464" y="2045771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2" name="Chevron 11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28582" y="1423722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4143013" y="1876947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47610" y="2045771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787781" y="3729451"/>
            <a:ext cx="5681601" cy="2331166"/>
            <a:chOff x="3155571" y="3595082"/>
            <a:chExt cx="5681601" cy="233116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3845230" y="3123519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370255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30" name="Group 10"/>
          <p:cNvGrpSpPr/>
          <p:nvPr/>
        </p:nvGrpSpPr>
        <p:grpSpPr>
          <a:xfrm>
            <a:off x="3930743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31" name="Chevron 30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758861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1"/>
            <a:endCxn id="33" idx="1"/>
          </p:cNvCxnSpPr>
          <p:nvPr/>
        </p:nvCxnSpPr>
        <p:spPr>
          <a:xfrm flipV="1">
            <a:off x="4273292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77889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918375" y="3174521"/>
            <a:ext cx="5179754" cy="3049767"/>
            <a:chOff x="3155886" y="3174521"/>
            <a:chExt cx="5179754" cy="3049767"/>
          </a:xfrm>
        </p:grpSpPr>
        <p:sp>
          <p:nvSpPr>
            <p:cNvPr id="37" name="Down Arrow 36"/>
            <p:cNvSpPr/>
            <p:nvPr/>
          </p:nvSpPr>
          <p:spPr>
            <a:xfrm>
              <a:off x="5213020" y="3174521"/>
              <a:ext cx="989372" cy="43994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5886" y="3903389"/>
              <a:ext cx="5179754" cy="23208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7374" y="1334808"/>
            <a:ext cx="5475242" cy="2474012"/>
            <a:chOff x="4382493" y="1334808"/>
            <a:chExt cx="5475242" cy="2474012"/>
          </a:xfrm>
        </p:grpSpPr>
        <p:sp>
          <p:nvSpPr>
            <p:cNvPr id="11" name="Rectangle 10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03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239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33160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67374" y="4091364"/>
            <a:ext cx="5475242" cy="2426898"/>
            <a:chOff x="4382493" y="4091364"/>
            <a:chExt cx="5475242" cy="2426898"/>
          </a:xfrm>
        </p:grpSpPr>
        <p:sp>
          <p:nvSpPr>
            <p:cNvPr id="19" name="Rectangle 18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Mbeddr</a:t>
            </a:r>
            <a:r>
              <a:rPr lang="en-GB" dirty="0" smtClean="0"/>
              <a:t> + </a:t>
            </a:r>
            <a:r>
              <a:rPr lang="en-GB" dirty="0" err="1" smtClean="0"/>
              <a:t>autosar</a:t>
            </a:r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hteck 8"/>
          <p:cNvSpPr/>
          <p:nvPr/>
        </p:nvSpPr>
        <p:spPr>
          <a:xfrm>
            <a:off x="1832262" y="2458800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39384263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85"/>
          <p:cNvGrpSpPr/>
          <p:nvPr/>
        </p:nvGrpSpPr>
        <p:grpSpPr>
          <a:xfrm>
            <a:off x="4081062" y="4276961"/>
            <a:ext cx="405323" cy="337769"/>
            <a:chOff x="1343119" y="957013"/>
            <a:chExt cx="405323" cy="337769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05793" y="313934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4081063" y="2666690"/>
            <a:ext cx="405323" cy="337769"/>
            <a:chOff x="1343119" y="957013"/>
            <a:chExt cx="405323" cy="337769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0969" y="4774718"/>
            <a:ext cx="4028983" cy="957767"/>
            <a:chOff x="1343342" y="4933098"/>
            <a:chExt cx="4028983" cy="957767"/>
          </a:xfrm>
        </p:grpSpPr>
        <p:sp>
          <p:nvSpPr>
            <p:cNvPr id="18" name="Flowchart: Multidocument 17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22" name="Flowchart: Document 21"/>
          <p:cNvSpPr/>
          <p:nvPr/>
        </p:nvSpPr>
        <p:spPr>
          <a:xfrm>
            <a:off x="3834833" y="153300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0" descr="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21373" r="10398" b="17256"/>
          <a:stretch/>
        </p:blipFill>
        <p:spPr>
          <a:xfrm>
            <a:off x="1269836" y="2156259"/>
            <a:ext cx="6155667" cy="267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integrated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144512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extensible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2888238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embedded software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engineering. </a:t>
            </a:r>
          </a:p>
        </p:txBody>
      </p:sp>
    </p:spTree>
    <p:extLst>
      <p:ext uri="{BB962C8B-B14F-4D97-AF65-F5344CB8AC3E}">
        <p14:creationId xmlns:p14="http://schemas.microsoft.com/office/powerpoint/2010/main" val="9535277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engineering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67775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66" y="2934474"/>
            <a:ext cx="8230108" cy="28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73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BMW_Car_IT_4zu3_2L_E</Template>
  <TotalTime>0</TotalTime>
  <Words>1391</Words>
  <Application>Microsoft Macintosh PowerPoint</Application>
  <PresentationFormat>Bildschirmpräsentation (4:3)</PresentationFormat>
  <Paragraphs>478</Paragraphs>
  <Slides>41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BMW_Car_IT_4zu3_2L_E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Markus Voelter</cp:lastModifiedBy>
  <cp:revision>14</cp:revision>
  <dcterms:created xsi:type="dcterms:W3CDTF">2013-10-17T12:13:48Z</dcterms:created>
  <dcterms:modified xsi:type="dcterms:W3CDTF">2013-10-29T09:15:02Z</dcterms:modified>
</cp:coreProperties>
</file>