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142" r:id="rId1"/>
  </p:sldMasterIdLst>
  <p:notesMasterIdLst>
    <p:notesMasterId r:id="rId23"/>
  </p:notesMasterIdLst>
  <p:handoutMasterIdLst>
    <p:handoutMasterId r:id="rId24"/>
  </p:handoutMasterIdLst>
  <p:sldIdLst>
    <p:sldId id="529" r:id="rId2"/>
    <p:sldId id="495" r:id="rId3"/>
    <p:sldId id="514" r:id="rId4"/>
    <p:sldId id="497" r:id="rId5"/>
    <p:sldId id="515" r:id="rId6"/>
    <p:sldId id="516" r:id="rId7"/>
    <p:sldId id="517" r:id="rId8"/>
    <p:sldId id="536" r:id="rId9"/>
    <p:sldId id="518" r:id="rId10"/>
    <p:sldId id="519" r:id="rId11"/>
    <p:sldId id="520" r:id="rId12"/>
    <p:sldId id="530" r:id="rId13"/>
    <p:sldId id="531" r:id="rId14"/>
    <p:sldId id="539" r:id="rId15"/>
    <p:sldId id="540" r:id="rId16"/>
    <p:sldId id="541" r:id="rId17"/>
    <p:sldId id="542" r:id="rId18"/>
    <p:sldId id="543" r:id="rId19"/>
    <p:sldId id="544" r:id="rId20"/>
    <p:sldId id="532" r:id="rId21"/>
    <p:sldId id="534" r:id="rId22"/>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ACEF"/>
    <a:srgbClr val="33CCF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5196" autoAdjust="0"/>
  </p:normalViewPr>
  <p:slideViewPr>
    <p:cSldViewPr>
      <p:cViewPr varScale="1">
        <p:scale>
          <a:sx n="61" d="100"/>
          <a:sy n="61" d="100"/>
        </p:scale>
        <p:origin x="67" y="90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12/6/2024</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12/6/2024</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F2D8CC3F-ADB2-4AF7-880C-111F7E6C7FE6}" type="slidenum">
              <a:rPr lang="en-US" altLang="en-US" smtClean="0"/>
              <a:pPr>
                <a:defRPr/>
              </a:pPr>
              <a:t>4</a:t>
            </a:fld>
            <a:endParaRPr lang="en-US" altLang="en-US"/>
          </a:p>
        </p:txBody>
      </p:sp>
    </p:spTree>
    <p:extLst>
      <p:ext uri="{BB962C8B-B14F-4D97-AF65-F5344CB8AC3E}">
        <p14:creationId xmlns:p14="http://schemas.microsoft.com/office/powerpoint/2010/main" val="397777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pPr>
                <a:defRPr/>
              </a:pPr>
              <a:t>6 December 2024</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pPr>
                <a:defRPr/>
              </a:pPr>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pPr>
                <a:defRPr/>
              </a:pPr>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pPr>
                <a:defRPr/>
              </a:pPr>
              <a:t>6 December 2024</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pPr>
                <a:defRPr/>
              </a:pPr>
              <a:t>6 December 2024</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pPr>
                <a:defRPr/>
              </a:pPr>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pPr>
                <a:defRPr/>
              </a:pPr>
              <a:t>6 December 2024</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pPr>
                <a:defRPr/>
              </a:pPr>
              <a:t>6 December 2024</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pPr>
                <a:defRPr/>
              </a:pPr>
              <a:t>6 December 2024</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pPr>
                <a:defRPr/>
              </a:pPr>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pPr>
                <a:defRPr/>
              </a:pPr>
              <a:t>6 December 2024</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pPr>
                <a:defRPr/>
              </a:pPr>
              <a:t>6 December 2024</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EGB1201 – JAVA PROGRAMMING</a:t>
            </a:r>
            <a:br>
              <a:rPr lang="en-IN" sz="2800" b="1">
                <a:solidFill>
                  <a:schemeClr val="tx1"/>
                </a:solidFill>
                <a:latin typeface="Times New Roman" pitchFamily="18" charset="0"/>
                <a:cs typeface="Times New Roman" pitchFamily="18" charset="0"/>
              </a:rPr>
            </a:br>
            <a:endParaRPr lang="en-IN" sz="2800" b="1" dirty="0">
              <a:solidFill>
                <a:schemeClr val="tx1"/>
              </a:solidFill>
              <a:latin typeface="Times New Roman" pitchFamily="18" charset="0"/>
              <a:cs typeface="Times New Roman" pitchFamily="18" charset="0"/>
            </a:endParaRPr>
          </a:p>
        </p:txBody>
      </p:sp>
      <p:sp>
        <p:nvSpPr>
          <p:cNvPr id="7" name="Footer Placeholder 4"/>
          <p:cNvSpPr txBox="1">
            <a:spLocks/>
          </p:cNvSpPr>
          <p:nvPr/>
        </p:nvSpPr>
        <p:spPr>
          <a:xfrm>
            <a:off x="762000" y="1123950"/>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Electronics and Communication Engineering</a:t>
            </a:r>
          </a:p>
          <a:p>
            <a:pPr algn="ctr">
              <a:defRPr/>
            </a:pPr>
            <a:r>
              <a:rPr lang="en-US" sz="2500" b="1" dirty="0">
                <a:solidFill>
                  <a:schemeClr val="tx1"/>
                </a:solidFill>
                <a:latin typeface="Times New Roman" pitchFamily="18" charset="0"/>
                <a:cs typeface="Times New Roman" pitchFamily="18" charset="0"/>
              </a:rPr>
              <a:t>Academic Year: 2024 – 2025 (Odd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:8115U23EC001</a:t>
            </a:r>
          </a:p>
          <a:p>
            <a:pPr>
              <a:defRPr/>
            </a:pPr>
            <a:r>
              <a:rPr lang="en-US" sz="2500" b="1" dirty="0">
                <a:solidFill>
                  <a:schemeClr val="tx1"/>
                </a:solidFill>
                <a:latin typeface="Times New Roman" pitchFamily="18" charset="0"/>
                <a:cs typeface="Times New Roman" pitchFamily="18" charset="0"/>
              </a:rPr>
              <a:t>Name					:AARTHI.S</a:t>
            </a:r>
          </a:p>
          <a:p>
            <a:pPr>
              <a:defRPr/>
            </a:pPr>
            <a:r>
              <a:rPr lang="en-US" sz="2500" b="1" dirty="0">
                <a:solidFill>
                  <a:schemeClr val="tx1"/>
                </a:solidFill>
                <a:latin typeface="Times New Roman" pitchFamily="18" charset="0"/>
                <a:cs typeface="Times New Roman" pitchFamily="18" charset="0"/>
              </a:rPr>
              <a:t>Year					:II</a:t>
            </a:r>
          </a:p>
          <a:p>
            <a:pPr>
              <a:defRPr/>
            </a:pPr>
            <a:r>
              <a:rPr lang="en-US" sz="2500" b="1" dirty="0">
                <a:solidFill>
                  <a:schemeClr val="tx1"/>
                </a:solidFill>
                <a:latin typeface="Times New Roman" pitchFamily="18" charset="0"/>
                <a:cs typeface="Times New Roman" pitchFamily="18" charset="0"/>
              </a:rPr>
              <a:t>Semester				:III</a:t>
            </a:r>
          </a:p>
          <a:p>
            <a:pPr>
              <a:defRPr/>
            </a:pPr>
            <a:endParaRPr lang="en-US" sz="2500"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EGB1201 – JAVA PROGRAMMING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CA39-F852-6A6D-B959-E7D4008CDFD0}"/>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 (Cont..)</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F2A74E67-274F-57B0-F638-7412ED223D3F}"/>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sp>
        <p:nvSpPr>
          <p:cNvPr id="3" name="Content Placeholder 2">
            <a:extLst>
              <a:ext uri="{FF2B5EF4-FFF2-40B4-BE49-F238E27FC236}">
                <a16:creationId xmlns:a16="http://schemas.microsoft.com/office/drawing/2014/main" id="{F49DAC3F-E57C-3018-3D68-7A5417F75691}"/>
              </a:ext>
            </a:extLst>
          </p:cNvPr>
          <p:cNvSpPr>
            <a:spLocks noGrp="1"/>
          </p:cNvSpPr>
          <p:nvPr>
            <p:ph sz="quarter" idx="1"/>
          </p:nvPr>
        </p:nvSpPr>
        <p:spPr/>
        <p:txBody>
          <a:bodyPr>
            <a:normAutofit fontScale="85000" lnSpcReduction="10000"/>
          </a:bodyPr>
          <a:lstStyle/>
          <a:p>
            <a:r>
              <a:rPr lang="en-US" dirty="0">
                <a:latin typeface="Times New Roman" pitchFamily="18" charset="0"/>
                <a:cs typeface="Times New Roman" pitchFamily="18" charset="0"/>
              </a:rPr>
              <a:t>4. </a:t>
            </a:r>
            <a:r>
              <a:rPr lang="en-US" b="1" dirty="0">
                <a:latin typeface="Times New Roman" pitchFamily="18" charset="0"/>
                <a:cs typeface="Times New Roman" pitchFamily="18" charset="0"/>
              </a:rPr>
              <a:t>Unit Conversion (Press 4):</a:t>
            </a:r>
            <a:r>
              <a:rPr lang="en-US" dirty="0">
                <a:latin typeface="Times New Roman" pitchFamily="18" charset="0"/>
                <a:cs typeface="Times New Roman" pitchFamily="18" charset="0"/>
              </a:rPr>
              <a:t>This section includes conversions between units such as converting inches to centimeters, converting decimal to binary, or converting hexadecimal to decimal. Various cases are provided for different types of conversions (e.g., Case 3 for decimal to binary, Case 9 for octal to decimal).</a:t>
            </a:r>
          </a:p>
          <a:p>
            <a:r>
              <a:rPr lang="en-US" dirty="0">
                <a:latin typeface="Times New Roman" pitchFamily="18" charset="0"/>
                <a:cs typeface="Times New Roman" pitchFamily="18" charset="0"/>
              </a:rPr>
              <a:t>5. </a:t>
            </a:r>
            <a:r>
              <a:rPr lang="en-US" b="1" dirty="0">
                <a:latin typeface="Times New Roman" pitchFamily="18" charset="0"/>
                <a:cs typeface="Times New Roman" pitchFamily="18" charset="0"/>
              </a:rPr>
              <a:t>Invalid </a:t>
            </a:r>
            <a:r>
              <a:rPr lang="en-US" b="1" dirty="0" err="1">
                <a:latin typeface="Times New Roman" pitchFamily="18" charset="0"/>
                <a:cs typeface="Times New Roman" pitchFamily="18" charset="0"/>
              </a:rPr>
              <a:t>Case</a:t>
            </a:r>
            <a:r>
              <a:rPr lang="en-US" dirty="0" err="1">
                <a:latin typeface="Times New Roman" pitchFamily="18" charset="0"/>
                <a:cs typeface="Times New Roman" pitchFamily="18" charset="0"/>
              </a:rPr>
              <a:t>:If</a:t>
            </a:r>
            <a:r>
              <a:rPr lang="en-US" dirty="0">
                <a:latin typeface="Times New Roman" pitchFamily="18" charset="0"/>
                <a:cs typeface="Times New Roman" pitchFamily="18" charset="0"/>
              </a:rPr>
              <a:t> the user enters an invalid option, the flowchart directs them to an "invalid case" before ending the process.</a:t>
            </a:r>
          </a:p>
          <a:p>
            <a:r>
              <a:rPr lang="en-US" dirty="0">
                <a:latin typeface="Times New Roman" pitchFamily="18" charset="0"/>
                <a:cs typeface="Times New Roman" pitchFamily="18" charset="0"/>
              </a:rPr>
              <a:t>Each step includes decisions (Yes/No) that guide the flow to the appropriate action or calculation. The diagram concludes with an "end" point after all cases are processed.</a:t>
            </a:r>
            <a:endParaRPr lang="en-IN" dirty="0">
              <a:latin typeface="Times New Roman" pitchFamily="18" charset="0"/>
              <a:cs typeface="Times New Roman" pitchFamily="18" charset="0"/>
            </a:endParaRPr>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EGB1201 – JAVA PROGRAMMING  </a:t>
            </a:r>
          </a:p>
        </p:txBody>
      </p:sp>
    </p:spTree>
    <p:extLst>
      <p:ext uri="{BB962C8B-B14F-4D97-AF65-F5344CB8AC3E}">
        <p14:creationId xmlns:p14="http://schemas.microsoft.com/office/powerpoint/2010/main" val="3259449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E8CD-B6C3-C340-0D91-BCD437C40468}"/>
              </a:ext>
            </a:extLst>
          </p:cNvPr>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List of Modules</a:t>
            </a:r>
          </a:p>
        </p:txBody>
      </p:sp>
      <p:sp>
        <p:nvSpPr>
          <p:cNvPr id="5"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EGB1201 – JAVA PROGRAMMING  </a:t>
            </a:r>
          </a:p>
        </p:txBody>
      </p:sp>
      <p:sp>
        <p:nvSpPr>
          <p:cNvPr id="6" name="Slide Number Placeholder 5">
            <a:extLst>
              <a:ext uri="{FF2B5EF4-FFF2-40B4-BE49-F238E27FC236}">
                <a16:creationId xmlns:a16="http://schemas.microsoft.com/office/drawing/2014/main" id="{2A144F88-4A41-564C-4A77-41044675C317}"/>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3" name="Content Placeholder 2">
            <a:extLst>
              <a:ext uri="{FF2B5EF4-FFF2-40B4-BE49-F238E27FC236}">
                <a16:creationId xmlns:a16="http://schemas.microsoft.com/office/drawing/2014/main" id="{F498DCEC-7ACA-7687-5074-5D991881E0C3}"/>
              </a:ext>
            </a:extLst>
          </p:cNvPr>
          <p:cNvSpPr>
            <a:spLocks noGrp="1"/>
          </p:cNvSpPr>
          <p:nvPr>
            <p:ph sz="quarter" idx="1"/>
          </p:nvPr>
        </p:nvSpPr>
        <p:spPr/>
        <p:txBody>
          <a:bodyPr/>
          <a:lstStyle/>
          <a:p>
            <a:r>
              <a:rPr lang="en-IN" dirty="0">
                <a:latin typeface="Times New Roman" pitchFamily="18" charset="0"/>
                <a:cs typeface="Times New Roman" pitchFamily="18" charset="0"/>
              </a:rPr>
              <a:t>1.Input module</a:t>
            </a:r>
          </a:p>
          <a:p>
            <a:r>
              <a:rPr lang="en-IN" dirty="0">
                <a:latin typeface="Times New Roman" pitchFamily="18" charset="0"/>
                <a:cs typeface="Times New Roman" pitchFamily="18" charset="0"/>
              </a:rPr>
              <a:t>2.Basic Operation Module</a:t>
            </a:r>
          </a:p>
          <a:p>
            <a:r>
              <a:rPr lang="en-IN" dirty="0">
                <a:latin typeface="Times New Roman" pitchFamily="18" charset="0"/>
                <a:cs typeface="Times New Roman" pitchFamily="18" charset="0"/>
              </a:rPr>
              <a:t>3.Scientific Operation Module</a:t>
            </a:r>
          </a:p>
          <a:p>
            <a:r>
              <a:rPr lang="en-IN" dirty="0">
                <a:latin typeface="Times New Roman" pitchFamily="18" charset="0"/>
                <a:cs typeface="Times New Roman" pitchFamily="18" charset="0"/>
              </a:rPr>
              <a:t>4.User Interfacemodule</a:t>
            </a:r>
          </a:p>
          <a:p>
            <a:r>
              <a:rPr lang="en-IN" dirty="0">
                <a:latin typeface="Times New Roman" pitchFamily="18" charset="0"/>
                <a:cs typeface="Times New Roman" pitchFamily="18" charset="0"/>
              </a:rPr>
              <a:t>5.Error Handling Module</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538875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sp>
        <p:nvSpPr>
          <p:cNvPr id="5" name="Content Placeholder 4"/>
          <p:cNvSpPr>
            <a:spLocks noGrp="1"/>
          </p:cNvSpPr>
          <p:nvPr>
            <p:ph sz="quarter" idx="1"/>
          </p:nvPr>
        </p:nvSpPr>
        <p:spPr/>
        <p:txBody>
          <a:bodyPr>
            <a:normAutofit fontScale="85000" lnSpcReduction="20000"/>
          </a:bodyPr>
          <a:lstStyle/>
          <a:p>
            <a:r>
              <a:rPr lang="en-US" b="1" dirty="0"/>
              <a:t>1. Input Module</a:t>
            </a:r>
          </a:p>
          <a:p>
            <a:r>
              <a:rPr lang="en-US" dirty="0"/>
              <a:t>Handles user input, including numeric values, operations, and mode selections (Basic or Scientific). It validates and processes the data for calculations.</a:t>
            </a:r>
          </a:p>
          <a:p>
            <a:r>
              <a:rPr lang="en-US" b="1" dirty="0"/>
              <a:t>2. Basic Operation Module</a:t>
            </a:r>
          </a:p>
          <a:p>
            <a:r>
              <a:rPr lang="en-US" dirty="0"/>
              <a:t>Performs fundamental arithmetic calculations such as addition, subtraction, multiplication, and division. It handles simple mathematical operations in </a:t>
            </a:r>
            <a:r>
              <a:rPr lang="en-US" b="1" dirty="0"/>
              <a:t>Basic Mode</a:t>
            </a:r>
            <a:r>
              <a:rPr lang="en-US" dirty="0"/>
              <a:t>.</a:t>
            </a:r>
          </a:p>
          <a:p>
            <a:r>
              <a:rPr lang="en-US" b="1" dirty="0"/>
              <a:t>3. Scientific Operation Module</a:t>
            </a:r>
          </a:p>
          <a:p>
            <a:r>
              <a:rPr lang="en-US" dirty="0"/>
              <a:t>Handles advanced mathematical operations like trigonometric functions (sine, cosine), logarithms, exponentials, and square roots, available in </a:t>
            </a:r>
            <a:r>
              <a:rPr lang="en-US" b="1" dirty="0"/>
              <a:t>Scientific Mode</a:t>
            </a:r>
            <a:r>
              <a:rPr lang="en-US" dirty="0"/>
              <a:t>.</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EGB1201 – JAVA PROGRAMMING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Module Description (Cont..)</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5" name="Content Placeholder 4"/>
          <p:cNvSpPr>
            <a:spLocks noGrp="1"/>
          </p:cNvSpPr>
          <p:nvPr>
            <p:ph sz="quarter" idx="1"/>
          </p:nvPr>
        </p:nvSpPr>
        <p:spPr/>
        <p:txBody>
          <a:bodyPr>
            <a:normAutofit/>
          </a:bodyPr>
          <a:lstStyle/>
          <a:p>
            <a:r>
              <a:rPr lang="en-US" sz="2200" b="1" dirty="0"/>
              <a:t>4. User Interface Module</a:t>
            </a:r>
          </a:p>
          <a:p>
            <a:r>
              <a:rPr lang="en-US" sz="2200" dirty="0"/>
              <a:t>Provides the graphical interface for user interaction, including buttons, input fields, and displays, designed using </a:t>
            </a:r>
            <a:r>
              <a:rPr lang="en-US" sz="2200" b="1" dirty="0"/>
              <a:t>Swing</a:t>
            </a:r>
            <a:r>
              <a:rPr lang="en-US" sz="2200" dirty="0"/>
              <a:t> or </a:t>
            </a:r>
            <a:r>
              <a:rPr lang="en-US" sz="2200" b="1" dirty="0" err="1"/>
              <a:t>JavaFX</a:t>
            </a:r>
            <a:r>
              <a:rPr lang="en-US" sz="2200" dirty="0"/>
              <a:t> for a seamless experience.</a:t>
            </a:r>
          </a:p>
          <a:p>
            <a:r>
              <a:rPr lang="en-US" sz="2200" b="1" dirty="0"/>
              <a:t>5. Error Handling Module</a:t>
            </a:r>
          </a:p>
          <a:p>
            <a:r>
              <a:rPr lang="en-US" sz="2200" dirty="0"/>
              <a:t>Manages input errors (e.g., division by zero, invalid expressions) and displays appropriate error messages, ensuring smooth operation and preventing crashes.</a:t>
            </a:r>
          </a:p>
          <a:p>
            <a:endParaRPr lang="en-US" sz="2200" dirty="0"/>
          </a:p>
        </p:txBody>
      </p:sp>
      <p:sp>
        <p:nvSpPr>
          <p:cNvPr id="7"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EGB1201 – JAVA PROGRAMMING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08BC-009F-5EE1-E5FE-E43C9C364A69}"/>
              </a:ext>
            </a:extLst>
          </p:cNvPr>
          <p:cNvSpPr>
            <a:spLocks noGrp="1"/>
          </p:cNvSpPr>
          <p:nvPr>
            <p:ph type="title"/>
          </p:nvPr>
        </p:nvSpPr>
        <p:spPr>
          <a:xfrm>
            <a:off x="457198" y="101917"/>
            <a:ext cx="8229600" cy="742950"/>
          </a:xfrm>
          <a:solidFill>
            <a:schemeClr val="bg2">
              <a:lumMod val="75000"/>
            </a:schemeClr>
          </a:solidFill>
        </p:spPr>
        <p:txBody>
          <a:bodyPr/>
          <a:lstStyle/>
          <a:p>
            <a:pPr algn="ctr"/>
            <a:r>
              <a:rPr lang="en-GB" dirty="0"/>
              <a:t>PROGRAM</a:t>
            </a:r>
            <a:endParaRPr lang="en-IN" dirty="0"/>
          </a:p>
        </p:txBody>
      </p:sp>
      <p:sp>
        <p:nvSpPr>
          <p:cNvPr id="3" name="Footer Placeholder 2">
            <a:extLst>
              <a:ext uri="{FF2B5EF4-FFF2-40B4-BE49-F238E27FC236}">
                <a16:creationId xmlns:a16="http://schemas.microsoft.com/office/drawing/2014/main" id="{2263FE2D-0CC0-883D-4121-1918EE5CCC7A}"/>
              </a:ext>
            </a:extLst>
          </p:cNvPr>
          <p:cNvSpPr>
            <a:spLocks noGrp="1"/>
          </p:cNvSpPr>
          <p:nvPr>
            <p:ph type="ftr" sz="quarter" idx="11"/>
          </p:nvPr>
        </p:nvSpPr>
        <p:spPr/>
        <p:txBody>
          <a:bodyPr/>
          <a:lstStyle/>
          <a:p>
            <a:pPr>
              <a:defRPr/>
            </a:pPr>
            <a:r>
              <a:rPr lang="en-US" dirty="0"/>
              <a:t>EGB1201 – JAVA PROGRAMMING  </a:t>
            </a:r>
          </a:p>
        </p:txBody>
      </p:sp>
      <p:sp>
        <p:nvSpPr>
          <p:cNvPr id="4" name="Slide Number Placeholder 3">
            <a:extLst>
              <a:ext uri="{FF2B5EF4-FFF2-40B4-BE49-F238E27FC236}">
                <a16:creationId xmlns:a16="http://schemas.microsoft.com/office/drawing/2014/main" id="{1B5B72EB-CAD5-C8A4-2A1C-E256D5EE16A3}"/>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pic>
        <p:nvPicPr>
          <p:cNvPr id="13" name="Picture 12">
            <a:extLst>
              <a:ext uri="{FF2B5EF4-FFF2-40B4-BE49-F238E27FC236}">
                <a16:creationId xmlns:a16="http://schemas.microsoft.com/office/drawing/2014/main" id="{5AC51A35-96D5-2390-BB0A-6729B8B7BA91}"/>
              </a:ext>
            </a:extLst>
          </p:cNvPr>
          <p:cNvPicPr>
            <a:picLocks noChangeAspect="1"/>
          </p:cNvPicPr>
          <p:nvPr/>
        </p:nvPicPr>
        <p:blipFill>
          <a:blip r:embed="rId2"/>
          <a:stretch>
            <a:fillRect/>
          </a:stretch>
        </p:blipFill>
        <p:spPr>
          <a:xfrm>
            <a:off x="491065" y="873230"/>
            <a:ext cx="4081096" cy="3536844"/>
          </a:xfrm>
          <a:prstGeom prst="rect">
            <a:avLst/>
          </a:prstGeom>
        </p:spPr>
      </p:pic>
      <p:pic>
        <p:nvPicPr>
          <p:cNvPr id="15" name="Picture 14">
            <a:extLst>
              <a:ext uri="{FF2B5EF4-FFF2-40B4-BE49-F238E27FC236}">
                <a16:creationId xmlns:a16="http://schemas.microsoft.com/office/drawing/2014/main" id="{59EBC4EF-DB2E-6482-186A-7E30915B33E7}"/>
              </a:ext>
            </a:extLst>
          </p:cNvPr>
          <p:cNvPicPr>
            <a:picLocks noChangeAspect="1"/>
          </p:cNvPicPr>
          <p:nvPr/>
        </p:nvPicPr>
        <p:blipFill>
          <a:blip r:embed="rId3"/>
          <a:stretch>
            <a:fillRect/>
          </a:stretch>
        </p:blipFill>
        <p:spPr>
          <a:xfrm>
            <a:off x="4536948" y="873231"/>
            <a:ext cx="4343400" cy="3832120"/>
          </a:xfrm>
          <a:prstGeom prst="rect">
            <a:avLst/>
          </a:prstGeom>
        </p:spPr>
      </p:pic>
    </p:spTree>
    <p:extLst>
      <p:ext uri="{BB962C8B-B14F-4D97-AF65-F5344CB8AC3E}">
        <p14:creationId xmlns:p14="http://schemas.microsoft.com/office/powerpoint/2010/main" val="401758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EEA-31F7-9C91-7AB9-C0D091832DF5}"/>
              </a:ext>
            </a:extLst>
          </p:cNvPr>
          <p:cNvSpPr>
            <a:spLocks noGrp="1"/>
          </p:cNvSpPr>
          <p:nvPr>
            <p:ph type="title"/>
          </p:nvPr>
        </p:nvSpPr>
        <p:spPr>
          <a:solidFill>
            <a:srgbClr val="A9ACEF"/>
          </a:solidFill>
        </p:spPr>
        <p:txBody>
          <a:bodyPr/>
          <a:lstStyle/>
          <a:p>
            <a:pPr algn="ctr"/>
            <a:r>
              <a:rPr lang="en-GB" dirty="0"/>
              <a:t>PROGRAM</a:t>
            </a:r>
            <a:endParaRPr lang="en-IN" dirty="0"/>
          </a:p>
        </p:txBody>
      </p:sp>
      <p:sp>
        <p:nvSpPr>
          <p:cNvPr id="3" name="Footer Placeholder 2">
            <a:extLst>
              <a:ext uri="{FF2B5EF4-FFF2-40B4-BE49-F238E27FC236}">
                <a16:creationId xmlns:a16="http://schemas.microsoft.com/office/drawing/2014/main" id="{3CE22135-687A-4932-3E02-7536C26BAFAA}"/>
              </a:ext>
            </a:extLst>
          </p:cNvPr>
          <p:cNvSpPr>
            <a:spLocks noGrp="1"/>
          </p:cNvSpPr>
          <p:nvPr>
            <p:ph type="ftr" sz="quarter" idx="11"/>
          </p:nvPr>
        </p:nvSpPr>
        <p:spPr>
          <a:xfrm>
            <a:off x="2971800" y="4767263"/>
            <a:ext cx="3505200" cy="274320"/>
          </a:xfrm>
        </p:spPr>
        <p:txBody>
          <a:bodyPr/>
          <a:lstStyle/>
          <a:p>
            <a:pPr>
              <a:defRPr/>
            </a:pPr>
            <a:r>
              <a:rPr lang="en-US" dirty="0"/>
              <a:t>EGB1201 – JAVA PROGRAMMING  </a:t>
            </a:r>
          </a:p>
        </p:txBody>
      </p:sp>
      <p:sp>
        <p:nvSpPr>
          <p:cNvPr id="4" name="Slide Number Placeholder 3">
            <a:extLst>
              <a:ext uri="{FF2B5EF4-FFF2-40B4-BE49-F238E27FC236}">
                <a16:creationId xmlns:a16="http://schemas.microsoft.com/office/drawing/2014/main" id="{C6DA4ECC-526B-71B0-9775-2A3C63A1CF18}"/>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pic>
        <p:nvPicPr>
          <p:cNvPr id="18" name="Content Placeholder 17">
            <a:extLst>
              <a:ext uri="{FF2B5EF4-FFF2-40B4-BE49-F238E27FC236}">
                <a16:creationId xmlns:a16="http://schemas.microsoft.com/office/drawing/2014/main" id="{3218D252-A82E-B39D-CA42-C24AB804CE32}"/>
              </a:ext>
            </a:extLst>
          </p:cNvPr>
          <p:cNvPicPr>
            <a:picLocks noGrp="1" noChangeAspect="1"/>
          </p:cNvPicPr>
          <p:nvPr>
            <p:ph sz="quarter" idx="1"/>
          </p:nvPr>
        </p:nvPicPr>
        <p:blipFill>
          <a:blip r:embed="rId2"/>
          <a:stretch>
            <a:fillRect/>
          </a:stretch>
        </p:blipFill>
        <p:spPr>
          <a:xfrm>
            <a:off x="1603248" y="832855"/>
            <a:ext cx="4336577" cy="3477790"/>
          </a:xfrm>
        </p:spPr>
      </p:pic>
      <p:pic>
        <p:nvPicPr>
          <p:cNvPr id="22" name="Picture 21">
            <a:extLst>
              <a:ext uri="{FF2B5EF4-FFF2-40B4-BE49-F238E27FC236}">
                <a16:creationId xmlns:a16="http://schemas.microsoft.com/office/drawing/2014/main" id="{4932CF89-3720-B26E-A3CB-2810A5151C57}"/>
              </a:ext>
            </a:extLst>
          </p:cNvPr>
          <p:cNvPicPr>
            <a:picLocks noChangeAspect="1"/>
          </p:cNvPicPr>
          <p:nvPr/>
        </p:nvPicPr>
        <p:blipFill>
          <a:blip r:embed="rId3"/>
          <a:stretch>
            <a:fillRect/>
          </a:stretch>
        </p:blipFill>
        <p:spPr>
          <a:xfrm>
            <a:off x="1603248" y="4334138"/>
            <a:ext cx="4429743" cy="409632"/>
          </a:xfrm>
          <a:prstGeom prst="rect">
            <a:avLst/>
          </a:prstGeom>
        </p:spPr>
      </p:pic>
    </p:spTree>
    <p:extLst>
      <p:ext uri="{BB962C8B-B14F-4D97-AF65-F5344CB8AC3E}">
        <p14:creationId xmlns:p14="http://schemas.microsoft.com/office/powerpoint/2010/main" val="163108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50FB-4883-EA7F-278B-7FB7B2E7B288}"/>
              </a:ext>
            </a:extLst>
          </p:cNvPr>
          <p:cNvSpPr>
            <a:spLocks noGrp="1"/>
          </p:cNvSpPr>
          <p:nvPr>
            <p:ph type="title"/>
          </p:nvPr>
        </p:nvSpPr>
        <p:spPr>
          <a:solidFill>
            <a:schemeClr val="bg2">
              <a:lumMod val="75000"/>
            </a:schemeClr>
          </a:solidFill>
        </p:spPr>
        <p:txBody>
          <a:bodyPr/>
          <a:lstStyle/>
          <a:p>
            <a:pPr algn="ctr"/>
            <a:r>
              <a:rPr lang="en-GB" dirty="0"/>
              <a:t>OUTPUT</a:t>
            </a:r>
            <a:endParaRPr lang="en-IN" dirty="0"/>
          </a:p>
        </p:txBody>
      </p:sp>
      <p:sp>
        <p:nvSpPr>
          <p:cNvPr id="3" name="Footer Placeholder 2">
            <a:extLst>
              <a:ext uri="{FF2B5EF4-FFF2-40B4-BE49-F238E27FC236}">
                <a16:creationId xmlns:a16="http://schemas.microsoft.com/office/drawing/2014/main" id="{22E5561A-2D4D-A21D-934A-724BA1740A50}"/>
              </a:ext>
            </a:extLst>
          </p:cNvPr>
          <p:cNvSpPr>
            <a:spLocks noGrp="1"/>
          </p:cNvSpPr>
          <p:nvPr>
            <p:ph type="ftr" sz="quarter" idx="11"/>
          </p:nvPr>
        </p:nvSpPr>
        <p:spPr/>
        <p:txBody>
          <a:bodyPr/>
          <a:lstStyle/>
          <a:p>
            <a:pPr>
              <a:defRPr/>
            </a:pPr>
            <a:r>
              <a:rPr lang="en-US" dirty="0"/>
              <a:t>EGB1201 – JAVA PROGRAMMING  </a:t>
            </a:r>
          </a:p>
        </p:txBody>
      </p:sp>
      <p:sp>
        <p:nvSpPr>
          <p:cNvPr id="4" name="Slide Number Placeholder 3">
            <a:extLst>
              <a:ext uri="{FF2B5EF4-FFF2-40B4-BE49-F238E27FC236}">
                <a16:creationId xmlns:a16="http://schemas.microsoft.com/office/drawing/2014/main" id="{943F9147-3752-3D2A-F665-47CEC9D6298B}"/>
              </a:ext>
            </a:extLst>
          </p:cNvPr>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pic>
        <p:nvPicPr>
          <p:cNvPr id="5" name="Picture 4">
            <a:extLst>
              <a:ext uri="{FF2B5EF4-FFF2-40B4-BE49-F238E27FC236}">
                <a16:creationId xmlns:a16="http://schemas.microsoft.com/office/drawing/2014/main" id="{510051C0-AE2C-0F7E-9F1A-3727ECF01D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073701"/>
            <a:ext cx="2397691" cy="3477110"/>
          </a:xfrm>
          <a:prstGeom prst="rect">
            <a:avLst/>
          </a:prstGeom>
        </p:spPr>
      </p:pic>
      <p:pic>
        <p:nvPicPr>
          <p:cNvPr id="6" name="Picture 5">
            <a:extLst>
              <a:ext uri="{FF2B5EF4-FFF2-40B4-BE49-F238E27FC236}">
                <a16:creationId xmlns:a16="http://schemas.microsoft.com/office/drawing/2014/main" id="{31FCE9B1-8FC4-0041-92CE-210DD26DC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924" y="1107043"/>
            <a:ext cx="2217369" cy="3477110"/>
          </a:xfrm>
          <a:prstGeom prst="rect">
            <a:avLst/>
          </a:prstGeom>
        </p:spPr>
      </p:pic>
      <p:pic>
        <p:nvPicPr>
          <p:cNvPr id="7" name="Picture 6">
            <a:extLst>
              <a:ext uri="{FF2B5EF4-FFF2-40B4-BE49-F238E27FC236}">
                <a16:creationId xmlns:a16="http://schemas.microsoft.com/office/drawing/2014/main" id="{9D3D471A-2896-C8F2-4F43-6888C5A92A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040358"/>
            <a:ext cx="2146883" cy="3543795"/>
          </a:xfrm>
          <a:prstGeom prst="rect">
            <a:avLst/>
          </a:prstGeom>
        </p:spPr>
      </p:pic>
    </p:spTree>
    <p:extLst>
      <p:ext uri="{BB962C8B-B14F-4D97-AF65-F5344CB8AC3E}">
        <p14:creationId xmlns:p14="http://schemas.microsoft.com/office/powerpoint/2010/main" val="47920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5D1FBE-F35A-426D-F92D-C40F3B7FCD3E}"/>
              </a:ext>
            </a:extLst>
          </p:cNvPr>
          <p:cNvSpPr>
            <a:spLocks noGrp="1"/>
          </p:cNvSpPr>
          <p:nvPr>
            <p:ph type="ftr" sz="quarter" idx="11"/>
          </p:nvPr>
        </p:nvSpPr>
        <p:spPr/>
        <p:txBody>
          <a:bodyPr/>
          <a:lstStyle/>
          <a:p>
            <a:pPr>
              <a:defRPr/>
            </a:pPr>
            <a:r>
              <a:rPr lang="en-US" dirty="0"/>
              <a:t>EGB1201 – JAVA PROGRAMMING  </a:t>
            </a:r>
          </a:p>
        </p:txBody>
      </p:sp>
      <p:sp>
        <p:nvSpPr>
          <p:cNvPr id="4" name="Slide Number Placeholder 3">
            <a:extLst>
              <a:ext uri="{FF2B5EF4-FFF2-40B4-BE49-F238E27FC236}">
                <a16:creationId xmlns:a16="http://schemas.microsoft.com/office/drawing/2014/main" id="{70129444-E980-6D30-BAFB-A71F85DDF136}"/>
              </a:ext>
            </a:extLst>
          </p:cNvPr>
          <p:cNvSpPr>
            <a:spLocks noGrp="1"/>
          </p:cNvSpPr>
          <p:nvPr>
            <p:ph type="sldNum" sz="quarter" idx="12"/>
          </p:nvPr>
        </p:nvSpPr>
        <p:spPr/>
        <p:txBody>
          <a:bodyPr/>
          <a:lstStyle/>
          <a:p>
            <a:pPr>
              <a:defRPr/>
            </a:pPr>
            <a:fld id="{0E14ABD8-B1EB-4C07-9937-C8C4E38BDF00}" type="slidenum">
              <a:rPr lang="en-US" altLang="en-US" smtClean="0"/>
              <a:pPr>
                <a:defRPr/>
              </a:pPr>
              <a:t>17</a:t>
            </a:fld>
            <a:endParaRPr lang="en-US" altLang="en-US"/>
          </a:p>
        </p:txBody>
      </p:sp>
      <p:sp>
        <p:nvSpPr>
          <p:cNvPr id="6" name="Title 1">
            <a:extLst>
              <a:ext uri="{FF2B5EF4-FFF2-40B4-BE49-F238E27FC236}">
                <a16:creationId xmlns:a16="http://schemas.microsoft.com/office/drawing/2014/main" id="{5A5980FC-99C1-7A1B-C514-5FD1025C9D61}"/>
              </a:ext>
            </a:extLst>
          </p:cNvPr>
          <p:cNvSpPr>
            <a:spLocks noGrp="1"/>
          </p:cNvSpPr>
          <p:nvPr>
            <p:ph type="title"/>
          </p:nvPr>
        </p:nvSpPr>
        <p:spPr>
          <a:xfrm>
            <a:off x="457200" y="114300"/>
            <a:ext cx="8229600" cy="742950"/>
          </a:xfrm>
          <a:solidFill>
            <a:schemeClr val="bg2">
              <a:lumMod val="75000"/>
            </a:schemeClr>
          </a:solidFill>
        </p:spPr>
        <p:txBody>
          <a:bodyPr/>
          <a:lstStyle/>
          <a:p>
            <a:pPr algn="ctr"/>
            <a:r>
              <a:rPr lang="en-GB" dirty="0"/>
              <a:t>OUTPUT</a:t>
            </a:r>
            <a:endParaRPr lang="en-IN" dirty="0"/>
          </a:p>
        </p:txBody>
      </p:sp>
      <p:pic>
        <p:nvPicPr>
          <p:cNvPr id="7" name="Content Placeholder 6">
            <a:extLst>
              <a:ext uri="{FF2B5EF4-FFF2-40B4-BE49-F238E27FC236}">
                <a16:creationId xmlns:a16="http://schemas.microsoft.com/office/drawing/2014/main" id="{7AA18EA2-332C-3402-5E09-4734E8226346}"/>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578201" y="987964"/>
            <a:ext cx="2320447" cy="3648584"/>
          </a:xfrm>
          <a:prstGeom prst="rect">
            <a:avLst/>
          </a:prstGeom>
        </p:spPr>
      </p:pic>
      <p:pic>
        <p:nvPicPr>
          <p:cNvPr id="8" name="Picture 7">
            <a:extLst>
              <a:ext uri="{FF2B5EF4-FFF2-40B4-BE49-F238E27FC236}">
                <a16:creationId xmlns:a16="http://schemas.microsoft.com/office/drawing/2014/main" id="{BDBB0548-4706-2EC4-DA76-E3A5E4969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1040358"/>
            <a:ext cx="2438400" cy="3543795"/>
          </a:xfrm>
          <a:prstGeom prst="rect">
            <a:avLst/>
          </a:prstGeom>
        </p:spPr>
      </p:pic>
      <p:pic>
        <p:nvPicPr>
          <p:cNvPr id="9" name="Picture 8">
            <a:extLst>
              <a:ext uri="{FF2B5EF4-FFF2-40B4-BE49-F238E27FC236}">
                <a16:creationId xmlns:a16="http://schemas.microsoft.com/office/drawing/2014/main" id="{B7F3FBF1-40B9-77C1-DDD4-C70A3F3CCF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3599" y="1034878"/>
            <a:ext cx="2622199" cy="3467584"/>
          </a:xfrm>
          <a:prstGeom prst="rect">
            <a:avLst/>
          </a:prstGeom>
        </p:spPr>
      </p:pic>
    </p:spTree>
    <p:extLst>
      <p:ext uri="{BB962C8B-B14F-4D97-AF65-F5344CB8AC3E}">
        <p14:creationId xmlns:p14="http://schemas.microsoft.com/office/powerpoint/2010/main" val="2716580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5AAB662-7B6A-D1E5-09B9-E86F9C989982}"/>
              </a:ext>
            </a:extLst>
          </p:cNvPr>
          <p:cNvSpPr>
            <a:spLocks noGrp="1"/>
          </p:cNvSpPr>
          <p:nvPr>
            <p:ph type="ftr" sz="quarter" idx="11"/>
          </p:nvPr>
        </p:nvSpPr>
        <p:spPr/>
        <p:txBody>
          <a:bodyPr/>
          <a:lstStyle/>
          <a:p>
            <a:pPr>
              <a:defRPr/>
            </a:pPr>
            <a:r>
              <a:rPr lang="en-US" dirty="0"/>
              <a:t>EGB1201 – JAVA PROGRAMMING  </a:t>
            </a:r>
          </a:p>
        </p:txBody>
      </p:sp>
      <p:sp>
        <p:nvSpPr>
          <p:cNvPr id="4" name="Slide Number Placeholder 3">
            <a:extLst>
              <a:ext uri="{FF2B5EF4-FFF2-40B4-BE49-F238E27FC236}">
                <a16:creationId xmlns:a16="http://schemas.microsoft.com/office/drawing/2014/main" id="{7939B67E-5E5E-C9A6-FF44-B206105A6B40}"/>
              </a:ext>
            </a:extLst>
          </p:cNvPr>
          <p:cNvSpPr>
            <a:spLocks noGrp="1"/>
          </p:cNvSpPr>
          <p:nvPr>
            <p:ph type="sldNum" sz="quarter" idx="12"/>
          </p:nvPr>
        </p:nvSpPr>
        <p:spPr/>
        <p:txBody>
          <a:bodyPr/>
          <a:lstStyle/>
          <a:p>
            <a:pPr>
              <a:defRPr/>
            </a:pPr>
            <a:fld id="{0E14ABD8-B1EB-4C07-9937-C8C4E38BDF00}" type="slidenum">
              <a:rPr lang="en-US" altLang="en-US" smtClean="0"/>
              <a:pPr>
                <a:defRPr/>
              </a:pPr>
              <a:t>18</a:t>
            </a:fld>
            <a:endParaRPr lang="en-US" altLang="en-US"/>
          </a:p>
        </p:txBody>
      </p:sp>
      <p:sp>
        <p:nvSpPr>
          <p:cNvPr id="6" name="Title 1">
            <a:extLst>
              <a:ext uri="{FF2B5EF4-FFF2-40B4-BE49-F238E27FC236}">
                <a16:creationId xmlns:a16="http://schemas.microsoft.com/office/drawing/2014/main" id="{45BED87B-B03B-A8FB-27B8-294800E2F879}"/>
              </a:ext>
            </a:extLst>
          </p:cNvPr>
          <p:cNvSpPr>
            <a:spLocks noGrp="1"/>
          </p:cNvSpPr>
          <p:nvPr>
            <p:ph type="title"/>
          </p:nvPr>
        </p:nvSpPr>
        <p:spPr>
          <a:xfrm>
            <a:off x="457200" y="114300"/>
            <a:ext cx="8229600" cy="742950"/>
          </a:xfrm>
          <a:solidFill>
            <a:schemeClr val="bg2">
              <a:lumMod val="75000"/>
            </a:schemeClr>
          </a:solidFill>
        </p:spPr>
        <p:txBody>
          <a:bodyPr/>
          <a:lstStyle/>
          <a:p>
            <a:pPr algn="ctr"/>
            <a:r>
              <a:rPr lang="en-GB" dirty="0"/>
              <a:t>OUTPUT</a:t>
            </a:r>
            <a:endParaRPr lang="en-IN" dirty="0"/>
          </a:p>
        </p:txBody>
      </p:sp>
      <p:pic>
        <p:nvPicPr>
          <p:cNvPr id="8" name="Content Placeholder 7">
            <a:extLst>
              <a:ext uri="{FF2B5EF4-FFF2-40B4-BE49-F238E27FC236}">
                <a16:creationId xmlns:a16="http://schemas.microsoft.com/office/drawing/2014/main" id="{298978C0-B448-BFBF-D97D-320F06D42B1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57200" y="1047750"/>
            <a:ext cx="2657782" cy="3381847"/>
          </a:xfrm>
          <a:prstGeom prst="rect">
            <a:avLst/>
          </a:prstGeom>
        </p:spPr>
      </p:pic>
      <p:pic>
        <p:nvPicPr>
          <p:cNvPr id="9" name="Picture 8">
            <a:extLst>
              <a:ext uri="{FF2B5EF4-FFF2-40B4-BE49-F238E27FC236}">
                <a16:creationId xmlns:a16="http://schemas.microsoft.com/office/drawing/2014/main" id="{CE984F02-9187-F38E-D532-529AB293B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522" y="1047749"/>
            <a:ext cx="2516498" cy="3381847"/>
          </a:xfrm>
          <a:prstGeom prst="rect">
            <a:avLst/>
          </a:prstGeom>
        </p:spPr>
      </p:pic>
      <p:pic>
        <p:nvPicPr>
          <p:cNvPr id="10" name="Picture 9">
            <a:extLst>
              <a:ext uri="{FF2B5EF4-FFF2-40B4-BE49-F238E27FC236}">
                <a16:creationId xmlns:a16="http://schemas.microsoft.com/office/drawing/2014/main" id="{FD310F8D-C1FB-8316-3460-A7EEE20275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3848" y="1047749"/>
            <a:ext cx="2277451" cy="3315163"/>
          </a:xfrm>
          <a:prstGeom prst="rect">
            <a:avLst/>
          </a:prstGeom>
        </p:spPr>
      </p:pic>
    </p:spTree>
    <p:extLst>
      <p:ext uri="{BB962C8B-B14F-4D97-AF65-F5344CB8AC3E}">
        <p14:creationId xmlns:p14="http://schemas.microsoft.com/office/powerpoint/2010/main" val="2650314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C73BAD-5C28-DFE1-52DF-230F6CF2A85F}"/>
              </a:ext>
            </a:extLst>
          </p:cNvPr>
          <p:cNvSpPr>
            <a:spLocks noGrp="1"/>
          </p:cNvSpPr>
          <p:nvPr>
            <p:ph type="ftr" sz="quarter" idx="11"/>
          </p:nvPr>
        </p:nvSpPr>
        <p:spPr/>
        <p:txBody>
          <a:bodyPr/>
          <a:lstStyle/>
          <a:p>
            <a:pPr>
              <a:defRPr/>
            </a:pPr>
            <a:r>
              <a:rPr lang="en-US" dirty="0"/>
              <a:t>EGB1201 – JAVA PROGRAMMING  </a:t>
            </a:r>
          </a:p>
        </p:txBody>
      </p:sp>
      <p:sp>
        <p:nvSpPr>
          <p:cNvPr id="4" name="Slide Number Placeholder 3">
            <a:extLst>
              <a:ext uri="{FF2B5EF4-FFF2-40B4-BE49-F238E27FC236}">
                <a16:creationId xmlns:a16="http://schemas.microsoft.com/office/drawing/2014/main" id="{D39B00C6-9F9B-CF0E-66C4-4023172C044F}"/>
              </a:ext>
            </a:extLst>
          </p:cNvPr>
          <p:cNvSpPr>
            <a:spLocks noGrp="1"/>
          </p:cNvSpPr>
          <p:nvPr>
            <p:ph type="sldNum" sz="quarter" idx="12"/>
          </p:nvPr>
        </p:nvSpPr>
        <p:spPr/>
        <p:txBody>
          <a:bodyPr/>
          <a:lstStyle/>
          <a:p>
            <a:pPr>
              <a:defRPr/>
            </a:pPr>
            <a:fld id="{0E14ABD8-B1EB-4C07-9937-C8C4E38BDF00}" type="slidenum">
              <a:rPr lang="en-US" altLang="en-US" smtClean="0"/>
              <a:pPr>
                <a:defRPr/>
              </a:pPr>
              <a:t>19</a:t>
            </a:fld>
            <a:endParaRPr lang="en-US" altLang="en-US"/>
          </a:p>
        </p:txBody>
      </p:sp>
      <p:sp>
        <p:nvSpPr>
          <p:cNvPr id="6" name="Title 1">
            <a:extLst>
              <a:ext uri="{FF2B5EF4-FFF2-40B4-BE49-F238E27FC236}">
                <a16:creationId xmlns:a16="http://schemas.microsoft.com/office/drawing/2014/main" id="{694519EA-0B8E-0185-0D4A-F4FC8C680EFF}"/>
              </a:ext>
            </a:extLst>
          </p:cNvPr>
          <p:cNvSpPr>
            <a:spLocks noGrp="1"/>
          </p:cNvSpPr>
          <p:nvPr>
            <p:ph type="title"/>
          </p:nvPr>
        </p:nvSpPr>
        <p:spPr>
          <a:xfrm>
            <a:off x="457200" y="114300"/>
            <a:ext cx="8229600" cy="742950"/>
          </a:xfrm>
          <a:solidFill>
            <a:schemeClr val="bg2">
              <a:lumMod val="75000"/>
            </a:schemeClr>
          </a:solidFill>
        </p:spPr>
        <p:txBody>
          <a:bodyPr/>
          <a:lstStyle/>
          <a:p>
            <a:pPr algn="ctr"/>
            <a:r>
              <a:rPr lang="en-GB" dirty="0"/>
              <a:t>OUTPUT</a:t>
            </a:r>
            <a:endParaRPr lang="en-IN" dirty="0"/>
          </a:p>
        </p:txBody>
      </p:sp>
      <p:pic>
        <p:nvPicPr>
          <p:cNvPr id="7" name="Content Placeholder 6">
            <a:extLst>
              <a:ext uri="{FF2B5EF4-FFF2-40B4-BE49-F238E27FC236}">
                <a16:creationId xmlns:a16="http://schemas.microsoft.com/office/drawing/2014/main" id="{FCCA0C61-D205-145D-17A6-EDC1C1C795B0}"/>
              </a:ext>
            </a:extLst>
          </p:cNvPr>
          <p:cNvPicPr>
            <a:picLocks noGrp="1" noChangeAspect="1"/>
          </p:cNvPicPr>
          <p:nvPr>
            <p:ph sz="quarter" idx="1"/>
          </p:nvPr>
        </p:nvPicPr>
        <p:blipFill>
          <a:blip r:embed="rId2"/>
          <a:stretch>
            <a:fillRect/>
          </a:stretch>
        </p:blipFill>
        <p:spPr>
          <a:xfrm>
            <a:off x="642919" y="1047750"/>
            <a:ext cx="2524477" cy="3428999"/>
          </a:xfrm>
          <a:prstGeom prst="rect">
            <a:avLst/>
          </a:prstGeom>
        </p:spPr>
      </p:pic>
      <p:pic>
        <p:nvPicPr>
          <p:cNvPr id="8" name="Picture 7">
            <a:extLst>
              <a:ext uri="{FF2B5EF4-FFF2-40B4-BE49-F238E27FC236}">
                <a16:creationId xmlns:a16="http://schemas.microsoft.com/office/drawing/2014/main" id="{DCBCBD5E-7899-6A1A-218C-3502ADB69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1047750"/>
            <a:ext cx="3305806" cy="3238952"/>
          </a:xfrm>
          <a:prstGeom prst="rect">
            <a:avLst/>
          </a:prstGeom>
        </p:spPr>
      </p:pic>
    </p:spTree>
    <p:extLst>
      <p:ext uri="{BB962C8B-B14F-4D97-AF65-F5344CB8AC3E}">
        <p14:creationId xmlns:p14="http://schemas.microsoft.com/office/powerpoint/2010/main" val="132871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A59926A3-D6DE-BF77-88C6-09EA205A58DB}"/>
              </a:ext>
            </a:extLst>
          </p:cNvPr>
          <p:cNvSpPr>
            <a:spLocks noGrp="1"/>
          </p:cNvSpPr>
          <p:nvPr>
            <p:ph type="ftr" sz="quarter" idx="11"/>
          </p:nvPr>
        </p:nvSpPr>
        <p:spPr>
          <a:xfrm>
            <a:off x="2438400" y="4767263"/>
            <a:ext cx="4340352" cy="376237"/>
          </a:xfrm>
        </p:spPr>
        <p:txBody>
          <a:bodyPr/>
          <a:lstStyle/>
          <a:p>
            <a:pPr>
              <a:defRPr/>
            </a:pPr>
            <a:r>
              <a:rPr lang="en-US" sz="1200" dirty="0">
                <a:latin typeface="Times New Roman" pitchFamily="18" charset="0"/>
                <a:cs typeface="Times New Roman" pitchFamily="18" charset="0"/>
              </a:rPr>
              <a:t>EGB1201 – JAVA PROGRAMMING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457200" y="914400"/>
            <a:ext cx="8229600" cy="3703320"/>
          </a:xfrm>
        </p:spPr>
        <p:style>
          <a:lnRef idx="2">
            <a:schemeClr val="accent1"/>
          </a:lnRef>
          <a:fillRef idx="1">
            <a:schemeClr val="lt1"/>
          </a:fillRef>
          <a:effectRef idx="0">
            <a:schemeClr val="accent1"/>
          </a:effectRef>
          <a:fontRef idx="minor">
            <a:schemeClr val="dk1"/>
          </a:fontRef>
        </p:style>
        <p:txBody>
          <a:bodyPr/>
          <a:lstStyle/>
          <a:p>
            <a:pPr algn="ctr"/>
            <a:endParaRPr lang="en-IN"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cs typeface="Times New Roman" pitchFamily="18" charset="0"/>
            </a:endParaRPr>
          </a:p>
          <a:p>
            <a:pPr algn="ctr"/>
            <a:endParaRPr lang="en-IN"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cs typeface="Times New Roman" pitchFamily="18" charset="0"/>
            </a:endParaRPr>
          </a:p>
          <a:p>
            <a:pPr marL="0" indent="0" algn="ctr">
              <a:buNone/>
            </a:pPr>
            <a:endParaRPr lang="en-IN"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Showcard Gothic" pitchFamily="82" charset="0"/>
              <a:cs typeface="Times New Roman" pitchFamily="18" charset="0"/>
            </a:endParaRPr>
          </a:p>
          <a:p>
            <a:pPr algn="ctr"/>
            <a:r>
              <a:rPr lang="en-IN" sz="4800" dirty="0">
                <a:ln w="0"/>
                <a:solidFill>
                  <a:schemeClr val="tx1"/>
                </a:solidFill>
                <a:effectLst>
                  <a:outerShdw blurRad="38100" dist="19050" dir="2700000" algn="tl" rotWithShape="0">
                    <a:schemeClr val="dk1">
                      <a:alpha val="40000"/>
                    </a:schemeClr>
                  </a:outerShdw>
                </a:effectLst>
                <a:latin typeface="Segoe UI Black" panose="020B0A02040204020203" pitchFamily="34" charset="0"/>
                <a:ea typeface="Segoe UI Black" panose="020B0A02040204020203" pitchFamily="34" charset="0"/>
                <a:cs typeface="Times New Roman" pitchFamily="18" charset="0"/>
              </a:rPr>
              <a:t>SCIENTIFIC CALCULATOR</a:t>
            </a:r>
          </a:p>
        </p:txBody>
      </p:sp>
    </p:spTree>
    <p:extLst>
      <p:ext uri="{BB962C8B-B14F-4D97-AF65-F5344CB8AC3E}">
        <p14:creationId xmlns:p14="http://schemas.microsoft.com/office/powerpoint/2010/main" val="425515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Results and Discussion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20</a:t>
            </a:fld>
            <a:endParaRPr lang="en-US" altLang="en-US"/>
          </a:p>
        </p:txBody>
      </p:sp>
      <p:sp>
        <p:nvSpPr>
          <p:cNvPr id="5" name="Content Placeholder 4"/>
          <p:cNvSpPr>
            <a:spLocks noGrp="1"/>
          </p:cNvSpPr>
          <p:nvPr>
            <p:ph sz="quarter" idx="1"/>
          </p:nvPr>
        </p:nvSpPr>
        <p:spPr/>
        <p:txBody>
          <a:bodyPr>
            <a:normAutofit/>
          </a:bodyPr>
          <a:lstStyle/>
          <a:p>
            <a:r>
              <a:rPr lang="en-US" sz="2000" b="1" dirty="0"/>
              <a:t>Results </a:t>
            </a:r>
          </a:p>
          <a:p>
            <a:r>
              <a:rPr lang="en-US" b="1" dirty="0"/>
              <a:t> </a:t>
            </a:r>
            <a:r>
              <a:rPr lang="en-US" sz="1600" dirty="0"/>
              <a:t>The Java-based scientific calculator successfully handles basic arithmetic operations and advanced scientific functions like trigonometry and logarithms. The user interface is intuitive, and error handling ensures that invalid inputs are managed properly. The application performs well across multiple platforms, offering accurate results in both </a:t>
            </a:r>
            <a:r>
              <a:rPr lang="en-US" sz="1600" b="1" dirty="0"/>
              <a:t>Basic Mode</a:t>
            </a:r>
            <a:r>
              <a:rPr lang="en-US" sz="1600" dirty="0"/>
              <a:t> and </a:t>
            </a:r>
            <a:r>
              <a:rPr lang="en-US" sz="1600" b="1" dirty="0"/>
              <a:t>Scientific Mode</a:t>
            </a:r>
            <a:r>
              <a:rPr lang="en-US" sz="1600" dirty="0"/>
              <a:t>.</a:t>
            </a:r>
          </a:p>
          <a:p>
            <a:r>
              <a:rPr lang="en-US" dirty="0"/>
              <a:t>Discussion </a:t>
            </a:r>
          </a:p>
          <a:p>
            <a:r>
              <a:rPr lang="en-US" sz="1600" dirty="0"/>
              <a:t>The calculator provides reliable functionality and a smooth user experience. It is efficient for basic and complex operations, though future enhancements like memory functions or a history feature could improve usability. The use of Java ensures cross-platform compatibility, and error handling prevents crashes, making it a robust tool for everyday and scientific calculations.</a:t>
            </a:r>
          </a:p>
          <a:p>
            <a:endParaRPr lang="en-US"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EGB1201 – JAVA PROGRAMMING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Conclusion</a:t>
            </a:r>
            <a:endParaRPr lang="en-US" b="1"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21</a:t>
            </a:fld>
            <a:endParaRPr lang="en-US" altLang="en-US"/>
          </a:p>
        </p:txBody>
      </p:sp>
      <p:sp>
        <p:nvSpPr>
          <p:cNvPr id="5" name="Content Placeholder 4"/>
          <p:cNvSpPr>
            <a:spLocks noGrp="1"/>
          </p:cNvSpPr>
          <p:nvPr>
            <p:ph sz="quarter" idx="1"/>
          </p:nvPr>
        </p:nvSpPr>
        <p:spPr/>
        <p:txBody>
          <a:bodyPr>
            <a:normAutofit/>
          </a:bodyPr>
          <a:lstStyle/>
          <a:p>
            <a:pPr>
              <a:buNone/>
            </a:pPr>
            <a:endParaRPr lang="en-US" sz="2200" b="1" dirty="0"/>
          </a:p>
          <a:p>
            <a:r>
              <a:rPr lang="en-US" sz="2200" dirty="0"/>
              <a:t>The Java-based scientific calculator successfully meets the goal of providing both basic and advanced mathematical functionalities in a user-friendly interface. With accurate calculations, intuitive controls, and effective error handling, it offers a reliable tool for performing everyday and scientific calculations across different platforms. The use of Java ensures cross-platform compatibility, making it accessible to a wide range of users. Looking forward, potential improvements include adding memory features, optimizing performance for complex operations, and improving the overall user experience.</a:t>
            </a:r>
          </a:p>
          <a:p>
            <a:endParaRPr lang="en-US" sz="2200" dirty="0"/>
          </a:p>
        </p:txBody>
      </p:sp>
      <p:sp>
        <p:nvSpPr>
          <p:cNvPr id="6" name="Footer Placeholder 4">
            <a:extLst>
              <a:ext uri="{FF2B5EF4-FFF2-40B4-BE49-F238E27FC236}">
                <a16:creationId xmlns:a16="http://schemas.microsoft.com/office/drawing/2014/main" id="{4D95C9AB-6F24-D9B7-D1F9-29164BA10B30}"/>
              </a:ext>
            </a:extLst>
          </p:cNvPr>
          <p:cNvSpPr>
            <a:spLocks noGrp="1"/>
          </p:cNvSpPr>
          <p:nvPr>
            <p:ph type="ftr" sz="quarter" idx="11"/>
          </p:nvPr>
        </p:nvSpPr>
        <p:spPr>
          <a:xfrm>
            <a:off x="3124200" y="4767263"/>
            <a:ext cx="4038600" cy="376237"/>
          </a:xfrm>
        </p:spPr>
        <p:txBody>
          <a:bodyPr/>
          <a:lstStyle/>
          <a:p>
            <a:pPr>
              <a:defRPr/>
            </a:pPr>
            <a:r>
              <a:rPr lang="en-US" sz="1200" dirty="0">
                <a:latin typeface="Times New Roman" pitchFamily="18" charset="0"/>
                <a:cs typeface="Times New Roman" pitchFamily="18" charset="0"/>
              </a:rPr>
              <a:t>EGB1201 – JAVA PROGRAMMING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Abstract</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9F403579-F0D1-E1A9-9626-90D255E99861}"/>
              </a:ext>
            </a:extLst>
          </p:cNvPr>
          <p:cNvSpPr>
            <a:spLocks noGrp="1"/>
          </p:cNvSpPr>
          <p:nvPr>
            <p:ph type="ftr" sz="quarter" idx="11"/>
          </p:nvPr>
        </p:nvSpPr>
        <p:spPr>
          <a:xfrm>
            <a:off x="2514600" y="4767263"/>
            <a:ext cx="4191000" cy="376237"/>
          </a:xfrm>
        </p:spPr>
        <p:txBody>
          <a:bodyPr/>
          <a:lstStyle/>
          <a:p>
            <a:pPr>
              <a:defRPr/>
            </a:pPr>
            <a:r>
              <a:rPr lang="en-US" sz="1200" dirty="0">
                <a:latin typeface="Times New Roman" pitchFamily="18" charset="0"/>
                <a:cs typeface="Times New Roman" pitchFamily="18" charset="0"/>
              </a:rPr>
              <a:t>EGB1201 – JAVA PROGRAMMING  </a:t>
            </a: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3" name="Content Placeholder 2">
            <a:extLst>
              <a:ext uri="{FF2B5EF4-FFF2-40B4-BE49-F238E27FC236}">
                <a16:creationId xmlns:a16="http://schemas.microsoft.com/office/drawing/2014/main" id="{65894BDA-3057-096C-18BB-A0D0D182A5A7}"/>
              </a:ext>
            </a:extLst>
          </p:cNvPr>
          <p:cNvSpPr>
            <a:spLocks noGrp="1"/>
          </p:cNvSpPr>
          <p:nvPr>
            <p:ph sz="quarter" idx="1"/>
          </p:nvPr>
        </p:nvSpPr>
        <p:spPr/>
        <p:txBody>
          <a:bodyPr>
            <a:normAutofit lnSpcReduction="10000"/>
          </a:bodyPr>
          <a:lstStyle/>
          <a:p>
            <a:endParaRPr lang="en-US" b="1" dirty="0"/>
          </a:p>
          <a:p>
            <a:r>
              <a:rPr lang="en-US" dirty="0">
                <a:latin typeface="Times New Roman" pitchFamily="18" charset="0"/>
                <a:cs typeface="Times New Roman" pitchFamily="18" charset="0"/>
              </a:rPr>
              <a:t>This Java-based scientific calculator performs both basic operations like addition, subtraction, multiplication, and division, and advanced scientific functions. The basic mode ensures accurate, user-friendly computations with robust error handling, including safeguards against division by zero. Designed for cross-platform compatibility, it offers a versatile and maintainable solution for diverse mathematical needs.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1D2982-5921-8820-6121-B327A76C2313}"/>
              </a:ext>
            </a:extLst>
          </p:cNvPr>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Abstract with CO/PO Mapping</a:t>
            </a:r>
            <a:endParaRPr lang="en-IN" sz="4000" b="1" dirty="0">
              <a:solidFill>
                <a:schemeClr val="tx1"/>
              </a:solidFill>
              <a:latin typeface="Times New Roman" pitchFamily="18" charset="0"/>
              <a:cs typeface="Times New Roman" pitchFamily="18" charset="0"/>
            </a:endParaRPr>
          </a:p>
        </p:txBody>
      </p:sp>
      <p:sp>
        <p:nvSpPr>
          <p:cNvPr id="6" name="Footer Placeholder 5">
            <a:extLst>
              <a:ext uri="{FF2B5EF4-FFF2-40B4-BE49-F238E27FC236}">
                <a16:creationId xmlns:a16="http://schemas.microsoft.com/office/drawing/2014/main" id="{0DFA7D47-ED00-F80D-DBCB-FE3C2E8CD979}"/>
              </a:ext>
            </a:extLst>
          </p:cNvPr>
          <p:cNvSpPr>
            <a:spLocks noGrp="1"/>
          </p:cNvSpPr>
          <p:nvPr>
            <p:ph type="ftr" sz="quarter" idx="11"/>
          </p:nvPr>
        </p:nvSpPr>
        <p:spPr>
          <a:xfrm>
            <a:off x="2819400" y="4767263"/>
            <a:ext cx="4114800" cy="376237"/>
          </a:xfrm>
        </p:spPr>
        <p:txBody>
          <a:bodyPr/>
          <a:lstStyle/>
          <a:p>
            <a:pPr>
              <a:defRPr/>
            </a:pPr>
            <a:r>
              <a:rPr lang="en-US" sz="1200" dirty="0">
                <a:latin typeface="Times New Roman" pitchFamily="18" charset="0"/>
                <a:cs typeface="Times New Roman" pitchFamily="18" charset="0"/>
              </a:rPr>
              <a:t>EGB1201 – JAVA PROGRAMMING –PROJECT REVIEW 2 </a:t>
            </a: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4</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graphicFrame>
        <p:nvGraphicFramePr>
          <p:cNvPr id="3" name="Table 2"/>
          <p:cNvGraphicFramePr>
            <a:graphicFrameLocks noGrp="1"/>
          </p:cNvGraphicFramePr>
          <p:nvPr>
            <p:extLst>
              <p:ext uri="{D42A27DB-BD31-4B8C-83A1-F6EECF244321}">
                <p14:modId xmlns:p14="http://schemas.microsoft.com/office/powerpoint/2010/main" val="2418464341"/>
              </p:ext>
            </p:extLst>
          </p:nvPr>
        </p:nvGraphicFramePr>
        <p:xfrm>
          <a:off x="0" y="819150"/>
          <a:ext cx="9144000" cy="4308545"/>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76625">
                <a:tc>
                  <a:txBody>
                    <a:bodyPr/>
                    <a:lstStyle/>
                    <a:p>
                      <a:pPr algn="ctr"/>
                      <a:r>
                        <a:rPr lang="en-US" sz="1800" dirty="0">
                          <a:solidFill>
                            <a:schemeClr val="tx1"/>
                          </a:solidFill>
                          <a:latin typeface="Times New Roman" pitchFamily="18" charset="0"/>
                          <a:cs typeface="Times New Roman" pitchFamily="18" charset="0"/>
                        </a:rPr>
                        <a:t>Abstract</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CO</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POs</a:t>
                      </a:r>
                    </a:p>
                  </a:txBody>
                  <a:tcPr>
                    <a:solidFill>
                      <a:schemeClr val="bg2"/>
                    </a:solidFill>
                  </a:tcPr>
                </a:tc>
                <a:tc>
                  <a:txBody>
                    <a:bodyPr/>
                    <a:lstStyle/>
                    <a:p>
                      <a:pPr algn="ctr"/>
                      <a:r>
                        <a:rPr lang="en-US" sz="1800" dirty="0">
                          <a:solidFill>
                            <a:schemeClr val="tx1"/>
                          </a:solidFill>
                          <a:latin typeface="Times New Roman" pitchFamily="18" charset="0"/>
                          <a:cs typeface="Times New Roman" pitchFamily="18" charset="0"/>
                        </a:rPr>
                        <a:t>PSO</a:t>
                      </a:r>
                    </a:p>
                  </a:txBody>
                  <a:tcPr>
                    <a:solidFill>
                      <a:schemeClr val="bg2"/>
                    </a:solidFill>
                  </a:tcPr>
                </a:tc>
                <a:extLst>
                  <a:ext uri="{0D108BD9-81ED-4DB2-BD59-A6C34878D82A}">
                    <a16:rowId xmlns:a16="http://schemas.microsoft.com/office/drawing/2014/main" val="10000"/>
                  </a:ext>
                </a:extLst>
              </a:tr>
              <a:tr h="38458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Java-based Scientific Calculator is designed to perform both basic arithmetic operations (addition, subtraction, multiplication, division) and advanced mathematical functions, including trigonometry and logarithms. It incorporates Object-Oriented Programming (OOP) principles, robust error handling, and user-friendly interfaces. The application is cross-platform compatible, ensuring accessibility and reliability for diverse computational needs.</a:t>
                      </a:r>
                    </a:p>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r>
                        <a:rPr lang="en-US" sz="1800" dirty="0">
                          <a:solidFill>
                            <a:schemeClr val="tx1"/>
                          </a:solidFill>
                          <a:latin typeface="Times New Roman" pitchFamily="18" charset="0"/>
                          <a:cs typeface="Times New Roman" pitchFamily="18" charset="0"/>
                        </a:rPr>
                        <a:t>CO 1</a:t>
                      </a:r>
                    </a:p>
                    <a:p>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CO 2</a:t>
                      </a:r>
                    </a:p>
                    <a:p>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CO 3</a:t>
                      </a: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r>
                        <a:rPr lang="en-US" sz="1800" dirty="0">
                          <a:solidFill>
                            <a:schemeClr val="tx1"/>
                          </a:solidFill>
                          <a:latin typeface="Times New Roman" pitchFamily="18" charset="0"/>
                          <a:cs typeface="Times New Roman" pitchFamily="18" charset="0"/>
                        </a:rPr>
                        <a:t>PO 1</a:t>
                      </a:r>
                    </a:p>
                    <a:p>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PO 2</a:t>
                      </a:r>
                    </a:p>
                    <a:p>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PO 3</a:t>
                      </a:r>
                    </a:p>
                    <a:p>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PO 5</a:t>
                      </a:r>
                    </a:p>
                    <a:p>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PO 8</a:t>
                      </a:r>
                    </a:p>
                    <a:p>
                      <a:endParaRPr lang="en-US" sz="1800" dirty="0">
                        <a:solidFill>
                          <a:schemeClr val="tx1"/>
                        </a:solidFill>
                        <a:latin typeface="Times New Roman" pitchFamily="18" charset="0"/>
                        <a:cs typeface="Times New Roman" pitchFamily="18" charset="0"/>
                      </a:endParaRPr>
                    </a:p>
                    <a:p>
                      <a:r>
                        <a:rPr lang="en-US" sz="1800" dirty="0">
                          <a:solidFill>
                            <a:schemeClr val="tx1"/>
                          </a:solidFill>
                          <a:latin typeface="Times New Roman" pitchFamily="18" charset="0"/>
                          <a:cs typeface="Times New Roman" pitchFamily="18" charset="0"/>
                        </a:rPr>
                        <a:t>PO 9 </a:t>
                      </a: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txBody>
                  <a:tcPr>
                    <a:solidFill>
                      <a:schemeClr val="bg2"/>
                    </a:solidFill>
                  </a:tcPr>
                </a:tc>
                <a:tc>
                  <a:txBody>
                    <a:bodyPr/>
                    <a:lstStyle/>
                    <a:p>
                      <a:r>
                        <a:rPr lang="en-US" sz="1800" dirty="0">
                          <a:solidFill>
                            <a:schemeClr val="tx1"/>
                          </a:solidFill>
                          <a:latin typeface="Times New Roman" pitchFamily="18" charset="0"/>
                          <a:cs typeface="Times New Roman" pitchFamily="18" charset="0"/>
                        </a:rPr>
                        <a:t>PSO 2</a:t>
                      </a: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txBody>
                  <a:tcPr>
                    <a:solidFill>
                      <a:schemeClr val="bg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62144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Introduction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CC405221-347E-9CCD-BA88-4C53ECC3746E}"/>
              </a:ext>
            </a:extLst>
          </p:cNvPr>
          <p:cNvSpPr>
            <a:spLocks noGrp="1"/>
          </p:cNvSpPr>
          <p:nvPr>
            <p:ph type="ftr" sz="quarter" idx="11"/>
          </p:nvPr>
        </p:nvSpPr>
        <p:spPr>
          <a:xfrm>
            <a:off x="2743200" y="4767263"/>
            <a:ext cx="4114800" cy="376237"/>
          </a:xfrm>
        </p:spPr>
        <p:txBody>
          <a:bodyPr/>
          <a:lstStyle/>
          <a:p>
            <a:pPr>
              <a:defRPr/>
            </a:pPr>
            <a:r>
              <a:rPr lang="en-US" sz="1200" dirty="0">
                <a:latin typeface="Times New Roman" pitchFamily="18" charset="0"/>
                <a:cs typeface="Times New Roman" pitchFamily="18" charset="0"/>
              </a:rPr>
              <a:t>EGB1201 – JAVA PROGRAMMING  </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sp>
        <p:nvSpPr>
          <p:cNvPr id="3" name="Content Placeholder 2">
            <a:extLst>
              <a:ext uri="{FF2B5EF4-FFF2-40B4-BE49-F238E27FC236}">
                <a16:creationId xmlns:a16="http://schemas.microsoft.com/office/drawing/2014/main" id="{5753BF69-1C78-F823-3EFC-69FA8564C97F}"/>
              </a:ext>
            </a:extLst>
          </p:cNvPr>
          <p:cNvSpPr>
            <a:spLocks noGrp="1"/>
          </p:cNvSpPr>
          <p:nvPr>
            <p:ph sz="quarter" idx="1"/>
          </p:nvPr>
        </p:nvSpPr>
        <p:spPr/>
        <p:txBody>
          <a:bodyPr>
            <a:normAutofit lnSpcReduction="10000"/>
          </a:bodyPr>
          <a:lstStyle/>
          <a:p>
            <a:pPr>
              <a:buNone/>
            </a:pPr>
            <a:endParaRPr lang="en-US" b="1" dirty="0"/>
          </a:p>
          <a:p>
            <a:r>
              <a:rPr lang="en-US" dirty="0">
                <a:latin typeface="Times New Roman" pitchFamily="18" charset="0"/>
                <a:cs typeface="Times New Roman" pitchFamily="18" charset="0"/>
              </a:rPr>
              <a:t>This scientific calculator, developed in Java, performs both basic and advanced mathematical operations. It features </a:t>
            </a:r>
            <a:r>
              <a:rPr lang="en-US" b="1" dirty="0">
                <a:latin typeface="Times New Roman" pitchFamily="18" charset="0"/>
                <a:cs typeface="Times New Roman" pitchFamily="18" charset="0"/>
              </a:rPr>
              <a:t>Basic Mode</a:t>
            </a:r>
            <a:r>
              <a:rPr lang="en-US" dirty="0">
                <a:latin typeface="Times New Roman" pitchFamily="18" charset="0"/>
                <a:cs typeface="Times New Roman" pitchFamily="18" charset="0"/>
              </a:rPr>
              <a:t> for simple arithmetic and </a:t>
            </a:r>
            <a:r>
              <a:rPr lang="en-US" b="1" dirty="0">
                <a:latin typeface="Times New Roman" pitchFamily="18" charset="0"/>
                <a:cs typeface="Times New Roman" pitchFamily="18" charset="0"/>
              </a:rPr>
              <a:t>Scientific Mode</a:t>
            </a:r>
            <a:r>
              <a:rPr lang="en-US" dirty="0">
                <a:latin typeface="Times New Roman" pitchFamily="18" charset="0"/>
                <a:cs typeface="Times New Roman" pitchFamily="18" charset="0"/>
              </a:rPr>
              <a:t> for complex functions like trigonometry and logarithms. With a user-friendly interface, cross-platform compatibility, and robust error handling, the calculator is designed to meet diverse mathematical needs efficiently and reliably.</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1469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B6BB-2415-497F-4C70-6A70B013581E}"/>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Java Programming  - Concepts Used</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F55EE2C0-12B3-E6E1-5A16-64A0C6634B04}"/>
              </a:ext>
            </a:extLst>
          </p:cNvPr>
          <p:cNvSpPr>
            <a:spLocks noGrp="1"/>
          </p:cNvSpPr>
          <p:nvPr>
            <p:ph type="ftr" sz="quarter" idx="11"/>
          </p:nvPr>
        </p:nvSpPr>
        <p:spPr>
          <a:xfrm>
            <a:off x="2514600" y="4767263"/>
            <a:ext cx="4035552" cy="376237"/>
          </a:xfrm>
        </p:spPr>
        <p:txBody>
          <a:bodyPr/>
          <a:lstStyle/>
          <a:p>
            <a:pPr>
              <a:defRPr/>
            </a:pPr>
            <a:r>
              <a:rPr lang="en-US" sz="1200" dirty="0">
                <a:latin typeface="Times New Roman" pitchFamily="18" charset="0"/>
                <a:cs typeface="Times New Roman" pitchFamily="18" charset="0"/>
              </a:rPr>
              <a:t>EGB1201 – JAVA PROGRAMMING  </a:t>
            </a:r>
          </a:p>
        </p:txBody>
      </p:sp>
      <p:sp>
        <p:nvSpPr>
          <p:cNvPr id="6" name="Slide Number Placeholder 5">
            <a:extLst>
              <a:ext uri="{FF2B5EF4-FFF2-40B4-BE49-F238E27FC236}">
                <a16:creationId xmlns:a16="http://schemas.microsoft.com/office/drawing/2014/main" id="{05A628F9-F7CC-2DB8-AAC5-C0EF604976FD}"/>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3" name="Content Placeholder 2">
            <a:extLst>
              <a:ext uri="{FF2B5EF4-FFF2-40B4-BE49-F238E27FC236}">
                <a16:creationId xmlns:a16="http://schemas.microsoft.com/office/drawing/2014/main" id="{2AC2A75F-B902-2E39-B132-184CA4C15438}"/>
              </a:ext>
            </a:extLst>
          </p:cNvPr>
          <p:cNvSpPr>
            <a:spLocks noGrp="1"/>
          </p:cNvSpPr>
          <p:nvPr>
            <p:ph sz="quarter" idx="1"/>
          </p:nvPr>
        </p:nvSpPr>
        <p:spPr/>
        <p:txBody>
          <a:bodyPr>
            <a:normAutofit fontScale="77500" lnSpcReduction="20000"/>
          </a:bodyPr>
          <a:lstStyle/>
          <a:p>
            <a:pPr>
              <a:buNone/>
            </a:pPr>
            <a:endParaRPr lang="en-US" b="1" dirty="0"/>
          </a:p>
          <a:p>
            <a:r>
              <a:rPr lang="en-US" b="1" dirty="0"/>
              <a:t>Object-Oriented Programming (OOP)</a:t>
            </a:r>
            <a:r>
              <a:rPr lang="en-US" dirty="0"/>
              <a:t>: Uses inheritance, encapsulation, and polymorphism for modular and reusable code.</a:t>
            </a:r>
          </a:p>
          <a:p>
            <a:r>
              <a:rPr lang="en-US" b="1" dirty="0"/>
              <a:t>Exception Handling</a:t>
            </a:r>
            <a:r>
              <a:rPr lang="en-US" dirty="0"/>
              <a:t>: Manages errors like division by zero for smooth operation.</a:t>
            </a:r>
          </a:p>
          <a:p>
            <a:r>
              <a:rPr lang="en-US" b="1" dirty="0"/>
              <a:t>GUI Design</a:t>
            </a:r>
            <a:r>
              <a:rPr lang="en-US" dirty="0"/>
              <a:t>: Utilizes </a:t>
            </a:r>
            <a:r>
              <a:rPr lang="en-US" b="1" dirty="0"/>
              <a:t>Swing</a:t>
            </a:r>
            <a:r>
              <a:rPr lang="en-US" dirty="0"/>
              <a:t> or </a:t>
            </a:r>
            <a:r>
              <a:rPr lang="en-US" b="1" dirty="0"/>
              <a:t>JavaFX</a:t>
            </a:r>
            <a:r>
              <a:rPr lang="en-US" dirty="0"/>
              <a:t> for an interactive user interface.</a:t>
            </a:r>
          </a:p>
          <a:p>
            <a:r>
              <a:rPr lang="en-US" b="1" dirty="0"/>
              <a:t>Math Library</a:t>
            </a:r>
            <a:r>
              <a:rPr lang="en-US" dirty="0"/>
              <a:t>: Leverages Java’s </a:t>
            </a:r>
            <a:r>
              <a:rPr lang="en-US" b="1" dirty="0"/>
              <a:t>Math</a:t>
            </a:r>
            <a:r>
              <a:rPr lang="en-US" dirty="0"/>
              <a:t> class for advanced functions.</a:t>
            </a:r>
          </a:p>
          <a:p>
            <a:r>
              <a:rPr lang="en-US" b="1" dirty="0"/>
              <a:t>Control Structures</a:t>
            </a:r>
            <a:r>
              <a:rPr lang="en-US" dirty="0"/>
              <a:t>: Employs loops and conditionals for program logic.</a:t>
            </a:r>
          </a:p>
          <a:p>
            <a:r>
              <a:rPr lang="en-US" b="1" dirty="0"/>
              <a:t>Event Handling</a:t>
            </a:r>
            <a:r>
              <a:rPr lang="en-US" dirty="0"/>
              <a:t>: Handles user input and button clicks with event listeners.</a:t>
            </a:r>
          </a:p>
          <a:p>
            <a:r>
              <a:rPr lang="en-US" b="1" dirty="0"/>
              <a:t>Modularity</a:t>
            </a:r>
            <a:r>
              <a:rPr lang="en-US" dirty="0"/>
              <a:t>: Divides the program into manageable, scalable components.</a:t>
            </a:r>
          </a:p>
          <a:p>
            <a:pPr>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0055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pic>
        <p:nvPicPr>
          <p:cNvPr id="7" name="Content Placeholder 6" descr="WhatsApp Image 2024-11-21 at 11.21.34 AM.jpeg"/>
          <p:cNvPicPr>
            <a:picLocks noGrp="1" noChangeAspect="1"/>
          </p:cNvPicPr>
          <p:nvPr>
            <p:ph sz="quarter" idx="1"/>
          </p:nvPr>
        </p:nvPicPr>
        <p:blipFill>
          <a:blip r:embed="rId2"/>
          <a:stretch>
            <a:fillRect/>
          </a:stretch>
        </p:blipFill>
        <p:spPr>
          <a:xfrm>
            <a:off x="304800" y="914400"/>
            <a:ext cx="3810000" cy="3703638"/>
          </a:xfrm>
        </p:spPr>
      </p:pic>
      <p:pic>
        <p:nvPicPr>
          <p:cNvPr id="3" name="Content Placeholder 10" descr="Screenshot_2024-11-21-21-52-49-54_439a3fec0400f8974d35eed09a31f914.jpg">
            <a:extLst>
              <a:ext uri="{FF2B5EF4-FFF2-40B4-BE49-F238E27FC236}">
                <a16:creationId xmlns:a16="http://schemas.microsoft.com/office/drawing/2014/main" id="{9BB67B62-BBEB-F43C-BC1D-39EAB3E80C56}"/>
              </a:ext>
            </a:extLst>
          </p:cNvPr>
          <p:cNvPicPr>
            <a:picLocks noChangeAspect="1"/>
          </p:cNvPicPr>
          <p:nvPr/>
        </p:nvPicPr>
        <p:blipFill>
          <a:blip r:embed="rId3"/>
          <a:stretch>
            <a:fillRect/>
          </a:stretch>
        </p:blipFill>
        <p:spPr>
          <a:xfrm>
            <a:off x="4419600" y="914400"/>
            <a:ext cx="4343400" cy="3714750"/>
          </a:xfrm>
          <a:prstGeom prst="rect">
            <a:avLst/>
          </a:prstGeom>
        </p:spPr>
      </p:pic>
    </p:spTree>
    <p:extLst>
      <p:ext uri="{BB962C8B-B14F-4D97-AF65-F5344CB8AC3E}">
        <p14:creationId xmlns:p14="http://schemas.microsoft.com/office/powerpoint/2010/main" val="7771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pic>
        <p:nvPicPr>
          <p:cNvPr id="7" name="Content Placeholder 6" descr="Screenshot_2024-11-21-21-53-06-15_439a3fec0400f8974d35eed09a31f914.jpg"/>
          <p:cNvPicPr>
            <a:picLocks noGrp="1" noChangeAspect="1"/>
          </p:cNvPicPr>
          <p:nvPr>
            <p:ph sz="quarter" idx="1"/>
          </p:nvPr>
        </p:nvPicPr>
        <p:blipFill>
          <a:blip r:embed="rId2"/>
          <a:stretch>
            <a:fillRect/>
          </a:stretch>
        </p:blipFill>
        <p:spPr>
          <a:xfrm>
            <a:off x="457200" y="914400"/>
            <a:ext cx="3886200" cy="3703638"/>
          </a:xfrm>
        </p:spPr>
      </p:pic>
      <p:sp>
        <p:nvSpPr>
          <p:cNvPr id="6" name="Title 1">
            <a:extLst>
              <a:ext uri="{FF2B5EF4-FFF2-40B4-BE49-F238E27FC236}">
                <a16:creationId xmlns:a16="http://schemas.microsoft.com/office/drawing/2014/main" id="{28B7FB43-016D-4DDB-52D8-BCF00F70ED73}"/>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pic>
        <p:nvPicPr>
          <p:cNvPr id="2" name="Content Placeholder 8" descr="Screenshot_2024-11-21-21-53-24-59_439a3fec0400f8974d35eed09a31f914.jpg">
            <a:extLst>
              <a:ext uri="{FF2B5EF4-FFF2-40B4-BE49-F238E27FC236}">
                <a16:creationId xmlns:a16="http://schemas.microsoft.com/office/drawing/2014/main" id="{1A8F1004-D8BD-759A-4B0A-5471E4951D8F}"/>
              </a:ext>
            </a:extLst>
          </p:cNvPr>
          <p:cNvPicPr>
            <a:picLocks noChangeAspect="1"/>
          </p:cNvPicPr>
          <p:nvPr/>
        </p:nvPicPr>
        <p:blipFill>
          <a:blip r:embed="rId3"/>
          <a:stretch>
            <a:fillRect/>
          </a:stretch>
        </p:blipFill>
        <p:spPr>
          <a:xfrm>
            <a:off x="4572000" y="914400"/>
            <a:ext cx="4114800" cy="37036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63E8D-3F63-8ED5-2478-E9C00D1B15F2}"/>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 - Description</a:t>
            </a:r>
            <a:endParaRPr lang="en-IN" sz="4000" b="1" dirty="0">
              <a:solidFill>
                <a:schemeClr val="tx1"/>
              </a:solidFill>
              <a:latin typeface="Times New Roman" pitchFamily="18" charset="0"/>
              <a:cs typeface="Times New Roman" pitchFamily="18" charset="0"/>
            </a:endParaRPr>
          </a:p>
        </p:txBody>
      </p:sp>
      <p:sp>
        <p:nvSpPr>
          <p:cNvPr id="5" name="Footer Placeholder 4">
            <a:extLst>
              <a:ext uri="{FF2B5EF4-FFF2-40B4-BE49-F238E27FC236}">
                <a16:creationId xmlns:a16="http://schemas.microsoft.com/office/drawing/2014/main" id="{10EB4194-110F-D7FD-0DF4-398A93C90EAF}"/>
              </a:ext>
            </a:extLst>
          </p:cNvPr>
          <p:cNvSpPr>
            <a:spLocks noGrp="1"/>
          </p:cNvSpPr>
          <p:nvPr>
            <p:ph type="ftr" sz="quarter" idx="11"/>
          </p:nvPr>
        </p:nvSpPr>
        <p:spPr>
          <a:xfrm>
            <a:off x="2743200" y="4767263"/>
            <a:ext cx="4191000" cy="376237"/>
          </a:xfrm>
        </p:spPr>
        <p:txBody>
          <a:bodyPr/>
          <a:lstStyle/>
          <a:p>
            <a:pPr>
              <a:defRPr/>
            </a:pPr>
            <a:r>
              <a:rPr lang="en-US" sz="1200" dirty="0">
                <a:latin typeface="Times New Roman" pitchFamily="18" charset="0"/>
                <a:cs typeface="Times New Roman" pitchFamily="18" charset="0"/>
              </a:rPr>
              <a:t>EGB1201 – JAVA PROGRAMMING  </a:t>
            </a:r>
          </a:p>
        </p:txBody>
      </p:sp>
      <p:sp>
        <p:nvSpPr>
          <p:cNvPr id="6" name="Slide Number Placeholder 5">
            <a:extLst>
              <a:ext uri="{FF2B5EF4-FFF2-40B4-BE49-F238E27FC236}">
                <a16:creationId xmlns:a16="http://schemas.microsoft.com/office/drawing/2014/main" id="{9C1B7B88-F6CF-BB6D-6BBC-27F7045B413C}"/>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CC760B63-A96A-6A6A-36D0-908FBAB9B943}"/>
              </a:ext>
            </a:extLst>
          </p:cNvPr>
          <p:cNvSpPr>
            <a:spLocks noGrp="1"/>
          </p:cNvSpPr>
          <p:nvPr>
            <p:ph sz="quarter" idx="1"/>
          </p:nvPr>
        </p:nvSpPr>
        <p:spPr/>
        <p:txBody>
          <a:bodyPr>
            <a:normAutofit fontScale="77500" lnSpcReduction="20000"/>
          </a:bodyPr>
          <a:lstStyle/>
          <a:p>
            <a:r>
              <a:rPr lang="en-US" dirty="0">
                <a:latin typeface="Times New Roman" pitchFamily="18" charset="0"/>
                <a:cs typeface="Times New Roman" pitchFamily="18" charset="0"/>
              </a:rPr>
              <a:t>The flowchart is divided into sections for various types of calculations and conversions based on user input:</a:t>
            </a:r>
          </a:p>
          <a:p>
            <a:r>
              <a:rPr lang="en-US" dirty="0">
                <a:latin typeface="Times New Roman" pitchFamily="18" charset="0"/>
                <a:cs typeface="Times New Roman" pitchFamily="18" charset="0"/>
              </a:rPr>
              <a:t>1</a:t>
            </a:r>
            <a:r>
              <a:rPr lang="en-US" b="1" dirty="0">
                <a:latin typeface="Times New Roman" pitchFamily="18" charset="0"/>
                <a:cs typeface="Times New Roman" pitchFamily="18" charset="0"/>
              </a:rPr>
              <a:t>. Arithmetic Calculation (Press 1):</a:t>
            </a:r>
            <a:r>
              <a:rPr lang="en-US" dirty="0">
                <a:latin typeface="Times New Roman" pitchFamily="18" charset="0"/>
                <a:cs typeface="Times New Roman" pitchFamily="18" charset="0"/>
              </a:rPr>
              <a:t>After selecting this option, the user is prompted to choose between different arithmetic operations such as addition, subtraction, multiplication, and division, based on further input (e.g., Case 1 for addition, Case 2 for multiplication)</a:t>
            </a:r>
          </a:p>
          <a:p>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Logarithmic Calculation (Press 2)</a:t>
            </a:r>
            <a:r>
              <a:rPr lang="en-US" dirty="0">
                <a:latin typeface="Times New Roman" pitchFamily="18" charset="0"/>
                <a:cs typeface="Times New Roman" pitchFamily="18" charset="0"/>
              </a:rPr>
              <a:t>:This section handles logarithmic calculations, with options for various log operations such as sine, cosine, and tangent, depending on the case selected by the user.</a:t>
            </a:r>
          </a:p>
          <a:p>
            <a:r>
              <a:rPr lang="en-US" dirty="0">
                <a:latin typeface="Times New Roman" pitchFamily="18" charset="0"/>
                <a:cs typeface="Times New Roman" pitchFamily="18" charset="0"/>
              </a:rPr>
              <a:t>3. </a:t>
            </a:r>
            <a:r>
              <a:rPr lang="en-US" b="1" dirty="0">
                <a:latin typeface="Times New Roman" pitchFamily="18" charset="0"/>
                <a:cs typeface="Times New Roman" pitchFamily="18" charset="0"/>
              </a:rPr>
              <a:t>Trigonometric Calculation (Press 3):</a:t>
            </a:r>
            <a:r>
              <a:rPr lang="en-US" dirty="0">
                <a:latin typeface="Times New Roman" pitchFamily="18" charset="0"/>
                <a:cs typeface="Times New Roman" pitchFamily="18" charset="0"/>
              </a:rPr>
              <a:t>Provides options for trigonometric functions like sine, cosine, and their inverses, along with other trigonometric calculations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582019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0</TotalTime>
  <Words>1147</Words>
  <Application>Microsoft Office PowerPoint</Application>
  <PresentationFormat>On-screen Show (16:9)</PresentationFormat>
  <Paragraphs>139</Paragraphs>
  <Slides>21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Bookman Old Style</vt:lpstr>
      <vt:lpstr>Calibri</vt:lpstr>
      <vt:lpstr>Gill Sans MT</vt:lpstr>
      <vt:lpstr>Segoe UI Black</vt:lpstr>
      <vt:lpstr>Showcard Gothic</vt:lpstr>
      <vt:lpstr>Times New Roman</vt:lpstr>
      <vt:lpstr>Wingdings</vt:lpstr>
      <vt:lpstr>Wingdings 3</vt:lpstr>
      <vt:lpstr>Origin</vt:lpstr>
      <vt:lpstr>EGB1201 – JAVA PROGRAMMING </vt:lpstr>
      <vt:lpstr>Title of the Project</vt:lpstr>
      <vt:lpstr>Abstract </vt:lpstr>
      <vt:lpstr>Abstract with CO/PO Mapping</vt:lpstr>
      <vt:lpstr>Introduction</vt:lpstr>
      <vt:lpstr>Java Programming  - Concepts Used</vt:lpstr>
      <vt:lpstr>Proposed Architecture</vt:lpstr>
      <vt:lpstr>Proposed Architecture</vt:lpstr>
      <vt:lpstr>Proposed Architecture - Description</vt:lpstr>
      <vt:lpstr>Proposed Architecture  - Description (Cont..)</vt:lpstr>
      <vt:lpstr>List of Modules</vt:lpstr>
      <vt:lpstr>Module Description</vt:lpstr>
      <vt:lpstr>Module Description (Cont..)</vt:lpstr>
      <vt:lpstr>PROGRAM</vt:lpstr>
      <vt:lpstr>PROGRAM</vt:lpstr>
      <vt:lpstr>OUTPUT</vt:lpstr>
      <vt:lpstr>OUTPUT</vt:lpstr>
      <vt:lpstr>OUTPUT</vt:lpstr>
      <vt:lpstr>OUTPUT</vt:lpstr>
      <vt:lpstr>Results and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2024-12-06T12:17:35Z</dcterms:modified>
</cp:coreProperties>
</file>