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sldIdLst>
    <p:sldId id="256" r:id="rId2"/>
    <p:sldId id="258" r:id="rId3"/>
    <p:sldId id="259" r:id="rId4"/>
    <p:sldId id="263" r:id="rId5"/>
    <p:sldId id="269" r:id="rId6"/>
    <p:sldId id="264" r:id="rId7"/>
    <p:sldId id="262" r:id="rId8"/>
    <p:sldId id="271" r:id="rId9"/>
    <p:sldId id="266" r:id="rId10"/>
    <p:sldId id="267" r:id="rId11"/>
    <p:sldId id="268" r:id="rId12"/>
    <p:sldId id="276" r:id="rId13"/>
    <p:sldId id="270" r:id="rId14"/>
    <p:sldId id="273" r:id="rId15"/>
    <p:sldId id="275" r:id="rId16"/>
    <p:sldId id="272" r:id="rId17"/>
    <p:sldId id="274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6"/>
    <p:restoredTop sz="96327"/>
  </p:normalViewPr>
  <p:slideViewPr>
    <p:cSldViewPr snapToGrid="0" snapToObjects="1">
      <p:cViewPr varScale="1">
        <p:scale>
          <a:sx n="160" d="100"/>
          <a:sy n="160" d="100"/>
        </p:scale>
        <p:origin x="1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BFFE36-1B93-4BA7-B95A-A6AC8A17A8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B93C11-6B25-4B0E-A5B5-C566918CDC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Reduced travel distance</a:t>
          </a:r>
        </a:p>
      </dgm:t>
    </dgm:pt>
    <dgm:pt modelId="{E9F6ECCF-5322-456A-9619-BE1C12842D45}" type="parTrans" cxnId="{507E0E15-5105-4EA8-964A-2BD738EFAB05}">
      <dgm:prSet/>
      <dgm:spPr/>
      <dgm:t>
        <a:bodyPr/>
        <a:lstStyle/>
        <a:p>
          <a:endParaRPr lang="en-US"/>
        </a:p>
      </dgm:t>
    </dgm:pt>
    <dgm:pt modelId="{7DCF0AFC-9B64-43F5-86F4-D0F774F0C8EE}" type="sibTrans" cxnId="{507E0E15-5105-4EA8-964A-2BD738EFAB05}">
      <dgm:prSet/>
      <dgm:spPr/>
      <dgm:t>
        <a:bodyPr/>
        <a:lstStyle/>
        <a:p>
          <a:endParaRPr lang="en-US"/>
        </a:p>
      </dgm:t>
    </dgm:pt>
    <dgm:pt modelId="{A6BAAA7C-1C65-474A-B095-8608ED0FD0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Cost/Expense reduction</a:t>
          </a:r>
        </a:p>
      </dgm:t>
    </dgm:pt>
    <dgm:pt modelId="{157362A1-A923-4010-BB63-767A528AFA13}" type="parTrans" cxnId="{19826F64-259A-46BD-A7D1-FEE0EC5817DD}">
      <dgm:prSet/>
      <dgm:spPr/>
      <dgm:t>
        <a:bodyPr/>
        <a:lstStyle/>
        <a:p>
          <a:endParaRPr lang="en-US"/>
        </a:p>
      </dgm:t>
    </dgm:pt>
    <dgm:pt modelId="{564104ED-7570-4689-9C34-369778C12F25}" type="sibTrans" cxnId="{19826F64-259A-46BD-A7D1-FEE0EC5817DD}">
      <dgm:prSet/>
      <dgm:spPr/>
      <dgm:t>
        <a:bodyPr/>
        <a:lstStyle/>
        <a:p>
          <a:endParaRPr lang="en-US"/>
        </a:p>
      </dgm:t>
    </dgm:pt>
    <dgm:pt modelId="{99D6C1BC-EFB2-41D8-AF9F-1B44811E23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Avoid repetitive routes </a:t>
          </a:r>
        </a:p>
      </dgm:t>
    </dgm:pt>
    <dgm:pt modelId="{E3317484-61AE-4488-AFE9-AD1946BBF418}" type="parTrans" cxnId="{36DAF245-1F6A-41F1-9836-D1F54928E400}">
      <dgm:prSet/>
      <dgm:spPr/>
      <dgm:t>
        <a:bodyPr/>
        <a:lstStyle/>
        <a:p>
          <a:endParaRPr lang="en-US"/>
        </a:p>
      </dgm:t>
    </dgm:pt>
    <dgm:pt modelId="{0E88C7A0-F364-4A60-B49B-10206FF81F92}" type="sibTrans" cxnId="{36DAF245-1F6A-41F1-9836-D1F54928E400}">
      <dgm:prSet/>
      <dgm:spPr/>
      <dgm:t>
        <a:bodyPr/>
        <a:lstStyle/>
        <a:p>
          <a:endParaRPr lang="en-US"/>
        </a:p>
      </dgm:t>
    </dgm:pt>
    <dgm:pt modelId="{8BA18B0E-6F43-42A9-926C-7D72348020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 vehicle utilization</a:t>
          </a:r>
        </a:p>
      </dgm:t>
    </dgm:pt>
    <dgm:pt modelId="{8C30BC05-F3B5-47DD-AAB5-C2A9FB294050}" type="parTrans" cxnId="{B4E95EB8-44B3-4C2F-B295-B6A816A7C06B}">
      <dgm:prSet/>
      <dgm:spPr/>
      <dgm:t>
        <a:bodyPr/>
        <a:lstStyle/>
        <a:p>
          <a:endParaRPr lang="en-US"/>
        </a:p>
      </dgm:t>
    </dgm:pt>
    <dgm:pt modelId="{F758618A-4544-4F4D-972F-FC15C50BC08E}" type="sibTrans" cxnId="{B4E95EB8-44B3-4C2F-B295-B6A816A7C06B}">
      <dgm:prSet/>
      <dgm:spPr/>
      <dgm:t>
        <a:bodyPr/>
        <a:lstStyle/>
        <a:p>
          <a:endParaRPr lang="en-US"/>
        </a:p>
      </dgm:t>
    </dgm:pt>
    <dgm:pt modelId="{52DC8C84-8633-4C28-BCFC-D9B0CC8F426B}" type="pres">
      <dgm:prSet presAssocID="{66BFFE36-1B93-4BA7-B95A-A6AC8A17A8C2}" presName="root" presStyleCnt="0">
        <dgm:presLayoutVars>
          <dgm:dir/>
          <dgm:resizeHandles val="exact"/>
        </dgm:presLayoutVars>
      </dgm:prSet>
      <dgm:spPr/>
    </dgm:pt>
    <dgm:pt modelId="{75B5C56C-38C9-413E-905F-0B4C31510134}" type="pres">
      <dgm:prSet presAssocID="{7BB93C11-6B25-4B0E-A5B5-C566918CDC62}" presName="compNode" presStyleCnt="0"/>
      <dgm:spPr/>
    </dgm:pt>
    <dgm:pt modelId="{899A1A23-9737-49E8-85DA-8B5F0225FB9B}" type="pres">
      <dgm:prSet presAssocID="{7BB93C11-6B25-4B0E-A5B5-C566918CDC6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037219F8-5534-4337-BD93-F30CC0D77A15}" type="pres">
      <dgm:prSet presAssocID="{7BB93C11-6B25-4B0E-A5B5-C566918CDC62}" presName="spaceRect" presStyleCnt="0"/>
      <dgm:spPr/>
    </dgm:pt>
    <dgm:pt modelId="{75CA76C5-0BC0-40E5-8C6A-5B91532F77E1}" type="pres">
      <dgm:prSet presAssocID="{7BB93C11-6B25-4B0E-A5B5-C566918CDC62}" presName="textRect" presStyleLbl="revTx" presStyleIdx="0" presStyleCnt="4">
        <dgm:presLayoutVars>
          <dgm:chMax val="1"/>
          <dgm:chPref val="1"/>
        </dgm:presLayoutVars>
      </dgm:prSet>
      <dgm:spPr/>
    </dgm:pt>
    <dgm:pt modelId="{D9DE8296-5973-4641-8D92-13A6D2298509}" type="pres">
      <dgm:prSet presAssocID="{7DCF0AFC-9B64-43F5-86F4-D0F774F0C8EE}" presName="sibTrans" presStyleCnt="0"/>
      <dgm:spPr/>
    </dgm:pt>
    <dgm:pt modelId="{7EA46965-CB31-47EB-B5A9-4D58E66B8BA8}" type="pres">
      <dgm:prSet presAssocID="{A6BAAA7C-1C65-474A-B095-8608ED0FD095}" presName="compNode" presStyleCnt="0"/>
      <dgm:spPr/>
    </dgm:pt>
    <dgm:pt modelId="{45E7F0B0-B385-456B-A006-541D085ED77B}" type="pres">
      <dgm:prSet presAssocID="{A6BAAA7C-1C65-474A-B095-8608ED0FD09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1830EF8D-A58A-4F26-9220-C9FD4EF7137D}" type="pres">
      <dgm:prSet presAssocID="{A6BAAA7C-1C65-474A-B095-8608ED0FD095}" presName="spaceRect" presStyleCnt="0"/>
      <dgm:spPr/>
    </dgm:pt>
    <dgm:pt modelId="{45CA0BA0-6AD2-462A-BBA8-09A1501A0B4C}" type="pres">
      <dgm:prSet presAssocID="{A6BAAA7C-1C65-474A-B095-8608ED0FD095}" presName="textRect" presStyleLbl="revTx" presStyleIdx="1" presStyleCnt="4">
        <dgm:presLayoutVars>
          <dgm:chMax val="1"/>
          <dgm:chPref val="1"/>
        </dgm:presLayoutVars>
      </dgm:prSet>
      <dgm:spPr/>
    </dgm:pt>
    <dgm:pt modelId="{DBBE3BC9-DD98-4259-939F-3434D4D871A5}" type="pres">
      <dgm:prSet presAssocID="{564104ED-7570-4689-9C34-369778C12F25}" presName="sibTrans" presStyleCnt="0"/>
      <dgm:spPr/>
    </dgm:pt>
    <dgm:pt modelId="{2C83AB1C-F0D0-4A65-BBCB-B5ACC7CC26BF}" type="pres">
      <dgm:prSet presAssocID="{99D6C1BC-EFB2-41D8-AF9F-1B44811E2367}" presName="compNode" presStyleCnt="0"/>
      <dgm:spPr/>
    </dgm:pt>
    <dgm:pt modelId="{7B6DCAF8-42B0-4F89-8389-A96D3152C126}" type="pres">
      <dgm:prSet presAssocID="{99D6C1BC-EFB2-41D8-AF9F-1B44811E236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41AFE33-28E3-417E-9D23-583DFC904445}" type="pres">
      <dgm:prSet presAssocID="{99D6C1BC-EFB2-41D8-AF9F-1B44811E2367}" presName="spaceRect" presStyleCnt="0"/>
      <dgm:spPr/>
    </dgm:pt>
    <dgm:pt modelId="{8D49F8D1-EA1B-495C-B4E8-A2E199AA9C49}" type="pres">
      <dgm:prSet presAssocID="{99D6C1BC-EFB2-41D8-AF9F-1B44811E2367}" presName="textRect" presStyleLbl="revTx" presStyleIdx="2" presStyleCnt="4">
        <dgm:presLayoutVars>
          <dgm:chMax val="1"/>
          <dgm:chPref val="1"/>
        </dgm:presLayoutVars>
      </dgm:prSet>
      <dgm:spPr/>
    </dgm:pt>
    <dgm:pt modelId="{000DE193-EF1D-4576-B35B-311EC7ADC251}" type="pres">
      <dgm:prSet presAssocID="{0E88C7A0-F364-4A60-B49B-10206FF81F92}" presName="sibTrans" presStyleCnt="0"/>
      <dgm:spPr/>
    </dgm:pt>
    <dgm:pt modelId="{D1458052-43F6-4A65-A902-0CE926AB5CD2}" type="pres">
      <dgm:prSet presAssocID="{8BA18B0E-6F43-42A9-926C-7D72348020B6}" presName="compNode" presStyleCnt="0"/>
      <dgm:spPr/>
    </dgm:pt>
    <dgm:pt modelId="{6C36EAA9-2E2D-432B-B785-B72345CAB94D}" type="pres">
      <dgm:prSet presAssocID="{8BA18B0E-6F43-42A9-926C-7D72348020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04402ED-8C3C-4D44-9C53-C3F8B9B33F93}" type="pres">
      <dgm:prSet presAssocID="{8BA18B0E-6F43-42A9-926C-7D72348020B6}" presName="spaceRect" presStyleCnt="0"/>
      <dgm:spPr/>
    </dgm:pt>
    <dgm:pt modelId="{D5FBCD04-B75A-4AC7-94EE-0941831F7635}" type="pres">
      <dgm:prSet presAssocID="{8BA18B0E-6F43-42A9-926C-7D72348020B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07E0E15-5105-4EA8-964A-2BD738EFAB05}" srcId="{66BFFE36-1B93-4BA7-B95A-A6AC8A17A8C2}" destId="{7BB93C11-6B25-4B0E-A5B5-C566918CDC62}" srcOrd="0" destOrd="0" parTransId="{E9F6ECCF-5322-456A-9619-BE1C12842D45}" sibTransId="{7DCF0AFC-9B64-43F5-86F4-D0F774F0C8EE}"/>
    <dgm:cxn modelId="{2F0C8B45-B305-8846-BF70-8B4F20E24DD6}" type="presOf" srcId="{99D6C1BC-EFB2-41D8-AF9F-1B44811E2367}" destId="{8D49F8D1-EA1B-495C-B4E8-A2E199AA9C49}" srcOrd="0" destOrd="0" presId="urn:microsoft.com/office/officeart/2018/2/layout/IconLabelList"/>
    <dgm:cxn modelId="{36DAF245-1F6A-41F1-9836-D1F54928E400}" srcId="{66BFFE36-1B93-4BA7-B95A-A6AC8A17A8C2}" destId="{99D6C1BC-EFB2-41D8-AF9F-1B44811E2367}" srcOrd="2" destOrd="0" parTransId="{E3317484-61AE-4488-AFE9-AD1946BBF418}" sibTransId="{0E88C7A0-F364-4A60-B49B-10206FF81F92}"/>
    <dgm:cxn modelId="{19826F64-259A-46BD-A7D1-FEE0EC5817DD}" srcId="{66BFFE36-1B93-4BA7-B95A-A6AC8A17A8C2}" destId="{A6BAAA7C-1C65-474A-B095-8608ED0FD095}" srcOrd="1" destOrd="0" parTransId="{157362A1-A923-4010-BB63-767A528AFA13}" sibTransId="{564104ED-7570-4689-9C34-369778C12F25}"/>
    <dgm:cxn modelId="{CC20FA81-B223-E845-9A32-5E3F05F11231}" type="presOf" srcId="{66BFFE36-1B93-4BA7-B95A-A6AC8A17A8C2}" destId="{52DC8C84-8633-4C28-BCFC-D9B0CC8F426B}" srcOrd="0" destOrd="0" presId="urn:microsoft.com/office/officeart/2018/2/layout/IconLabelList"/>
    <dgm:cxn modelId="{2975CE9A-EF29-334F-9F13-28A2B3A5694F}" type="presOf" srcId="{7BB93C11-6B25-4B0E-A5B5-C566918CDC62}" destId="{75CA76C5-0BC0-40E5-8C6A-5B91532F77E1}" srcOrd="0" destOrd="0" presId="urn:microsoft.com/office/officeart/2018/2/layout/IconLabelList"/>
    <dgm:cxn modelId="{B4E95EB8-44B3-4C2F-B295-B6A816A7C06B}" srcId="{66BFFE36-1B93-4BA7-B95A-A6AC8A17A8C2}" destId="{8BA18B0E-6F43-42A9-926C-7D72348020B6}" srcOrd="3" destOrd="0" parTransId="{8C30BC05-F3B5-47DD-AAB5-C2A9FB294050}" sibTransId="{F758618A-4544-4F4D-972F-FC15C50BC08E}"/>
    <dgm:cxn modelId="{BC923CD2-DBA6-F543-8848-CECF6FD9ABAB}" type="presOf" srcId="{8BA18B0E-6F43-42A9-926C-7D72348020B6}" destId="{D5FBCD04-B75A-4AC7-94EE-0941831F7635}" srcOrd="0" destOrd="0" presId="urn:microsoft.com/office/officeart/2018/2/layout/IconLabelList"/>
    <dgm:cxn modelId="{0DA473E2-3E6F-A94D-AC6E-52729821DDC1}" type="presOf" srcId="{A6BAAA7C-1C65-474A-B095-8608ED0FD095}" destId="{45CA0BA0-6AD2-462A-BBA8-09A1501A0B4C}" srcOrd="0" destOrd="0" presId="urn:microsoft.com/office/officeart/2018/2/layout/IconLabelList"/>
    <dgm:cxn modelId="{452F391F-3928-9A44-AF94-A5A744E8DA5B}" type="presParOf" srcId="{52DC8C84-8633-4C28-BCFC-D9B0CC8F426B}" destId="{75B5C56C-38C9-413E-905F-0B4C31510134}" srcOrd="0" destOrd="0" presId="urn:microsoft.com/office/officeart/2018/2/layout/IconLabelList"/>
    <dgm:cxn modelId="{1F20D82B-3346-D744-A1B3-E174DBFC416A}" type="presParOf" srcId="{75B5C56C-38C9-413E-905F-0B4C31510134}" destId="{899A1A23-9737-49E8-85DA-8B5F0225FB9B}" srcOrd="0" destOrd="0" presId="urn:microsoft.com/office/officeart/2018/2/layout/IconLabelList"/>
    <dgm:cxn modelId="{D4BC3BD1-9B06-3E42-AF5A-A2697D9D22CC}" type="presParOf" srcId="{75B5C56C-38C9-413E-905F-0B4C31510134}" destId="{037219F8-5534-4337-BD93-F30CC0D77A15}" srcOrd="1" destOrd="0" presId="urn:microsoft.com/office/officeart/2018/2/layout/IconLabelList"/>
    <dgm:cxn modelId="{71E63602-9710-E74C-BC05-D9E4A63AC0BD}" type="presParOf" srcId="{75B5C56C-38C9-413E-905F-0B4C31510134}" destId="{75CA76C5-0BC0-40E5-8C6A-5B91532F77E1}" srcOrd="2" destOrd="0" presId="urn:microsoft.com/office/officeart/2018/2/layout/IconLabelList"/>
    <dgm:cxn modelId="{2D6ED31C-2758-B144-BF3D-402033F20660}" type="presParOf" srcId="{52DC8C84-8633-4C28-BCFC-D9B0CC8F426B}" destId="{D9DE8296-5973-4641-8D92-13A6D2298509}" srcOrd="1" destOrd="0" presId="urn:microsoft.com/office/officeart/2018/2/layout/IconLabelList"/>
    <dgm:cxn modelId="{92E3220C-C562-F04E-BFD6-DD8A49EA156D}" type="presParOf" srcId="{52DC8C84-8633-4C28-BCFC-D9B0CC8F426B}" destId="{7EA46965-CB31-47EB-B5A9-4D58E66B8BA8}" srcOrd="2" destOrd="0" presId="urn:microsoft.com/office/officeart/2018/2/layout/IconLabelList"/>
    <dgm:cxn modelId="{DEB6C56D-9A68-4D42-8083-A6637A55A931}" type="presParOf" srcId="{7EA46965-CB31-47EB-B5A9-4D58E66B8BA8}" destId="{45E7F0B0-B385-456B-A006-541D085ED77B}" srcOrd="0" destOrd="0" presId="urn:microsoft.com/office/officeart/2018/2/layout/IconLabelList"/>
    <dgm:cxn modelId="{E54AA3ED-916E-1340-AA1D-A6F07CC29517}" type="presParOf" srcId="{7EA46965-CB31-47EB-B5A9-4D58E66B8BA8}" destId="{1830EF8D-A58A-4F26-9220-C9FD4EF7137D}" srcOrd="1" destOrd="0" presId="urn:microsoft.com/office/officeart/2018/2/layout/IconLabelList"/>
    <dgm:cxn modelId="{42FE29DA-BE0A-F84F-A4C2-C5150F038D9E}" type="presParOf" srcId="{7EA46965-CB31-47EB-B5A9-4D58E66B8BA8}" destId="{45CA0BA0-6AD2-462A-BBA8-09A1501A0B4C}" srcOrd="2" destOrd="0" presId="urn:microsoft.com/office/officeart/2018/2/layout/IconLabelList"/>
    <dgm:cxn modelId="{80332FC6-8BB6-5541-B1F2-D3C581E5F08E}" type="presParOf" srcId="{52DC8C84-8633-4C28-BCFC-D9B0CC8F426B}" destId="{DBBE3BC9-DD98-4259-939F-3434D4D871A5}" srcOrd="3" destOrd="0" presId="urn:microsoft.com/office/officeart/2018/2/layout/IconLabelList"/>
    <dgm:cxn modelId="{DE0681AD-9677-D843-9652-3C986C21C048}" type="presParOf" srcId="{52DC8C84-8633-4C28-BCFC-D9B0CC8F426B}" destId="{2C83AB1C-F0D0-4A65-BBCB-B5ACC7CC26BF}" srcOrd="4" destOrd="0" presId="urn:microsoft.com/office/officeart/2018/2/layout/IconLabelList"/>
    <dgm:cxn modelId="{A8BAA093-EA90-CC46-BF05-EB1BCB6DDA43}" type="presParOf" srcId="{2C83AB1C-F0D0-4A65-BBCB-B5ACC7CC26BF}" destId="{7B6DCAF8-42B0-4F89-8389-A96D3152C126}" srcOrd="0" destOrd="0" presId="urn:microsoft.com/office/officeart/2018/2/layout/IconLabelList"/>
    <dgm:cxn modelId="{1B0CCF6E-C8EA-1745-BAD5-251DB4D40D45}" type="presParOf" srcId="{2C83AB1C-F0D0-4A65-BBCB-B5ACC7CC26BF}" destId="{C41AFE33-28E3-417E-9D23-583DFC904445}" srcOrd="1" destOrd="0" presId="urn:microsoft.com/office/officeart/2018/2/layout/IconLabelList"/>
    <dgm:cxn modelId="{36E2056A-A3A9-8649-ADE5-E8002506CA9D}" type="presParOf" srcId="{2C83AB1C-F0D0-4A65-BBCB-B5ACC7CC26BF}" destId="{8D49F8D1-EA1B-495C-B4E8-A2E199AA9C49}" srcOrd="2" destOrd="0" presId="urn:microsoft.com/office/officeart/2018/2/layout/IconLabelList"/>
    <dgm:cxn modelId="{2DD7CDB3-6DE0-994B-9F43-704C0E70B318}" type="presParOf" srcId="{52DC8C84-8633-4C28-BCFC-D9B0CC8F426B}" destId="{000DE193-EF1D-4576-B35B-311EC7ADC251}" srcOrd="5" destOrd="0" presId="urn:microsoft.com/office/officeart/2018/2/layout/IconLabelList"/>
    <dgm:cxn modelId="{6CFF9B6A-CEF5-2745-9A0C-C7F117D6031C}" type="presParOf" srcId="{52DC8C84-8633-4C28-BCFC-D9B0CC8F426B}" destId="{D1458052-43F6-4A65-A902-0CE926AB5CD2}" srcOrd="6" destOrd="0" presId="urn:microsoft.com/office/officeart/2018/2/layout/IconLabelList"/>
    <dgm:cxn modelId="{D65D47EB-C474-8949-8FF4-6C1E97CA702C}" type="presParOf" srcId="{D1458052-43F6-4A65-A902-0CE926AB5CD2}" destId="{6C36EAA9-2E2D-432B-B785-B72345CAB94D}" srcOrd="0" destOrd="0" presId="urn:microsoft.com/office/officeart/2018/2/layout/IconLabelList"/>
    <dgm:cxn modelId="{C80B2AFF-420B-BA49-8F5C-36412328E3EB}" type="presParOf" srcId="{D1458052-43F6-4A65-A902-0CE926AB5CD2}" destId="{904402ED-8C3C-4D44-9C53-C3F8B9B33F93}" srcOrd="1" destOrd="0" presId="urn:microsoft.com/office/officeart/2018/2/layout/IconLabelList"/>
    <dgm:cxn modelId="{5890F8D5-91DA-0F4C-955F-4DB0E9955D29}" type="presParOf" srcId="{D1458052-43F6-4A65-A902-0CE926AB5CD2}" destId="{D5FBCD04-B75A-4AC7-94EE-0941831F763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A1A23-9737-49E8-85DA-8B5F0225FB9B}">
      <dsp:nvSpPr>
        <dsp:cNvPr id="0" name=""/>
        <dsp:cNvSpPr/>
      </dsp:nvSpPr>
      <dsp:spPr>
        <a:xfrm>
          <a:off x="1138979" y="1058445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A76C5-0BC0-40E5-8C6A-5B91532F77E1}">
      <dsp:nvSpPr>
        <dsp:cNvPr id="0" name=""/>
        <dsp:cNvSpPr/>
      </dsp:nvSpPr>
      <dsp:spPr>
        <a:xfrm>
          <a:off x="569079" y="228274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Reduced travel distance</a:t>
          </a:r>
        </a:p>
      </dsp:txBody>
      <dsp:txXfrm>
        <a:off x="569079" y="2282747"/>
        <a:ext cx="2072362" cy="720000"/>
      </dsp:txXfrm>
    </dsp:sp>
    <dsp:sp modelId="{45E7F0B0-B385-456B-A006-541D085ED77B}">
      <dsp:nvSpPr>
        <dsp:cNvPr id="0" name=""/>
        <dsp:cNvSpPr/>
      </dsp:nvSpPr>
      <dsp:spPr>
        <a:xfrm>
          <a:off x="3574005" y="1058445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A0BA0-6AD2-462A-BBA8-09A1501A0B4C}">
      <dsp:nvSpPr>
        <dsp:cNvPr id="0" name=""/>
        <dsp:cNvSpPr/>
      </dsp:nvSpPr>
      <dsp:spPr>
        <a:xfrm>
          <a:off x="3004105" y="228274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Cost/Expense reduction</a:t>
          </a:r>
        </a:p>
      </dsp:txBody>
      <dsp:txXfrm>
        <a:off x="3004105" y="2282747"/>
        <a:ext cx="2072362" cy="720000"/>
      </dsp:txXfrm>
    </dsp:sp>
    <dsp:sp modelId="{7B6DCAF8-42B0-4F89-8389-A96D3152C126}">
      <dsp:nvSpPr>
        <dsp:cNvPr id="0" name=""/>
        <dsp:cNvSpPr/>
      </dsp:nvSpPr>
      <dsp:spPr>
        <a:xfrm>
          <a:off x="6009031" y="1058445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9F8D1-EA1B-495C-B4E8-A2E199AA9C49}">
      <dsp:nvSpPr>
        <dsp:cNvPr id="0" name=""/>
        <dsp:cNvSpPr/>
      </dsp:nvSpPr>
      <dsp:spPr>
        <a:xfrm>
          <a:off x="5439131" y="228274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Avoid repetitive routes </a:t>
          </a:r>
        </a:p>
      </dsp:txBody>
      <dsp:txXfrm>
        <a:off x="5439131" y="2282747"/>
        <a:ext cx="2072362" cy="720000"/>
      </dsp:txXfrm>
    </dsp:sp>
    <dsp:sp modelId="{6C36EAA9-2E2D-432B-B785-B72345CAB94D}">
      <dsp:nvSpPr>
        <dsp:cNvPr id="0" name=""/>
        <dsp:cNvSpPr/>
      </dsp:nvSpPr>
      <dsp:spPr>
        <a:xfrm>
          <a:off x="8444057" y="1058445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BCD04-B75A-4AC7-94EE-0941831F7635}">
      <dsp:nvSpPr>
        <dsp:cNvPr id="0" name=""/>
        <dsp:cNvSpPr/>
      </dsp:nvSpPr>
      <dsp:spPr>
        <a:xfrm>
          <a:off x="7874157" y="228274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Improve vehicle utilization</a:t>
          </a:r>
        </a:p>
      </dsp:txBody>
      <dsp:txXfrm>
        <a:off x="7874157" y="2282747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9T04:26:21.8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23:29:04.7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23:29:06.1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23:29:07.7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23:29:21.14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23:29:30.365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23:29:37.0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23:29:40.1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23:29:41.7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23:29:43.6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23:29:56.8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9T04:26:26.2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23:30:04.7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23:30:39.4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23:30:40.4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23:30:41.4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23:30:43.3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23:30:47.4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23:30:48.5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23:30:53.3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23:30:54.8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23:30:55.9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9T20:20:23.687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 0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23:30:57.3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23:30:58.6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23:31:01.9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23:31:11.60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23:31:17.13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23:31:24.301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1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23:31:28.195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1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9T04:17:18.11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16:50:51.8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16:50:54.5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3:19:46.310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 0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16:50:55.9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16:50:57.9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16:51:01.5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16:51:02.3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16:51:04.1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16:51:05.4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16:51:10.0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16:51:11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16:51:12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16:51:15.2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30T03:41:04.165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1 0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16:51:16.7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16:51:17.8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9T20:54:22.31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23:28:53.5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23:28:59.6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23:29:02.0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23:29:03.6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005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2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0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3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9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1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7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4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8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1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0.png"/><Relationship Id="rId18" Type="http://schemas.openxmlformats.org/officeDocument/2006/relationships/customXml" Target="../ink/ink17.xml"/><Relationship Id="rId26" Type="http://schemas.openxmlformats.org/officeDocument/2006/relationships/customXml" Target="../ink/ink25.xml"/><Relationship Id="rId21" Type="http://schemas.openxmlformats.org/officeDocument/2006/relationships/customXml" Target="../ink/ink20.xml"/><Relationship Id="rId34" Type="http://schemas.openxmlformats.org/officeDocument/2006/relationships/customXml" Target="../ink/ink33.xml"/><Relationship Id="rId7" Type="http://schemas.openxmlformats.org/officeDocument/2006/relationships/customXml" Target="../ink/ink8.xml"/><Relationship Id="rId12" Type="http://schemas.openxmlformats.org/officeDocument/2006/relationships/customXml" Target="../ink/ink13.xml"/><Relationship Id="rId17" Type="http://schemas.openxmlformats.org/officeDocument/2006/relationships/customXml" Target="../ink/ink16.xml"/><Relationship Id="rId25" Type="http://schemas.openxmlformats.org/officeDocument/2006/relationships/customXml" Target="../ink/ink24.xml"/><Relationship Id="rId33" Type="http://schemas.openxmlformats.org/officeDocument/2006/relationships/customXml" Target="../ink/ink32.xml"/><Relationship Id="rId2" Type="http://schemas.openxmlformats.org/officeDocument/2006/relationships/image" Target="../media/image18.png"/><Relationship Id="rId16" Type="http://schemas.openxmlformats.org/officeDocument/2006/relationships/customXml" Target="../ink/ink15.xml"/><Relationship Id="rId20" Type="http://schemas.openxmlformats.org/officeDocument/2006/relationships/customXml" Target="../ink/ink19.xml"/><Relationship Id="rId29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customXml" Target="../ink/ink12.xml"/><Relationship Id="rId24" Type="http://schemas.openxmlformats.org/officeDocument/2006/relationships/customXml" Target="../ink/ink23.xml"/><Relationship Id="rId32" Type="http://schemas.openxmlformats.org/officeDocument/2006/relationships/customXml" Target="../ink/ink31.xml"/><Relationship Id="rId37" Type="http://schemas.openxmlformats.org/officeDocument/2006/relationships/customXml" Target="../ink/ink36.xml"/><Relationship Id="rId5" Type="http://schemas.openxmlformats.org/officeDocument/2006/relationships/customXml" Target="../ink/ink7.xml"/><Relationship Id="rId15" Type="http://schemas.openxmlformats.org/officeDocument/2006/relationships/image" Target="../media/image22.png"/><Relationship Id="rId23" Type="http://schemas.openxmlformats.org/officeDocument/2006/relationships/customXml" Target="../ink/ink22.xml"/><Relationship Id="rId28" Type="http://schemas.openxmlformats.org/officeDocument/2006/relationships/customXml" Target="../ink/ink27.xml"/><Relationship Id="rId36" Type="http://schemas.openxmlformats.org/officeDocument/2006/relationships/customXml" Target="../ink/ink35.xml"/><Relationship Id="rId10" Type="http://schemas.openxmlformats.org/officeDocument/2006/relationships/customXml" Target="../ink/ink11.xml"/><Relationship Id="rId19" Type="http://schemas.openxmlformats.org/officeDocument/2006/relationships/customXml" Target="../ink/ink18.xml"/><Relationship Id="rId31" Type="http://schemas.openxmlformats.org/officeDocument/2006/relationships/customXml" Target="../ink/ink30.xml"/><Relationship Id="rId4" Type="http://schemas.openxmlformats.org/officeDocument/2006/relationships/image" Target="../media/image190.png"/><Relationship Id="rId9" Type="http://schemas.openxmlformats.org/officeDocument/2006/relationships/customXml" Target="../ink/ink10.xml"/><Relationship Id="rId14" Type="http://schemas.openxmlformats.org/officeDocument/2006/relationships/customXml" Target="../ink/ink14.xml"/><Relationship Id="rId22" Type="http://schemas.openxmlformats.org/officeDocument/2006/relationships/customXml" Target="../ink/ink21.xml"/><Relationship Id="rId27" Type="http://schemas.openxmlformats.org/officeDocument/2006/relationships/customXml" Target="../ink/ink26.xml"/><Relationship Id="rId30" Type="http://schemas.openxmlformats.org/officeDocument/2006/relationships/customXml" Target="../ink/ink29.xml"/><Relationship Id="rId35" Type="http://schemas.openxmlformats.org/officeDocument/2006/relationships/customXml" Target="../ink/ink34.xml"/><Relationship Id="rId8" Type="http://schemas.openxmlformats.org/officeDocument/2006/relationships/customXml" Target="../ink/ink9.xml"/><Relationship Id="rId3" Type="http://schemas.openxmlformats.org/officeDocument/2006/relationships/customXml" Target="../ink/ink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13" Type="http://schemas.openxmlformats.org/officeDocument/2006/relationships/customXml" Target="../ink/ink45.xml"/><Relationship Id="rId18" Type="http://schemas.openxmlformats.org/officeDocument/2006/relationships/customXml" Target="../ink/ink50.xml"/><Relationship Id="rId3" Type="http://schemas.openxmlformats.org/officeDocument/2006/relationships/customXml" Target="../ink/ink37.xml"/><Relationship Id="rId7" Type="http://schemas.openxmlformats.org/officeDocument/2006/relationships/customXml" Target="../ink/ink39.xml"/><Relationship Id="rId12" Type="http://schemas.openxmlformats.org/officeDocument/2006/relationships/customXml" Target="../ink/ink44.xml"/><Relationship Id="rId17" Type="http://schemas.openxmlformats.org/officeDocument/2006/relationships/customXml" Target="../ink/ink49.xml"/><Relationship Id="rId2" Type="http://schemas.openxmlformats.org/officeDocument/2006/relationships/image" Target="../media/image19.png"/><Relationship Id="rId1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ustomXml" Target="../ink/ink43.xml"/><Relationship Id="rId5" Type="http://schemas.openxmlformats.org/officeDocument/2006/relationships/customXml" Target="../ink/ink38.xml"/><Relationship Id="rId15" Type="http://schemas.openxmlformats.org/officeDocument/2006/relationships/customXml" Target="../ink/ink47.xml"/><Relationship Id="rId10" Type="http://schemas.openxmlformats.org/officeDocument/2006/relationships/customXml" Target="../ink/ink42.xml"/><Relationship Id="rId19" Type="http://schemas.openxmlformats.org/officeDocument/2006/relationships/customXml" Target="../ink/ink51.xml"/><Relationship Id="rId4" Type="http://schemas.openxmlformats.org/officeDocument/2006/relationships/image" Target="../media/image20.png"/><Relationship Id="rId9" Type="http://schemas.openxmlformats.org/officeDocument/2006/relationships/customXml" Target="../ink/ink41.xml"/><Relationship Id="rId14" Type="http://schemas.openxmlformats.org/officeDocument/2006/relationships/customXml" Target="../ink/ink4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1.nyc.gov/site/tlc/about/tlc-trip-record-data.pag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customXml" Target="../ink/ink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4F3FD-8306-794B-BCAD-C36A68051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358867"/>
            <a:ext cx="5304982" cy="325242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200" dirty="0"/>
              <a:t>Route-Optimization &amp; Load Distribution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03D13-F210-1142-AC00-39AD0E4FA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6478873" cy="120814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Project by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Aarthi Ashokan (aa2198)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16:540:588 – AI in Decision Making</a:t>
            </a: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scissors, tool&#10;&#10;Description automatically generated">
            <a:extLst>
              <a:ext uri="{FF2B5EF4-FFF2-40B4-BE49-F238E27FC236}">
                <a16:creationId xmlns:a16="http://schemas.microsoft.com/office/drawing/2014/main" id="{6879EB92-FD88-CF4A-97BF-04B15395C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8" b="19816"/>
          <a:stretch/>
        </p:blipFill>
        <p:spPr>
          <a:xfrm>
            <a:off x="5609968" y="1625881"/>
            <a:ext cx="6101003" cy="385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90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A857-95BA-9249-84E1-AEAD44CB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with Genetic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DC1C-6D18-A242-A141-21FAEAD80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Genetic Algorithms are the heuristic search and optimization techniques that mimic the process of natural evolution.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This GA model has the following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Create the population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Calculate the fitness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Select the parents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Breed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Repeat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9FBE1-5B67-7D4A-8B26-A95C5D3DF0F1}"/>
              </a:ext>
            </a:extLst>
          </p:cNvPr>
          <p:cNvSpPr txBox="1"/>
          <p:nvPr/>
        </p:nvSpPr>
        <p:spPr>
          <a:xfrm>
            <a:off x="3648548" y="2978385"/>
            <a:ext cx="543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/>
                </a:solidFill>
              </a:rPr>
              <a:t>“ Select The Best, Discard The Rest”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2C593-7ABC-8944-A4AC-BE60EAC06F2A}"/>
              </a:ext>
            </a:extLst>
          </p:cNvPr>
          <p:cNvSpPr txBox="1"/>
          <p:nvPr/>
        </p:nvSpPr>
        <p:spPr>
          <a:xfrm>
            <a:off x="6199632" y="3992545"/>
            <a:ext cx="4103778" cy="189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10000"/>
              </a:lnSpc>
              <a:spcBef>
                <a:spcPts val="500"/>
              </a:spcBef>
            </a:pPr>
            <a:r>
              <a:rPr lang="en-US" sz="1600" dirty="0"/>
              <a:t>Constraints of our problem:</a:t>
            </a:r>
          </a:p>
          <a:p>
            <a:pPr marL="914400" lvl="1" indent="-4572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We must start from office, cover all the locations and return back to office.</a:t>
            </a:r>
          </a:p>
          <a:p>
            <a:pPr marL="914400" lvl="1" indent="-4572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All the locations need to be visited exactly once</a:t>
            </a:r>
          </a:p>
        </p:txBody>
      </p:sp>
    </p:spTree>
    <p:extLst>
      <p:ext uri="{BB962C8B-B14F-4D97-AF65-F5344CB8AC3E}">
        <p14:creationId xmlns:p14="http://schemas.microsoft.com/office/powerpoint/2010/main" val="408257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D61A4-3FE6-0E42-81C3-8A399CF6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F0C69-E0FD-3049-A23D-635CD7571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30" y="2125980"/>
            <a:ext cx="11167110" cy="4183380"/>
          </a:xfrm>
        </p:spPr>
        <p:txBody>
          <a:bodyPr numCol="2">
            <a:noAutofit/>
          </a:bodyPr>
          <a:lstStyle/>
          <a:p>
            <a:pPr>
              <a:lnSpc>
                <a:spcPct val="100000"/>
              </a:lnSpc>
            </a:pPr>
            <a:endParaRPr lang="en-US" sz="1400" b="1" dirty="0"/>
          </a:p>
          <a:p>
            <a:pPr>
              <a:lnSpc>
                <a:spcPct val="100000"/>
              </a:lnSpc>
            </a:pPr>
            <a:r>
              <a:rPr lang="en-US" sz="1600" b="1" dirty="0"/>
              <a:t>Test Locations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      </a:t>
            </a:r>
            <a:r>
              <a:rPr lang="en-US" sz="1600" dirty="0"/>
              <a:t>Get locations of employee requiring cab service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      L1, L2, L3, L4, L5, L6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Create the population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      </a:t>
            </a:r>
            <a:r>
              <a:rPr lang="en-US" sz="1600" dirty="0"/>
              <a:t>Single Route: ﻿['Of', 'L6', 'L4', 'L5', 'L2', 'L1', 'L3', 'Of’]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      Population: collection of all possible routes</a:t>
            </a:r>
            <a:endParaRPr lang="en-US" sz="1600" b="1" dirty="0"/>
          </a:p>
          <a:p>
            <a:pPr>
              <a:lnSpc>
                <a:spcPct val="100000"/>
              </a:lnSpc>
            </a:pPr>
            <a:r>
              <a:rPr lang="en-US" sz="1600" b="1" dirty="0"/>
              <a:t>Calculate fitness score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     </a:t>
            </a:r>
            <a:r>
              <a:rPr lang="en-US" sz="1600" dirty="0"/>
              <a:t>Fitness score: Total trip duration of each route which is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     calculated from the </a:t>
            </a:r>
            <a:r>
              <a:rPr lang="en-US" sz="1600" dirty="0" err="1"/>
              <a:t>XGBoostRegressor</a:t>
            </a:r>
            <a:r>
              <a:rPr lang="en-US" sz="1600" dirty="0"/>
              <a:t> model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600" b="1" dirty="0"/>
          </a:p>
          <a:p>
            <a:pPr>
              <a:lnSpc>
                <a:spcPct val="100000"/>
              </a:lnSpc>
            </a:pPr>
            <a:r>
              <a:rPr lang="en-US" sz="1600" b="1" dirty="0"/>
              <a:t>Selecting the parents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Parents are selected from the population to create next generation.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Selection is based on fitness.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Lowest fitness score means shortest time and is ranked first.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Breed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Child is created to include all test locations exactly once using ordered crossover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Subset of parent1 is randomly selected and remaining is filled with genes from parent2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b="1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692496-8E38-E94F-945A-32C202DE2083}"/>
              </a:ext>
            </a:extLst>
          </p:cNvPr>
          <p:cNvCxnSpPr>
            <a:cxnSpLocks/>
          </p:cNvCxnSpPr>
          <p:nvPr/>
        </p:nvCxnSpPr>
        <p:spPr>
          <a:xfrm>
            <a:off x="6011061" y="3175462"/>
            <a:ext cx="0" cy="2061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86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B7F26-4BA6-7D4C-B896-A83168A3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7003107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Route Optimization Results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97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8078-F65A-F748-9181-A50BD33F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Route Optimization Results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834CE1C2-38D2-5C46-B9DF-7F7295777572}"/>
              </a:ext>
            </a:extLst>
          </p:cNvPr>
          <p:cNvSpPr/>
          <p:nvPr/>
        </p:nvSpPr>
        <p:spPr>
          <a:xfrm flipH="1">
            <a:off x="9167811" y="4733233"/>
            <a:ext cx="2010738" cy="961435"/>
          </a:xfrm>
          <a:prstGeom prst="teardrop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Route with the lowest time in transit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0D2BB-0547-6D40-81D8-E3C5C7D7AB38}"/>
              </a:ext>
            </a:extLst>
          </p:cNvPr>
          <p:cNvSpPr txBox="1"/>
          <p:nvPr/>
        </p:nvSpPr>
        <p:spPr>
          <a:xfrm>
            <a:off x="6048355" y="2424909"/>
            <a:ext cx="42281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ROUTE 1</a:t>
            </a:r>
          </a:p>
          <a:p>
            <a:endParaRPr lang="en-US" dirty="0"/>
          </a:p>
          <a:p>
            <a:r>
              <a:rPr lang="en-US" dirty="0"/>
              <a:t>Routes assigned on first-come-first-serve basis</a:t>
            </a:r>
          </a:p>
          <a:p>
            <a:endParaRPr lang="en-US" dirty="0"/>
          </a:p>
          <a:p>
            <a:r>
              <a:rPr lang="en-US" b="1" dirty="0"/>
              <a:t>OF-L1-L2-L3-L4-L5-L6-OF</a:t>
            </a:r>
          </a:p>
          <a:p>
            <a:endParaRPr lang="en-US" dirty="0"/>
          </a:p>
          <a:p>
            <a:r>
              <a:rPr lang="en-US" dirty="0"/>
              <a:t>Total Trip Duration = 458.5956 min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873474-55F2-E14B-BE53-5DE0C6E3BB3A}"/>
              </a:ext>
            </a:extLst>
          </p:cNvPr>
          <p:cNvSpPr txBox="1"/>
          <p:nvPr/>
        </p:nvSpPr>
        <p:spPr>
          <a:xfrm>
            <a:off x="6035783" y="2473172"/>
            <a:ext cx="40281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ROUTE 2</a:t>
            </a:r>
          </a:p>
          <a:p>
            <a:endParaRPr lang="en-US" dirty="0"/>
          </a:p>
          <a:p>
            <a:r>
              <a:rPr lang="en-US" dirty="0"/>
              <a:t>Routes assigned randomly</a:t>
            </a:r>
          </a:p>
          <a:p>
            <a:endParaRPr lang="en-US" dirty="0"/>
          </a:p>
          <a:p>
            <a:r>
              <a:rPr lang="en-US" b="1" dirty="0"/>
              <a:t>OF-L6-L4-L3-L5-L1-L2-OF</a:t>
            </a:r>
          </a:p>
          <a:p>
            <a:endParaRPr lang="en-US" dirty="0"/>
          </a:p>
          <a:p>
            <a:r>
              <a:rPr lang="en-US" dirty="0"/>
              <a:t>Total Trip Duration = 399.6468 min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864DA0-8EE6-AA44-ABD4-5450C2CDDCDC}"/>
              </a:ext>
            </a:extLst>
          </p:cNvPr>
          <p:cNvSpPr txBox="1"/>
          <p:nvPr/>
        </p:nvSpPr>
        <p:spPr>
          <a:xfrm>
            <a:off x="6048355" y="2493713"/>
            <a:ext cx="42281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ROUTE 3 with Genetic Algorithm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Routes are decided based on Genetic Algorithm</a:t>
            </a:r>
          </a:p>
          <a:p>
            <a:endParaRPr lang="en-US" dirty="0"/>
          </a:p>
          <a:p>
            <a:r>
              <a:rPr lang="en-US" b="1" dirty="0"/>
              <a:t>OF-L6-L4-L2-L1-L3-L5-OF</a:t>
            </a:r>
          </a:p>
          <a:p>
            <a:endParaRPr lang="en-US" dirty="0"/>
          </a:p>
          <a:p>
            <a:r>
              <a:rPr lang="en-US" dirty="0"/>
              <a:t>Total Trip Duration = 238.7878 min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8425D75-3097-FF4C-A4E3-6D6C8D3A1E80}"/>
              </a:ext>
            </a:extLst>
          </p:cNvPr>
          <p:cNvGrpSpPr/>
          <p:nvPr/>
        </p:nvGrpSpPr>
        <p:grpSpPr>
          <a:xfrm>
            <a:off x="414944" y="2493713"/>
            <a:ext cx="4708545" cy="3611668"/>
            <a:chOff x="503535" y="2444344"/>
            <a:chExt cx="4708545" cy="361166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1FC33B4-9756-554A-BC9F-50D0AC52A6C6}"/>
                    </a:ext>
                  </a:extLst>
                </p14:cNvPr>
                <p14:cNvContentPartPr/>
                <p14:nvPr/>
              </p14:nvContentPartPr>
              <p14:xfrm>
                <a:off x="1788570" y="2634030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1FC33B4-9756-554A-BC9F-50D0AC52A6C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25570" y="257103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2BA88F3-D84A-C243-9E6C-9BD87800A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3535" y="2444344"/>
              <a:ext cx="4708545" cy="361166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77B2E5-A519-E248-AC34-C62D84CC0019}"/>
                </a:ext>
              </a:extLst>
            </p:cNvPr>
            <p:cNvSpPr txBox="1"/>
            <p:nvPr/>
          </p:nvSpPr>
          <p:spPr>
            <a:xfrm>
              <a:off x="2036543" y="2634030"/>
              <a:ext cx="342900" cy="372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9AA07E4-7630-234E-AF2A-15D7104CC7D5}"/>
                </a:ext>
              </a:extLst>
            </p:cNvPr>
            <p:cNvSpPr txBox="1"/>
            <p:nvPr/>
          </p:nvSpPr>
          <p:spPr>
            <a:xfrm>
              <a:off x="1151861" y="4064148"/>
              <a:ext cx="342900" cy="372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CE67E76-692E-3044-B95A-A06BA33BD8DB}"/>
                </a:ext>
              </a:extLst>
            </p:cNvPr>
            <p:cNvSpPr txBox="1"/>
            <p:nvPr/>
          </p:nvSpPr>
          <p:spPr>
            <a:xfrm>
              <a:off x="1865093" y="3350158"/>
              <a:ext cx="342900" cy="372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5787990-A465-BD44-985B-1180231B1340}"/>
                </a:ext>
              </a:extLst>
            </p:cNvPr>
            <p:cNvSpPr txBox="1"/>
            <p:nvPr/>
          </p:nvSpPr>
          <p:spPr>
            <a:xfrm>
              <a:off x="2115476" y="4703085"/>
              <a:ext cx="342900" cy="372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A652177-496B-7448-8C01-A67F5EF1EF0E}"/>
                </a:ext>
              </a:extLst>
            </p:cNvPr>
            <p:cNvSpPr txBox="1"/>
            <p:nvPr/>
          </p:nvSpPr>
          <p:spPr>
            <a:xfrm>
              <a:off x="3288638" y="2634030"/>
              <a:ext cx="342900" cy="372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8CA22D-76D1-0D48-8898-6D96E8E0FE0E}"/>
                </a:ext>
              </a:extLst>
            </p:cNvPr>
            <p:cNvSpPr txBox="1"/>
            <p:nvPr/>
          </p:nvSpPr>
          <p:spPr>
            <a:xfrm>
              <a:off x="4692113" y="5244990"/>
              <a:ext cx="342900" cy="372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867F957-63BE-FA46-A30D-E243E688B808}"/>
                </a:ext>
              </a:extLst>
            </p:cNvPr>
            <p:cNvSpPr txBox="1"/>
            <p:nvPr/>
          </p:nvSpPr>
          <p:spPr>
            <a:xfrm>
              <a:off x="964867" y="2525781"/>
              <a:ext cx="946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Office</a:t>
              </a:r>
            </a:p>
          </p:txBody>
        </p:sp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EE8225AE-7FCD-B247-A3EF-9192BF0371A3}"/>
                </a:ext>
              </a:extLst>
            </p:cNvPr>
            <p:cNvCxnSpPr>
              <a:cxnSpLocks/>
            </p:cNvCxnSpPr>
            <p:nvPr/>
          </p:nvCxnSpPr>
          <p:spPr>
            <a:xfrm>
              <a:off x="1728686" y="2638424"/>
              <a:ext cx="280456" cy="4047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>
              <a:extLst>
                <a:ext uri="{FF2B5EF4-FFF2-40B4-BE49-F238E27FC236}">
                  <a16:creationId xmlns:a16="http://schemas.microsoft.com/office/drawing/2014/main" id="{C01B4235-6CFA-8D4F-A4B8-7FEE17A3F7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1330" y="3100589"/>
              <a:ext cx="1581230" cy="90919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urved Connector 55">
              <a:extLst>
                <a:ext uri="{FF2B5EF4-FFF2-40B4-BE49-F238E27FC236}">
                  <a16:creationId xmlns:a16="http://schemas.microsoft.com/office/drawing/2014/main" id="{8D404F5B-E813-0445-AC3E-F4B5B0DAD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8064" y="2914007"/>
              <a:ext cx="2099858" cy="1498750"/>
            </a:xfrm>
            <a:prstGeom prst="curvedConnector3">
              <a:avLst>
                <a:gd name="adj1" fmla="val 911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urved Connector 56">
              <a:extLst>
                <a:ext uri="{FF2B5EF4-FFF2-40B4-BE49-F238E27FC236}">
                  <a16:creationId xmlns:a16="http://schemas.microsoft.com/office/drawing/2014/main" id="{5512E6E3-0F80-1448-A5CE-87205EAFB83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19133" y="3401024"/>
              <a:ext cx="2630582" cy="165654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>
              <a:extLst>
                <a:ext uri="{FF2B5EF4-FFF2-40B4-BE49-F238E27FC236}">
                  <a16:creationId xmlns:a16="http://schemas.microsoft.com/office/drawing/2014/main" id="{23F45115-A01C-1647-BA98-D291794442D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934879" y="3698096"/>
              <a:ext cx="2928684" cy="191895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A6625543-038F-384D-B5F5-E2D9E92FC8B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349891" y="4291891"/>
              <a:ext cx="1303262" cy="25305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5441875-D682-3B45-8067-796180896795}"/>
              </a:ext>
            </a:extLst>
          </p:cNvPr>
          <p:cNvSpPr txBox="1"/>
          <p:nvPr/>
        </p:nvSpPr>
        <p:spPr>
          <a:xfrm>
            <a:off x="9809018" y="-532015"/>
            <a:ext cx="1847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351AF0B-92D3-6949-9C37-9F95699B5819}"/>
              </a:ext>
            </a:extLst>
          </p:cNvPr>
          <p:cNvGrpSpPr/>
          <p:nvPr/>
        </p:nvGrpSpPr>
        <p:grpSpPr>
          <a:xfrm>
            <a:off x="437789" y="2424909"/>
            <a:ext cx="4708545" cy="3611668"/>
            <a:chOff x="609823" y="2439539"/>
            <a:chExt cx="4708545" cy="361166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B58AC44-6DE4-B54B-B0F5-7AC23DFFFC9C}"/>
                    </a:ext>
                  </a:extLst>
                </p14:cNvPr>
                <p14:cNvContentPartPr/>
                <p14:nvPr/>
              </p14:nvContentPartPr>
              <p14:xfrm>
                <a:off x="1940970" y="2786430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B58AC44-6DE4-B54B-B0F5-7AC23DFFFC9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77970" y="272343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A2A78A0-9A82-0F4E-9CDE-0490DB3DD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823" y="2439539"/>
              <a:ext cx="4708545" cy="3611668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AFF3305-994D-5041-B7A4-94FE5F4791E6}"/>
                </a:ext>
              </a:extLst>
            </p:cNvPr>
            <p:cNvSpPr txBox="1"/>
            <p:nvPr/>
          </p:nvSpPr>
          <p:spPr>
            <a:xfrm>
              <a:off x="2188943" y="2786430"/>
              <a:ext cx="342900" cy="372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D25C291-1573-2542-B097-3CEEE5AE7ACB}"/>
                </a:ext>
              </a:extLst>
            </p:cNvPr>
            <p:cNvSpPr txBox="1"/>
            <p:nvPr/>
          </p:nvSpPr>
          <p:spPr>
            <a:xfrm>
              <a:off x="1304261" y="4216548"/>
              <a:ext cx="342900" cy="372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5C3473E-2D45-D043-863E-9F4E956D50AB}"/>
                </a:ext>
              </a:extLst>
            </p:cNvPr>
            <p:cNvSpPr txBox="1"/>
            <p:nvPr/>
          </p:nvSpPr>
          <p:spPr>
            <a:xfrm>
              <a:off x="2017493" y="3502558"/>
              <a:ext cx="342900" cy="372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31DB9BE-9F60-5740-BCFB-C31330BAA240}"/>
                </a:ext>
              </a:extLst>
            </p:cNvPr>
            <p:cNvSpPr txBox="1"/>
            <p:nvPr/>
          </p:nvSpPr>
          <p:spPr>
            <a:xfrm>
              <a:off x="2267876" y="4855485"/>
              <a:ext cx="342900" cy="372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371FC30-760A-C740-8B1F-6DEB918670A3}"/>
                </a:ext>
              </a:extLst>
            </p:cNvPr>
            <p:cNvSpPr txBox="1"/>
            <p:nvPr/>
          </p:nvSpPr>
          <p:spPr>
            <a:xfrm>
              <a:off x="3441038" y="2786430"/>
              <a:ext cx="342900" cy="372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7034C5A-4471-2047-BB30-A7DFB0D78CF5}"/>
                </a:ext>
              </a:extLst>
            </p:cNvPr>
            <p:cNvSpPr txBox="1"/>
            <p:nvPr/>
          </p:nvSpPr>
          <p:spPr>
            <a:xfrm>
              <a:off x="4844513" y="5397390"/>
              <a:ext cx="342900" cy="372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A0CA72B-D4FF-934D-B12F-CC1B0164EBEC}"/>
                </a:ext>
              </a:extLst>
            </p:cNvPr>
            <p:cNvSpPr txBox="1"/>
            <p:nvPr/>
          </p:nvSpPr>
          <p:spPr>
            <a:xfrm>
              <a:off x="1117267" y="2678181"/>
              <a:ext cx="946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Office</a:t>
              </a:r>
            </a:p>
          </p:txBody>
        </p:sp>
        <p:cxnSp>
          <p:nvCxnSpPr>
            <p:cNvPr id="94" name="Curved Connector 93">
              <a:extLst>
                <a:ext uri="{FF2B5EF4-FFF2-40B4-BE49-F238E27FC236}">
                  <a16:creationId xmlns:a16="http://schemas.microsoft.com/office/drawing/2014/main" id="{726A17CA-5F76-2A46-994D-5CB61361C65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70315" y="3723778"/>
              <a:ext cx="2359603" cy="332940"/>
            </a:xfrm>
            <a:prstGeom prst="curvedConnector3">
              <a:avLst>
                <a:gd name="adj1" fmla="val 2252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urved Connector 94">
              <a:extLst>
                <a:ext uri="{FF2B5EF4-FFF2-40B4-BE49-F238E27FC236}">
                  <a16:creationId xmlns:a16="http://schemas.microsoft.com/office/drawing/2014/main" id="{9DBBE08C-17C2-A04C-B90B-DD5351C1027B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05" y="5185627"/>
              <a:ext cx="2714348" cy="46351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>
              <a:extLst>
                <a:ext uri="{FF2B5EF4-FFF2-40B4-BE49-F238E27FC236}">
                  <a16:creationId xmlns:a16="http://schemas.microsoft.com/office/drawing/2014/main" id="{0092F5E1-7453-A440-9662-C04026BC182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914780" y="3390383"/>
              <a:ext cx="2562621" cy="174579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urved Connector 110">
              <a:extLst>
                <a:ext uri="{FF2B5EF4-FFF2-40B4-BE49-F238E27FC236}">
                  <a16:creationId xmlns:a16="http://schemas.microsoft.com/office/drawing/2014/main" id="{4E253BD9-D810-8946-8037-820028E6EC3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009142" y="2905355"/>
              <a:ext cx="1248780" cy="78793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urved Connector 114">
              <a:extLst>
                <a:ext uri="{FF2B5EF4-FFF2-40B4-BE49-F238E27FC236}">
                  <a16:creationId xmlns:a16="http://schemas.microsoft.com/office/drawing/2014/main" id="{906C6DDE-0D23-9948-B0B6-E9F66FB382E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605311" y="3097887"/>
              <a:ext cx="879467" cy="16800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urved Connector 117">
              <a:extLst>
                <a:ext uri="{FF2B5EF4-FFF2-40B4-BE49-F238E27FC236}">
                  <a16:creationId xmlns:a16="http://schemas.microsoft.com/office/drawing/2014/main" id="{FEF7A596-580F-E243-A8F6-C948BDB20F3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30218" y="3108414"/>
              <a:ext cx="1559112" cy="82659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urved Connector 126">
              <a:extLst>
                <a:ext uri="{FF2B5EF4-FFF2-40B4-BE49-F238E27FC236}">
                  <a16:creationId xmlns:a16="http://schemas.microsoft.com/office/drawing/2014/main" id="{4D3A1DDE-A327-8D4F-AB19-C42B1D9A385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52960" y="3189135"/>
              <a:ext cx="1623084" cy="601181"/>
            </a:xfrm>
            <a:prstGeom prst="curvedConnector3">
              <a:avLst>
                <a:gd name="adj1" fmla="val 612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803F598-4929-AA48-8BB8-F2E2223B8308}"/>
              </a:ext>
            </a:extLst>
          </p:cNvPr>
          <p:cNvGrpSpPr/>
          <p:nvPr/>
        </p:nvGrpSpPr>
        <p:grpSpPr>
          <a:xfrm>
            <a:off x="460634" y="2453757"/>
            <a:ext cx="4708545" cy="3611668"/>
            <a:chOff x="437789" y="2424909"/>
            <a:chExt cx="4708545" cy="361166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10333DB-2AA2-C54B-85D0-495304197572}"/>
                    </a:ext>
                  </a:extLst>
                </p14:cNvPr>
                <p14:cNvContentPartPr/>
                <p14:nvPr/>
              </p14:nvContentPartPr>
              <p14:xfrm>
                <a:off x="1768936" y="2771800"/>
                <a:ext cx="360" cy="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10333DB-2AA2-C54B-85D0-49530419757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05936" y="27088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2E0A2CDA-7F62-5245-9503-4A4EDA749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789" y="2424909"/>
              <a:ext cx="4708545" cy="3611668"/>
            </a:xfrm>
            <a:prstGeom prst="rect">
              <a:avLst/>
            </a:pr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FA7F23C-8DD5-8C45-805C-BE5205558A6F}"/>
                </a:ext>
              </a:extLst>
            </p:cNvPr>
            <p:cNvSpPr txBox="1"/>
            <p:nvPr/>
          </p:nvSpPr>
          <p:spPr>
            <a:xfrm>
              <a:off x="2016909" y="2771800"/>
              <a:ext cx="342900" cy="372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4C2D933-5CA7-2E44-866E-57D56C1C06A4}"/>
                </a:ext>
              </a:extLst>
            </p:cNvPr>
            <p:cNvSpPr txBox="1"/>
            <p:nvPr/>
          </p:nvSpPr>
          <p:spPr>
            <a:xfrm>
              <a:off x="1132227" y="4201918"/>
              <a:ext cx="342900" cy="372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9BD44E7-1068-5B47-8912-829E39677AC8}"/>
                </a:ext>
              </a:extLst>
            </p:cNvPr>
            <p:cNvSpPr txBox="1"/>
            <p:nvPr/>
          </p:nvSpPr>
          <p:spPr>
            <a:xfrm>
              <a:off x="1649493" y="3677088"/>
              <a:ext cx="342900" cy="372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D608E46-0634-1C4B-B131-A72053827766}"/>
                </a:ext>
              </a:extLst>
            </p:cNvPr>
            <p:cNvSpPr txBox="1"/>
            <p:nvPr/>
          </p:nvSpPr>
          <p:spPr>
            <a:xfrm>
              <a:off x="2095842" y="4840855"/>
              <a:ext cx="342900" cy="372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7253E49-4336-A946-ABB3-68B8261341D0}"/>
                </a:ext>
              </a:extLst>
            </p:cNvPr>
            <p:cNvSpPr txBox="1"/>
            <p:nvPr/>
          </p:nvSpPr>
          <p:spPr>
            <a:xfrm>
              <a:off x="3269004" y="2771800"/>
              <a:ext cx="342900" cy="372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067F461-DA46-164A-869B-47A37EEC416E}"/>
                </a:ext>
              </a:extLst>
            </p:cNvPr>
            <p:cNvSpPr txBox="1"/>
            <p:nvPr/>
          </p:nvSpPr>
          <p:spPr>
            <a:xfrm>
              <a:off x="4585924" y="5486902"/>
              <a:ext cx="342900" cy="372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EC20690-38FB-EC4B-9F20-3727D5ED1747}"/>
                </a:ext>
              </a:extLst>
            </p:cNvPr>
            <p:cNvSpPr txBox="1"/>
            <p:nvPr/>
          </p:nvSpPr>
          <p:spPr>
            <a:xfrm>
              <a:off x="844125" y="2471416"/>
              <a:ext cx="946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Office</a:t>
              </a:r>
            </a:p>
          </p:txBody>
        </p:sp>
        <p:cxnSp>
          <p:nvCxnSpPr>
            <p:cNvPr id="144" name="Curved Connector 143">
              <a:extLst>
                <a:ext uri="{FF2B5EF4-FFF2-40B4-BE49-F238E27FC236}">
                  <a16:creationId xmlns:a16="http://schemas.microsoft.com/office/drawing/2014/main" id="{3BCB3536-568F-4749-8862-F3246C436D22}"/>
                </a:ext>
              </a:extLst>
            </p:cNvPr>
            <p:cNvCxnSpPr>
              <a:stCxn id="143" idx="3"/>
            </p:cNvCxnSpPr>
            <p:nvPr/>
          </p:nvCxnSpPr>
          <p:spPr>
            <a:xfrm>
              <a:off x="1791044" y="2656082"/>
              <a:ext cx="225865" cy="237080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urved Connector 144">
              <a:extLst>
                <a:ext uri="{FF2B5EF4-FFF2-40B4-BE49-F238E27FC236}">
                  <a16:creationId xmlns:a16="http://schemas.microsoft.com/office/drawing/2014/main" id="{3465EC55-356B-B44D-8367-566781AA0203}"/>
                </a:ext>
              </a:extLst>
            </p:cNvPr>
            <p:cNvCxnSpPr>
              <a:cxnSpLocks/>
            </p:cNvCxnSpPr>
            <p:nvPr/>
          </p:nvCxnSpPr>
          <p:spPr>
            <a:xfrm>
              <a:off x="2131765" y="5168438"/>
              <a:ext cx="2729694" cy="4330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urved Connector 145">
              <a:extLst>
                <a:ext uri="{FF2B5EF4-FFF2-40B4-BE49-F238E27FC236}">
                  <a16:creationId xmlns:a16="http://schemas.microsoft.com/office/drawing/2014/main" id="{37252151-E279-4B46-A1B6-FE25DEC2F32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15568" y="4387949"/>
              <a:ext cx="3761612" cy="1169035"/>
            </a:xfrm>
            <a:prstGeom prst="curvedConnector3">
              <a:avLst>
                <a:gd name="adj1" fmla="val 3652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urved Connector 146">
              <a:extLst>
                <a:ext uri="{FF2B5EF4-FFF2-40B4-BE49-F238E27FC236}">
                  <a16:creationId xmlns:a16="http://schemas.microsoft.com/office/drawing/2014/main" id="{F0F06220-7ADC-7C4D-B763-7C8C63EE124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18359" y="3078767"/>
              <a:ext cx="1526585" cy="91265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urved Connector 147">
              <a:extLst>
                <a:ext uri="{FF2B5EF4-FFF2-40B4-BE49-F238E27FC236}">
                  <a16:creationId xmlns:a16="http://schemas.microsoft.com/office/drawing/2014/main" id="{9E91DE62-2A4E-584D-9DF2-F8CDB0DDE775}"/>
                </a:ext>
              </a:extLst>
            </p:cNvPr>
            <p:cNvCxnSpPr>
              <a:cxnSpLocks/>
            </p:cNvCxnSpPr>
            <p:nvPr/>
          </p:nvCxnSpPr>
          <p:spPr>
            <a:xfrm>
              <a:off x="1992393" y="2758040"/>
              <a:ext cx="1158046" cy="8270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urved Connector 148">
              <a:extLst>
                <a:ext uri="{FF2B5EF4-FFF2-40B4-BE49-F238E27FC236}">
                  <a16:creationId xmlns:a16="http://schemas.microsoft.com/office/drawing/2014/main" id="{9E481760-E882-F942-B5EE-99C28C522D9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877650" y="2956466"/>
              <a:ext cx="1304980" cy="702530"/>
            </a:xfrm>
            <a:prstGeom prst="curvedConnector3">
              <a:avLst>
                <a:gd name="adj1" fmla="val 6719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urved Connector 149">
              <a:extLst>
                <a:ext uri="{FF2B5EF4-FFF2-40B4-BE49-F238E27FC236}">
                  <a16:creationId xmlns:a16="http://schemas.microsoft.com/office/drawing/2014/main" id="{0A03E948-D3FF-3647-9976-8B24704FF07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31524" y="3146449"/>
              <a:ext cx="1006100" cy="55177"/>
            </a:xfrm>
            <a:prstGeom prst="curvedConnector3">
              <a:avLst>
                <a:gd name="adj1" fmla="val 5247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679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4" grpId="1"/>
      <p:bldP spid="46" grpId="0"/>
      <p:bldP spid="46" grpId="1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5E3B-CDA8-2F47-831B-763E8414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Load Distribution With Constrained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7FE5D-8098-694E-8DAA-53425426E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1" dirty="0"/>
              <a:t>K-means Clustering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D5E1A-3BD4-2142-AE91-2000CD105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80" y="2854243"/>
            <a:ext cx="1492197" cy="13997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6658D9-28F7-2D4F-AA6B-D8FC93FD91FC}"/>
              </a:ext>
            </a:extLst>
          </p:cNvPr>
          <p:cNvSpPr txBox="1"/>
          <p:nvPr/>
        </p:nvSpPr>
        <p:spPr>
          <a:xfrm>
            <a:off x="1527902" y="4317948"/>
            <a:ext cx="109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E494E-6692-F54D-89E8-4F5430566709}"/>
              </a:ext>
            </a:extLst>
          </p:cNvPr>
          <p:cNvSpPr txBox="1"/>
          <p:nvPr/>
        </p:nvSpPr>
        <p:spPr>
          <a:xfrm>
            <a:off x="8366401" y="3634019"/>
            <a:ext cx="12437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4) Assign each object to cluster with nearest centroid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6609A2-55E7-344E-98B4-4F3547ACC57E}"/>
              </a:ext>
            </a:extLst>
          </p:cNvPr>
          <p:cNvSpPr txBox="1"/>
          <p:nvPr/>
        </p:nvSpPr>
        <p:spPr>
          <a:xfrm>
            <a:off x="2894419" y="3691298"/>
            <a:ext cx="142858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1) Set k=2</a:t>
            </a:r>
          </a:p>
          <a:p>
            <a:r>
              <a:rPr lang="en-US" sz="1200" dirty="0"/>
              <a:t>2) Randomly partition data points into k groups with max cluster size = 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6B430D-BC24-6D45-ACA5-DBE47FF32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213" y="2854243"/>
            <a:ext cx="1492197" cy="139970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421A2AD-2729-854D-9B8C-423EEC206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204" y="2854243"/>
            <a:ext cx="1492197" cy="1399706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90F5B5-F3D4-E64C-980D-B533895194BF}"/>
              </a:ext>
            </a:extLst>
          </p:cNvPr>
          <p:cNvCxnSpPr>
            <a:cxnSpLocks/>
          </p:cNvCxnSpPr>
          <p:nvPr/>
        </p:nvCxnSpPr>
        <p:spPr>
          <a:xfrm>
            <a:off x="2886876" y="3554096"/>
            <a:ext cx="1244857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A083819-7059-0045-AC7E-F460542DC7E0}"/>
              </a:ext>
            </a:extLst>
          </p:cNvPr>
          <p:cNvCxnSpPr>
            <a:cxnSpLocks/>
          </p:cNvCxnSpPr>
          <p:nvPr/>
        </p:nvCxnSpPr>
        <p:spPr>
          <a:xfrm>
            <a:off x="5613144" y="3554096"/>
            <a:ext cx="126734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3DFDE6A-BB52-4E42-ADCE-679CDAF57D54}"/>
              </a:ext>
            </a:extLst>
          </p:cNvPr>
          <p:cNvSpPr txBox="1"/>
          <p:nvPr/>
        </p:nvSpPr>
        <p:spPr>
          <a:xfrm>
            <a:off x="5613144" y="3642103"/>
            <a:ext cx="1185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3) Compute </a:t>
            </a:r>
          </a:p>
          <a:p>
            <a:r>
              <a:rPr lang="en-US" sz="1200" dirty="0"/>
              <a:t>centroids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36541A6-6653-6440-85B7-A4A401C37B43}"/>
              </a:ext>
            </a:extLst>
          </p:cNvPr>
          <p:cNvCxnSpPr>
            <a:cxnSpLocks/>
          </p:cNvCxnSpPr>
          <p:nvPr/>
        </p:nvCxnSpPr>
        <p:spPr>
          <a:xfrm>
            <a:off x="8310742" y="3554096"/>
            <a:ext cx="126734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E1A10C8E-FB5F-1042-B250-9DB907AE8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195" y="2854243"/>
            <a:ext cx="1492197" cy="1399706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591C66B-3FE4-4047-852A-42291CBAE57F}"/>
              </a:ext>
            </a:extLst>
          </p:cNvPr>
          <p:cNvCxnSpPr>
            <a:stCxn id="85" idx="2"/>
          </p:cNvCxnSpPr>
          <p:nvPr/>
        </p:nvCxnSpPr>
        <p:spPr>
          <a:xfrm>
            <a:off x="10356294" y="4253949"/>
            <a:ext cx="4256" cy="70766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3868A185-E3AC-8848-A946-6E27090A8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235" y="4961614"/>
            <a:ext cx="1492197" cy="1399706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B3B3CFEE-F3EC-D94E-891C-D9253C8F35BB}"/>
              </a:ext>
            </a:extLst>
          </p:cNvPr>
          <p:cNvSpPr txBox="1"/>
          <p:nvPr/>
        </p:nvSpPr>
        <p:spPr>
          <a:xfrm>
            <a:off x="10382253" y="4469282"/>
            <a:ext cx="1170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5) Recompute centroids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3AD988E-9382-5940-89D4-F9766F114BE8}"/>
              </a:ext>
            </a:extLst>
          </p:cNvPr>
          <p:cNvCxnSpPr>
            <a:stCxn id="88" idx="1"/>
          </p:cNvCxnSpPr>
          <p:nvPr/>
        </p:nvCxnSpPr>
        <p:spPr>
          <a:xfrm flipH="1" flipV="1">
            <a:off x="8310742" y="5661329"/>
            <a:ext cx="1273493" cy="13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7F24DDC-36DC-FA49-AA84-6CAB1E2B9C43}"/>
              </a:ext>
            </a:extLst>
          </p:cNvPr>
          <p:cNvSpPr txBox="1"/>
          <p:nvPr/>
        </p:nvSpPr>
        <p:spPr>
          <a:xfrm>
            <a:off x="8310742" y="5033725"/>
            <a:ext cx="1170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6) Repeat step 4) &amp; 5)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C85EC32-702A-4D47-AFB9-062E654BF0AB}"/>
              </a:ext>
            </a:extLst>
          </p:cNvPr>
          <p:cNvSpPr txBox="1"/>
          <p:nvPr/>
        </p:nvSpPr>
        <p:spPr>
          <a:xfrm>
            <a:off x="7140063" y="5264557"/>
            <a:ext cx="117067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Stop when there is no change in assignment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F7C19EB-B98B-A442-8A6F-A8C8DE0AEE1E}"/>
                  </a:ext>
                </a:extLst>
              </p14:cNvPr>
              <p14:cNvContentPartPr/>
              <p14:nvPr/>
            </p14:nvContentPartPr>
            <p14:xfrm>
              <a:off x="4504633" y="3382560"/>
              <a:ext cx="360" cy="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F7C19EB-B98B-A442-8A6F-A8C8DE0AEE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5993" y="33739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3E2FAAD4-DC67-AC4D-B23F-08BAFFCB6360}"/>
                  </a:ext>
                </a:extLst>
              </p14:cNvPr>
              <p14:cNvContentPartPr/>
              <p14:nvPr/>
            </p14:nvContentPartPr>
            <p14:xfrm>
              <a:off x="4498513" y="3381120"/>
              <a:ext cx="360" cy="3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3E2FAAD4-DC67-AC4D-B23F-08BAFFCB63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80513" y="33634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88DD169-5D2F-F245-AEBB-2C988E25838F}"/>
                  </a:ext>
                </a:extLst>
              </p14:cNvPr>
              <p14:cNvContentPartPr/>
              <p14:nvPr/>
            </p14:nvContentPartPr>
            <p14:xfrm>
              <a:off x="5065873" y="3382920"/>
              <a:ext cx="36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88DD169-5D2F-F245-AEBB-2C988E25838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47873" y="336492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D82604D-90A7-3E44-AD07-CB31A7DFBE8E}"/>
                  </a:ext>
                </a:extLst>
              </p14:cNvPr>
              <p14:cNvContentPartPr/>
              <p14:nvPr/>
            </p14:nvContentPartPr>
            <p14:xfrm>
              <a:off x="5451433" y="3378960"/>
              <a:ext cx="360" cy="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D82604D-90A7-3E44-AD07-CB31A7DFBE8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33433" y="336132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C2B1531-3421-3D48-A9DD-E49FA23AFD9E}"/>
                  </a:ext>
                </a:extLst>
              </p14:cNvPr>
              <p14:cNvContentPartPr/>
              <p14:nvPr/>
            </p14:nvContentPartPr>
            <p14:xfrm>
              <a:off x="5262793" y="3200400"/>
              <a:ext cx="360" cy="3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C2B1531-3421-3D48-A9DD-E49FA23AFD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45153" y="31824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2A20E08-D2A0-484A-A525-7FD3003C86DE}"/>
                  </a:ext>
                </a:extLst>
              </p14:cNvPr>
              <p14:cNvContentPartPr/>
              <p14:nvPr/>
            </p14:nvContentPartPr>
            <p14:xfrm>
              <a:off x="5456473" y="2994480"/>
              <a:ext cx="360" cy="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2A20E08-D2A0-484A-A525-7FD3003C86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38473" y="29764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C57B7DC-52AF-E140-820B-FB9E4B7CAF8B}"/>
                  </a:ext>
                </a:extLst>
              </p14:cNvPr>
              <p14:cNvContentPartPr/>
              <p14:nvPr/>
            </p14:nvContentPartPr>
            <p14:xfrm>
              <a:off x="5065513" y="3187440"/>
              <a:ext cx="360" cy="3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C57B7DC-52AF-E140-820B-FB9E4B7CAF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47513" y="316944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568F9D8-60AC-AC49-9C2F-641D56D38EF2}"/>
                  </a:ext>
                </a:extLst>
              </p14:cNvPr>
              <p14:cNvContentPartPr/>
              <p14:nvPr/>
            </p14:nvContentPartPr>
            <p14:xfrm>
              <a:off x="7477513" y="3816720"/>
              <a:ext cx="360" cy="3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568F9D8-60AC-AC49-9C2F-641D56D38E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41513" y="37810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04AF37A-84D3-A743-B39B-180DDD5749AD}"/>
                  </a:ext>
                </a:extLst>
              </p14:cNvPr>
              <p14:cNvContentPartPr/>
              <p14:nvPr/>
            </p14:nvContentPartPr>
            <p14:xfrm>
              <a:off x="7876393" y="3295440"/>
              <a:ext cx="360" cy="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04AF37A-84D3-A743-B39B-180DDD5749A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40393" y="32598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ECD5D004-EFA2-384F-A6DE-BC563DB0736D}"/>
                  </a:ext>
                </a:extLst>
              </p14:cNvPr>
              <p14:cNvContentPartPr/>
              <p14:nvPr/>
            </p14:nvContentPartPr>
            <p14:xfrm>
              <a:off x="7235233" y="3372480"/>
              <a:ext cx="360" cy="3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ECD5D004-EFA2-384F-A6DE-BC563DB073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17593" y="33544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8C38356-5073-9C4A-A95B-6880A8E7E3AE}"/>
                  </a:ext>
                </a:extLst>
              </p14:cNvPr>
              <p14:cNvContentPartPr/>
              <p14:nvPr/>
            </p14:nvContentPartPr>
            <p14:xfrm>
              <a:off x="7808713" y="3183120"/>
              <a:ext cx="360" cy="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8C38356-5073-9C4A-A95B-6880A8E7E3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90713" y="31654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683A3F7-30CE-CB4A-9E66-6FD28128470A}"/>
                  </a:ext>
                </a:extLst>
              </p14:cNvPr>
              <p14:cNvContentPartPr/>
              <p14:nvPr/>
            </p14:nvContentPartPr>
            <p14:xfrm>
              <a:off x="8005633" y="3187800"/>
              <a:ext cx="360" cy="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683A3F7-30CE-CB4A-9E66-6FD2812847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87633" y="31701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22494B2-CAAC-4C4A-A4EE-0CD54FF1E899}"/>
                  </a:ext>
                </a:extLst>
              </p14:cNvPr>
              <p14:cNvContentPartPr/>
              <p14:nvPr/>
            </p14:nvContentPartPr>
            <p14:xfrm>
              <a:off x="8192473" y="2999880"/>
              <a:ext cx="360" cy="3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22494B2-CAAC-4C4A-A4EE-0CD54FF1E8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74473" y="29818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B3954CB-5951-7B48-84B0-E75625658A86}"/>
                  </a:ext>
                </a:extLst>
              </p14:cNvPr>
              <p14:cNvContentPartPr/>
              <p14:nvPr/>
            </p14:nvContentPartPr>
            <p14:xfrm>
              <a:off x="8192113" y="3385800"/>
              <a:ext cx="360" cy="3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B3954CB-5951-7B48-84B0-E75625658A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74113" y="33678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2085ECFF-E155-6F48-90B4-0C6726F622F5}"/>
                  </a:ext>
                </a:extLst>
              </p14:cNvPr>
              <p14:cNvContentPartPr/>
              <p14:nvPr/>
            </p14:nvContentPartPr>
            <p14:xfrm>
              <a:off x="7802593" y="3376440"/>
              <a:ext cx="360" cy="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2085ECFF-E155-6F48-90B4-0C6726F622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84953" y="33588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F6E9E92-5A37-9C46-A823-26C08A3C9983}"/>
                  </a:ext>
                </a:extLst>
              </p14:cNvPr>
              <p14:cNvContentPartPr/>
              <p14:nvPr/>
            </p14:nvContentPartPr>
            <p14:xfrm>
              <a:off x="10503673" y="5299920"/>
              <a:ext cx="360" cy="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F6E9E92-5A37-9C46-A823-26C08A3C998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86033" y="528192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E439434-EFE1-6B48-A7CB-A77F1A8352FA}"/>
                  </a:ext>
                </a:extLst>
              </p14:cNvPr>
              <p14:cNvContentPartPr/>
              <p14:nvPr/>
            </p14:nvContentPartPr>
            <p14:xfrm>
              <a:off x="10508353" y="5490720"/>
              <a:ext cx="360" cy="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E439434-EFE1-6B48-A7CB-A77F1A8352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90713" y="54730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2615D80-66BE-EC44-83A4-1D76445837AC}"/>
                  </a:ext>
                </a:extLst>
              </p14:cNvPr>
              <p14:cNvContentPartPr/>
              <p14:nvPr/>
            </p14:nvContentPartPr>
            <p14:xfrm>
              <a:off x="10702033" y="5301720"/>
              <a:ext cx="360" cy="3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2615D80-66BE-EC44-83A4-1D76445837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84393" y="528372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0342AA4-550F-854D-9BDF-2FDB00F51CE5}"/>
                  </a:ext>
                </a:extLst>
              </p14:cNvPr>
              <p14:cNvContentPartPr/>
              <p14:nvPr/>
            </p14:nvContentPartPr>
            <p14:xfrm>
              <a:off x="10894273" y="5111640"/>
              <a:ext cx="360" cy="3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0342AA4-550F-854D-9BDF-2FDB00F51C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76273" y="50940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BB62C10-D917-E148-ABCC-BF10514B3AE2}"/>
                  </a:ext>
                </a:extLst>
              </p14:cNvPr>
              <p14:cNvContentPartPr/>
              <p14:nvPr/>
            </p14:nvContentPartPr>
            <p14:xfrm>
              <a:off x="10902553" y="5485320"/>
              <a:ext cx="360" cy="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BB62C10-D917-E148-ABCC-BF10514B3AE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84913" y="546732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6987802-E4C0-2F4F-894B-C13F2603DDCC}"/>
                  </a:ext>
                </a:extLst>
              </p14:cNvPr>
              <p14:cNvContentPartPr/>
              <p14:nvPr/>
            </p14:nvContentPartPr>
            <p14:xfrm>
              <a:off x="10709953" y="5661720"/>
              <a:ext cx="360" cy="3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6987802-E4C0-2F4F-894B-C13F2603DD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92313" y="564372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D200E5B-2D8D-1545-BD6B-045718259B40}"/>
                  </a:ext>
                </a:extLst>
              </p14:cNvPr>
              <p14:cNvContentPartPr/>
              <p14:nvPr/>
            </p14:nvContentPartPr>
            <p14:xfrm>
              <a:off x="10545073" y="3193920"/>
              <a:ext cx="360" cy="3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D200E5B-2D8D-1545-BD6B-045718259B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27073" y="31762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5C5C26B-7011-4843-B7A3-52C135773178}"/>
                  </a:ext>
                </a:extLst>
              </p14:cNvPr>
              <p14:cNvContentPartPr/>
              <p14:nvPr/>
            </p14:nvContentPartPr>
            <p14:xfrm>
              <a:off x="10735873" y="3189600"/>
              <a:ext cx="360" cy="3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5C5C26B-7011-4843-B7A3-52C1357731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17873" y="31716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611DA79-DF3F-3249-8DB8-7E55C0220110}"/>
                  </a:ext>
                </a:extLst>
              </p14:cNvPr>
              <p14:cNvContentPartPr/>
              <p14:nvPr/>
            </p14:nvContentPartPr>
            <p14:xfrm>
              <a:off x="10925233" y="3009600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611DA79-DF3F-3249-8DB8-7E55C02201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07233" y="29916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00643D4-DE58-8840-9258-3581646C9394}"/>
                  </a:ext>
                </a:extLst>
              </p14:cNvPr>
              <p14:cNvContentPartPr/>
              <p14:nvPr/>
            </p14:nvContentPartPr>
            <p14:xfrm>
              <a:off x="10921993" y="3379680"/>
              <a:ext cx="360" cy="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00643D4-DE58-8840-9258-3581646C93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03993" y="336204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AB04B0FD-7112-EA42-9FAC-54E78153E60E}"/>
                  </a:ext>
                </a:extLst>
              </p14:cNvPr>
              <p14:cNvContentPartPr/>
              <p14:nvPr/>
            </p14:nvContentPartPr>
            <p14:xfrm>
              <a:off x="10731193" y="3563280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AB04B0FD-7112-EA42-9FAC-54E78153E6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13553" y="35452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7A43820-2285-CF4C-BAE8-E93B6FBFC557}"/>
                  </a:ext>
                </a:extLst>
              </p14:cNvPr>
              <p14:cNvContentPartPr/>
              <p14:nvPr/>
            </p14:nvContentPartPr>
            <p14:xfrm>
              <a:off x="10537873" y="3372480"/>
              <a:ext cx="360" cy="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7A43820-2285-CF4C-BAE8-E93B6FBFC5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20233" y="33544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5B9A77BB-F7D8-C54A-8757-AE1946C2D562}"/>
                  </a:ext>
                </a:extLst>
              </p14:cNvPr>
              <p14:cNvContentPartPr/>
              <p14:nvPr/>
            </p14:nvContentPartPr>
            <p14:xfrm>
              <a:off x="10219633" y="3828600"/>
              <a:ext cx="36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5B9A77BB-F7D8-C54A-8757-AE1946C2D5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83993" y="37929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E10BC9A6-5FC8-D443-B850-422713320A29}"/>
                  </a:ext>
                </a:extLst>
              </p14:cNvPr>
              <p14:cNvContentPartPr/>
              <p14:nvPr/>
            </p14:nvContentPartPr>
            <p14:xfrm>
              <a:off x="10032073" y="5826600"/>
              <a:ext cx="360" cy="3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E10BC9A6-5FC8-D443-B850-422713320A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96433" y="57906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7546C887-34D4-5C4F-85D4-54640F85D698}"/>
                  </a:ext>
                </a:extLst>
              </p14:cNvPr>
              <p14:cNvContentPartPr/>
              <p14:nvPr/>
            </p14:nvContentPartPr>
            <p14:xfrm>
              <a:off x="10611313" y="3292200"/>
              <a:ext cx="360" cy="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7546C887-34D4-5C4F-85D4-54640F85D69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75673" y="32565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494E856-000D-2D4A-8B06-C1FCEA330C2E}"/>
                  </a:ext>
                </a:extLst>
              </p14:cNvPr>
              <p14:cNvContentPartPr/>
              <p14:nvPr/>
            </p14:nvContentPartPr>
            <p14:xfrm>
              <a:off x="10746313" y="5406120"/>
              <a:ext cx="360" cy="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494E856-000D-2D4A-8B06-C1FCEA330C2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710313" y="5370480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7832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B7F26-4BA6-7D4C-B896-A83168A3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7003107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Load Distribution Results</a:t>
            </a:r>
            <a:endParaRPr lang="en-US" sz="72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8595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F9E7-150D-9F49-9254-FD183070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376652"/>
            <a:ext cx="10168128" cy="1179576"/>
          </a:xfrm>
        </p:spPr>
        <p:txBody>
          <a:bodyPr/>
          <a:lstStyle/>
          <a:p>
            <a:pPr>
              <a:spcBef>
                <a:spcPts val="0"/>
              </a:spcBef>
            </a:pPr>
            <a:br>
              <a:rPr lang="en-US" sz="2800" dirty="0"/>
            </a:br>
            <a:r>
              <a:rPr lang="en-US" dirty="0"/>
              <a:t>Standard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5599A-DFAB-0849-9685-3A5AAE028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691" y="2528367"/>
            <a:ext cx="10839441" cy="3694176"/>
          </a:xfrm>
        </p:spPr>
        <p:txBody>
          <a:bodyPr numCol="1">
            <a:noAutofit/>
          </a:bodyPr>
          <a:lstStyle/>
          <a:p>
            <a:pPr marL="514350" indent="-285750">
              <a:spcBef>
                <a:spcPts val="0"/>
              </a:spcBef>
            </a:pPr>
            <a:r>
              <a:rPr lang="en-US" sz="1600" dirty="0"/>
              <a:t>Capacity per cab is 6 employees/requests</a:t>
            </a:r>
          </a:p>
          <a:p>
            <a:pPr marL="514350" indent="-285750">
              <a:spcBef>
                <a:spcPts val="0"/>
              </a:spcBef>
            </a:pPr>
            <a:r>
              <a:rPr lang="en-US" sz="1600" dirty="0"/>
              <a:t>Requests are distributed between two cabs on first-come-first-serve basis and on cab’s capacity</a:t>
            </a:r>
          </a:p>
          <a:p>
            <a:pPr marL="514350" indent="-285750">
              <a:spcBef>
                <a:spcPts val="0"/>
              </a:spcBef>
            </a:pPr>
            <a:r>
              <a:rPr lang="en-US" sz="1600" dirty="0"/>
              <a:t>Routes are randomly decided</a:t>
            </a:r>
          </a:p>
          <a:p>
            <a:pPr indent="0">
              <a:spcBef>
                <a:spcPts val="0"/>
              </a:spcBef>
              <a:buNone/>
            </a:pPr>
            <a:endParaRPr lang="en-US" sz="1400" dirty="0"/>
          </a:p>
          <a:p>
            <a:pPr indent="0">
              <a:spcBef>
                <a:spcPts val="0"/>
              </a:spcBef>
              <a:buNone/>
            </a:pPr>
            <a:endParaRPr lang="en-US" sz="1400" dirty="0"/>
          </a:p>
          <a:p>
            <a:pPr indent="0">
              <a:lnSpc>
                <a:spcPct val="60000"/>
              </a:lnSpc>
              <a:spcBef>
                <a:spcPts val="0"/>
              </a:spcBef>
              <a:buNone/>
            </a:pPr>
            <a:r>
              <a:rPr lang="en-US" sz="1700" b="1" dirty="0"/>
              <a:t>Route for CAB-1 </a:t>
            </a:r>
          </a:p>
          <a:p>
            <a:pPr indent="0">
              <a:lnSpc>
                <a:spcPct val="60000"/>
              </a:lnSpc>
              <a:spcBef>
                <a:spcPts val="0"/>
              </a:spcBef>
              <a:buNone/>
            </a:pPr>
            <a:endParaRPr lang="en-US" sz="1600" b="1" u="sng" dirty="0"/>
          </a:p>
          <a:p>
            <a:pPr indent="0">
              <a:lnSpc>
                <a:spcPct val="60000"/>
              </a:lnSpc>
              <a:spcBef>
                <a:spcPts val="0"/>
              </a:spcBef>
              <a:buNone/>
            </a:pPr>
            <a:r>
              <a:rPr lang="en-US" sz="1600" dirty="0"/>
              <a:t>OF-L2-L5-L4-L1-L3-L6-OF 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600" dirty="0"/>
              <a:t>Trip Duration = 457.655 min</a:t>
            </a:r>
          </a:p>
          <a:p>
            <a:pPr indent="0">
              <a:spcBef>
                <a:spcPts val="0"/>
              </a:spcBef>
              <a:buNone/>
            </a:pPr>
            <a:endParaRPr lang="en-US" sz="1600" dirty="0"/>
          </a:p>
          <a:p>
            <a:pPr indent="0">
              <a:lnSpc>
                <a:spcPct val="60000"/>
              </a:lnSpc>
              <a:spcBef>
                <a:spcPts val="0"/>
              </a:spcBef>
              <a:buNone/>
            </a:pPr>
            <a:r>
              <a:rPr lang="en-US" sz="1700" b="1" dirty="0"/>
              <a:t>Route for CAB-2</a:t>
            </a:r>
          </a:p>
          <a:p>
            <a:pPr indent="0">
              <a:lnSpc>
                <a:spcPct val="60000"/>
              </a:lnSpc>
              <a:spcBef>
                <a:spcPts val="0"/>
              </a:spcBef>
              <a:buNone/>
            </a:pPr>
            <a:endParaRPr lang="en-US" sz="1600" b="1" u="sng" dirty="0"/>
          </a:p>
          <a:p>
            <a:pPr indent="0">
              <a:lnSpc>
                <a:spcPct val="60000"/>
              </a:lnSpc>
              <a:spcBef>
                <a:spcPts val="0"/>
              </a:spcBef>
              <a:buNone/>
            </a:pPr>
            <a:r>
              <a:rPr lang="en-US" sz="1600" dirty="0"/>
              <a:t>OF-L8-L7-L10-L9-OF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600" dirty="0"/>
              <a:t>Trip Duration = 222.934 min</a:t>
            </a:r>
          </a:p>
          <a:p>
            <a:pPr indent="0">
              <a:spcBef>
                <a:spcPts val="0"/>
              </a:spcBef>
              <a:buNone/>
            </a:pPr>
            <a:endParaRPr lang="en-US" sz="1600" dirty="0"/>
          </a:p>
          <a:p>
            <a:pPr indent="0">
              <a:spcBef>
                <a:spcPts val="0"/>
              </a:spcBef>
              <a:buNone/>
            </a:pPr>
            <a:r>
              <a:rPr lang="en-US" sz="1600" dirty="0"/>
              <a:t>Total transit time for both the cabs = 680.589 min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E37729-2EF0-0F46-A4BC-BA852C1EDB71}"/>
              </a:ext>
            </a:extLst>
          </p:cNvPr>
          <p:cNvGrpSpPr/>
          <p:nvPr/>
        </p:nvGrpSpPr>
        <p:grpSpPr>
          <a:xfrm>
            <a:off x="6962175" y="3416435"/>
            <a:ext cx="3255029" cy="2525420"/>
            <a:chOff x="5483454" y="2245363"/>
            <a:chExt cx="3072296" cy="236727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C7C6CF8-2B48-2A4E-BD36-A033B4DB0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3454" y="2245363"/>
              <a:ext cx="3072296" cy="236727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186811-CD66-E248-8191-CEBB16AA1B0D}"/>
                </a:ext>
              </a:extLst>
            </p:cNvPr>
            <p:cNvSpPr txBox="1"/>
            <p:nvPr/>
          </p:nvSpPr>
          <p:spPr>
            <a:xfrm>
              <a:off x="5861802" y="2339745"/>
              <a:ext cx="4683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Office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C897E6-5CCD-E84E-9DD8-B12D1EBC77C3}"/>
                </a:ext>
              </a:extLst>
            </p:cNvPr>
            <p:cNvSpPr txBox="1"/>
            <p:nvPr/>
          </p:nvSpPr>
          <p:spPr>
            <a:xfrm>
              <a:off x="6442409" y="3751122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A677B5-29AA-3745-893F-B358AF085455}"/>
                </a:ext>
              </a:extLst>
            </p:cNvPr>
            <p:cNvSpPr txBox="1"/>
            <p:nvPr/>
          </p:nvSpPr>
          <p:spPr>
            <a:xfrm>
              <a:off x="8213636" y="4109668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CE24BB-D6DD-864F-ADD8-4403E4BD3FF4}"/>
                </a:ext>
              </a:extLst>
            </p:cNvPr>
            <p:cNvSpPr txBox="1"/>
            <p:nvPr/>
          </p:nvSpPr>
          <p:spPr>
            <a:xfrm>
              <a:off x="6330199" y="2339745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6C4270-E93C-0F44-880A-5B58A5A6D677}"/>
                </a:ext>
              </a:extLst>
            </p:cNvPr>
            <p:cNvSpPr txBox="1"/>
            <p:nvPr/>
          </p:nvSpPr>
          <p:spPr>
            <a:xfrm>
              <a:off x="7159444" y="2432483"/>
              <a:ext cx="2439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2D9B2B-6C75-B940-96B2-3B157EADE6EC}"/>
                </a:ext>
              </a:extLst>
            </p:cNvPr>
            <p:cNvSpPr txBox="1"/>
            <p:nvPr/>
          </p:nvSpPr>
          <p:spPr>
            <a:xfrm>
              <a:off x="7509643" y="2253972"/>
              <a:ext cx="2439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9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235F2D-D2B9-5F48-8F74-C00919CE4436}"/>
                </a:ext>
              </a:extLst>
            </p:cNvPr>
            <p:cNvSpPr txBox="1"/>
            <p:nvPr/>
          </p:nvSpPr>
          <p:spPr>
            <a:xfrm>
              <a:off x="6488566" y="2445932"/>
              <a:ext cx="2439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023FD3-41CB-8248-9879-CBB68DE5FC17}"/>
                </a:ext>
              </a:extLst>
            </p:cNvPr>
            <p:cNvSpPr txBox="1"/>
            <p:nvPr/>
          </p:nvSpPr>
          <p:spPr>
            <a:xfrm>
              <a:off x="6187245" y="2521285"/>
              <a:ext cx="3170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10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FF2748-124A-5A45-9816-0AD529230705}"/>
                </a:ext>
              </a:extLst>
            </p:cNvPr>
            <p:cNvSpPr txBox="1"/>
            <p:nvPr/>
          </p:nvSpPr>
          <p:spPr>
            <a:xfrm>
              <a:off x="5885429" y="3368468"/>
              <a:ext cx="2439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94536E-1F1A-394B-81A5-4B2EAFC4151F}"/>
                </a:ext>
              </a:extLst>
            </p:cNvPr>
            <p:cNvSpPr txBox="1"/>
            <p:nvPr/>
          </p:nvSpPr>
          <p:spPr>
            <a:xfrm>
              <a:off x="6406264" y="2999156"/>
              <a:ext cx="2439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EABEF8-39B7-3440-AAE9-DCD36D166BA0}"/>
                </a:ext>
              </a:extLst>
            </p:cNvPr>
            <p:cNvSpPr txBox="1"/>
            <p:nvPr/>
          </p:nvSpPr>
          <p:spPr>
            <a:xfrm>
              <a:off x="6383621" y="2647927"/>
              <a:ext cx="2439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7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8B92AAA-932D-F044-BB7A-A0122C569F4D}"/>
                  </a:ext>
                </a:extLst>
              </p14:cNvPr>
              <p14:cNvContentPartPr/>
              <p14:nvPr/>
            </p14:nvContentPartPr>
            <p14:xfrm>
              <a:off x="7872752" y="3656843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8B92AAA-932D-F044-BB7A-A0122C569F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36752" y="3620843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F2B8DC35-D36E-324C-B544-263162C0349F}"/>
              </a:ext>
            </a:extLst>
          </p:cNvPr>
          <p:cNvGrpSpPr/>
          <p:nvPr/>
        </p:nvGrpSpPr>
        <p:grpSpPr>
          <a:xfrm>
            <a:off x="8066340" y="3801870"/>
            <a:ext cx="24840" cy="17280"/>
            <a:chOff x="8066340" y="3801870"/>
            <a:chExt cx="24840" cy="1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2D022C3-5BFC-3643-B38C-8BE110CBC97F}"/>
                    </a:ext>
                  </a:extLst>
                </p14:cNvPr>
                <p14:cNvContentPartPr/>
                <p14:nvPr/>
              </p14:nvContentPartPr>
              <p14:xfrm>
                <a:off x="8083260" y="3801870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2D022C3-5BFC-3643-B38C-8BE110CBC97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65260" y="378423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D872F43-F4D6-4F4C-BE76-C27C0DCFE8BF}"/>
                    </a:ext>
                  </a:extLst>
                </p14:cNvPr>
                <p14:cNvContentPartPr/>
                <p14:nvPr/>
              </p14:nvContentPartPr>
              <p14:xfrm>
                <a:off x="8066340" y="3811950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D872F43-F4D6-4F4C-BE76-C27C0DCFE8B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48340" y="379431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B622EFE-4A41-FA41-9D83-AE86557E3C23}"/>
                    </a:ext>
                  </a:extLst>
                </p14:cNvPr>
                <p14:cNvContentPartPr/>
                <p14:nvPr/>
              </p14:nvContentPartPr>
              <p14:xfrm>
                <a:off x="8070660" y="3818790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B622EFE-4A41-FA41-9D83-AE86557E3C2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53020" y="380079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CC72FAA-0A9D-CC4D-A309-B509523514FD}"/>
                    </a:ext>
                  </a:extLst>
                </p14:cNvPr>
                <p14:cNvContentPartPr/>
                <p14:nvPr/>
              </p14:nvContentPartPr>
              <p14:xfrm>
                <a:off x="8090820" y="3806550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CC72FAA-0A9D-CC4D-A309-B509523514F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73180" y="378855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07F8C65-EDB7-0443-A7A1-A0BF2EBF9E60}"/>
              </a:ext>
            </a:extLst>
          </p:cNvPr>
          <p:cNvGrpSpPr/>
          <p:nvPr/>
        </p:nvGrpSpPr>
        <p:grpSpPr>
          <a:xfrm>
            <a:off x="7936740" y="3934710"/>
            <a:ext cx="12600" cy="19440"/>
            <a:chOff x="7936740" y="3934710"/>
            <a:chExt cx="12600" cy="1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5F60EC6-ACC4-3448-B9E3-90FB09BF9CF0}"/>
                    </a:ext>
                  </a:extLst>
                </p14:cNvPr>
                <p14:cNvContentPartPr/>
                <p14:nvPr/>
              </p14:nvContentPartPr>
              <p14:xfrm>
                <a:off x="7948980" y="393471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5F60EC6-ACC4-3448-B9E3-90FB09BF9CF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31340" y="39170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728C8A4-BC37-9248-B4D1-6B16204E5031}"/>
                    </a:ext>
                  </a:extLst>
                </p14:cNvPr>
                <p14:cNvContentPartPr/>
                <p14:nvPr/>
              </p14:nvContentPartPr>
              <p14:xfrm>
                <a:off x="7937820" y="3935790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728C8A4-BC37-9248-B4D1-6B16204E503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20180" y="391815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E431484-E561-A547-B928-56BA531BB446}"/>
                    </a:ext>
                  </a:extLst>
                </p14:cNvPr>
                <p14:cNvContentPartPr/>
                <p14:nvPr/>
              </p14:nvContentPartPr>
              <p14:xfrm>
                <a:off x="7936740" y="3952710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E431484-E561-A547-B928-56BA531BB44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18740" y="39350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CD1B739-BA9C-524E-B1AE-47DE6A96FE96}"/>
                    </a:ext>
                  </a:extLst>
                </p14:cNvPr>
                <p14:cNvContentPartPr/>
                <p14:nvPr/>
              </p14:nvContentPartPr>
              <p14:xfrm>
                <a:off x="7941060" y="3953790"/>
                <a:ext cx="36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CD1B739-BA9C-524E-B1AE-47DE6A96FE9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23420" y="393615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2278E5E-A3F5-1A41-B554-A81C72F072ED}"/>
              </a:ext>
            </a:extLst>
          </p:cNvPr>
          <p:cNvGrpSpPr/>
          <p:nvPr/>
        </p:nvGrpSpPr>
        <p:grpSpPr>
          <a:xfrm>
            <a:off x="7983900" y="3834990"/>
            <a:ext cx="3600" cy="10440"/>
            <a:chOff x="7983900" y="3834990"/>
            <a:chExt cx="3600" cy="1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68DF385-6D61-6343-876A-8639F9C7261B}"/>
                    </a:ext>
                  </a:extLst>
                </p14:cNvPr>
                <p14:cNvContentPartPr/>
                <p14:nvPr/>
              </p14:nvContentPartPr>
              <p14:xfrm>
                <a:off x="7983900" y="3845070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68DF385-6D61-6343-876A-8639F9C7261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65900" y="38270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8EB0AA-CAC4-8045-AE48-951F67694659}"/>
                    </a:ext>
                  </a:extLst>
                </p14:cNvPr>
                <p14:cNvContentPartPr/>
                <p14:nvPr/>
              </p14:nvContentPartPr>
              <p14:xfrm>
                <a:off x="7987140" y="3834990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8EB0AA-CAC4-8045-AE48-951F6769465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69140" y="381699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AEA6EC4-3961-E149-B4F8-B1A208641262}"/>
                    </a:ext>
                  </a:extLst>
                </p14:cNvPr>
                <p14:cNvContentPartPr/>
                <p14:nvPr/>
              </p14:nvContentPartPr>
              <p14:xfrm>
                <a:off x="7987140" y="3834990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AEA6EC4-3961-E149-B4F8-B1A20864126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69140" y="381699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DC31602-8154-E242-89A8-2F86B88F88D8}"/>
              </a:ext>
            </a:extLst>
          </p:cNvPr>
          <p:cNvGrpSpPr/>
          <p:nvPr/>
        </p:nvGrpSpPr>
        <p:grpSpPr>
          <a:xfrm>
            <a:off x="9132660" y="3561030"/>
            <a:ext cx="24840" cy="11520"/>
            <a:chOff x="9132660" y="3561030"/>
            <a:chExt cx="24840" cy="1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7B4919A-EC5D-204E-9F0E-0C555E60275D}"/>
                    </a:ext>
                  </a:extLst>
                </p14:cNvPr>
                <p14:cNvContentPartPr/>
                <p14:nvPr/>
              </p14:nvContentPartPr>
              <p14:xfrm>
                <a:off x="9152820" y="3561030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7B4919A-EC5D-204E-9F0E-0C555E60275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34820" y="354339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C39D8F6-C30A-054E-8C45-A1B7B7791280}"/>
                    </a:ext>
                  </a:extLst>
                </p14:cNvPr>
                <p14:cNvContentPartPr/>
                <p14:nvPr/>
              </p14:nvContentPartPr>
              <p14:xfrm>
                <a:off x="9132660" y="3570030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C39D8F6-C30A-054E-8C45-A1B7B779128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14660" y="355239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CBDBE40-7DA5-8A4E-A966-C2381E1F3E60}"/>
                    </a:ext>
                  </a:extLst>
                </p14:cNvPr>
                <p14:cNvContentPartPr/>
                <p14:nvPr/>
              </p14:nvContentPartPr>
              <p14:xfrm>
                <a:off x="9157140" y="3572190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CBDBE40-7DA5-8A4E-A966-C2381E1F3E6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39500" y="355455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2510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BBE5-26D3-5741-A686-1EFEF1C8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Proposed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C883E-72DE-2B43-8680-5D31DA997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358" y="2615184"/>
            <a:ext cx="10168128" cy="3694176"/>
          </a:xfrm>
        </p:spPr>
        <p:txBody>
          <a:bodyPr>
            <a:normAutofit/>
          </a:bodyPr>
          <a:lstStyle/>
          <a:p>
            <a:pPr marL="514350" indent="-285750">
              <a:spcBef>
                <a:spcPts val="0"/>
              </a:spcBef>
            </a:pPr>
            <a:r>
              <a:rPr lang="en-US" sz="1600" dirty="0"/>
              <a:t>Locations are clustered together based on closeness and cab’s capacity and all locations in one cluster are assigned to one cab</a:t>
            </a:r>
          </a:p>
          <a:p>
            <a:pPr marL="514350" indent="-285750">
              <a:spcBef>
                <a:spcPts val="0"/>
              </a:spcBef>
            </a:pPr>
            <a:r>
              <a:rPr lang="en-US" sz="1600" dirty="0"/>
              <a:t>For each cluster, route is decided by applying genetic algorithm</a:t>
            </a:r>
          </a:p>
          <a:p>
            <a:pPr indent="0">
              <a:spcBef>
                <a:spcPts val="0"/>
              </a:spcBef>
              <a:buNone/>
            </a:pPr>
            <a:endParaRPr lang="en-US" sz="2300" dirty="0"/>
          </a:p>
          <a:p>
            <a:pPr indent="0">
              <a:spcBef>
                <a:spcPts val="0"/>
              </a:spcBef>
              <a:buNone/>
            </a:pPr>
            <a:r>
              <a:rPr lang="en-US" sz="1700" b="1" dirty="0"/>
              <a:t>Route for cab 1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700" dirty="0"/>
              <a:t>OF-L9-L4-L2-L1-0F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700" dirty="0"/>
              <a:t>Trip Duration = 212.3513 min</a:t>
            </a:r>
          </a:p>
          <a:p>
            <a:pPr indent="0">
              <a:lnSpc>
                <a:spcPct val="60000"/>
              </a:lnSpc>
              <a:spcBef>
                <a:spcPts val="0"/>
              </a:spcBef>
              <a:buNone/>
            </a:pPr>
            <a:endParaRPr lang="en-US" sz="2300" dirty="0"/>
          </a:p>
          <a:p>
            <a:pPr indent="0">
              <a:spcBef>
                <a:spcPts val="0"/>
              </a:spcBef>
              <a:buNone/>
            </a:pPr>
            <a:r>
              <a:rPr lang="en-US" sz="1700" b="1" dirty="0"/>
              <a:t>Route for cab 2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700" dirty="0"/>
              <a:t>OF-L6-L8-L10-L3-L7-L5-OF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700" dirty="0"/>
              <a:t>Trip Duration = 167.5949 min</a:t>
            </a:r>
          </a:p>
          <a:p>
            <a:pPr marL="0" indent="0">
              <a:buNone/>
            </a:pPr>
            <a:r>
              <a:rPr lang="en-US" sz="1600" dirty="0"/>
              <a:t>     Total transit time for both the cabs = 379.946 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B6EAE7-4C0A-6E41-8218-2E44531938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8"/>
          <a:stretch/>
        </p:blipFill>
        <p:spPr>
          <a:xfrm>
            <a:off x="6341312" y="3626176"/>
            <a:ext cx="3950520" cy="25333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BC3EF2E-C75E-1942-B630-941374659A5C}"/>
                  </a:ext>
                </a:extLst>
              </p14:cNvPr>
              <p14:cNvContentPartPr/>
              <p14:nvPr/>
            </p14:nvContentPartPr>
            <p14:xfrm>
              <a:off x="7422346" y="385764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BC3EF2E-C75E-1942-B630-941374659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86346" y="3821643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9698CF9-6F87-B241-A52A-25323349EB16}"/>
              </a:ext>
            </a:extLst>
          </p:cNvPr>
          <p:cNvSpPr txBox="1"/>
          <p:nvPr/>
        </p:nvSpPr>
        <p:spPr>
          <a:xfrm rot="16200000">
            <a:off x="5879757" y="4708383"/>
            <a:ext cx="70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Longitude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2A1BFD-C057-C240-9421-5C11A8E095CC}"/>
              </a:ext>
            </a:extLst>
          </p:cNvPr>
          <p:cNvSpPr txBox="1"/>
          <p:nvPr/>
        </p:nvSpPr>
        <p:spPr>
          <a:xfrm>
            <a:off x="8181021" y="6126731"/>
            <a:ext cx="70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Latitude</a:t>
            </a:r>
          </a:p>
        </p:txBody>
      </p:sp>
    </p:spTree>
    <p:extLst>
      <p:ext uri="{BB962C8B-B14F-4D97-AF65-F5344CB8AC3E}">
        <p14:creationId xmlns:p14="http://schemas.microsoft.com/office/powerpoint/2010/main" val="2412100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0372-E6B9-D840-91A5-CB8C0017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278860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6" name="Rectangle 175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8" name="Freeform: Shape 177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0" name="Freeform: Shape 179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71758-748C-024F-B52C-2E36CBC1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Content Placeholder 86">
            <a:extLst>
              <a:ext uri="{FF2B5EF4-FFF2-40B4-BE49-F238E27FC236}">
                <a16:creationId xmlns:a16="http://schemas.microsoft.com/office/drawing/2014/main" id="{FFF5C1EB-8C4A-4170-832A-2A949B705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80" y="2048112"/>
            <a:ext cx="10935140" cy="113385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Many offices provide cab services to its employees after late hours, and they may spend a lot of time in dropping off their employees to different locations due to</a:t>
            </a:r>
          </a:p>
          <a:p>
            <a:pPr>
              <a:lnSpc>
                <a:spcPct val="60000"/>
              </a:lnSpc>
            </a:pPr>
            <a:endParaRPr lang="en-US" sz="1600" dirty="0"/>
          </a:p>
          <a:p>
            <a:pPr marL="914400" lvl="1" indent="-457200">
              <a:lnSpc>
                <a:spcPct val="60000"/>
              </a:lnSpc>
              <a:buFont typeface="+mj-lt"/>
              <a:buAutoNum type="arabicPeriod"/>
            </a:pPr>
            <a:r>
              <a:rPr lang="en-US" sz="1600" dirty="0"/>
              <a:t>Inefficient route allocations</a:t>
            </a:r>
          </a:p>
          <a:p>
            <a:pPr marL="914400" lvl="1" indent="-457200">
              <a:lnSpc>
                <a:spcPct val="60000"/>
              </a:lnSpc>
              <a:buFont typeface="+mj-lt"/>
              <a:buAutoNum type="arabicPeriod"/>
            </a:pPr>
            <a:r>
              <a:rPr lang="en-US" sz="1600" dirty="0"/>
              <a:t>Unmanaged employee (location) distribution between cabs </a:t>
            </a:r>
          </a:p>
          <a:p>
            <a:pPr marL="914400" lvl="1" indent="-457200">
              <a:lnSpc>
                <a:spcPct val="60000"/>
              </a:lnSpc>
              <a:buFont typeface="+mj-lt"/>
              <a:buAutoNum type="arabicPeriod"/>
            </a:pPr>
            <a:endParaRPr lang="en-US" sz="1600" dirty="0"/>
          </a:p>
          <a:p>
            <a:pPr marL="914400" lvl="1" indent="-457200">
              <a:lnSpc>
                <a:spcPct val="60000"/>
              </a:lnSpc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93EE7-C88B-A84C-A426-10F758EF323F}"/>
              </a:ext>
            </a:extLst>
          </p:cNvPr>
          <p:cNvSpPr txBox="1"/>
          <p:nvPr/>
        </p:nvSpPr>
        <p:spPr>
          <a:xfrm>
            <a:off x="631580" y="3598410"/>
            <a:ext cx="11405249" cy="15696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First part of the problem deals with designing </a:t>
            </a:r>
          </a:p>
          <a:p>
            <a:r>
              <a:rPr lang="en-US" sz="1600" dirty="0"/>
              <a:t>     an optimal route for a cab from office to different </a:t>
            </a:r>
          </a:p>
          <a:p>
            <a:r>
              <a:rPr lang="en-US" sz="1600" dirty="0"/>
              <a:t>     drop-off locations and then back to office.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Second part deals with optimal distribution of drop-off requests between two cabs.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D03C71-E96E-B547-8A8F-BF9D0347269E}"/>
              </a:ext>
            </a:extLst>
          </p:cNvPr>
          <p:cNvSpPr/>
          <p:nvPr/>
        </p:nvSpPr>
        <p:spPr>
          <a:xfrm>
            <a:off x="864972" y="5086397"/>
            <a:ext cx="157178" cy="185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879AEA-8499-4049-8444-EE1279D8B336}"/>
              </a:ext>
            </a:extLst>
          </p:cNvPr>
          <p:cNvSpPr/>
          <p:nvPr/>
        </p:nvSpPr>
        <p:spPr>
          <a:xfrm>
            <a:off x="1089123" y="6124367"/>
            <a:ext cx="160638" cy="123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F82565C-9801-A540-B0C3-675C068F107C}"/>
              </a:ext>
            </a:extLst>
          </p:cNvPr>
          <p:cNvSpPr/>
          <p:nvPr/>
        </p:nvSpPr>
        <p:spPr>
          <a:xfrm>
            <a:off x="2178908" y="5653080"/>
            <a:ext cx="160638" cy="123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198B1E-8F2D-4B4D-BB02-0F297B736EB7}"/>
              </a:ext>
            </a:extLst>
          </p:cNvPr>
          <p:cNvSpPr/>
          <p:nvPr/>
        </p:nvSpPr>
        <p:spPr>
          <a:xfrm>
            <a:off x="1609838" y="5868994"/>
            <a:ext cx="160638" cy="123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D15BBF-2F81-574E-832A-88272819E935}"/>
              </a:ext>
            </a:extLst>
          </p:cNvPr>
          <p:cNvSpPr/>
          <p:nvPr/>
        </p:nvSpPr>
        <p:spPr>
          <a:xfrm>
            <a:off x="902042" y="5642454"/>
            <a:ext cx="160638" cy="123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77D6A0-9A7E-9748-87E9-6029782A1B36}"/>
              </a:ext>
            </a:extLst>
          </p:cNvPr>
          <p:cNvSpPr/>
          <p:nvPr/>
        </p:nvSpPr>
        <p:spPr>
          <a:xfrm>
            <a:off x="1353064" y="4833084"/>
            <a:ext cx="160638" cy="123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9B5F253-8149-9646-9BE3-49D87CD09B91}"/>
              </a:ext>
            </a:extLst>
          </p:cNvPr>
          <p:cNvSpPr/>
          <p:nvPr/>
        </p:nvSpPr>
        <p:spPr>
          <a:xfrm>
            <a:off x="1902940" y="5055506"/>
            <a:ext cx="160638" cy="123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97396BEE-06E9-C141-9D6E-52B0E9C9B90E}"/>
              </a:ext>
            </a:extLst>
          </p:cNvPr>
          <p:cNvCxnSpPr>
            <a:cxnSpLocks/>
            <a:stCxn id="34" idx="0"/>
            <a:endCxn id="40" idx="1"/>
          </p:cNvCxnSpPr>
          <p:nvPr/>
        </p:nvCxnSpPr>
        <p:spPr>
          <a:xfrm rot="16200000" flipH="1">
            <a:off x="1407803" y="4622154"/>
            <a:ext cx="30893" cy="959379"/>
          </a:xfrm>
          <a:prstGeom prst="bentConnector4">
            <a:avLst>
              <a:gd name="adj1" fmla="val 1019962"/>
              <a:gd name="adj2" fmla="val 618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C5CBAB77-26EE-294B-AFA1-9C5B084FAEA3}"/>
              </a:ext>
            </a:extLst>
          </p:cNvPr>
          <p:cNvCxnSpPr>
            <a:cxnSpLocks/>
            <a:stCxn id="40" idx="2"/>
            <a:endCxn id="38" idx="3"/>
          </p:cNvCxnSpPr>
          <p:nvPr/>
        </p:nvCxnSpPr>
        <p:spPr>
          <a:xfrm rot="5400000">
            <a:off x="1260388" y="4981366"/>
            <a:ext cx="525165" cy="9205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9ED7694-BBF0-264F-A9A9-5A1D9E7DD004}"/>
              </a:ext>
            </a:extLst>
          </p:cNvPr>
          <p:cNvCxnSpPr>
            <a:cxnSpLocks/>
            <a:stCxn id="38" idx="2"/>
            <a:endCxn id="39" idx="2"/>
          </p:cNvCxnSpPr>
          <p:nvPr/>
        </p:nvCxnSpPr>
        <p:spPr>
          <a:xfrm rot="5400000" flipH="1" flipV="1">
            <a:off x="803187" y="5135825"/>
            <a:ext cx="809370" cy="451022"/>
          </a:xfrm>
          <a:prstGeom prst="bentConnector3">
            <a:avLst>
              <a:gd name="adj1" fmla="val -28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95115232-88C4-0748-AA93-B8DF014236DD}"/>
              </a:ext>
            </a:extLst>
          </p:cNvPr>
          <p:cNvCxnSpPr>
            <a:cxnSpLocks/>
            <a:stCxn id="39" idx="3"/>
            <a:endCxn id="36" idx="3"/>
          </p:cNvCxnSpPr>
          <p:nvPr/>
        </p:nvCxnSpPr>
        <p:spPr>
          <a:xfrm>
            <a:off x="1513702" y="4894868"/>
            <a:ext cx="825844" cy="819996"/>
          </a:xfrm>
          <a:prstGeom prst="bentConnector3">
            <a:avLst>
              <a:gd name="adj1" fmla="val 1276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A65E115-C7CE-904D-9CA2-CD46F9744A6D}"/>
              </a:ext>
            </a:extLst>
          </p:cNvPr>
          <p:cNvCxnSpPr>
            <a:cxnSpLocks/>
            <a:stCxn id="36" idx="2"/>
            <a:endCxn id="35" idx="3"/>
          </p:cNvCxnSpPr>
          <p:nvPr/>
        </p:nvCxnSpPr>
        <p:spPr>
          <a:xfrm rot="5400000">
            <a:off x="1549742" y="5476666"/>
            <a:ext cx="409504" cy="1009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4022B919-922D-4F4F-8F15-328C0531533C}"/>
              </a:ext>
            </a:extLst>
          </p:cNvPr>
          <p:cNvCxnSpPr>
            <a:cxnSpLocks/>
            <a:stCxn id="35" idx="0"/>
            <a:endCxn id="37" idx="3"/>
          </p:cNvCxnSpPr>
          <p:nvPr/>
        </p:nvCxnSpPr>
        <p:spPr>
          <a:xfrm rot="5400000" flipH="1" flipV="1">
            <a:off x="1373165" y="5727056"/>
            <a:ext cx="193589" cy="601034"/>
          </a:xfrm>
          <a:prstGeom prst="bentConnector4">
            <a:avLst>
              <a:gd name="adj1" fmla="val 34043"/>
              <a:gd name="adj2" fmla="val 138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D4C6CCF-A69B-DB49-87F8-B595CEB9DDBD}"/>
              </a:ext>
            </a:extLst>
          </p:cNvPr>
          <p:cNvCxnSpPr>
            <a:cxnSpLocks/>
            <a:stCxn id="37" idx="1"/>
            <a:endCxn id="34" idx="6"/>
          </p:cNvCxnSpPr>
          <p:nvPr/>
        </p:nvCxnSpPr>
        <p:spPr>
          <a:xfrm rot="10800000">
            <a:off x="1022150" y="5179074"/>
            <a:ext cx="587688" cy="751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4B03EDF-6BCF-DE4C-9F51-788BB086F8CA}"/>
              </a:ext>
            </a:extLst>
          </p:cNvPr>
          <p:cNvSpPr/>
          <p:nvPr/>
        </p:nvSpPr>
        <p:spPr>
          <a:xfrm>
            <a:off x="903772" y="5309855"/>
            <a:ext cx="78590" cy="13900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F314F22-E70E-C44F-BB43-8E87CF9A097E}"/>
              </a:ext>
            </a:extLst>
          </p:cNvPr>
          <p:cNvSpPr/>
          <p:nvPr/>
        </p:nvSpPr>
        <p:spPr>
          <a:xfrm>
            <a:off x="3314627" y="5098989"/>
            <a:ext cx="157178" cy="185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53B573C-1463-6346-B23B-503245D104E7}"/>
              </a:ext>
            </a:extLst>
          </p:cNvPr>
          <p:cNvSpPr/>
          <p:nvPr/>
        </p:nvSpPr>
        <p:spPr>
          <a:xfrm>
            <a:off x="3538778" y="6136959"/>
            <a:ext cx="160638" cy="123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60CDD5-65A7-4147-8890-DD5E27521C43}"/>
              </a:ext>
            </a:extLst>
          </p:cNvPr>
          <p:cNvSpPr/>
          <p:nvPr/>
        </p:nvSpPr>
        <p:spPr>
          <a:xfrm>
            <a:off x="4628563" y="5665672"/>
            <a:ext cx="160638" cy="123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D01D2C-B215-AE49-9973-7782073B1F8E}"/>
              </a:ext>
            </a:extLst>
          </p:cNvPr>
          <p:cNvSpPr/>
          <p:nvPr/>
        </p:nvSpPr>
        <p:spPr>
          <a:xfrm>
            <a:off x="4059493" y="5881586"/>
            <a:ext cx="160638" cy="123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E0261C8-1C27-2A48-AC05-C439DBFAA7F4}"/>
              </a:ext>
            </a:extLst>
          </p:cNvPr>
          <p:cNvSpPr/>
          <p:nvPr/>
        </p:nvSpPr>
        <p:spPr>
          <a:xfrm>
            <a:off x="3351697" y="5655046"/>
            <a:ext cx="160638" cy="123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7C7B88B-EFE2-EE40-A03C-1A359B352350}"/>
              </a:ext>
            </a:extLst>
          </p:cNvPr>
          <p:cNvSpPr/>
          <p:nvPr/>
        </p:nvSpPr>
        <p:spPr>
          <a:xfrm>
            <a:off x="3802719" y="4845676"/>
            <a:ext cx="160638" cy="123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8C577C3-06F5-9D45-9121-84E6B21D8E2C}"/>
              </a:ext>
            </a:extLst>
          </p:cNvPr>
          <p:cNvSpPr/>
          <p:nvPr/>
        </p:nvSpPr>
        <p:spPr>
          <a:xfrm>
            <a:off x="4352595" y="5068098"/>
            <a:ext cx="160638" cy="123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D33267DF-573B-BA40-B8D9-3651D81F4772}"/>
              </a:ext>
            </a:extLst>
          </p:cNvPr>
          <p:cNvCxnSpPr>
            <a:cxnSpLocks/>
            <a:stCxn id="56" idx="2"/>
            <a:endCxn id="55" idx="0"/>
          </p:cNvCxnSpPr>
          <p:nvPr/>
        </p:nvCxnSpPr>
        <p:spPr>
          <a:xfrm rot="5400000">
            <a:off x="3314626" y="5086633"/>
            <a:ext cx="685803" cy="451022"/>
          </a:xfrm>
          <a:prstGeom prst="bentConnector3">
            <a:avLst>
              <a:gd name="adj1" fmla="val 646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65BF333-E732-1B44-9201-2FB7CCAE045B}"/>
              </a:ext>
            </a:extLst>
          </p:cNvPr>
          <p:cNvCxnSpPr>
            <a:cxnSpLocks/>
            <a:stCxn id="55" idx="2"/>
            <a:endCxn id="52" idx="1"/>
          </p:cNvCxnSpPr>
          <p:nvPr/>
        </p:nvCxnSpPr>
        <p:spPr>
          <a:xfrm rot="16200000" flipH="1">
            <a:off x="3275332" y="5935297"/>
            <a:ext cx="420130" cy="106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5599F032-799E-2740-B78A-AFE60FA2EC1C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 flipV="1">
            <a:off x="3699416" y="6005153"/>
            <a:ext cx="440396" cy="193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E2C07566-E768-904D-84D0-5E069F366CCF}"/>
              </a:ext>
            </a:extLst>
          </p:cNvPr>
          <p:cNvCxnSpPr>
            <a:cxnSpLocks/>
            <a:stCxn id="54" idx="3"/>
            <a:endCxn id="53" idx="1"/>
          </p:cNvCxnSpPr>
          <p:nvPr/>
        </p:nvCxnSpPr>
        <p:spPr>
          <a:xfrm flipV="1">
            <a:off x="4220131" y="5727456"/>
            <a:ext cx="408432" cy="2159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27A9FE5-42F6-5C43-A2AE-6A615B91DC98}"/>
              </a:ext>
            </a:extLst>
          </p:cNvPr>
          <p:cNvSpPr/>
          <p:nvPr/>
        </p:nvSpPr>
        <p:spPr>
          <a:xfrm>
            <a:off x="3350014" y="4933151"/>
            <a:ext cx="78590" cy="13900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94C4F64B-8C78-4746-84CD-2B0602371174}"/>
              </a:ext>
            </a:extLst>
          </p:cNvPr>
          <p:cNvCxnSpPr>
            <a:cxnSpLocks/>
            <a:stCxn id="51" idx="0"/>
            <a:endCxn id="56" idx="1"/>
          </p:cNvCxnSpPr>
          <p:nvPr/>
        </p:nvCxnSpPr>
        <p:spPr>
          <a:xfrm rot="5400000" flipH="1" flipV="1">
            <a:off x="3502203" y="4798474"/>
            <a:ext cx="191529" cy="4095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6724DD45-84A8-DD44-9AAD-AE92B0343239}"/>
              </a:ext>
            </a:extLst>
          </p:cNvPr>
          <p:cNvCxnSpPr>
            <a:cxnSpLocks/>
            <a:stCxn id="53" idx="0"/>
            <a:endCxn id="57" idx="3"/>
          </p:cNvCxnSpPr>
          <p:nvPr/>
        </p:nvCxnSpPr>
        <p:spPr>
          <a:xfrm rot="16200000" flipV="1">
            <a:off x="4343163" y="5299952"/>
            <a:ext cx="535790" cy="1956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D1B478C-E8D6-B046-8B45-AE96E6A49BE4}"/>
              </a:ext>
            </a:extLst>
          </p:cNvPr>
          <p:cNvCxnSpPr>
            <a:cxnSpLocks/>
            <a:stCxn id="57" idx="1"/>
            <a:endCxn id="51" idx="7"/>
          </p:cNvCxnSpPr>
          <p:nvPr/>
        </p:nvCxnSpPr>
        <p:spPr>
          <a:xfrm flipH="1" flipV="1">
            <a:off x="3448787" y="5126133"/>
            <a:ext cx="903808" cy="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1D7CB334-E5DD-324B-94DB-75E53738D827}"/>
              </a:ext>
            </a:extLst>
          </p:cNvPr>
          <p:cNvSpPr/>
          <p:nvPr/>
        </p:nvSpPr>
        <p:spPr>
          <a:xfrm>
            <a:off x="10049645" y="5153364"/>
            <a:ext cx="157178" cy="185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696C3A7-1707-D84E-91FA-14548012052C}"/>
              </a:ext>
            </a:extLst>
          </p:cNvPr>
          <p:cNvSpPr/>
          <p:nvPr/>
        </p:nvSpPr>
        <p:spPr>
          <a:xfrm>
            <a:off x="10238408" y="6142617"/>
            <a:ext cx="160638" cy="123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E719B51-00BA-474C-9092-8BE847BA93F8}"/>
              </a:ext>
            </a:extLst>
          </p:cNvPr>
          <p:cNvSpPr/>
          <p:nvPr/>
        </p:nvSpPr>
        <p:spPr>
          <a:xfrm>
            <a:off x="11328193" y="5671330"/>
            <a:ext cx="160638" cy="123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74F087C-F4F8-5447-B071-1DF238DF2F61}"/>
              </a:ext>
            </a:extLst>
          </p:cNvPr>
          <p:cNvSpPr/>
          <p:nvPr/>
        </p:nvSpPr>
        <p:spPr>
          <a:xfrm>
            <a:off x="10759123" y="5887244"/>
            <a:ext cx="160638" cy="123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EEF0361-BA57-5647-B09C-25CD7AF8FB83}"/>
              </a:ext>
            </a:extLst>
          </p:cNvPr>
          <p:cNvSpPr/>
          <p:nvPr/>
        </p:nvSpPr>
        <p:spPr>
          <a:xfrm>
            <a:off x="10051327" y="5660704"/>
            <a:ext cx="160638" cy="123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BC82F18-8C91-2B44-B252-0E9A072E8658}"/>
              </a:ext>
            </a:extLst>
          </p:cNvPr>
          <p:cNvSpPr/>
          <p:nvPr/>
        </p:nvSpPr>
        <p:spPr>
          <a:xfrm>
            <a:off x="10502349" y="4851334"/>
            <a:ext cx="160638" cy="123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99001E0-FFDD-1743-9BA1-BBA71C1296CA}"/>
              </a:ext>
            </a:extLst>
          </p:cNvPr>
          <p:cNvSpPr/>
          <p:nvPr/>
        </p:nvSpPr>
        <p:spPr>
          <a:xfrm>
            <a:off x="11052225" y="5073756"/>
            <a:ext cx="160638" cy="123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1BAAFD24-3BFA-9F48-BE87-396345066723}"/>
              </a:ext>
            </a:extLst>
          </p:cNvPr>
          <p:cNvCxnSpPr>
            <a:cxnSpLocks/>
            <a:stCxn id="158" idx="2"/>
            <a:endCxn id="155" idx="1"/>
          </p:cNvCxnSpPr>
          <p:nvPr/>
        </p:nvCxnSpPr>
        <p:spPr>
          <a:xfrm rot="16200000" flipH="1">
            <a:off x="9974962" y="5940955"/>
            <a:ext cx="420130" cy="106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06113304-E433-8340-976B-D86B756A1F32}"/>
              </a:ext>
            </a:extLst>
          </p:cNvPr>
          <p:cNvCxnSpPr>
            <a:cxnSpLocks/>
            <a:stCxn id="155" idx="3"/>
            <a:endCxn id="157" idx="2"/>
          </p:cNvCxnSpPr>
          <p:nvPr/>
        </p:nvCxnSpPr>
        <p:spPr>
          <a:xfrm flipV="1">
            <a:off x="10399046" y="6010811"/>
            <a:ext cx="440396" cy="193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45C59B8B-6FDE-9044-8453-8C34D9DAD002}"/>
              </a:ext>
            </a:extLst>
          </p:cNvPr>
          <p:cNvCxnSpPr>
            <a:cxnSpLocks/>
            <a:stCxn id="157" idx="3"/>
            <a:endCxn id="156" idx="1"/>
          </p:cNvCxnSpPr>
          <p:nvPr/>
        </p:nvCxnSpPr>
        <p:spPr>
          <a:xfrm flipV="1">
            <a:off x="10919761" y="5733114"/>
            <a:ext cx="408432" cy="2159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83B3FB2B-E707-AC4A-9006-3E7202DA557D}"/>
              </a:ext>
            </a:extLst>
          </p:cNvPr>
          <p:cNvSpPr/>
          <p:nvPr/>
        </p:nvSpPr>
        <p:spPr>
          <a:xfrm>
            <a:off x="10100656" y="5361767"/>
            <a:ext cx="78590" cy="13900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C802DBD2-9464-D14F-AD94-C210661CDA8F}"/>
              </a:ext>
            </a:extLst>
          </p:cNvPr>
          <p:cNvCxnSpPr>
            <a:cxnSpLocks/>
            <a:stCxn id="156" idx="0"/>
            <a:endCxn id="160" idx="3"/>
          </p:cNvCxnSpPr>
          <p:nvPr/>
        </p:nvCxnSpPr>
        <p:spPr>
          <a:xfrm rot="16200000" flipV="1">
            <a:off x="11042793" y="5305610"/>
            <a:ext cx="535790" cy="1956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51C50A6-78E0-0E48-B24D-8F9EC5AE7F88}"/>
              </a:ext>
            </a:extLst>
          </p:cNvPr>
          <p:cNvSpPr/>
          <p:nvPr/>
        </p:nvSpPr>
        <p:spPr>
          <a:xfrm>
            <a:off x="9331444" y="5352354"/>
            <a:ext cx="160638" cy="123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08591DC-0316-3E49-8FD0-C8C5795EF9F3}"/>
              </a:ext>
            </a:extLst>
          </p:cNvPr>
          <p:cNvSpPr/>
          <p:nvPr/>
        </p:nvSpPr>
        <p:spPr>
          <a:xfrm>
            <a:off x="9282326" y="4727484"/>
            <a:ext cx="160638" cy="123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F457B95-996C-824F-B9CD-F96B74FD2B46}"/>
              </a:ext>
            </a:extLst>
          </p:cNvPr>
          <p:cNvSpPr/>
          <p:nvPr/>
        </p:nvSpPr>
        <p:spPr>
          <a:xfrm>
            <a:off x="9958226" y="4518679"/>
            <a:ext cx="160638" cy="123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610DA2-5390-CA43-B334-932C584C4C64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10131646" y="5352354"/>
            <a:ext cx="0" cy="30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492C4B63-CC81-7945-A29D-5533E02ECD47}"/>
              </a:ext>
            </a:extLst>
          </p:cNvPr>
          <p:cNvCxnSpPr>
            <a:cxnSpLocks/>
            <a:stCxn id="160" idx="0"/>
            <a:endCxn id="159" idx="3"/>
          </p:cNvCxnSpPr>
          <p:nvPr/>
        </p:nvCxnSpPr>
        <p:spPr>
          <a:xfrm rot="16200000" flipV="1">
            <a:off x="10817447" y="4758658"/>
            <a:ext cx="160638" cy="469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3E6D4C76-9BFA-7E48-986D-B8A4338C7016}"/>
              </a:ext>
            </a:extLst>
          </p:cNvPr>
          <p:cNvCxnSpPr>
            <a:cxnSpLocks/>
            <a:stCxn id="159" idx="2"/>
            <a:endCxn id="154" idx="6"/>
          </p:cNvCxnSpPr>
          <p:nvPr/>
        </p:nvCxnSpPr>
        <p:spPr>
          <a:xfrm rot="5400000">
            <a:off x="10259177" y="4922548"/>
            <a:ext cx="271139" cy="375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5E8678DC-FABA-ED49-A7C1-F61B1CED3536}"/>
              </a:ext>
            </a:extLst>
          </p:cNvPr>
          <p:cNvSpPr/>
          <p:nvPr/>
        </p:nvSpPr>
        <p:spPr>
          <a:xfrm>
            <a:off x="9642895" y="6026846"/>
            <a:ext cx="160638" cy="123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7490B24B-849B-424C-B12A-C890C20B1654}"/>
              </a:ext>
            </a:extLst>
          </p:cNvPr>
          <p:cNvCxnSpPr>
            <a:cxnSpLocks/>
            <a:stCxn id="154" idx="0"/>
            <a:endCxn id="171" idx="2"/>
          </p:cNvCxnSpPr>
          <p:nvPr/>
        </p:nvCxnSpPr>
        <p:spPr>
          <a:xfrm rot="16200000" flipV="1">
            <a:off x="9827831" y="4852960"/>
            <a:ext cx="511118" cy="896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5F13D47E-BDFD-1748-8134-06ED51423F38}"/>
              </a:ext>
            </a:extLst>
          </p:cNvPr>
          <p:cNvCxnSpPr>
            <a:cxnSpLocks/>
            <a:stCxn id="170" idx="2"/>
            <a:endCxn id="169" idx="0"/>
          </p:cNvCxnSpPr>
          <p:nvPr/>
        </p:nvCxnSpPr>
        <p:spPr>
          <a:xfrm rot="16200000" flipH="1">
            <a:off x="9136553" y="5077143"/>
            <a:ext cx="501303" cy="491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9" name="Elbow Connector 188">
            <a:extLst>
              <a:ext uri="{FF2B5EF4-FFF2-40B4-BE49-F238E27FC236}">
                <a16:creationId xmlns:a16="http://schemas.microsoft.com/office/drawing/2014/main" id="{858611AB-17FE-6542-BCAC-CC89077AE6EA}"/>
              </a:ext>
            </a:extLst>
          </p:cNvPr>
          <p:cNvCxnSpPr>
            <a:cxnSpLocks/>
            <a:endCxn id="170" idx="3"/>
          </p:cNvCxnSpPr>
          <p:nvPr/>
        </p:nvCxnSpPr>
        <p:spPr>
          <a:xfrm rot="10800000" flipV="1">
            <a:off x="9442964" y="4587168"/>
            <a:ext cx="505892" cy="2021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211664F2-C2ED-4C4D-AE18-FEA31B1F12A9}"/>
              </a:ext>
            </a:extLst>
          </p:cNvPr>
          <p:cNvCxnSpPr>
            <a:cxnSpLocks/>
            <a:stCxn id="169" idx="2"/>
            <a:endCxn id="183" idx="1"/>
          </p:cNvCxnSpPr>
          <p:nvPr/>
        </p:nvCxnSpPr>
        <p:spPr>
          <a:xfrm rot="16200000" flipH="1">
            <a:off x="9220975" y="5666709"/>
            <a:ext cx="612709" cy="23113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7" name="Elbow Connector 196">
            <a:extLst>
              <a:ext uri="{FF2B5EF4-FFF2-40B4-BE49-F238E27FC236}">
                <a16:creationId xmlns:a16="http://schemas.microsoft.com/office/drawing/2014/main" id="{3739B098-EDAB-EA4F-AC45-F180C8D225AE}"/>
              </a:ext>
            </a:extLst>
          </p:cNvPr>
          <p:cNvCxnSpPr>
            <a:cxnSpLocks/>
            <a:stCxn id="183" idx="3"/>
            <a:endCxn id="154" idx="2"/>
          </p:cNvCxnSpPr>
          <p:nvPr/>
        </p:nvCxnSpPr>
        <p:spPr>
          <a:xfrm flipV="1">
            <a:off x="9803533" y="5246040"/>
            <a:ext cx="246112" cy="8425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0" name="Oval 199">
            <a:extLst>
              <a:ext uri="{FF2B5EF4-FFF2-40B4-BE49-F238E27FC236}">
                <a16:creationId xmlns:a16="http://schemas.microsoft.com/office/drawing/2014/main" id="{5FC59519-3979-C948-BC70-9EC7D9CEFF40}"/>
              </a:ext>
            </a:extLst>
          </p:cNvPr>
          <p:cNvSpPr/>
          <p:nvPr/>
        </p:nvSpPr>
        <p:spPr>
          <a:xfrm>
            <a:off x="10079569" y="4981659"/>
            <a:ext cx="78590" cy="13900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2995FBAC-79F9-954E-8444-172FF98F9DE9}"/>
              </a:ext>
            </a:extLst>
          </p:cNvPr>
          <p:cNvSpPr/>
          <p:nvPr/>
        </p:nvSpPr>
        <p:spPr>
          <a:xfrm>
            <a:off x="7383974" y="5017585"/>
            <a:ext cx="157178" cy="185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8999DD0-819C-1347-BCEC-EB39E3AD7862}"/>
              </a:ext>
            </a:extLst>
          </p:cNvPr>
          <p:cNvSpPr/>
          <p:nvPr/>
        </p:nvSpPr>
        <p:spPr>
          <a:xfrm>
            <a:off x="7572737" y="6006838"/>
            <a:ext cx="160638" cy="123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6BEAF138-5539-1648-8031-DA95E42690F7}"/>
              </a:ext>
            </a:extLst>
          </p:cNvPr>
          <p:cNvSpPr/>
          <p:nvPr/>
        </p:nvSpPr>
        <p:spPr>
          <a:xfrm>
            <a:off x="8660793" y="5537137"/>
            <a:ext cx="160638" cy="123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494041AB-2E2F-A141-96AD-C376A10F394F}"/>
              </a:ext>
            </a:extLst>
          </p:cNvPr>
          <p:cNvSpPr/>
          <p:nvPr/>
        </p:nvSpPr>
        <p:spPr>
          <a:xfrm>
            <a:off x="8093452" y="5751465"/>
            <a:ext cx="160638" cy="123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3D252CB8-84BD-C947-8E22-85C87271C5A0}"/>
              </a:ext>
            </a:extLst>
          </p:cNvPr>
          <p:cNvSpPr/>
          <p:nvPr/>
        </p:nvSpPr>
        <p:spPr>
          <a:xfrm>
            <a:off x="7385656" y="5524925"/>
            <a:ext cx="160638" cy="123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DED794B-A7EF-E542-A965-597F8360EC9E}"/>
              </a:ext>
            </a:extLst>
          </p:cNvPr>
          <p:cNvSpPr/>
          <p:nvPr/>
        </p:nvSpPr>
        <p:spPr>
          <a:xfrm>
            <a:off x="7836678" y="4715555"/>
            <a:ext cx="160638" cy="123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72E2AC6-9B4E-D845-ADF4-4DDD9A005625}"/>
              </a:ext>
            </a:extLst>
          </p:cNvPr>
          <p:cNvSpPr/>
          <p:nvPr/>
        </p:nvSpPr>
        <p:spPr>
          <a:xfrm>
            <a:off x="8386554" y="4937977"/>
            <a:ext cx="160638" cy="123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Elbow Connector 231">
            <a:extLst>
              <a:ext uri="{FF2B5EF4-FFF2-40B4-BE49-F238E27FC236}">
                <a16:creationId xmlns:a16="http://schemas.microsoft.com/office/drawing/2014/main" id="{44D58813-D12F-1347-BFE5-5C94288CC673}"/>
              </a:ext>
            </a:extLst>
          </p:cNvPr>
          <p:cNvCxnSpPr>
            <a:cxnSpLocks/>
            <a:stCxn id="229" idx="2"/>
            <a:endCxn id="237" idx="1"/>
          </p:cNvCxnSpPr>
          <p:nvPr/>
        </p:nvCxnSpPr>
        <p:spPr>
          <a:xfrm rot="5400000" flipH="1">
            <a:off x="6880807" y="5063325"/>
            <a:ext cx="370133" cy="800202"/>
          </a:xfrm>
          <a:prstGeom prst="bentConnector4">
            <a:avLst>
              <a:gd name="adj1" fmla="val -43795"/>
              <a:gd name="adj2" fmla="val 1285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5E1C3358-F647-9E44-A723-312182209B53}"/>
              </a:ext>
            </a:extLst>
          </p:cNvPr>
          <p:cNvCxnSpPr>
            <a:cxnSpLocks/>
            <a:endCxn id="230" idx="1"/>
          </p:cNvCxnSpPr>
          <p:nvPr/>
        </p:nvCxnSpPr>
        <p:spPr>
          <a:xfrm flipV="1">
            <a:off x="6842981" y="4777339"/>
            <a:ext cx="993697" cy="501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>
            <a:extLst>
              <a:ext uri="{FF2B5EF4-FFF2-40B4-BE49-F238E27FC236}">
                <a16:creationId xmlns:a16="http://schemas.microsoft.com/office/drawing/2014/main" id="{46A0D559-AD27-AA4C-9E24-CA0D051CE8B9}"/>
              </a:ext>
            </a:extLst>
          </p:cNvPr>
          <p:cNvSpPr/>
          <p:nvPr/>
        </p:nvSpPr>
        <p:spPr>
          <a:xfrm>
            <a:off x="7434985" y="5225988"/>
            <a:ext cx="78590" cy="13900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1925219E-6828-0247-A008-DF0DAA32A5CB}"/>
              </a:ext>
            </a:extLst>
          </p:cNvPr>
          <p:cNvSpPr/>
          <p:nvPr/>
        </p:nvSpPr>
        <p:spPr>
          <a:xfrm>
            <a:off x="6665773" y="5216575"/>
            <a:ext cx="160638" cy="123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30F79738-CC13-5F45-BD46-9365810F0897}"/>
              </a:ext>
            </a:extLst>
          </p:cNvPr>
          <p:cNvSpPr/>
          <p:nvPr/>
        </p:nvSpPr>
        <p:spPr>
          <a:xfrm>
            <a:off x="6616655" y="4591705"/>
            <a:ext cx="160638" cy="123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090996D6-9C27-EC4E-9431-F5B7F42F5CC3}"/>
              </a:ext>
            </a:extLst>
          </p:cNvPr>
          <p:cNvSpPr/>
          <p:nvPr/>
        </p:nvSpPr>
        <p:spPr>
          <a:xfrm>
            <a:off x="7292555" y="4382900"/>
            <a:ext cx="160638" cy="123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7693DEDA-31D5-DD4E-ABCD-E80A19584D65}"/>
              </a:ext>
            </a:extLst>
          </p:cNvPr>
          <p:cNvCxnSpPr>
            <a:cxnSpLocks/>
            <a:endCxn id="229" idx="0"/>
          </p:cNvCxnSpPr>
          <p:nvPr/>
        </p:nvCxnSpPr>
        <p:spPr>
          <a:xfrm>
            <a:off x="7465975" y="5216575"/>
            <a:ext cx="0" cy="30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C86875CE-6839-0F45-A5CA-3FBEF2FFB26C}"/>
              </a:ext>
            </a:extLst>
          </p:cNvPr>
          <p:cNvSpPr/>
          <p:nvPr/>
        </p:nvSpPr>
        <p:spPr>
          <a:xfrm>
            <a:off x="6977224" y="5891067"/>
            <a:ext cx="160638" cy="123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AF4DCBB8-AE94-D546-B482-3316D98F81FD}"/>
              </a:ext>
            </a:extLst>
          </p:cNvPr>
          <p:cNvSpPr/>
          <p:nvPr/>
        </p:nvSpPr>
        <p:spPr>
          <a:xfrm>
            <a:off x="7261239" y="5046676"/>
            <a:ext cx="78590" cy="13900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41297ABA-D126-784A-8EE8-FB290CCD573E}"/>
              </a:ext>
            </a:extLst>
          </p:cNvPr>
          <p:cNvCxnSpPr>
            <a:cxnSpLocks/>
            <a:endCxn id="226" idx="2"/>
          </p:cNvCxnSpPr>
          <p:nvPr/>
        </p:nvCxnSpPr>
        <p:spPr>
          <a:xfrm rot="5400000">
            <a:off x="7148653" y="5281741"/>
            <a:ext cx="1353068" cy="344261"/>
          </a:xfrm>
          <a:prstGeom prst="bentConnector3">
            <a:avLst>
              <a:gd name="adj1" fmla="val 116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Elbow Connector 256">
            <a:extLst>
              <a:ext uri="{FF2B5EF4-FFF2-40B4-BE49-F238E27FC236}">
                <a16:creationId xmlns:a16="http://schemas.microsoft.com/office/drawing/2014/main" id="{971A4B00-AB31-9141-9618-158AEDBD3D7A}"/>
              </a:ext>
            </a:extLst>
          </p:cNvPr>
          <p:cNvCxnSpPr>
            <a:cxnSpLocks/>
            <a:stCxn id="228" idx="0"/>
            <a:endCxn id="231" idx="2"/>
          </p:cNvCxnSpPr>
          <p:nvPr/>
        </p:nvCxnSpPr>
        <p:spPr>
          <a:xfrm rot="5400000" flipH="1" flipV="1">
            <a:off x="7975362" y="5259954"/>
            <a:ext cx="689921" cy="2931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257">
            <a:extLst>
              <a:ext uri="{FF2B5EF4-FFF2-40B4-BE49-F238E27FC236}">
                <a16:creationId xmlns:a16="http://schemas.microsoft.com/office/drawing/2014/main" id="{82EDCABC-46F5-A44D-9246-D3C91F1FE198}"/>
              </a:ext>
            </a:extLst>
          </p:cNvPr>
          <p:cNvCxnSpPr>
            <a:cxnSpLocks/>
            <a:stCxn id="226" idx="0"/>
            <a:endCxn id="228" idx="1"/>
          </p:cNvCxnSpPr>
          <p:nvPr/>
        </p:nvCxnSpPr>
        <p:spPr>
          <a:xfrm rot="5400000" flipH="1" flipV="1">
            <a:off x="7776460" y="5689846"/>
            <a:ext cx="193589" cy="4403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E8E22E15-142F-DB4D-87FB-8E049EF2B61F}"/>
              </a:ext>
            </a:extLst>
          </p:cNvPr>
          <p:cNvCxnSpPr>
            <a:cxnSpLocks/>
            <a:stCxn id="231" idx="1"/>
            <a:endCxn id="225" idx="0"/>
          </p:cNvCxnSpPr>
          <p:nvPr/>
        </p:nvCxnSpPr>
        <p:spPr>
          <a:xfrm rot="10800000" flipV="1">
            <a:off x="7462564" y="4999761"/>
            <a:ext cx="923991" cy="17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95645969-AE20-3344-9324-D17250E60BF5}"/>
              </a:ext>
            </a:extLst>
          </p:cNvPr>
          <p:cNvCxnSpPr>
            <a:cxnSpLocks/>
            <a:stCxn id="225" idx="2"/>
            <a:endCxn id="238" idx="1"/>
          </p:cNvCxnSpPr>
          <p:nvPr/>
        </p:nvCxnSpPr>
        <p:spPr>
          <a:xfrm rot="10800000">
            <a:off x="6616656" y="4653489"/>
            <a:ext cx="767319" cy="456772"/>
          </a:xfrm>
          <a:prstGeom prst="bentConnector3">
            <a:avLst>
              <a:gd name="adj1" fmla="val 129792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9" name="Elbow Connector 268">
            <a:extLst>
              <a:ext uri="{FF2B5EF4-FFF2-40B4-BE49-F238E27FC236}">
                <a16:creationId xmlns:a16="http://schemas.microsoft.com/office/drawing/2014/main" id="{05002DB8-E24C-F340-8809-D5AEA52E40E5}"/>
              </a:ext>
            </a:extLst>
          </p:cNvPr>
          <p:cNvCxnSpPr>
            <a:cxnSpLocks/>
            <a:stCxn id="238" idx="0"/>
            <a:endCxn id="239" idx="1"/>
          </p:cNvCxnSpPr>
          <p:nvPr/>
        </p:nvCxnSpPr>
        <p:spPr>
          <a:xfrm rot="5400000" flipH="1" flipV="1">
            <a:off x="6921254" y="4220405"/>
            <a:ext cx="147021" cy="59558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2" name="Elbow Connector 271">
            <a:extLst>
              <a:ext uri="{FF2B5EF4-FFF2-40B4-BE49-F238E27FC236}">
                <a16:creationId xmlns:a16="http://schemas.microsoft.com/office/drawing/2014/main" id="{AE59A025-0829-2F42-885D-E847A3C16EDE}"/>
              </a:ext>
            </a:extLst>
          </p:cNvPr>
          <p:cNvCxnSpPr>
            <a:cxnSpLocks/>
            <a:stCxn id="239" idx="2"/>
          </p:cNvCxnSpPr>
          <p:nvPr/>
        </p:nvCxnSpPr>
        <p:spPr>
          <a:xfrm rot="16200000" flipH="1">
            <a:off x="7543315" y="4336025"/>
            <a:ext cx="1029084" cy="1369967"/>
          </a:xfrm>
          <a:prstGeom prst="bentConnector3">
            <a:avLst>
              <a:gd name="adj1" fmla="val 11227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6" name="Elbow Connector 275">
            <a:extLst>
              <a:ext uri="{FF2B5EF4-FFF2-40B4-BE49-F238E27FC236}">
                <a16:creationId xmlns:a16="http://schemas.microsoft.com/office/drawing/2014/main" id="{9D29BE74-E083-C84A-98A0-23871D2FAA2B}"/>
              </a:ext>
            </a:extLst>
          </p:cNvPr>
          <p:cNvCxnSpPr>
            <a:cxnSpLocks/>
            <a:endCxn id="243" idx="2"/>
          </p:cNvCxnSpPr>
          <p:nvPr/>
        </p:nvCxnSpPr>
        <p:spPr>
          <a:xfrm rot="10800000" flipV="1">
            <a:off x="7057544" y="5597334"/>
            <a:ext cx="1604979" cy="417299"/>
          </a:xfrm>
          <a:prstGeom prst="bentConnector4">
            <a:avLst>
              <a:gd name="adj1" fmla="val 47498"/>
              <a:gd name="adj2" fmla="val 154781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FF8E9E95-F51A-9445-8D44-69AA8D6B394E}"/>
              </a:ext>
            </a:extLst>
          </p:cNvPr>
          <p:cNvCxnSpPr>
            <a:cxnSpLocks/>
            <a:stCxn id="243" idx="0"/>
            <a:endCxn id="225" idx="0"/>
          </p:cNvCxnSpPr>
          <p:nvPr/>
        </p:nvCxnSpPr>
        <p:spPr>
          <a:xfrm rot="5400000" flipH="1" flipV="1">
            <a:off x="6823312" y="5251816"/>
            <a:ext cx="873482" cy="405020"/>
          </a:xfrm>
          <a:prstGeom prst="bentConnector3">
            <a:avLst>
              <a:gd name="adj1" fmla="val 13473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3F70B186-027D-4147-9803-5543F983B38B}"/>
              </a:ext>
            </a:extLst>
          </p:cNvPr>
          <p:cNvCxnSpPr>
            <a:cxnSpLocks/>
          </p:cNvCxnSpPr>
          <p:nvPr/>
        </p:nvCxnSpPr>
        <p:spPr>
          <a:xfrm>
            <a:off x="5875021" y="3740398"/>
            <a:ext cx="0" cy="2210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A8406996-CEDA-FC4F-BD85-80048C911CE5}"/>
              </a:ext>
            </a:extLst>
          </p:cNvPr>
          <p:cNvSpPr txBox="1"/>
          <p:nvPr/>
        </p:nvSpPr>
        <p:spPr>
          <a:xfrm>
            <a:off x="1274168" y="6477567"/>
            <a:ext cx="197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Inefficient route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A778AFF6-9017-334D-A9A4-26D59D74D859}"/>
              </a:ext>
            </a:extLst>
          </p:cNvPr>
          <p:cNvSpPr txBox="1"/>
          <p:nvPr/>
        </p:nvSpPr>
        <p:spPr>
          <a:xfrm>
            <a:off x="3528174" y="6496966"/>
            <a:ext cx="197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Efficient route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A22140D6-634B-9C4C-B7A5-D373903F26E2}"/>
              </a:ext>
            </a:extLst>
          </p:cNvPr>
          <p:cNvSpPr txBox="1"/>
          <p:nvPr/>
        </p:nvSpPr>
        <p:spPr>
          <a:xfrm>
            <a:off x="7012257" y="6501522"/>
            <a:ext cx="197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Unmanaged distribution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BAF0AE08-A8F8-6643-A9C5-C1117B18C510}"/>
              </a:ext>
            </a:extLst>
          </p:cNvPr>
          <p:cNvSpPr txBox="1"/>
          <p:nvPr/>
        </p:nvSpPr>
        <p:spPr>
          <a:xfrm>
            <a:off x="9854383" y="6455855"/>
            <a:ext cx="197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Managed distribution</a:t>
            </a:r>
          </a:p>
        </p:txBody>
      </p:sp>
    </p:spTree>
    <p:extLst>
      <p:ext uri="{BB962C8B-B14F-4D97-AF65-F5344CB8AC3E}">
        <p14:creationId xmlns:p14="http://schemas.microsoft.com/office/powerpoint/2010/main" val="112581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948 0.00185 L 0.04948 -0.03935 L 0.08646 -0.03981 C 0.0862 -0.01111 0.08607 0.01783 0.08594 0.04676 L 0.00313 0.0463 L 0.00365 0.08796 L 0.04115 0.08843 L 0.04115 -0.07268 L 0.13412 -0.07176 L 0.13334 0.04908 L 0.10964 0.04769 L 0.10834 0.1162 L 0.01901 0.11806 L 0.01953 0.09861 L 0.08698 0.09815 L 0.0875 0.07824 L 0.03151 0.07824 L 0.03073 -0.03102 L 0.00078 -0.03287 C 0.00078 -0.02245 0.00091 -0.01204 0 0 Z " pathEditMode="relative" ptsTypes="AAAAAAAAAAAAAAAAAAAAA">
                                      <p:cBhvr>
                                        <p:cTn id="6" dur="15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26 -0.01435 L 0.04114 -0.01389 L 0.04036 0.05926 L 0.00338 0.05972 C 0.00338 0.09815 0.00351 0.13681 0.00364 0.17547 L 0.06145 0.17408 C 0.06145 0.16204 0.06158 0.15 0.06171 0.13797 L 0.08437 0.13704 C 0.08437 0.12662 0.0845 0.11621 0.08463 0.10602 L 0.10807 0.1051 C 0.10794 0.0757 0.10781 0.0463 0.10781 0.01713 L -0.00027 0.01713 C -0.00027 0.01158 -0.00014 0.00625 0 0 Z " pathEditMode="relative" ptsTypes="AAAAAAAAAAAAAA">
                                      <p:cBhvr>
                                        <p:cTn id="8" dur="15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-6.25E-7 0.11435 L 0.05755 0.11481 C 0.05742 0.10231 0.05729 0.09004 0.05729 0.07778 L 0.08047 0.07778 L 0.08099 0.04676 L 0.10547 0.04537 C 0.10521 0.01666 0.10508 -0.01204 0.10495 -0.04074 L 0.08151 -0.04074 L 0.08203 -0.07315 L 0.03568 -0.07361 L 0.0362 -0.02546 L 0.00026 -0.02546 C 0.00013 -0.01713 -6.25E-7 -0.00857 -6.25E-7 1.85185E-6 Z " pathEditMode="relative" rAng="0" ptsTypes="AAAAAAAAAAAAAA">
                                      <p:cBhvr>
                                        <p:cTn id="10" dur="15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3" y="206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07407E-6 L 0.00104 -0.02314 L -0.00625 -0.02314 L -0.00703 -0.07083 L -0.03516 -0.06805 C -0.03529 -0.05833 -0.03542 -0.04838 -0.03542 -0.03842 L -0.06172 -0.03657 L -0.06224 0.00741 L -0.05807 0.00741 C -0.05807 0.05579 -0.05794 0.10417 -0.05781 0.15278 L -0.01537 0.15186 C -0.0155 0.11088 -0.01563 0.06991 -0.01563 0.02917 L 0.00104 0.02686 L 2.08333E-6 -4.07407E-6 Z " pathEditMode="relative" rAng="0" ptsTypes="AAAAAAAAAAAAAA">
                                      <p:cBhvr>
                                        <p:cTn id="12" dur="15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0" y="409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8.33333E-7 0.07732 L -0.08437 0.07778 C -0.08437 0.05185 -0.08424 0.02593 -0.08411 -2.22222E-6 L -0.01042 -2.22222E-6 L -0.00963 -0.07315 L 0.03776 -0.07315 L 0.04453 -0.07315 L 0.04323 0.15972 L 0.01589 0.15787 C 0.01576 0.13102 0.01563 0.10417 0.01563 0.07732 L 0.05833 0.07871 C 0.05833 0.05834 0.05846 0.03797 0.05859 0.01759 L 0.08281 0.01991 L 0.08281 -0.04028 L 0.00052 -0.03842 L -8.33333E-7 -2.22222E-6 Z " pathEditMode="relative" rAng="0" ptsTypes="AAAAAAAAAAAAAAAAA">
                                      <p:cBhvr>
                                        <p:cTn id="14" dur="15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432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-0.07552 -4.81481E-6 L -0.07552 -0.06481 L -0.05078 -0.06481 C -0.05078 -0.07592 -0.05065 -0.0868 -0.05052 -0.09768 L 0.00521 -0.09675 L 0.00573 -0.07175 L 0.11745 -0.0699 L 0.11745 0.075 L 0.04818 0.07176 L 0.04818 0.16621 L -0.02057 0.16621 L -0.02057 -0.0574 L 0.0125 -0.05648 L 0.01302 0.00186 L 1.875E-6 -4.81481E-6 Z " pathEditMode="relative" rAng="0" ptsTypes="AAAAAAAAAAAAAAAA">
                                      <p:cBhvr>
                                        <p:cTn id="16" dur="15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5" grpId="0" animBg="1"/>
      <p:bldP spid="165" grpId="0" animBg="1"/>
      <p:bldP spid="200" grpId="0" animBg="1"/>
      <p:bldP spid="235" grpId="0" animBg="1"/>
      <p:bldP spid="2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6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Freeform: Shape 48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Freeform: Shape 50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54087-5945-664C-A286-766879D7B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C8D8DDD-7894-40FC-A6B2-6DDBEF24D7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670140"/>
              </p:ext>
            </p:extLst>
          </p:nvPr>
        </p:nvGraphicFramePr>
        <p:xfrm>
          <a:off x="838200" y="2184158"/>
          <a:ext cx="10515600" cy="406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646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5A79D4-3EF9-C24E-A137-80F9379F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084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09BBD-9EB4-F347-9B6C-9103333DC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89" y="2314541"/>
            <a:ext cx="11114849" cy="4358977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1800" dirty="0"/>
              <a:t> Data consists of NYC Yellow Cab Trip records for the year 2016 from 1</a:t>
            </a:r>
            <a:r>
              <a:rPr lang="en-US" sz="1800" baseline="30000" dirty="0"/>
              <a:t>st</a:t>
            </a:r>
            <a:r>
              <a:rPr lang="en-US" sz="1800" dirty="0"/>
              <a:t> January – 30</a:t>
            </a:r>
            <a:r>
              <a:rPr lang="en-US" sz="1800" baseline="30000" dirty="0"/>
              <a:t>th</a:t>
            </a:r>
            <a:r>
              <a:rPr lang="en-US" sz="1800" dirty="0"/>
              <a:t> June and it was obtained from ‘’</a:t>
            </a:r>
            <a:r>
              <a:rPr lang="en-US" sz="1800" b="1" dirty="0">
                <a:hlinkClick r:id="rId2"/>
              </a:rPr>
              <a:t>NYC Taxi and Limousine Commission (TLC) Trip Record Data</a:t>
            </a:r>
            <a:r>
              <a:rPr lang="en-US" sz="1800" dirty="0"/>
              <a:t> “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Attributes of the dataset: </a:t>
            </a:r>
          </a:p>
          <a:p>
            <a:r>
              <a:rPr lang="en-US" sz="1800" dirty="0"/>
              <a:t>Id			</a:t>
            </a:r>
          </a:p>
          <a:p>
            <a:r>
              <a:rPr lang="en-US" sz="1800" dirty="0"/>
              <a:t>Vendor Id</a:t>
            </a:r>
          </a:p>
          <a:p>
            <a:r>
              <a:rPr lang="en-US" sz="1800" dirty="0"/>
              <a:t>Pickup datetime</a:t>
            </a:r>
          </a:p>
          <a:p>
            <a:r>
              <a:rPr lang="en-US" sz="1800" dirty="0"/>
              <a:t>Dropoff datetime</a:t>
            </a:r>
          </a:p>
          <a:p>
            <a:r>
              <a:rPr lang="en-US" sz="1800" dirty="0"/>
              <a:t>Passenger count</a:t>
            </a:r>
          </a:p>
          <a:p>
            <a:r>
              <a:rPr lang="en-US" sz="1800" dirty="0"/>
              <a:t>Pickup longitude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70602-82C0-5440-80D8-F11D7D3F8093}"/>
              </a:ext>
            </a:extLst>
          </p:cNvPr>
          <p:cNvSpPr txBox="1"/>
          <p:nvPr/>
        </p:nvSpPr>
        <p:spPr>
          <a:xfrm>
            <a:off x="2735800" y="3531120"/>
            <a:ext cx="2544479" cy="314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Pickup latitude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Dropoff longitude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Dropoff latitude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﻿</a:t>
            </a:r>
            <a:r>
              <a:rPr lang="en-US" dirty="0" err="1"/>
              <a:t>store_and_fwd_flag</a:t>
            </a: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Trip duration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A0458-1EC5-B740-AB1B-23959CF0FB34}"/>
              </a:ext>
            </a:extLst>
          </p:cNvPr>
          <p:cNvSpPr txBox="1"/>
          <p:nvPr/>
        </p:nvSpPr>
        <p:spPr>
          <a:xfrm>
            <a:off x="7180378" y="4321405"/>
            <a:ext cx="329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number of observations 	</a:t>
            </a:r>
            <a:r>
              <a:rPr lang="en-US" b="1" dirty="0"/>
              <a:t>1458644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82773C-9B9F-7047-8638-43CAA801C2D3}"/>
              </a:ext>
            </a:extLst>
          </p:cNvPr>
          <p:cNvSpPr/>
          <p:nvPr/>
        </p:nvSpPr>
        <p:spPr>
          <a:xfrm>
            <a:off x="7045234" y="4258491"/>
            <a:ext cx="3518263" cy="792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6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5A79D4-3EF9-C24E-A137-80F9379F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084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85BC4B-7533-3B40-80DD-72B6183FDAFB}"/>
              </a:ext>
            </a:extLst>
          </p:cNvPr>
          <p:cNvSpPr/>
          <p:nvPr/>
        </p:nvSpPr>
        <p:spPr>
          <a:xfrm>
            <a:off x="784169" y="2478088"/>
            <a:ext cx="667870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Converted </a:t>
            </a:r>
            <a:r>
              <a:rPr lang="en-US" dirty="0"/>
              <a:t>the trip duration to minutes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Features added - ﻿</a:t>
            </a:r>
            <a:r>
              <a:rPr lang="en-US" dirty="0" err="1"/>
              <a:t>pickup_month</a:t>
            </a:r>
            <a:r>
              <a:rPr lang="en-US" dirty="0"/>
              <a:t>, ﻿</a:t>
            </a:r>
            <a:r>
              <a:rPr lang="en-US" dirty="0" err="1"/>
              <a:t>pickup_date</a:t>
            </a:r>
            <a:r>
              <a:rPr lang="en-US" dirty="0"/>
              <a:t>, year, ﻿</a:t>
            </a:r>
            <a:r>
              <a:rPr lang="en-US" dirty="0" err="1"/>
              <a:t>pickup_hour</a:t>
            </a:r>
            <a:r>
              <a:rPr lang="en-US" dirty="0"/>
              <a:t>, </a:t>
            </a:r>
            <a:r>
              <a:rPr lang="en-US" dirty="0" err="1"/>
              <a:t>pickup_minutes</a:t>
            </a:r>
            <a:r>
              <a:rPr lang="en-US" dirty="0"/>
              <a:t> and ﻿</a:t>
            </a:r>
            <a:r>
              <a:rPr lang="en-US" dirty="0" err="1"/>
              <a:t>trip_distance</a:t>
            </a:r>
            <a:endParaRPr lang="en-US" dirty="0"/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Calculated trip distance in miles between each pickup and </a:t>
            </a:r>
            <a:r>
              <a:rPr lang="en-US" dirty="0" err="1"/>
              <a:t>dropoff</a:t>
            </a:r>
            <a:r>
              <a:rPr lang="en-US" dirty="0"/>
              <a:t> locations using haversine formula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Filtered data such that only locations of Manhattan are presents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New size of the dataset – 678309 observations and 17 attributes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BECCDD-6807-4349-8315-17B4FA220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2877" y="2341725"/>
            <a:ext cx="4046807" cy="351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2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FE94-D099-EE47-A700-E11F9040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Models used to predict trip duration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5B23E-395D-F647-AA32-7AB1DBEE8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 err="1"/>
              <a:t>XGBoost</a:t>
            </a:r>
            <a:r>
              <a:rPr lang="en-US" dirty="0"/>
              <a:t> Regressor</a:t>
            </a:r>
          </a:p>
        </p:txBody>
      </p:sp>
    </p:spTree>
    <p:extLst>
      <p:ext uri="{BB962C8B-B14F-4D97-AF65-F5344CB8AC3E}">
        <p14:creationId xmlns:p14="http://schemas.microsoft.com/office/powerpoint/2010/main" val="201360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2856-D55C-AB46-858F-48FEF3C3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F753BC-66DF-9F4D-8834-DB229F3ADF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847" y="2478024"/>
                <a:ext cx="11187953" cy="3949670"/>
              </a:xfrm>
            </p:spPr>
            <p:txBody>
              <a:bodyPr numCol="2" spcCol="365760">
                <a:normAutofit/>
              </a:bodyPr>
              <a:lstStyle/>
              <a:p>
                <a:r>
                  <a:rPr lang="en-US" sz="1600" dirty="0"/>
                  <a:t>Linear regression is an approach for predictive     modeling to showcase the relationship between dependent variable ‘Y’ and one or more independent variables ‘X’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</a:p>
              <a:p>
                <a:pPr marL="0" indent="0">
                  <a:buNone/>
                </a:pPr>
                <a:r>
                  <a:rPr lang="en-US" sz="1600" dirty="0"/>
                  <a:t>	Y is trip duration</a:t>
                </a:r>
              </a:p>
              <a:p>
                <a:endParaRPr lang="en-US" sz="1600" baseline="-25000" dirty="0"/>
              </a:p>
              <a:p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sz="1600" dirty="0"/>
                  <a:t>Data is split into training (2/3</a:t>
                </a:r>
                <a:r>
                  <a:rPr lang="en-US" sz="1600" baseline="30000" dirty="0"/>
                  <a:t>rd</a:t>
                </a:r>
                <a:r>
                  <a:rPr lang="en-US" sz="1600" dirty="0"/>
                  <a:t> ) and test (1/3</a:t>
                </a:r>
                <a:r>
                  <a:rPr lang="en-US" sz="1600" baseline="30000" dirty="0"/>
                  <a:t>rd</a:t>
                </a:r>
                <a:r>
                  <a:rPr lang="en-US" sz="1600" dirty="0"/>
                  <a:t> ) sets.</a:t>
                </a:r>
              </a:p>
              <a:p>
                <a:r>
                  <a:rPr lang="en-US" sz="1600" dirty="0"/>
                  <a:t>Coefficients are calculated using Least Square Method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𝐶𝑜𝑒𝑓𝑓𝑖𝑐𝑖𝑒𝑛𝑡𝑠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b="0" i="1" baseline="3000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600" b="0" i="1" baseline="30000" smtClean="0">
                        <a:latin typeface="Cambria Math" panose="02040503050406030204" pitchFamily="18" charset="0"/>
                      </a:rPr>
                      <m:t>_1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baseline="3000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Mean absolute Error (test) = 5.022 minutes</a:t>
                </a:r>
              </a:p>
              <a:p>
                <a:pPr marL="3200400" lvl="7" indent="0">
                  <a:buNone/>
                </a:pPr>
                <a:endParaRPr lang="en-US" sz="1600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F753BC-66DF-9F4D-8834-DB229F3AD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847" y="2478024"/>
                <a:ext cx="11187953" cy="3949670"/>
              </a:xfrm>
              <a:blipFill>
                <a:blip r:embed="rId2"/>
                <a:stretch>
                  <a:fillRect l="-340" t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FD2919C-7110-E047-B55B-CCA0D8153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80" y="3801152"/>
            <a:ext cx="5066441" cy="46634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389C02-2786-A94E-A3A6-31EBCC917F35}"/>
              </a:ext>
            </a:extLst>
          </p:cNvPr>
          <p:cNvCxnSpPr>
            <a:cxnSpLocks/>
          </p:cNvCxnSpPr>
          <p:nvPr/>
        </p:nvCxnSpPr>
        <p:spPr>
          <a:xfrm>
            <a:off x="6173506" y="2949658"/>
            <a:ext cx="0" cy="1702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ED4E18B-12D2-3A4A-9F9C-B41FFB72F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930" y="4361648"/>
            <a:ext cx="4343400" cy="18882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6A88DA0-39B1-464C-9972-CFE5CF3E2DE8}"/>
                  </a:ext>
                </a:extLst>
              </p14:cNvPr>
              <p14:cNvContentPartPr/>
              <p14:nvPr/>
            </p14:nvContentPartPr>
            <p14:xfrm>
              <a:off x="10803330" y="489879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6A88DA0-39B1-464C-9972-CFE5CF3E2D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40330" y="483579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F1CE750-0B36-FD41-B024-F358E49EAA3C}"/>
                  </a:ext>
                </a:extLst>
              </p14:cNvPr>
              <p14:cNvContentPartPr/>
              <p14:nvPr/>
            </p14:nvContentPartPr>
            <p14:xfrm>
              <a:off x="10769850" y="477855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F1CE750-0B36-FD41-B024-F358E49EAA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07210" y="4715550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61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5594-9A19-7845-9EF8-3C02816A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Regressor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5AD21-4D90-ED4A-9C5B-B510DDD96E63}"/>
              </a:ext>
            </a:extLst>
          </p:cNvPr>
          <p:cNvSpPr txBox="1"/>
          <p:nvPr/>
        </p:nvSpPr>
        <p:spPr>
          <a:xfrm>
            <a:off x="3931920" y="3529727"/>
            <a:ext cx="28917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Set: 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,….,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, 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91E89-3BF5-5A47-8DF5-884340947379}"/>
              </a:ext>
            </a:extLst>
          </p:cNvPr>
          <p:cNvSpPr txBox="1"/>
          <p:nvPr/>
        </p:nvSpPr>
        <p:spPr>
          <a:xfrm>
            <a:off x="4389122" y="3888607"/>
            <a:ext cx="1828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Base Model: Y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83E4D0-6517-564D-AF37-A0FBDCFE50A7}"/>
              </a:ext>
            </a:extLst>
          </p:cNvPr>
          <p:cNvSpPr/>
          <p:nvPr/>
        </p:nvSpPr>
        <p:spPr>
          <a:xfrm>
            <a:off x="1005840" y="4562858"/>
            <a:ext cx="1691640" cy="1179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9641A4-F3BE-C942-8FCE-8BC9C33A9E06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2449745" y="4258427"/>
            <a:ext cx="2453726" cy="47717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7EE5B5-B759-CD40-9603-9A34077FA4A1}"/>
              </a:ext>
            </a:extLst>
          </p:cNvPr>
          <p:cNvSpPr txBox="1"/>
          <p:nvPr/>
        </p:nvSpPr>
        <p:spPr>
          <a:xfrm>
            <a:off x="2914650" y="4057587"/>
            <a:ext cx="118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Residuals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310485-FCAF-2F40-AA61-60B8F5AC0F5F}"/>
              </a:ext>
            </a:extLst>
          </p:cNvPr>
          <p:cNvCxnSpPr>
            <a:stCxn id="7" idx="4"/>
          </p:cNvCxnSpPr>
          <p:nvPr/>
        </p:nvCxnSpPr>
        <p:spPr>
          <a:xfrm flipH="1">
            <a:off x="1840230" y="5742434"/>
            <a:ext cx="11430" cy="3726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90334C-766A-2343-A2A6-69CF908FC36A}"/>
              </a:ext>
            </a:extLst>
          </p:cNvPr>
          <p:cNvSpPr txBox="1"/>
          <p:nvPr/>
        </p:nvSpPr>
        <p:spPr>
          <a:xfrm>
            <a:off x="1005840" y="6115050"/>
            <a:ext cx="1851660" cy="27699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Output Y</a:t>
            </a:r>
            <a:r>
              <a:rPr lang="en-US" sz="1200" baseline="-25000" dirty="0"/>
              <a:t>1</a:t>
            </a:r>
            <a:r>
              <a:rPr lang="en-US" sz="1200" dirty="0"/>
              <a:t> = Y</a:t>
            </a:r>
            <a:r>
              <a:rPr lang="en-US" sz="1200" baseline="-25000" dirty="0"/>
              <a:t>0 </a:t>
            </a:r>
            <a:r>
              <a:rPr lang="en-US" sz="1200" dirty="0"/>
              <a:t>+ (⍺</a:t>
            </a:r>
            <a:r>
              <a:rPr lang="en-US" sz="1200" baseline="-25000" dirty="0"/>
              <a:t>1</a:t>
            </a:r>
            <a:r>
              <a:rPr lang="en-US" sz="1200" dirty="0"/>
              <a:t>* T</a:t>
            </a:r>
            <a:r>
              <a:rPr lang="en-US" sz="1200" baseline="-25000" dirty="0"/>
              <a:t>1</a:t>
            </a:r>
            <a:r>
              <a:rPr lang="en-US" sz="1200" dirty="0"/>
              <a:t>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C5917F9-8440-934D-A98A-69ED94D04EE5}"/>
              </a:ext>
            </a:extLst>
          </p:cNvPr>
          <p:cNvSpPr/>
          <p:nvPr/>
        </p:nvSpPr>
        <p:spPr>
          <a:xfrm>
            <a:off x="3783330" y="4504849"/>
            <a:ext cx="1691640" cy="1179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7A8E7C-934E-E948-AA72-E402E788C052}"/>
              </a:ext>
            </a:extLst>
          </p:cNvPr>
          <p:cNvSpPr/>
          <p:nvPr/>
        </p:nvSpPr>
        <p:spPr>
          <a:xfrm>
            <a:off x="9045892" y="4562858"/>
            <a:ext cx="1691640" cy="1179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 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B4F38E-DE48-134D-8A0A-38B8C73FC417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2857500" y="5511680"/>
            <a:ext cx="1173565" cy="60337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D0F2852-CE83-384B-8EAD-BE811E342A33}"/>
              </a:ext>
            </a:extLst>
          </p:cNvPr>
          <p:cNvSpPr txBox="1"/>
          <p:nvPr/>
        </p:nvSpPr>
        <p:spPr>
          <a:xfrm>
            <a:off x="2842260" y="5341393"/>
            <a:ext cx="118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Residuals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F25178-C039-C44D-B209-B1477D0782BF}"/>
              </a:ext>
            </a:extLst>
          </p:cNvPr>
          <p:cNvSpPr txBox="1"/>
          <p:nvPr/>
        </p:nvSpPr>
        <p:spPr>
          <a:xfrm>
            <a:off x="5534027" y="5318127"/>
            <a:ext cx="118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Residuals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6D15E9-C378-3C44-934D-7273E7AB8CE3}"/>
              </a:ext>
            </a:extLst>
          </p:cNvPr>
          <p:cNvCxnSpPr/>
          <p:nvPr/>
        </p:nvCxnSpPr>
        <p:spPr>
          <a:xfrm flipH="1">
            <a:off x="4632960" y="5702597"/>
            <a:ext cx="11430" cy="3726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482A2E5-6B50-0D46-8FFC-A348233EDE68}"/>
              </a:ext>
            </a:extLst>
          </p:cNvPr>
          <p:cNvSpPr txBox="1"/>
          <p:nvPr/>
        </p:nvSpPr>
        <p:spPr>
          <a:xfrm>
            <a:off x="3697605" y="6100716"/>
            <a:ext cx="1851660" cy="46166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Output Y</a:t>
            </a:r>
            <a:r>
              <a:rPr lang="en-US" sz="1200" baseline="-25000" dirty="0"/>
              <a:t>2</a:t>
            </a:r>
            <a:r>
              <a:rPr lang="en-US" sz="1200" dirty="0"/>
              <a:t> = Y</a:t>
            </a:r>
            <a:r>
              <a:rPr lang="en-US" sz="1200" baseline="-25000" dirty="0"/>
              <a:t>0 </a:t>
            </a:r>
            <a:r>
              <a:rPr lang="en-US" sz="1200" dirty="0"/>
              <a:t>+ (⍺</a:t>
            </a:r>
            <a:r>
              <a:rPr lang="en-US" sz="1200" baseline="-25000" dirty="0"/>
              <a:t>1</a:t>
            </a:r>
            <a:r>
              <a:rPr lang="en-US" sz="1200" dirty="0"/>
              <a:t>* T</a:t>
            </a:r>
            <a:r>
              <a:rPr lang="en-US" sz="1200" baseline="-25000" dirty="0"/>
              <a:t>1</a:t>
            </a:r>
            <a:r>
              <a:rPr lang="en-US" sz="1200" dirty="0"/>
              <a:t>) + (⍺</a:t>
            </a:r>
            <a:r>
              <a:rPr lang="en-US" sz="1200" baseline="-25000" dirty="0"/>
              <a:t>2</a:t>
            </a:r>
            <a:r>
              <a:rPr lang="en-US" sz="1200" dirty="0"/>
              <a:t>* T</a:t>
            </a:r>
            <a:r>
              <a:rPr lang="en-US" sz="1200" baseline="-25000" dirty="0"/>
              <a:t>2</a:t>
            </a:r>
            <a:r>
              <a:rPr lang="en-US" sz="1200" dirty="0"/>
              <a:t>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697DA6-C44F-404D-B4E2-7FA1C66E99B4}"/>
              </a:ext>
            </a:extLst>
          </p:cNvPr>
          <p:cNvCxnSpPr/>
          <p:nvPr/>
        </p:nvCxnSpPr>
        <p:spPr>
          <a:xfrm flipV="1">
            <a:off x="5560695" y="5489325"/>
            <a:ext cx="1074420" cy="60579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F078B9F-E47E-8740-983E-1C5CBB47D726}"/>
              </a:ext>
            </a:extLst>
          </p:cNvPr>
          <p:cNvSpPr txBox="1"/>
          <p:nvPr/>
        </p:nvSpPr>
        <p:spPr>
          <a:xfrm>
            <a:off x="6560820" y="4986152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... m-1 …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A4C4D9-A490-4E4A-9E93-64D8F4851CD5}"/>
              </a:ext>
            </a:extLst>
          </p:cNvPr>
          <p:cNvCxnSpPr>
            <a:cxnSpLocks/>
          </p:cNvCxnSpPr>
          <p:nvPr/>
        </p:nvCxnSpPr>
        <p:spPr>
          <a:xfrm flipH="1">
            <a:off x="7295197" y="5593484"/>
            <a:ext cx="14287" cy="48172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CA946A-9A8C-D94F-BD6F-BF0D13B519F1}"/>
              </a:ext>
            </a:extLst>
          </p:cNvPr>
          <p:cNvCxnSpPr/>
          <p:nvPr/>
        </p:nvCxnSpPr>
        <p:spPr>
          <a:xfrm flipH="1">
            <a:off x="9899332" y="5742434"/>
            <a:ext cx="11430" cy="3726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6F67F72-B79E-E04D-867D-F0CC73A27557}"/>
              </a:ext>
            </a:extLst>
          </p:cNvPr>
          <p:cNvSpPr txBox="1"/>
          <p:nvPr/>
        </p:nvSpPr>
        <p:spPr>
          <a:xfrm>
            <a:off x="8599169" y="6101861"/>
            <a:ext cx="2933700" cy="46166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Output </a:t>
            </a:r>
            <a:r>
              <a:rPr lang="en-US" sz="1200" dirty="0" err="1"/>
              <a:t>Y</a:t>
            </a:r>
            <a:r>
              <a:rPr lang="en-US" sz="1200" baseline="-25000" dirty="0" err="1"/>
              <a:t>m</a:t>
            </a:r>
            <a:r>
              <a:rPr lang="en-US" sz="1200" dirty="0"/>
              <a:t> = Y</a:t>
            </a:r>
            <a:r>
              <a:rPr lang="en-US" sz="1200" baseline="-25000" dirty="0"/>
              <a:t>0 </a:t>
            </a:r>
            <a:r>
              <a:rPr lang="en-US" sz="1200" dirty="0"/>
              <a:t>+ (⍺</a:t>
            </a:r>
            <a:r>
              <a:rPr lang="en-US" sz="1200" baseline="-25000" dirty="0"/>
              <a:t>1</a:t>
            </a:r>
            <a:r>
              <a:rPr lang="en-US" sz="1200" dirty="0"/>
              <a:t>* T</a:t>
            </a:r>
            <a:r>
              <a:rPr lang="en-US" sz="1200" baseline="-25000" dirty="0"/>
              <a:t>1</a:t>
            </a:r>
            <a:r>
              <a:rPr lang="en-US" sz="1200" dirty="0"/>
              <a:t>) + (⍺</a:t>
            </a:r>
            <a:r>
              <a:rPr lang="en-US" sz="1200" baseline="-25000" dirty="0"/>
              <a:t>2</a:t>
            </a:r>
            <a:r>
              <a:rPr lang="en-US" sz="1200" dirty="0"/>
              <a:t>* T</a:t>
            </a:r>
            <a:r>
              <a:rPr lang="en-US" sz="1200" baseline="-25000" dirty="0"/>
              <a:t>2</a:t>
            </a:r>
            <a:r>
              <a:rPr lang="en-US" sz="1200" dirty="0"/>
              <a:t>)+…+ (⍺</a:t>
            </a:r>
            <a:r>
              <a:rPr lang="en-US" sz="1200" baseline="-25000" dirty="0"/>
              <a:t>m</a:t>
            </a:r>
            <a:r>
              <a:rPr lang="en-US" sz="1200" dirty="0"/>
              <a:t>* T</a:t>
            </a:r>
            <a:r>
              <a:rPr lang="en-US" sz="1200" baseline="-25000" dirty="0"/>
              <a:t>m</a:t>
            </a:r>
            <a:r>
              <a:rPr lang="en-US" sz="1200" dirty="0"/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25113D-0453-6644-90F6-A8AC259D6C24}"/>
              </a:ext>
            </a:extLst>
          </p:cNvPr>
          <p:cNvSpPr txBox="1"/>
          <p:nvPr/>
        </p:nvSpPr>
        <p:spPr>
          <a:xfrm>
            <a:off x="571500" y="2171700"/>
            <a:ext cx="10869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Stands for </a:t>
            </a:r>
            <a:r>
              <a:rPr lang="en-US" sz="1600" dirty="0" err="1"/>
              <a:t>eXtreme</a:t>
            </a:r>
            <a:r>
              <a:rPr lang="en-US" sz="1600" dirty="0"/>
              <a:t> Gradient 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XGBoost</a:t>
            </a:r>
            <a:r>
              <a:rPr lang="en-US" sz="1600" dirty="0"/>
              <a:t> is a decision-tree based ensemble machine learning algorithm that uses a gradient boosting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Decision tree gets trained on the residual value.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FA9716-2168-F64D-AA42-CB86F8AA684D}"/>
              </a:ext>
            </a:extLst>
          </p:cNvPr>
          <p:cNvCxnSpPr>
            <a:cxnSpLocks/>
          </p:cNvCxnSpPr>
          <p:nvPr/>
        </p:nvCxnSpPr>
        <p:spPr>
          <a:xfrm flipV="1">
            <a:off x="7935278" y="5480816"/>
            <a:ext cx="1250156" cy="60203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83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3C5A-68C1-2A49-A13C-FAD479EF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XGBRegressor</a:t>
            </a:r>
            <a:r>
              <a:rPr lang="en-US" dirty="0"/>
              <a:t> model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09C46-868D-9A48-BAD8-8FD3CD4FBB46}"/>
              </a:ext>
            </a:extLst>
          </p:cNvPr>
          <p:cNvSpPr txBox="1"/>
          <p:nvPr/>
        </p:nvSpPr>
        <p:spPr>
          <a:xfrm>
            <a:off x="521074" y="2628276"/>
            <a:ext cx="101681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Mean absolute error (test) = 3.47545 minutes</a:t>
            </a:r>
          </a:p>
          <a:p>
            <a:endParaRPr lang="en-US" sz="1600" b="1" u="sng" dirty="0"/>
          </a:p>
          <a:p>
            <a:r>
              <a:rPr lang="en-US" sz="1600" b="1" u="sng" dirty="0"/>
              <a:t>Feature Importance</a:t>
            </a:r>
          </a:p>
          <a:p>
            <a:r>
              <a:rPr lang="en-US" sz="1600" dirty="0"/>
              <a:t>The most valuable features in the prediction of </a:t>
            </a:r>
          </a:p>
          <a:p>
            <a:r>
              <a:rPr lang="en-US" sz="1600" dirty="0"/>
              <a:t>trip duration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Dropoff_latitude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Pickup_longitude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Trip_Distance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Dropoff_longitude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Pickup_latitude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Pickup_hour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BB05E4-0153-AB4B-9591-415C99F9D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0" y="2710781"/>
            <a:ext cx="3878878" cy="271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7378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5979</TotalTime>
  <Words>1021</Words>
  <Application>Microsoft Macintosh PowerPoint</Application>
  <PresentationFormat>Widescreen</PresentationFormat>
  <Paragraphs>230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Avenir Next LT Pro</vt:lpstr>
      <vt:lpstr>Calibri</vt:lpstr>
      <vt:lpstr>Cambria Math</vt:lpstr>
      <vt:lpstr>Wingdings</vt:lpstr>
      <vt:lpstr>AccentBoxVTI</vt:lpstr>
      <vt:lpstr>Route-Optimization &amp; Load Distribution with Machine Learning</vt:lpstr>
      <vt:lpstr>PROBLEM STATEMENT</vt:lpstr>
      <vt:lpstr>MOTIVATION</vt:lpstr>
      <vt:lpstr>Data</vt:lpstr>
      <vt:lpstr>Data Preprocessing</vt:lpstr>
      <vt:lpstr>Models used to predict trip duration </vt:lpstr>
      <vt:lpstr>Linear Regression</vt:lpstr>
      <vt:lpstr>XGBoost Regressor</vt:lpstr>
      <vt:lpstr>XGBRegressor model results</vt:lpstr>
      <vt:lpstr>Optimization with Genetic Algorithm</vt:lpstr>
      <vt:lpstr>Genetic Algorithm Steps</vt:lpstr>
      <vt:lpstr>Route Optimization Results</vt:lpstr>
      <vt:lpstr> Route Optimization Results </vt:lpstr>
      <vt:lpstr>Load Distribution With Constrained Clustering</vt:lpstr>
      <vt:lpstr>Load Distribution Results</vt:lpstr>
      <vt:lpstr> Standard Approach</vt:lpstr>
      <vt:lpstr>Proposed Approach 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 Optimization and Load distribution using Machine Learning</dc:title>
  <dc:creator>Hariprasad Rajendran</dc:creator>
  <cp:lastModifiedBy>80092</cp:lastModifiedBy>
  <cp:revision>228</cp:revision>
  <dcterms:created xsi:type="dcterms:W3CDTF">2021-02-25T01:34:47Z</dcterms:created>
  <dcterms:modified xsi:type="dcterms:W3CDTF">2021-05-06T16:35:45Z</dcterms:modified>
</cp:coreProperties>
</file>