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1713476508" r:id="rId5"/>
    <p:sldId id="1713476529" r:id="rId6"/>
    <p:sldId id="1713476530" r:id="rId7"/>
    <p:sldId id="1713476531" r:id="rId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BF4C7F-11D5-DC88-EB13-41BCC7CBE581}" name="Kuppuchamy, Ramkumar" initials="KR" userId="S::rkuppuchamy@presidio.com::4cdff1d0-8e74-49a0-a633-9e36b9afabc2" providerId="AD"/>
  <p188:author id="{BDA78980-1FB7-C6A4-8E30-A363A68AB717}" name="GOVARDHANAN, AARTHI" initials="" userId="S::agovardhanan@presidio.com::f11487bd-e8ad-499b-bc1f-d59a81de843e" providerId="AD"/>
  <p188:author id="{DFB340AE-0888-8217-D75E-9A7BEAA10A47}" name="Chermadurai, Arun kumar" initials="" userId="S::achermadurai@presidio.com::8752fcfc-7c29-4fe3-9241-e0e073cb19e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F6BC"/>
    <a:srgbClr val="F1F1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A1BC7-AC5B-7740-B8EA-95CA6623FC45}" v="69" dt="2025-04-04T11:18:46.9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/>
    <p:restoredTop sz="96327"/>
  </p:normalViewPr>
  <p:slideViewPr>
    <p:cSldViewPr snapToGrid="0" snapToObjects="1">
      <p:cViewPr varScale="1">
        <p:scale>
          <a:sx n="106" d="100"/>
          <a:sy n="106" d="100"/>
        </p:scale>
        <p:origin x="156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68" d="100"/>
          <a:sy n="168" d="100"/>
        </p:scale>
        <p:origin x="664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6CC04A-F74E-0048-B3A4-D80A1A63F9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9D024-70B1-E84F-A3DC-B0373253BC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6782068E-4A6E-5A43-BB75-97BF344763B8}" type="datetimeFigureOut">
              <a:rPr lang="en-US"/>
              <a:pPr>
                <a:defRPr/>
              </a:pPr>
              <a:t>6/27/25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07687-9EFD-0541-9B95-61555C2405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C2DA7-3AC5-6D4D-A044-807DB680549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/>
            </a:lvl1pPr>
          </a:lstStyle>
          <a:p>
            <a:pPr>
              <a:defRPr/>
            </a:pPr>
            <a:fld id="{839CE498-8205-6041-A320-46A1AF9CEBA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77BD3AC-A308-E74E-9618-32ACC9D348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78F4D5-63BE-954E-B310-93387BC8AF6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0F79030-ABB6-1B44-AB34-BCBC72BA5304}" type="datetimeFigureOut">
              <a:rPr lang="en-US"/>
              <a:pPr>
                <a:defRPr/>
              </a:pPr>
              <a:t>6/27/25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552123B-7FF3-4F47-B4BF-E3423F94A8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73C612B-D67D-484F-9608-DCF79EAA9E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735465-F5B3-7847-9310-D82796682E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CF610-309A-0846-A7A1-D5C18FCA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100F4DD-433F-9D42-8752-618973F740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8255659-7A13-255E-EBAB-9200F858908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460555"/>
            <a:ext cx="2149348" cy="41333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102CC5D1-AA08-2D7E-246A-8BFC68E2EC40}"/>
              </a:ext>
            </a:extLst>
          </p:cNvPr>
          <p:cNvGrpSpPr/>
          <p:nvPr userDrawn="1"/>
        </p:nvGrpSpPr>
        <p:grpSpPr>
          <a:xfrm>
            <a:off x="672442" y="6159327"/>
            <a:ext cx="2138856" cy="238118"/>
            <a:chOff x="672442" y="488835"/>
            <a:chExt cx="2138856" cy="238118"/>
          </a:xfrm>
        </p:grpSpPr>
        <p:pic>
          <p:nvPicPr>
            <p:cNvPr id="13" name="Graphic 8">
              <a:extLst>
                <a:ext uri="{FF2B5EF4-FFF2-40B4-BE49-F238E27FC236}">
                  <a16:creationId xmlns:a16="http://schemas.microsoft.com/office/drawing/2014/main" id="{F5853070-FEFD-8C58-8875-69BBFFF1B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72442" y="544749"/>
              <a:ext cx="275478" cy="165287"/>
            </a:xfrm>
            <a:prstGeom prst="rect">
              <a:avLst/>
            </a:prstGeom>
          </p:spPr>
        </p:pic>
        <p:pic>
          <p:nvPicPr>
            <p:cNvPr id="14" name="Graphic 9">
              <a:extLst>
                <a:ext uri="{FF2B5EF4-FFF2-40B4-BE49-F238E27FC236}">
                  <a16:creationId xmlns:a16="http://schemas.microsoft.com/office/drawing/2014/main" id="{9190AF22-89F3-AAB3-8C33-D0547ECEF2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45299" y="524935"/>
              <a:ext cx="220383" cy="202018"/>
            </a:xfrm>
            <a:prstGeom prst="rect">
              <a:avLst/>
            </a:prstGeom>
          </p:spPr>
        </p:pic>
        <p:pic>
          <p:nvPicPr>
            <p:cNvPr id="15" name="Graphic 10">
              <a:extLst>
                <a:ext uri="{FF2B5EF4-FFF2-40B4-BE49-F238E27FC236}">
                  <a16:creationId xmlns:a16="http://schemas.microsoft.com/office/drawing/2014/main" id="{DF2AEE0D-9F44-4974-5BE0-D3A4587BF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159863" y="488835"/>
              <a:ext cx="189774" cy="220383"/>
            </a:xfrm>
            <a:prstGeom prst="rect">
              <a:avLst/>
            </a:prstGeom>
          </p:spPr>
        </p:pic>
        <p:pic>
          <p:nvPicPr>
            <p:cNvPr id="16" name="Graphic 12">
              <a:extLst>
                <a:ext uri="{FF2B5EF4-FFF2-40B4-BE49-F238E27FC236}">
                  <a16:creationId xmlns:a16="http://schemas.microsoft.com/office/drawing/2014/main" id="{B2FDFB5B-6F19-5850-E8A5-12CBB28E0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656357" y="512175"/>
              <a:ext cx="238748" cy="208139"/>
            </a:xfrm>
            <a:prstGeom prst="rect">
              <a:avLst/>
            </a:prstGeom>
          </p:spPr>
        </p:pic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899619B5-95D7-EE7F-4A5C-3D4F4A112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590915" y="496505"/>
              <a:ext cx="220383" cy="2179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0266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4">
            <a:extLst>
              <a:ext uri="{FF2B5EF4-FFF2-40B4-BE49-F238E27FC236}">
                <a16:creationId xmlns:a16="http://schemas.microsoft.com/office/drawing/2014/main" id="{E4508082-3C66-DE41-824B-8C7D959EE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18E294F-853D-3F43-97FD-73DCB4910F35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983A090-E8F6-644B-8CAD-AC1AE541E5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69BFB6C7-4CFE-684D-9F0F-089FE7A8AE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8D010D6-C6F8-F141-A1B1-181F06E83D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717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64035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4883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0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1996DB0-64D5-18D6-B441-5F188F7761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4870"/>
            <a:ext cx="12192000" cy="473404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202930B-2940-CF45-BEB3-0F0DF29E955B}"/>
              </a:ext>
            </a:extLst>
          </p:cNvPr>
          <p:cNvSpPr/>
          <p:nvPr/>
        </p:nvSpPr>
        <p:spPr>
          <a:xfrm>
            <a:off x="896938" y="1662113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57720" y="2212262"/>
            <a:ext cx="5783040" cy="2495550"/>
          </a:xfrm>
        </p:spPr>
        <p:txBody>
          <a:bodyPr>
            <a:normAutofit/>
          </a:bodyPr>
          <a:lstStyle>
            <a:lvl1pPr algn="l"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465905" y="2373817"/>
            <a:ext cx="2117974" cy="2115990"/>
          </a:xfrm>
          <a:prstGeom prst="ellipse">
            <a:avLst/>
          </a:prstGeom>
        </p:spPr>
        <p:txBody>
          <a:bodyPr rtlCol="0" anchor="ctr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8543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rg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5C4404-72A9-2745-A1B7-F0008387CD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"/>
          <a:stretch/>
        </p:blipFill>
        <p:spPr bwMode="auto">
          <a:xfrm>
            <a:off x="0" y="0"/>
            <a:ext cx="12192000" cy="614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2679F5-36F9-0D45-BB97-9A214D022243}"/>
              </a:ext>
            </a:extLst>
          </p:cNvPr>
          <p:cNvSpPr/>
          <p:nvPr/>
        </p:nvSpPr>
        <p:spPr>
          <a:xfrm>
            <a:off x="5815013" y="1733550"/>
            <a:ext cx="561975" cy="666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3579DBC6-611E-384B-AA33-720791978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5B56B62-D687-0445-B458-08200F2CD8C2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1" y="2047875"/>
            <a:ext cx="10763250" cy="2495550"/>
          </a:xfrm>
        </p:spPr>
        <p:txBody>
          <a:bodyPr anchor="t"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0D69612-00A8-9A41-BE45-AD8D9AE40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142B1E9F-63E1-9644-8172-3F6AC64BB54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C482B79F-8F4C-A04B-BE98-21CE97FA2E6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770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3 City E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ody of water with a city in the background&#10;&#10;Description automatically generated">
            <a:extLst>
              <a:ext uri="{FF2B5EF4-FFF2-40B4-BE49-F238E27FC236}">
                <a16:creationId xmlns:a16="http://schemas.microsoft.com/office/drawing/2014/main" id="{DB45C6AA-A095-54C0-43B2-8582CE8DC2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4765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974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D3C2-28CA-034B-84E3-B20D631ADBF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920628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rgbClr val="333333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B129FD-65BB-3C46-A192-5B4CE0EF1A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949386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9A5F4B4-789B-A8E3-82E9-41F6229161FB}"/>
              </a:ext>
            </a:extLst>
          </p:cNvPr>
          <p:cNvCxnSpPr>
            <a:cxnSpLocks/>
          </p:cNvCxnSpPr>
          <p:nvPr userDrawn="1"/>
        </p:nvCxnSpPr>
        <p:spPr>
          <a:xfrm>
            <a:off x="666750" y="5702494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phic 4">
            <a:extLst>
              <a:ext uri="{FF2B5EF4-FFF2-40B4-BE49-F238E27FC236}">
                <a16:creationId xmlns:a16="http://schemas.microsoft.com/office/drawing/2014/main" id="{C98216DA-77CE-B1B3-C16B-1D1C313A882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9316" y="1160896"/>
            <a:ext cx="2123754" cy="408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04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0650FBC8-06C4-A01F-3BDE-0A28E80A40F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6749" y="738415"/>
            <a:ext cx="2339705" cy="449943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CA415BAB-3117-FEE6-AE3E-8B32D1E9C66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5251" y="2376342"/>
            <a:ext cx="5199042" cy="2534975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50C558D-B804-E04F-9F61-4CF1345CD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5251" y="5405100"/>
            <a:ext cx="6130192" cy="489513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subtext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CCB03F0-A3C9-7EE9-562E-0CBA0909B663}"/>
              </a:ext>
            </a:extLst>
          </p:cNvPr>
          <p:cNvCxnSpPr>
            <a:cxnSpLocks/>
          </p:cNvCxnSpPr>
          <p:nvPr userDrawn="1"/>
        </p:nvCxnSpPr>
        <p:spPr>
          <a:xfrm>
            <a:off x="666750" y="5158208"/>
            <a:ext cx="476250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4543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5BC1842-1AA2-E248-8D74-DA9CC1F8097B}"/>
              </a:ext>
            </a:extLst>
          </p:cNvPr>
          <p:cNvCxnSpPr>
            <a:cxnSpLocks/>
          </p:cNvCxnSpPr>
          <p:nvPr/>
        </p:nvCxnSpPr>
        <p:spPr>
          <a:xfrm>
            <a:off x="666750" y="5038725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990726"/>
            <a:ext cx="6475625" cy="2833982"/>
          </a:xfrm>
        </p:spPr>
        <p:txBody>
          <a:bodyPr anchor="b"/>
          <a:lstStyle>
            <a:lvl1pPr algn="l"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5278732"/>
            <a:ext cx="7647200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75DD5DF-B308-0D49-8B63-8E5315E2914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4744" y="582344"/>
            <a:ext cx="2149348" cy="41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4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3">
    <p:bg>
      <p:bgPr>
        <a:blipFill dpi="0" rotWithShape="0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7D2B9C-90D4-F046-8A9A-9E286711CAF9}"/>
              </a:ext>
            </a:extLst>
          </p:cNvPr>
          <p:cNvCxnSpPr>
            <a:cxnSpLocks/>
          </p:cNvCxnSpPr>
          <p:nvPr/>
        </p:nvCxnSpPr>
        <p:spPr>
          <a:xfrm>
            <a:off x="666750" y="3633788"/>
            <a:ext cx="476250" cy="0"/>
          </a:xfrm>
          <a:prstGeom prst="lin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1F229923-3A05-2A4F-8028-327C177F8637}"/>
              </a:ext>
            </a:extLst>
          </p:cNvPr>
          <p:cNvGrpSpPr/>
          <p:nvPr/>
        </p:nvGrpSpPr>
        <p:grpSpPr>
          <a:xfrm>
            <a:off x="672442" y="488835"/>
            <a:ext cx="2154734" cy="238118"/>
            <a:chOff x="1169102" y="2039490"/>
            <a:chExt cx="7663768" cy="846917"/>
          </a:xfrm>
          <a:solidFill>
            <a:schemeClr val="bg1"/>
          </a:solidFill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2526D48F-0758-1E4C-B5A9-76D13E2D7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69102" y="2238361"/>
              <a:ext cx="979797" cy="587878"/>
            </a:xfrm>
            <a:prstGeom prst="rect">
              <a:avLst/>
            </a:prstGeom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678E6632-4639-6E40-BBA1-08E307FE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50920" y="2167889"/>
              <a:ext cx="783838" cy="718518"/>
            </a:xfrm>
            <a:prstGeom prst="rect">
              <a:avLst/>
            </a:prstGeom>
          </p:spPr>
        </p:pic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C6281113-8E10-C848-B36A-373EC289E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59431" y="2039490"/>
              <a:ext cx="674971" cy="783837"/>
            </a:xfrm>
            <a:prstGeom prst="rect">
              <a:avLst/>
            </a:prstGeom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6650CC91-E16B-FA41-97D4-9CA2384D1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983713" y="2049644"/>
              <a:ext cx="849157" cy="827383"/>
            </a:xfrm>
            <a:prstGeom prst="rect">
              <a:avLst/>
            </a:prstGeom>
          </p:spPr>
        </p:pic>
        <p:pic>
          <p:nvPicPr>
            <p:cNvPr id="11" name="Graphic 12">
              <a:extLst>
                <a:ext uri="{FF2B5EF4-FFF2-40B4-BE49-F238E27FC236}">
                  <a16:creationId xmlns:a16="http://schemas.microsoft.com/office/drawing/2014/main" id="{EB3480C3-60CE-C946-9E89-EB2B7BE00F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8604" y="2122503"/>
              <a:ext cx="849157" cy="740291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5250" y="1434164"/>
            <a:ext cx="6491567" cy="1985255"/>
          </a:xfrm>
        </p:spPr>
        <p:txBody>
          <a:bodyPr anchor="b"/>
          <a:lstStyle>
            <a:lvl1pPr algn="l">
              <a:defRPr sz="6000" b="1">
                <a:solidFill>
                  <a:schemeClr val="accent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5251" y="3873444"/>
            <a:ext cx="5940863" cy="116016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E30A06C4-47FF-1843-9215-2EB700F604E0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828" y="5922366"/>
            <a:ext cx="2029086" cy="26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3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265BB8-3CC4-D24C-9A80-A0DCEA34DC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1A32166-CD09-6C47-9170-C0E551CAC873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2251A6A-9906-0846-A0AE-A84C2CB71F53}"/>
              </a:ext>
            </a:extLst>
          </p:cNvPr>
          <p:cNvSpPr/>
          <p:nvPr/>
        </p:nvSpPr>
        <p:spPr>
          <a:xfrm>
            <a:off x="781050" y="0"/>
            <a:ext cx="561975" cy="666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8" name="Graphic 9">
            <a:extLst>
              <a:ext uri="{FF2B5EF4-FFF2-40B4-BE49-F238E27FC236}">
                <a16:creationId xmlns:a16="http://schemas.microsoft.com/office/drawing/2014/main" id="{19CC3A0E-059E-2348-8EB8-801EB3FD366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387475"/>
            <a:ext cx="11058525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5EB2BC9-D147-EE4E-A68D-31E4DEFB3B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CF94E228-EDBA-BC4C-ABED-6F3C1A9010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CA86B90-A6A0-EE42-BC9A-4B49D8805FC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39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F0B1224-DAF3-BF42-ADA2-342CA6A9BEE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402E737C-7032-7B45-9176-1933D43D2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28DEB5-28F2-9E4C-A8D5-2AE84B94F30F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9" y="1482725"/>
            <a:ext cx="4857751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725" y="1482725"/>
            <a:ext cx="52578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9BD169-C8AF-4D4E-9A58-1FB2D26B4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B2419100-B348-6C46-A05D-815961EF684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E53A901C-CEC7-784A-B8DC-2B648C7F2D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199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DA66F2CF-2F42-5248-9C10-6405D62601C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D352EF0B-6323-DC4A-96F2-9F8D230E2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6457950"/>
            <a:ext cx="2727325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700">
                <a:solidFill>
                  <a:srgbClr val="989998"/>
                </a:solidFill>
              </a:rPr>
              <a:t>© Presidio, Inc. All rights reserved. Proprietary and Confidential.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EAD2150-CC17-0841-8FA6-F620F8E136E1}"/>
              </a:ext>
            </a:extLst>
          </p:cNvPr>
          <p:cNvCxnSpPr>
            <a:cxnSpLocks/>
          </p:cNvCxnSpPr>
          <p:nvPr/>
        </p:nvCxnSpPr>
        <p:spPr>
          <a:xfrm>
            <a:off x="723900" y="6429375"/>
            <a:ext cx="95440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1237975-F5FC-224D-93D4-1BD687D25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337300"/>
            <a:ext cx="685800" cy="365125"/>
          </a:xfrm>
        </p:spPr>
        <p:txBody>
          <a:bodyPr/>
          <a:lstStyle>
            <a:lvl1pPr algn="r">
              <a:defRPr sz="1600" smtClean="0">
                <a:solidFill>
                  <a:srgbClr val="333333"/>
                </a:solidFill>
              </a:defRPr>
            </a:lvl1pPr>
          </a:lstStyle>
          <a:p>
            <a:pPr>
              <a:defRPr/>
            </a:pPr>
            <a:fld id="{A1949909-090E-7F47-8180-F1C1AE5B461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B43F62-D041-A34A-8BBA-6307FF5E162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04533" y="6360160"/>
            <a:ext cx="1397927" cy="26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009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-no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4">
            <a:extLst>
              <a:ext uri="{FF2B5EF4-FFF2-40B4-BE49-F238E27FC236}">
                <a16:creationId xmlns:a16="http://schemas.microsoft.com/office/drawing/2014/main" id="{C92F021B-3E8B-7C4F-B75C-5349E20231B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79400"/>
            <a:ext cx="400050" cy="865188"/>
          </a:xfrm>
          <a:prstGeom prst="rect">
            <a:avLst/>
          </a:prstGeom>
        </p:spPr>
      </p:pic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85800" y="238125"/>
            <a:ext cx="11058525" cy="97631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785745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D57D823-8F3B-8244-A2A2-F82A32281C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3EA322BF-5589-0A40-981A-CA01D0A8B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2FFEC-18CB-E645-960D-8EDDDC5168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333333"/>
                </a:solidFill>
                <a:latin typeface="+mn-lt"/>
              </a:defRPr>
            </a:lvl1pPr>
          </a:lstStyle>
          <a:p>
            <a:pPr>
              <a:defRPr/>
            </a:pPr>
            <a:fld id="{A8C65966-93CC-F24E-90A5-02507490DB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16" r:id="rId2"/>
    <p:sldLayoutId id="2147483732" r:id="rId3"/>
    <p:sldLayoutId id="2147483719" r:id="rId4"/>
    <p:sldLayoutId id="2147483720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10" r:id="rId12"/>
    <p:sldLayoutId id="2147483728" r:id="rId13"/>
    <p:sldLayoutId id="2147483729" r:id="rId14"/>
    <p:sldLayoutId id="2147483718" r:id="rId15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333333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333333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rgbClr val="333333"/>
          </a:solidFill>
          <a:latin typeface="+mn-lt"/>
          <a:ea typeface="+mn-ea"/>
          <a:cs typeface="+mn-cs"/>
        </a:defRPr>
      </a:lvl1pPr>
      <a:lvl2pPr marL="635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Clr>
          <a:srgbClr val="616062"/>
        </a:buClr>
        <a:buFont typeface="Arial" panose="020B0604020202020204" pitchFamily="34" charset="0"/>
        <a:buChar char="•"/>
        <a:defRPr sz="2400" kern="1200">
          <a:solidFill>
            <a:srgbClr val="616062"/>
          </a:solidFill>
          <a:latin typeface="+mn-lt"/>
          <a:ea typeface="+mn-ea"/>
          <a:cs typeface="+mn-cs"/>
        </a:defRPr>
      </a:lvl2pPr>
      <a:lvl3pPr marL="804863" indent="-1698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rgbClr val="616062"/>
          </a:solidFill>
          <a:latin typeface="+mn-lt"/>
          <a:ea typeface="+mn-ea"/>
          <a:cs typeface="+mn-cs"/>
        </a:defRPr>
      </a:lvl3pPr>
      <a:lvl4pPr marL="1146175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4pPr>
      <a:lvl5pPr marL="1430338" indent="-284163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rgbClr val="61606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A1FA-66A7-01F8-C560-F0281FEBF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5251" y="2737289"/>
            <a:ext cx="5199042" cy="1863149"/>
          </a:xfrm>
        </p:spPr>
        <p:txBody>
          <a:bodyPr/>
          <a:lstStyle/>
          <a:p>
            <a:r>
              <a:rPr lang="en-IN" sz="4000" dirty="0"/>
              <a:t>Use Case: Staffing Agent – Comparison between traditional workflow and LLM-powered agent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73F3E-2CC6-E16D-E337-2F8B2AF817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Workflow vs. Agent-Based Approach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41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B96C-8055-8CC0-47E0-46F97538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Traditional Workflow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54935-1D38-9203-969C-AA52A468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74654"/>
            <a:ext cx="5400675" cy="5145672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Step 1: Receive Staffing Request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Capture role, required skills, timeline, and location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Log the request in ATS or internal tracker</a:t>
            </a:r>
          </a:p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Step 2: Match Resources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Filter internal talent pool based on skills and availability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Shortlist candidates manually or with basic rule-based logic</a:t>
            </a:r>
          </a:p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Step 3: Notify and Allocate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Send email or Teams message to selected candidate(s)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Manager approves and allocates the resource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F3927-D8CA-C102-AAEF-06FD947DA2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4E228-EDBA-BC4C-ABED-6F3C1A901090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F1D9C3-EBD4-836E-148A-66EADB28D470}"/>
              </a:ext>
            </a:extLst>
          </p:cNvPr>
          <p:cNvSpPr txBox="1">
            <a:spLocks/>
          </p:cNvSpPr>
          <p:nvPr/>
        </p:nvSpPr>
        <p:spPr bwMode="auto">
          <a:xfrm>
            <a:off x="6343650" y="1074654"/>
            <a:ext cx="5400675" cy="51456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</a:rPr>
              <a:t>Pros:</a:t>
            </a:r>
          </a:p>
          <a:p>
            <a:r>
              <a:rPr lang="en-IN" sz="2000" dirty="0">
                <a:solidFill>
                  <a:srgbClr val="000000"/>
                </a:solidFill>
              </a:rPr>
              <a:t>Consistent and controlled</a:t>
            </a:r>
          </a:p>
          <a:p>
            <a:r>
              <a:rPr lang="en-IN" sz="2000" dirty="0">
                <a:solidFill>
                  <a:srgbClr val="000000"/>
                </a:solidFill>
              </a:rPr>
              <a:t>Easy to audit</a:t>
            </a:r>
          </a:p>
          <a:p>
            <a:r>
              <a:rPr lang="en-IN" sz="2000" dirty="0">
                <a:solidFill>
                  <a:srgbClr val="000000"/>
                </a:solidFill>
              </a:rPr>
              <a:t>Minimal risk of error in predictable scenarios</a:t>
            </a:r>
          </a:p>
          <a:p>
            <a:pPr marL="0" indent="0">
              <a:buNone/>
            </a:pPr>
            <a:r>
              <a:rPr lang="en-IN" sz="2000" b="1" dirty="0">
                <a:solidFill>
                  <a:srgbClr val="000000"/>
                </a:solidFill>
              </a:rPr>
              <a:t>Cons:</a:t>
            </a:r>
          </a:p>
          <a:p>
            <a:r>
              <a:rPr lang="en-IN" sz="2000" dirty="0">
                <a:solidFill>
                  <a:srgbClr val="000000"/>
                </a:solidFill>
              </a:rPr>
              <a:t>Limited adaptability to custom or urgent needs</a:t>
            </a:r>
          </a:p>
          <a:p>
            <a:r>
              <a:rPr lang="en-IN" sz="2000" dirty="0">
                <a:solidFill>
                  <a:srgbClr val="000000"/>
                </a:solidFill>
              </a:rPr>
              <a:t>Manual inputs required for edge cases or exceptions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5829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F96E0-9D09-A704-5278-A372C1211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20A8D-F5EC-51EB-8A4E-4AB0D105E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rgbClr val="333333"/>
                </a:solidFill>
                <a:latin typeface="+mn-lt"/>
              </a:rPr>
              <a:t>Agent-Based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29F94-AF79-3E8A-944F-EA4B38A30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387475"/>
            <a:ext cx="5400675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Agent Prompt:</a:t>
            </a:r>
            <a:br>
              <a:rPr lang="en-IN" sz="20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"You are a staffing assistant. Based on role complexity, urgency, past match history, and availability, identify best-fit resources using Resume DB, Outlook Calendar API, and Skills Inference Tool. Notify only if match score &gt; threshold."</a:t>
            </a:r>
          </a:p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Agents: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Understand the skills and roles required for the project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Identify candidates with matching skills and availability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Use Skills Inference tool to rank beyond keyword matches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8BCD16-03E1-3C23-9DA5-992C883A16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4E228-EDBA-BC4C-ABED-6F3C1A901090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FCD7CC-6353-EE9E-BBF5-5F225BEF5119}"/>
              </a:ext>
            </a:extLst>
          </p:cNvPr>
          <p:cNvSpPr txBox="1"/>
          <p:nvPr/>
        </p:nvSpPr>
        <p:spPr>
          <a:xfrm>
            <a:off x="6292517" y="2083730"/>
            <a:ext cx="506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 err="1">
              <a:solidFill>
                <a:schemeClr val="accent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B6980-A7F9-B08D-3713-105D26E44035}"/>
              </a:ext>
            </a:extLst>
          </p:cNvPr>
          <p:cNvSpPr txBox="1"/>
          <p:nvPr/>
        </p:nvSpPr>
        <p:spPr>
          <a:xfrm>
            <a:off x="11730789" y="51856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US" dirty="0" err="1">
              <a:solidFill>
                <a:schemeClr val="accent5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64C97D1-977C-5FBB-E2C3-3B0462C517C3}"/>
              </a:ext>
            </a:extLst>
          </p:cNvPr>
          <p:cNvSpPr txBox="1">
            <a:spLocks/>
          </p:cNvSpPr>
          <p:nvPr/>
        </p:nvSpPr>
        <p:spPr bwMode="auto">
          <a:xfrm>
            <a:off x="6343650" y="1387475"/>
            <a:ext cx="5400675" cy="43513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800" kern="1200">
                <a:solidFill>
                  <a:srgbClr val="333333"/>
                </a:solidFill>
                <a:latin typeface="+mn-lt"/>
                <a:ea typeface="+mn-ea"/>
                <a:cs typeface="+mn-cs"/>
              </a:defRPr>
            </a:lvl1pPr>
            <a:lvl2pPr marL="635000" indent="-228600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>
                <a:srgbClr val="616062"/>
              </a:buClr>
              <a:buFont typeface="Arial" panose="020B0604020202020204" pitchFamily="34" charset="0"/>
              <a:buChar char="•"/>
              <a:defRPr sz="24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2pPr>
            <a:lvl3pPr marL="804863" indent="-1698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3pPr>
            <a:lvl4pPr marL="1146175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4pPr>
            <a:lvl5pPr marL="1430338" indent="-2841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rgbClr val="61606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Pros: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Highly adaptive and intelligent decisioning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Reduces manual screening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Handles ambiguity and volume</a:t>
            </a:r>
          </a:p>
          <a:p>
            <a:pPr algn="l">
              <a:buNone/>
            </a:pPr>
            <a:r>
              <a:rPr lang="en-IN" sz="2000" b="1" i="0" u="none" strike="noStrike" dirty="0">
                <a:solidFill>
                  <a:srgbClr val="000000"/>
                </a:solidFill>
                <a:effectLst/>
              </a:rPr>
              <a:t>Cons:</a:t>
            </a:r>
            <a:endParaRPr lang="en-IN" sz="20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Requires tool orchestration and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Less transparent decisioning if not logged properly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b="0" i="0" u="none" strike="noStrike" dirty="0">
                <a:solidFill>
                  <a:srgbClr val="000000"/>
                </a:solidFill>
                <a:effectLst/>
              </a:rPr>
              <a:t>Dependence on data quality and model prompting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0964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CFF26-733B-18ED-EF1C-CB14999E0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When to Use Each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45789A-EEBD-6F0C-555A-DE3CB804DC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94E228-EDBA-BC4C-ABED-6F3C1A90109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1500840-2B74-1FB4-ACA2-054336B8A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787" y="20543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Comparison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CC57DE82-4A7F-AEFD-D1CB-E7F86F0FB5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3420250"/>
              </p:ext>
            </p:extLst>
          </p:nvPr>
        </p:nvGraphicFramePr>
        <p:xfrm>
          <a:off x="695325" y="1387475"/>
          <a:ext cx="1105852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6175">
                  <a:extLst>
                    <a:ext uri="{9D8B030D-6E8A-4147-A177-3AD203B41FA5}">
                      <a16:colId xmlns:a16="http://schemas.microsoft.com/office/drawing/2014/main" val="1069272497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3431821962"/>
                    </a:ext>
                  </a:extLst>
                </a:gridCol>
                <a:gridCol w="3686175">
                  <a:extLst>
                    <a:ext uri="{9D8B030D-6E8A-4147-A177-3AD203B41FA5}">
                      <a16:colId xmlns:a16="http://schemas.microsoft.com/office/drawing/2014/main" val="212431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Workflow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Agent-Based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638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Predictability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852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Adaptability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3480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Implementation Effort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Moderate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 (Prompt + Tools + Eval)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304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Exception Handling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Contextual &amp; Dynamic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71065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/>
                        <a:t>Auditability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High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Medium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33253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FF85949-8E5F-D548-3838-6C91BC51D6FC}"/>
              </a:ext>
            </a:extLst>
          </p:cNvPr>
          <p:cNvSpPr txBox="1"/>
          <p:nvPr/>
        </p:nvSpPr>
        <p:spPr>
          <a:xfrm>
            <a:off x="589547" y="3785552"/>
            <a:ext cx="727955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Use a Predictable Workflow When: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Staffing requests are standard, repetitive, and low in urgency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You want clear audit logs and manual checkpoints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Minimal change in role definitions or staffing logic</a:t>
            </a:r>
          </a:p>
          <a:p>
            <a:pPr algn="l"/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Use a Dynamic Agent When:</a:t>
            </a: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Resource matching needs involve nuance (e.g., soft skills, project fit)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You expect frequent changes in availability or role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You want automation that thinks contextually, not just procedurally</a:t>
            </a:r>
          </a:p>
          <a:p>
            <a:pPr algn="l"/>
            <a:endParaRPr lang="en-US" dirty="0" err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218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residio 2021">
      <a:dk1>
        <a:srgbClr val="000000"/>
      </a:dk1>
      <a:lt1>
        <a:srgbClr val="FFFFFF"/>
      </a:lt1>
      <a:dk2>
        <a:srgbClr val="007EB8"/>
      </a:dk2>
      <a:lt2>
        <a:srgbClr val="EEECE1"/>
      </a:lt2>
      <a:accent1>
        <a:srgbClr val="0080BA"/>
      </a:accent1>
      <a:accent2>
        <a:srgbClr val="FF9901"/>
      </a:accent2>
      <a:accent3>
        <a:srgbClr val="989998"/>
      </a:accent3>
      <a:accent4>
        <a:srgbClr val="71D24B"/>
      </a:accent4>
      <a:accent5>
        <a:srgbClr val="616062"/>
      </a:accent5>
      <a:accent6>
        <a:srgbClr val="00447A"/>
      </a:accent6>
      <a:hlink>
        <a:srgbClr val="05ABEF"/>
      </a:hlink>
      <a:folHlink>
        <a:srgbClr val="00447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err="1" smtClean="0">
            <a:solidFill>
              <a:schemeClr val="accent5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idio-PPT-Template-2023-minimal" id="{97235074-1E91-134A-AFC3-D9D3A6312D81}" vid="{011966DF-102B-2C4A-BD37-C8A95533F5D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79a3956-8c2c-4a5b-a210-a0122c30ac42">
      <Terms xmlns="http://schemas.microsoft.com/office/infopath/2007/PartnerControls"/>
    </lcf76f155ced4ddcb4097134ff3c332f>
    <TaxCatchAll xmlns="29efd1f7-c20c-4d57-99cd-30b3c2f4da1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08A2A8643B32E4CADAB06797D645788" ma:contentTypeVersion="13" ma:contentTypeDescription="Create a new document." ma:contentTypeScope="" ma:versionID="74b28e3ed87fa84d05806d7426f363cd">
  <xsd:schema xmlns:xsd="http://www.w3.org/2001/XMLSchema" xmlns:xs="http://www.w3.org/2001/XMLSchema" xmlns:p="http://schemas.microsoft.com/office/2006/metadata/properties" xmlns:ns2="579a3956-8c2c-4a5b-a210-a0122c30ac42" xmlns:ns3="29efd1f7-c20c-4d57-99cd-30b3c2f4da1a" targetNamespace="http://schemas.microsoft.com/office/2006/metadata/properties" ma:root="true" ma:fieldsID="952dbb3fb0252b64fe4aef54f1d3ae7d" ns2:_="" ns3:_="">
    <xsd:import namespace="579a3956-8c2c-4a5b-a210-a0122c30ac42"/>
    <xsd:import namespace="29efd1f7-c20c-4d57-99cd-30b3c2f4da1a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9a3956-8c2c-4a5b-a210-a0122c30ac4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cefb7213-5598-45af-a1e8-bb0227de729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efd1f7-c20c-4d57-99cd-30b3c2f4da1a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75d67701-3a66-4b24-919f-e7b7dc99db07}" ma:internalName="TaxCatchAll" ma:showField="CatchAllData" ma:web="29efd1f7-c20c-4d57-99cd-30b3c2f4da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3DAFD3-93EE-AB4C-9E0D-36BA56A292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FA69F8-638F-704C-9002-F52DFA215A98}">
  <ds:schemaRefs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579a3956-8c2c-4a5b-a210-a0122c30ac42"/>
    <ds:schemaRef ds:uri="http://www.w3.org/XML/1998/namespace"/>
    <ds:schemaRef ds:uri="http://purl.org/dc/terms/"/>
    <ds:schemaRef ds:uri="http://schemas.openxmlformats.org/package/2006/metadata/core-properties"/>
    <ds:schemaRef ds:uri="29efd1f7-c20c-4d57-99cd-30b3c2f4da1a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32E5FAFA-80E6-404F-A4AA-790A6A2960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9a3956-8c2c-4a5b-a210-a0122c30ac42"/>
    <ds:schemaRef ds:uri="29efd1f7-c20c-4d57-99cd-30b3c2f4da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838</TotalTime>
  <Words>349</Words>
  <Application>Microsoft Macintosh PowerPoint</Application>
  <PresentationFormat>Widescreen</PresentationFormat>
  <Paragraphs>65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6" baseType="lpstr">
      <vt:lpstr>Arial</vt:lpstr>
      <vt:lpstr>Office Theme</vt:lpstr>
      <vt:lpstr>Use Case: Staffing Agent – Comparison between traditional workflow and LLM-powered agent</vt:lpstr>
      <vt:lpstr>Traditional Workflow Design</vt:lpstr>
      <vt:lpstr>Agent-Based Design</vt:lpstr>
      <vt:lpstr>When to Use Each Approach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A, Aswathiraj</dc:creator>
  <cp:lastModifiedBy>GOVARDHANAN, AARTHI</cp:lastModifiedBy>
  <cp:revision>15</cp:revision>
  <dcterms:created xsi:type="dcterms:W3CDTF">2025-04-04T09:42:17Z</dcterms:created>
  <dcterms:modified xsi:type="dcterms:W3CDTF">2025-06-27T11:07:41Z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0x010100D08A2A8643B32E4CADAB06797D645788</vt:lpwstr>
  </property>
  <property fmtid="{D5CDD505-2E9C-101B-9397-08002B2CF9AE}" pid="3" name="Order">
    <vt:r8>6206300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MediaServiceImageTags">
    <vt:lpwstr/>
  </property>
</Properties>
</file>