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8" r:id="rId3"/>
    <p:sldId id="257" r:id="rId4"/>
    <p:sldId id="259" r:id="rId5"/>
    <p:sldId id="260" r:id="rId6"/>
    <p:sldId id="261" r:id="rId7"/>
    <p:sldId id="262" r:id="rId8"/>
    <p:sldId id="263" r:id="rId9"/>
    <p:sldId id="273" r:id="rId10"/>
    <p:sldId id="274" r:id="rId11"/>
    <p:sldId id="275" r:id="rId12"/>
    <p:sldId id="265" r:id="rId13"/>
    <p:sldId id="266"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7" d="100"/>
          <a:sy n="87" d="100"/>
        </p:scale>
        <p:origin x="-87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CA3D8-4F0A-4508-ABC2-01F19E5618D2}" type="doc">
      <dgm:prSet loTypeId="urn:microsoft.com/office/officeart/2005/8/layout/hList7" loCatId="list" qsTypeId="urn:microsoft.com/office/officeart/2005/8/quickstyle/simple3" qsCatId="simple" csTypeId="urn:microsoft.com/office/officeart/2005/8/colors/accent3_3" csCatId="accent3" phldr="1"/>
      <dgm:spPr/>
    </dgm:pt>
    <dgm:pt modelId="{B63D9A0D-C6B2-4080-8A0B-75B31A15EF9D}">
      <dgm:prSet phldrT="[Text]"/>
      <dgm:spPr/>
      <dgm:t>
        <a:bodyPr/>
        <a:lstStyle/>
        <a:p>
          <a:endParaRPr lang="en-US" dirty="0" smtClean="0"/>
        </a:p>
        <a:p>
          <a:r>
            <a:rPr lang="en-US" dirty="0" smtClean="0">
              <a:latin typeface="Algerian" pitchFamily="82" charset="0"/>
            </a:rPr>
            <a:t>1.</a:t>
          </a:r>
          <a:r>
            <a:rPr lang="en-US" dirty="0" smtClean="0"/>
            <a:t>DATA COLLECTION:</a:t>
          </a:r>
        </a:p>
        <a:p>
          <a:r>
            <a:rPr lang="en-US" dirty="0" smtClean="0"/>
            <a:t>Gather a diverse dataset of social media posts containing hate speech ,  along with non-hate speech posts for comparison.</a:t>
          </a:r>
          <a:endParaRPr lang="en-US" dirty="0"/>
        </a:p>
      </dgm:t>
    </dgm:pt>
    <dgm:pt modelId="{F20F6955-1773-4A00-AA68-77C5DBA787A6}" type="parTrans" cxnId="{E5374272-62F1-4B12-9D4B-8C8E4F4FD620}">
      <dgm:prSet/>
      <dgm:spPr/>
      <dgm:t>
        <a:bodyPr/>
        <a:lstStyle/>
        <a:p>
          <a:endParaRPr lang="en-US"/>
        </a:p>
      </dgm:t>
    </dgm:pt>
    <dgm:pt modelId="{148BA345-8E65-4819-94ED-5A19D6D2F108}" type="sibTrans" cxnId="{E5374272-62F1-4B12-9D4B-8C8E4F4FD620}">
      <dgm:prSet/>
      <dgm:spPr/>
      <dgm:t>
        <a:bodyPr/>
        <a:lstStyle/>
        <a:p>
          <a:endParaRPr lang="en-US"/>
        </a:p>
      </dgm:t>
    </dgm:pt>
    <dgm:pt modelId="{E7EFD26E-D1EB-4265-8781-BAB68ECA80E7}">
      <dgm:prSet phldrT="[Text]"/>
      <dgm:spPr/>
      <dgm:t>
        <a:bodyPr/>
        <a:lstStyle/>
        <a:p>
          <a:r>
            <a:rPr lang="en-US" dirty="0" smtClean="0">
              <a:latin typeface="Algerian" pitchFamily="82" charset="0"/>
            </a:rPr>
            <a:t>2</a:t>
          </a:r>
          <a:r>
            <a:rPr lang="en-US" dirty="0" smtClean="0"/>
            <a:t>.DATA ANNOTATION:</a:t>
          </a:r>
        </a:p>
        <a:p>
          <a:r>
            <a:rPr lang="en-US" dirty="0" smtClean="0"/>
            <a:t>Annotate the dataset to label instances of hate speech and non-hate speech. This step requires   human annotators with expertise in identifying hate speech.</a:t>
          </a:r>
          <a:endParaRPr lang="en-US" dirty="0"/>
        </a:p>
      </dgm:t>
    </dgm:pt>
    <dgm:pt modelId="{53076ADC-7DED-4502-9FF3-4940D28FE338}" type="parTrans" cxnId="{DBB0EECE-78AD-4B5D-9570-D9D7ED770602}">
      <dgm:prSet/>
      <dgm:spPr/>
      <dgm:t>
        <a:bodyPr/>
        <a:lstStyle/>
        <a:p>
          <a:endParaRPr lang="en-US"/>
        </a:p>
      </dgm:t>
    </dgm:pt>
    <dgm:pt modelId="{114B0EF0-D9E2-4CD8-B104-05F1F390991E}" type="sibTrans" cxnId="{DBB0EECE-78AD-4B5D-9570-D9D7ED770602}">
      <dgm:prSet/>
      <dgm:spPr/>
      <dgm:t>
        <a:bodyPr/>
        <a:lstStyle/>
        <a:p>
          <a:endParaRPr lang="en-US"/>
        </a:p>
      </dgm:t>
    </dgm:pt>
    <dgm:pt modelId="{77D82F7A-564E-479B-B6D7-B3A008E124EB}">
      <dgm:prSet phldrT="[Text]"/>
      <dgm:spPr/>
      <dgm:t>
        <a:bodyPr/>
        <a:lstStyle/>
        <a:p>
          <a:r>
            <a:rPr lang="en-US" dirty="0" smtClean="0">
              <a:latin typeface="Algerian" pitchFamily="82" charset="0"/>
            </a:rPr>
            <a:t>3.</a:t>
          </a:r>
          <a:r>
            <a:rPr lang="en-US" dirty="0" smtClean="0"/>
            <a:t>PREPROCESSING:</a:t>
          </a:r>
        </a:p>
        <a:p>
          <a:r>
            <a:rPr lang="en-US" dirty="0" smtClean="0"/>
            <a:t>Clean and preprocess the </a:t>
          </a:r>
          <a:r>
            <a:rPr lang="en-US" dirty="0" smtClean="0"/>
            <a:t>data , including </a:t>
          </a:r>
          <a:r>
            <a:rPr lang="en-US" dirty="0" smtClean="0"/>
            <a:t>tokenization , removing noise(e.g</a:t>
          </a:r>
          <a:r>
            <a:rPr lang="en-US" dirty="0" smtClean="0"/>
            <a:t>., special </a:t>
          </a:r>
          <a:r>
            <a:rPr lang="en-US" dirty="0" smtClean="0"/>
            <a:t>characters ,URL’S), and possibly stemming or lemmatization.</a:t>
          </a:r>
          <a:endParaRPr lang="en-US" dirty="0"/>
        </a:p>
      </dgm:t>
    </dgm:pt>
    <dgm:pt modelId="{A4C34DB2-B188-4495-901D-E9E557C1583E}" type="parTrans" cxnId="{3E41E463-58BE-40EC-AE7C-8ABD3AA409AE}">
      <dgm:prSet/>
      <dgm:spPr/>
      <dgm:t>
        <a:bodyPr/>
        <a:lstStyle/>
        <a:p>
          <a:endParaRPr lang="en-US"/>
        </a:p>
      </dgm:t>
    </dgm:pt>
    <dgm:pt modelId="{6DF26957-89CA-4FCB-B845-F978BABA76D9}" type="sibTrans" cxnId="{3E41E463-58BE-40EC-AE7C-8ABD3AA409AE}">
      <dgm:prSet/>
      <dgm:spPr/>
      <dgm:t>
        <a:bodyPr/>
        <a:lstStyle/>
        <a:p>
          <a:endParaRPr lang="en-US"/>
        </a:p>
      </dgm:t>
    </dgm:pt>
    <dgm:pt modelId="{AF09E1C4-ADF4-41C1-866B-5405B2902C78}" type="pres">
      <dgm:prSet presAssocID="{407CA3D8-4F0A-4508-ABC2-01F19E5618D2}" presName="Name0" presStyleCnt="0">
        <dgm:presLayoutVars>
          <dgm:dir/>
          <dgm:resizeHandles val="exact"/>
        </dgm:presLayoutVars>
      </dgm:prSet>
      <dgm:spPr/>
    </dgm:pt>
    <dgm:pt modelId="{793C47A2-8AB3-48FF-9879-E7C89AA6F452}" type="pres">
      <dgm:prSet presAssocID="{407CA3D8-4F0A-4508-ABC2-01F19E5618D2}" presName="fgShape" presStyleLbl="fgShp" presStyleIdx="0" presStyleCnt="1"/>
      <dgm:spPr/>
    </dgm:pt>
    <dgm:pt modelId="{421F6256-D36F-4417-9919-E7AD7660B852}" type="pres">
      <dgm:prSet presAssocID="{407CA3D8-4F0A-4508-ABC2-01F19E5618D2}" presName="linComp" presStyleCnt="0"/>
      <dgm:spPr/>
    </dgm:pt>
    <dgm:pt modelId="{77FFF7A1-C363-4ADE-98E0-16BBA1D58640}" type="pres">
      <dgm:prSet presAssocID="{B63D9A0D-C6B2-4080-8A0B-75B31A15EF9D}" presName="compNode" presStyleCnt="0"/>
      <dgm:spPr/>
    </dgm:pt>
    <dgm:pt modelId="{006B28F1-1C05-4DA5-8877-BC14ED6B1F32}" type="pres">
      <dgm:prSet presAssocID="{B63D9A0D-C6B2-4080-8A0B-75B31A15EF9D}" presName="bkgdShape" presStyleLbl="node1" presStyleIdx="0" presStyleCnt="3" custLinFactNeighborY="625"/>
      <dgm:spPr/>
      <dgm:t>
        <a:bodyPr/>
        <a:lstStyle/>
        <a:p>
          <a:endParaRPr lang="en-US"/>
        </a:p>
      </dgm:t>
    </dgm:pt>
    <dgm:pt modelId="{16A1483F-AE77-494E-AE5E-FA5AA78D73D1}" type="pres">
      <dgm:prSet presAssocID="{B63D9A0D-C6B2-4080-8A0B-75B31A15EF9D}" presName="nodeTx" presStyleLbl="node1" presStyleIdx="0" presStyleCnt="3">
        <dgm:presLayoutVars>
          <dgm:bulletEnabled val="1"/>
        </dgm:presLayoutVars>
      </dgm:prSet>
      <dgm:spPr/>
      <dgm:t>
        <a:bodyPr/>
        <a:lstStyle/>
        <a:p>
          <a:endParaRPr lang="en-US"/>
        </a:p>
      </dgm:t>
    </dgm:pt>
    <dgm:pt modelId="{D7DE0B59-477E-46BF-AAA5-2F8EA39D126C}" type="pres">
      <dgm:prSet presAssocID="{B63D9A0D-C6B2-4080-8A0B-75B31A15EF9D}" presName="invisiNode" presStyleLbl="node1" presStyleIdx="0" presStyleCnt="3"/>
      <dgm:spPr/>
    </dgm:pt>
    <dgm:pt modelId="{2E08C8D4-0D1E-4666-9C1E-021550F82A08}" type="pres">
      <dgm:prSet presAssocID="{B63D9A0D-C6B2-4080-8A0B-75B31A15EF9D}" presName="imagNode" presStyleLbl="fgImgPlace1" presStyleIdx="0" presStyleCnt="3" custScaleX="91441" custScaleY="91441" custLinFactNeighborX="-1144" custLinFactNeighborY="2628"/>
      <dgm:spPr>
        <a:blipFill rotWithShape="0">
          <a:blip xmlns:r="http://schemas.openxmlformats.org/officeDocument/2006/relationships" r:embed="rId1"/>
          <a:stretch>
            <a:fillRect/>
          </a:stretch>
        </a:blipFill>
      </dgm:spPr>
    </dgm:pt>
    <dgm:pt modelId="{89ED1370-84DB-4F17-9065-FD1FEB360635}" type="pres">
      <dgm:prSet presAssocID="{148BA345-8E65-4819-94ED-5A19D6D2F108}" presName="sibTrans" presStyleLbl="sibTrans2D1" presStyleIdx="0" presStyleCnt="0"/>
      <dgm:spPr/>
      <dgm:t>
        <a:bodyPr/>
        <a:lstStyle/>
        <a:p>
          <a:endParaRPr lang="en-US"/>
        </a:p>
      </dgm:t>
    </dgm:pt>
    <dgm:pt modelId="{8E3C3C97-7768-4380-93FF-758E701D592F}" type="pres">
      <dgm:prSet presAssocID="{E7EFD26E-D1EB-4265-8781-BAB68ECA80E7}" presName="compNode" presStyleCnt="0"/>
      <dgm:spPr/>
    </dgm:pt>
    <dgm:pt modelId="{B3902A42-03C8-47F3-AE2B-166549B43294}" type="pres">
      <dgm:prSet presAssocID="{E7EFD26E-D1EB-4265-8781-BAB68ECA80E7}" presName="bkgdShape" presStyleLbl="node1" presStyleIdx="1" presStyleCnt="3" custLinFactNeighborX="254" custLinFactNeighborY="-625"/>
      <dgm:spPr/>
      <dgm:t>
        <a:bodyPr/>
        <a:lstStyle/>
        <a:p>
          <a:endParaRPr lang="en-US"/>
        </a:p>
      </dgm:t>
    </dgm:pt>
    <dgm:pt modelId="{B72993ED-54A0-467F-AACE-9C8799E92815}" type="pres">
      <dgm:prSet presAssocID="{E7EFD26E-D1EB-4265-8781-BAB68ECA80E7}" presName="nodeTx" presStyleLbl="node1" presStyleIdx="1" presStyleCnt="3">
        <dgm:presLayoutVars>
          <dgm:bulletEnabled val="1"/>
        </dgm:presLayoutVars>
      </dgm:prSet>
      <dgm:spPr/>
      <dgm:t>
        <a:bodyPr/>
        <a:lstStyle/>
        <a:p>
          <a:endParaRPr lang="en-US"/>
        </a:p>
      </dgm:t>
    </dgm:pt>
    <dgm:pt modelId="{235669AC-9CCC-490A-8485-9ADD5C825C9F}" type="pres">
      <dgm:prSet presAssocID="{E7EFD26E-D1EB-4265-8781-BAB68ECA80E7}" presName="invisiNode" presStyleLbl="node1" presStyleIdx="1" presStyleCnt="3"/>
      <dgm:spPr/>
    </dgm:pt>
    <dgm:pt modelId="{9A652576-FE06-45B8-832B-E97E0C3DAB93}" type="pres">
      <dgm:prSet presAssocID="{E7EFD26E-D1EB-4265-8781-BAB68ECA80E7}" presName="imagNode" presStyleLbl="fgImgPlace1" presStyleIdx="1" presStyleCnt="3"/>
      <dgm:spPr>
        <a:blipFill rotWithShape="0">
          <a:blip xmlns:r="http://schemas.openxmlformats.org/officeDocument/2006/relationships" r:embed="rId2"/>
          <a:stretch>
            <a:fillRect/>
          </a:stretch>
        </a:blipFill>
      </dgm:spPr>
    </dgm:pt>
    <dgm:pt modelId="{C415D522-BF5C-4A63-A650-371EEF9C1425}" type="pres">
      <dgm:prSet presAssocID="{114B0EF0-D9E2-4CD8-B104-05F1F390991E}" presName="sibTrans" presStyleLbl="sibTrans2D1" presStyleIdx="0" presStyleCnt="0"/>
      <dgm:spPr/>
      <dgm:t>
        <a:bodyPr/>
        <a:lstStyle/>
        <a:p>
          <a:endParaRPr lang="en-US"/>
        </a:p>
      </dgm:t>
    </dgm:pt>
    <dgm:pt modelId="{200E16B6-D53E-46D0-B876-D9073282FC22}" type="pres">
      <dgm:prSet presAssocID="{77D82F7A-564E-479B-B6D7-B3A008E124EB}" presName="compNode" presStyleCnt="0"/>
      <dgm:spPr/>
    </dgm:pt>
    <dgm:pt modelId="{70AB9183-016F-4DD8-BD26-23873E0FBBFC}" type="pres">
      <dgm:prSet presAssocID="{77D82F7A-564E-479B-B6D7-B3A008E124EB}" presName="bkgdShape" presStyleLbl="node1" presStyleIdx="2" presStyleCnt="3"/>
      <dgm:spPr/>
      <dgm:t>
        <a:bodyPr/>
        <a:lstStyle/>
        <a:p>
          <a:endParaRPr lang="en-US"/>
        </a:p>
      </dgm:t>
    </dgm:pt>
    <dgm:pt modelId="{1496BDC9-64C5-492A-B7EF-6DAD31D061F1}" type="pres">
      <dgm:prSet presAssocID="{77D82F7A-564E-479B-B6D7-B3A008E124EB}" presName="nodeTx" presStyleLbl="node1" presStyleIdx="2" presStyleCnt="3">
        <dgm:presLayoutVars>
          <dgm:bulletEnabled val="1"/>
        </dgm:presLayoutVars>
      </dgm:prSet>
      <dgm:spPr/>
      <dgm:t>
        <a:bodyPr/>
        <a:lstStyle/>
        <a:p>
          <a:endParaRPr lang="en-US"/>
        </a:p>
      </dgm:t>
    </dgm:pt>
    <dgm:pt modelId="{CC415FDD-7EAD-40D4-BB2E-8C5578A53EEC}" type="pres">
      <dgm:prSet presAssocID="{77D82F7A-564E-479B-B6D7-B3A008E124EB}" presName="invisiNode" presStyleLbl="node1" presStyleIdx="2" presStyleCnt="3"/>
      <dgm:spPr/>
    </dgm:pt>
    <dgm:pt modelId="{206BE2BD-E109-4B2F-91AF-8AE02978758F}" type="pres">
      <dgm:prSet presAssocID="{77D82F7A-564E-479B-B6D7-B3A008E124EB}" presName="imagNode" presStyleLbl="fgImgPlace1" presStyleIdx="2" presStyleCnt="3"/>
      <dgm:spPr>
        <a:blipFill rotWithShape="0">
          <a:blip xmlns:r="http://schemas.openxmlformats.org/officeDocument/2006/relationships" r:embed="rId3"/>
          <a:stretch>
            <a:fillRect/>
          </a:stretch>
        </a:blipFill>
      </dgm:spPr>
    </dgm:pt>
  </dgm:ptLst>
  <dgm:cxnLst>
    <dgm:cxn modelId="{254D4315-C4D8-48BA-8819-8F0D048CAA50}" type="presOf" srcId="{77D82F7A-564E-479B-B6D7-B3A008E124EB}" destId="{1496BDC9-64C5-492A-B7EF-6DAD31D061F1}" srcOrd="1" destOrd="0" presId="urn:microsoft.com/office/officeart/2005/8/layout/hList7"/>
    <dgm:cxn modelId="{7C63EED7-233F-4571-ABC2-0A8C0E89DD81}" type="presOf" srcId="{114B0EF0-D9E2-4CD8-B104-05F1F390991E}" destId="{C415D522-BF5C-4A63-A650-371EEF9C1425}" srcOrd="0" destOrd="0" presId="urn:microsoft.com/office/officeart/2005/8/layout/hList7"/>
    <dgm:cxn modelId="{658D5D31-2502-4E6B-9079-6184550D34D4}" type="presOf" srcId="{E7EFD26E-D1EB-4265-8781-BAB68ECA80E7}" destId="{B3902A42-03C8-47F3-AE2B-166549B43294}" srcOrd="0" destOrd="0" presId="urn:microsoft.com/office/officeart/2005/8/layout/hList7"/>
    <dgm:cxn modelId="{E5374272-62F1-4B12-9D4B-8C8E4F4FD620}" srcId="{407CA3D8-4F0A-4508-ABC2-01F19E5618D2}" destId="{B63D9A0D-C6B2-4080-8A0B-75B31A15EF9D}" srcOrd="0" destOrd="0" parTransId="{F20F6955-1773-4A00-AA68-77C5DBA787A6}" sibTransId="{148BA345-8E65-4819-94ED-5A19D6D2F108}"/>
    <dgm:cxn modelId="{BB14A4C0-8A30-4BEF-92CA-BBCC7914B139}" type="presOf" srcId="{407CA3D8-4F0A-4508-ABC2-01F19E5618D2}" destId="{AF09E1C4-ADF4-41C1-866B-5405B2902C78}" srcOrd="0" destOrd="0" presId="urn:microsoft.com/office/officeart/2005/8/layout/hList7"/>
    <dgm:cxn modelId="{CC3C7646-4B8E-482C-8D50-502FD196B364}" type="presOf" srcId="{148BA345-8E65-4819-94ED-5A19D6D2F108}" destId="{89ED1370-84DB-4F17-9065-FD1FEB360635}" srcOrd="0" destOrd="0" presId="urn:microsoft.com/office/officeart/2005/8/layout/hList7"/>
    <dgm:cxn modelId="{66A4D5F3-E588-4699-BC76-4CEBEF0A0482}" type="presOf" srcId="{77D82F7A-564E-479B-B6D7-B3A008E124EB}" destId="{70AB9183-016F-4DD8-BD26-23873E0FBBFC}" srcOrd="0" destOrd="0" presId="urn:microsoft.com/office/officeart/2005/8/layout/hList7"/>
    <dgm:cxn modelId="{AC78D808-34CF-4D61-BA6E-44D4EACF3124}" type="presOf" srcId="{E7EFD26E-D1EB-4265-8781-BAB68ECA80E7}" destId="{B72993ED-54A0-467F-AACE-9C8799E92815}" srcOrd="1" destOrd="0" presId="urn:microsoft.com/office/officeart/2005/8/layout/hList7"/>
    <dgm:cxn modelId="{3E41E463-58BE-40EC-AE7C-8ABD3AA409AE}" srcId="{407CA3D8-4F0A-4508-ABC2-01F19E5618D2}" destId="{77D82F7A-564E-479B-B6D7-B3A008E124EB}" srcOrd="2" destOrd="0" parTransId="{A4C34DB2-B188-4495-901D-E9E557C1583E}" sibTransId="{6DF26957-89CA-4FCB-B845-F978BABA76D9}"/>
    <dgm:cxn modelId="{DBB0EECE-78AD-4B5D-9570-D9D7ED770602}" srcId="{407CA3D8-4F0A-4508-ABC2-01F19E5618D2}" destId="{E7EFD26E-D1EB-4265-8781-BAB68ECA80E7}" srcOrd="1" destOrd="0" parTransId="{53076ADC-7DED-4502-9FF3-4940D28FE338}" sibTransId="{114B0EF0-D9E2-4CD8-B104-05F1F390991E}"/>
    <dgm:cxn modelId="{48C0344B-261B-4747-BAC0-0CFFE481A9CB}" type="presOf" srcId="{B63D9A0D-C6B2-4080-8A0B-75B31A15EF9D}" destId="{006B28F1-1C05-4DA5-8877-BC14ED6B1F32}" srcOrd="0" destOrd="0" presId="urn:microsoft.com/office/officeart/2005/8/layout/hList7"/>
    <dgm:cxn modelId="{196C9C1D-C38A-42BA-8089-95A1A6A19806}" type="presOf" srcId="{B63D9A0D-C6B2-4080-8A0B-75B31A15EF9D}" destId="{16A1483F-AE77-494E-AE5E-FA5AA78D73D1}" srcOrd="1" destOrd="0" presId="urn:microsoft.com/office/officeart/2005/8/layout/hList7"/>
    <dgm:cxn modelId="{34BCACA3-6506-4C64-A71B-700C6AB56F79}" type="presParOf" srcId="{AF09E1C4-ADF4-41C1-866B-5405B2902C78}" destId="{793C47A2-8AB3-48FF-9879-E7C89AA6F452}" srcOrd="0" destOrd="0" presId="urn:microsoft.com/office/officeart/2005/8/layout/hList7"/>
    <dgm:cxn modelId="{9D44E627-B16A-4E19-BC41-CFFF980EBBDD}" type="presParOf" srcId="{AF09E1C4-ADF4-41C1-866B-5405B2902C78}" destId="{421F6256-D36F-4417-9919-E7AD7660B852}" srcOrd="1" destOrd="0" presId="urn:microsoft.com/office/officeart/2005/8/layout/hList7"/>
    <dgm:cxn modelId="{424AC0FA-1953-499E-B456-53ED759BF9A6}" type="presParOf" srcId="{421F6256-D36F-4417-9919-E7AD7660B852}" destId="{77FFF7A1-C363-4ADE-98E0-16BBA1D58640}" srcOrd="0" destOrd="0" presId="urn:microsoft.com/office/officeart/2005/8/layout/hList7"/>
    <dgm:cxn modelId="{A25945EC-02F8-4311-B0DE-81223FFC48FB}" type="presParOf" srcId="{77FFF7A1-C363-4ADE-98E0-16BBA1D58640}" destId="{006B28F1-1C05-4DA5-8877-BC14ED6B1F32}" srcOrd="0" destOrd="0" presId="urn:microsoft.com/office/officeart/2005/8/layout/hList7"/>
    <dgm:cxn modelId="{24C8CBAA-5765-4D71-A533-F4310F013DC0}" type="presParOf" srcId="{77FFF7A1-C363-4ADE-98E0-16BBA1D58640}" destId="{16A1483F-AE77-494E-AE5E-FA5AA78D73D1}" srcOrd="1" destOrd="0" presId="urn:microsoft.com/office/officeart/2005/8/layout/hList7"/>
    <dgm:cxn modelId="{B307C1D0-41D8-460B-A908-A2C74D3B8793}" type="presParOf" srcId="{77FFF7A1-C363-4ADE-98E0-16BBA1D58640}" destId="{D7DE0B59-477E-46BF-AAA5-2F8EA39D126C}" srcOrd="2" destOrd="0" presId="urn:microsoft.com/office/officeart/2005/8/layout/hList7"/>
    <dgm:cxn modelId="{AD37EA72-D484-4785-ACC1-24E45A7C8E39}" type="presParOf" srcId="{77FFF7A1-C363-4ADE-98E0-16BBA1D58640}" destId="{2E08C8D4-0D1E-4666-9C1E-021550F82A08}" srcOrd="3" destOrd="0" presId="urn:microsoft.com/office/officeart/2005/8/layout/hList7"/>
    <dgm:cxn modelId="{4C09DC58-7D72-43B4-8CDD-23D4938657F7}" type="presParOf" srcId="{421F6256-D36F-4417-9919-E7AD7660B852}" destId="{89ED1370-84DB-4F17-9065-FD1FEB360635}" srcOrd="1" destOrd="0" presId="urn:microsoft.com/office/officeart/2005/8/layout/hList7"/>
    <dgm:cxn modelId="{4B7A2105-8F71-4C86-B549-45FEEFBD0BAE}" type="presParOf" srcId="{421F6256-D36F-4417-9919-E7AD7660B852}" destId="{8E3C3C97-7768-4380-93FF-758E701D592F}" srcOrd="2" destOrd="0" presId="urn:microsoft.com/office/officeart/2005/8/layout/hList7"/>
    <dgm:cxn modelId="{DBBE9FE5-123B-4B56-9177-0F534ECDF349}" type="presParOf" srcId="{8E3C3C97-7768-4380-93FF-758E701D592F}" destId="{B3902A42-03C8-47F3-AE2B-166549B43294}" srcOrd="0" destOrd="0" presId="urn:microsoft.com/office/officeart/2005/8/layout/hList7"/>
    <dgm:cxn modelId="{54E37C46-32B2-4A6C-BE4E-0E83B3C1D71F}" type="presParOf" srcId="{8E3C3C97-7768-4380-93FF-758E701D592F}" destId="{B72993ED-54A0-467F-AACE-9C8799E92815}" srcOrd="1" destOrd="0" presId="urn:microsoft.com/office/officeart/2005/8/layout/hList7"/>
    <dgm:cxn modelId="{F582B45E-178A-4D61-932B-69C8EA68F4B2}" type="presParOf" srcId="{8E3C3C97-7768-4380-93FF-758E701D592F}" destId="{235669AC-9CCC-490A-8485-9ADD5C825C9F}" srcOrd="2" destOrd="0" presId="urn:microsoft.com/office/officeart/2005/8/layout/hList7"/>
    <dgm:cxn modelId="{62134971-4064-471E-823F-BFB1E671FB26}" type="presParOf" srcId="{8E3C3C97-7768-4380-93FF-758E701D592F}" destId="{9A652576-FE06-45B8-832B-E97E0C3DAB93}" srcOrd="3" destOrd="0" presId="urn:microsoft.com/office/officeart/2005/8/layout/hList7"/>
    <dgm:cxn modelId="{22DACBD3-FC0C-4695-A6FC-D7BEFF6ACECC}" type="presParOf" srcId="{421F6256-D36F-4417-9919-E7AD7660B852}" destId="{C415D522-BF5C-4A63-A650-371EEF9C1425}" srcOrd="3" destOrd="0" presId="urn:microsoft.com/office/officeart/2005/8/layout/hList7"/>
    <dgm:cxn modelId="{8CE85E3C-B625-4D3D-92EB-E573F6765005}" type="presParOf" srcId="{421F6256-D36F-4417-9919-E7AD7660B852}" destId="{200E16B6-D53E-46D0-B876-D9073282FC22}" srcOrd="4" destOrd="0" presId="urn:microsoft.com/office/officeart/2005/8/layout/hList7"/>
    <dgm:cxn modelId="{ED706C00-CC17-4747-AB58-4EE409AC8995}" type="presParOf" srcId="{200E16B6-D53E-46D0-B876-D9073282FC22}" destId="{70AB9183-016F-4DD8-BD26-23873E0FBBFC}" srcOrd="0" destOrd="0" presId="urn:microsoft.com/office/officeart/2005/8/layout/hList7"/>
    <dgm:cxn modelId="{501610A0-B555-4971-BC83-1E6C6FD348D9}" type="presParOf" srcId="{200E16B6-D53E-46D0-B876-D9073282FC22}" destId="{1496BDC9-64C5-492A-B7EF-6DAD31D061F1}" srcOrd="1" destOrd="0" presId="urn:microsoft.com/office/officeart/2005/8/layout/hList7"/>
    <dgm:cxn modelId="{31C171A9-52A4-4205-AC40-BB84015502C4}" type="presParOf" srcId="{200E16B6-D53E-46D0-B876-D9073282FC22}" destId="{CC415FDD-7EAD-40D4-BB2E-8C5578A53EEC}" srcOrd="2" destOrd="0" presId="urn:microsoft.com/office/officeart/2005/8/layout/hList7"/>
    <dgm:cxn modelId="{49441D29-9C89-4149-A097-31B5761D4894}" type="presParOf" srcId="{200E16B6-D53E-46D0-B876-D9073282FC22}" destId="{206BE2BD-E109-4B2F-91AF-8AE02978758F}" srcOrd="3" destOrd="0" presId="urn:microsoft.com/office/officeart/2005/8/layout/hList7"/>
  </dgm:cxnLst>
  <dgm:bg/>
  <dgm:whole/>
</dgm:dataModel>
</file>

<file path=ppt/diagrams/data2.xml><?xml version="1.0" encoding="utf-8"?>
<dgm:dataModel xmlns:dgm="http://schemas.openxmlformats.org/drawingml/2006/diagram" xmlns:a="http://schemas.openxmlformats.org/drawingml/2006/main">
  <dgm:ptLst>
    <dgm:pt modelId="{72AA3354-444F-4EF7-A347-804F377795F9}" type="doc">
      <dgm:prSet loTypeId="urn:microsoft.com/office/officeart/2005/8/layout/hList7" loCatId="list" qsTypeId="urn:microsoft.com/office/officeart/2005/8/quickstyle/simple3" qsCatId="simple" csTypeId="urn:microsoft.com/office/officeart/2005/8/colors/accent3_3" csCatId="accent3" phldr="1"/>
      <dgm:spPr/>
    </dgm:pt>
    <dgm:pt modelId="{31DDDB45-20B3-4348-AB16-5C25A33F313C}">
      <dgm:prSet phldrT="[Text]"/>
      <dgm:spPr/>
      <dgm:t>
        <a:bodyPr/>
        <a:lstStyle/>
        <a:p>
          <a:r>
            <a:rPr lang="en-US" dirty="0" smtClean="0">
              <a:latin typeface="Algerian" pitchFamily="82" charset="0"/>
            </a:rPr>
            <a:t>4</a:t>
          </a:r>
          <a:r>
            <a:rPr lang="en-US" dirty="0" smtClean="0"/>
            <a:t>.FEATURE ENGINEERING:</a:t>
          </a:r>
        </a:p>
        <a:p>
          <a:r>
            <a:rPr lang="en-US" dirty="0" smtClean="0"/>
            <a:t>Extract relevant features from the preprocessed text , such as word embeddings ,n-grams , or syntactic features</a:t>
          </a:r>
          <a:endParaRPr lang="en-US" dirty="0"/>
        </a:p>
      </dgm:t>
    </dgm:pt>
    <dgm:pt modelId="{4CFA8774-F10C-4DC6-A450-D3A7A194A115}" type="parTrans" cxnId="{EB6CA5DF-00CC-42FA-BA3D-8FEE741FDEEE}">
      <dgm:prSet/>
      <dgm:spPr/>
      <dgm:t>
        <a:bodyPr/>
        <a:lstStyle/>
        <a:p>
          <a:endParaRPr lang="en-US"/>
        </a:p>
      </dgm:t>
    </dgm:pt>
    <dgm:pt modelId="{26A6E15D-7DE6-45D8-9F89-968C81CDDAE5}" type="sibTrans" cxnId="{EB6CA5DF-00CC-42FA-BA3D-8FEE741FDEEE}">
      <dgm:prSet/>
      <dgm:spPr/>
      <dgm:t>
        <a:bodyPr/>
        <a:lstStyle/>
        <a:p>
          <a:endParaRPr lang="en-US"/>
        </a:p>
      </dgm:t>
    </dgm:pt>
    <dgm:pt modelId="{D9A0B781-39A6-4486-BF09-D5F6CA260765}">
      <dgm:prSet phldrT="[Text]"/>
      <dgm:spPr/>
      <dgm:t>
        <a:bodyPr/>
        <a:lstStyle/>
        <a:p>
          <a:r>
            <a:rPr lang="en-US" dirty="0" smtClean="0">
              <a:latin typeface="Algerian" pitchFamily="82" charset="0"/>
            </a:rPr>
            <a:t>5.</a:t>
          </a:r>
          <a:r>
            <a:rPr lang="en-US" dirty="0" smtClean="0"/>
            <a:t>MODEL SELECTION :</a:t>
          </a:r>
        </a:p>
        <a:p>
          <a:r>
            <a:rPr lang="en-US" dirty="0" smtClean="0"/>
            <a:t>Choose appropriate machine learning or deep learning  models for hate speech recognition .Common choices include logistic regression , support vector machines , or deep neural networks such as LSTM or transfer models.</a:t>
          </a:r>
        </a:p>
      </dgm:t>
    </dgm:pt>
    <dgm:pt modelId="{6E695EBF-C0BD-4C40-A512-A4D99ABCC1E5}" type="parTrans" cxnId="{57C9132C-EDA5-4A7E-A7CE-E96DCC2C7900}">
      <dgm:prSet/>
      <dgm:spPr/>
      <dgm:t>
        <a:bodyPr/>
        <a:lstStyle/>
        <a:p>
          <a:endParaRPr lang="en-US"/>
        </a:p>
      </dgm:t>
    </dgm:pt>
    <dgm:pt modelId="{28817DF8-73FC-4361-9BAF-E68AADD3F54E}" type="sibTrans" cxnId="{57C9132C-EDA5-4A7E-A7CE-E96DCC2C7900}">
      <dgm:prSet/>
      <dgm:spPr/>
      <dgm:t>
        <a:bodyPr/>
        <a:lstStyle/>
        <a:p>
          <a:endParaRPr lang="en-US"/>
        </a:p>
      </dgm:t>
    </dgm:pt>
    <dgm:pt modelId="{D09CE6C8-4DA3-4143-9A3B-CA58B90A0F4F}">
      <dgm:prSet phldrT="[Text]"/>
      <dgm:spPr/>
      <dgm:t>
        <a:bodyPr/>
        <a:lstStyle/>
        <a:p>
          <a:r>
            <a:rPr lang="en-US" dirty="0" smtClean="0">
              <a:latin typeface="Algerian" pitchFamily="82" charset="0"/>
            </a:rPr>
            <a:t>6</a:t>
          </a:r>
          <a:r>
            <a:rPr lang="en-US" dirty="0" smtClean="0"/>
            <a:t>.TRAINING:</a:t>
          </a:r>
        </a:p>
        <a:p>
          <a:r>
            <a:rPr lang="en-US" dirty="0" smtClean="0"/>
            <a:t>Train the selected model on the annotated dataset .This involves optimizing model parameters to minimize a loss function , typically using techniques  like gradient descent.</a:t>
          </a:r>
        </a:p>
      </dgm:t>
    </dgm:pt>
    <dgm:pt modelId="{5DE7432C-2F60-42EB-8D2F-AA4A3EFBDA22}" type="parTrans" cxnId="{17663B0C-CAE5-4075-A5F1-A057EE15619A}">
      <dgm:prSet/>
      <dgm:spPr/>
      <dgm:t>
        <a:bodyPr/>
        <a:lstStyle/>
        <a:p>
          <a:endParaRPr lang="en-US"/>
        </a:p>
      </dgm:t>
    </dgm:pt>
    <dgm:pt modelId="{89517916-3879-4EE7-A72A-7E795C1F1D6B}" type="sibTrans" cxnId="{17663B0C-CAE5-4075-A5F1-A057EE15619A}">
      <dgm:prSet/>
      <dgm:spPr/>
      <dgm:t>
        <a:bodyPr/>
        <a:lstStyle/>
        <a:p>
          <a:endParaRPr lang="en-US"/>
        </a:p>
      </dgm:t>
    </dgm:pt>
    <dgm:pt modelId="{FB09FB1D-15EB-4B62-B6B6-3503A280C1FF}" type="pres">
      <dgm:prSet presAssocID="{72AA3354-444F-4EF7-A347-804F377795F9}" presName="Name0" presStyleCnt="0">
        <dgm:presLayoutVars>
          <dgm:dir/>
          <dgm:resizeHandles val="exact"/>
        </dgm:presLayoutVars>
      </dgm:prSet>
      <dgm:spPr/>
    </dgm:pt>
    <dgm:pt modelId="{E9CE4F8E-4293-4F30-BA9D-7A6C890468A9}" type="pres">
      <dgm:prSet presAssocID="{72AA3354-444F-4EF7-A347-804F377795F9}" presName="fgShape" presStyleLbl="fgShp" presStyleIdx="0" presStyleCnt="1"/>
      <dgm:spPr/>
    </dgm:pt>
    <dgm:pt modelId="{0282849B-BD5C-44D6-AFA9-A06EEA0DA5EE}" type="pres">
      <dgm:prSet presAssocID="{72AA3354-444F-4EF7-A347-804F377795F9}" presName="linComp" presStyleCnt="0"/>
      <dgm:spPr/>
    </dgm:pt>
    <dgm:pt modelId="{49175443-BF5B-4756-A5F7-7731108AD85E}" type="pres">
      <dgm:prSet presAssocID="{31DDDB45-20B3-4348-AB16-5C25A33F313C}" presName="compNode" presStyleCnt="0"/>
      <dgm:spPr/>
    </dgm:pt>
    <dgm:pt modelId="{DF5347F9-168D-4F5E-8B69-AC7AC2CBB50C}" type="pres">
      <dgm:prSet presAssocID="{31DDDB45-20B3-4348-AB16-5C25A33F313C}" presName="bkgdShape" presStyleLbl="node1" presStyleIdx="0" presStyleCnt="3"/>
      <dgm:spPr/>
      <dgm:t>
        <a:bodyPr/>
        <a:lstStyle/>
        <a:p>
          <a:endParaRPr lang="en-US"/>
        </a:p>
      </dgm:t>
    </dgm:pt>
    <dgm:pt modelId="{FD097DF5-099B-4F68-A577-7581B872F6CE}" type="pres">
      <dgm:prSet presAssocID="{31DDDB45-20B3-4348-AB16-5C25A33F313C}" presName="nodeTx" presStyleLbl="node1" presStyleIdx="0" presStyleCnt="3">
        <dgm:presLayoutVars>
          <dgm:bulletEnabled val="1"/>
        </dgm:presLayoutVars>
      </dgm:prSet>
      <dgm:spPr/>
      <dgm:t>
        <a:bodyPr/>
        <a:lstStyle/>
        <a:p>
          <a:endParaRPr lang="en-US"/>
        </a:p>
      </dgm:t>
    </dgm:pt>
    <dgm:pt modelId="{88E8F915-5883-43F3-94F7-7049968E59D2}" type="pres">
      <dgm:prSet presAssocID="{31DDDB45-20B3-4348-AB16-5C25A33F313C}" presName="invisiNode" presStyleLbl="node1" presStyleIdx="0" presStyleCnt="3"/>
      <dgm:spPr/>
    </dgm:pt>
    <dgm:pt modelId="{242B3313-6AC1-48E9-8726-4CE40721CB06}" type="pres">
      <dgm:prSet presAssocID="{31DDDB45-20B3-4348-AB16-5C25A33F313C}" presName="imagNode" presStyleLbl="fgImgPlace1" presStyleIdx="0" presStyleCnt="3"/>
      <dgm:spPr>
        <a:blipFill rotWithShape="0">
          <a:blip xmlns:r="http://schemas.openxmlformats.org/officeDocument/2006/relationships" r:embed="rId1"/>
          <a:stretch>
            <a:fillRect/>
          </a:stretch>
        </a:blipFill>
      </dgm:spPr>
    </dgm:pt>
    <dgm:pt modelId="{C749B540-6252-4065-A5A6-E70DA9BEF177}" type="pres">
      <dgm:prSet presAssocID="{26A6E15D-7DE6-45D8-9F89-968C81CDDAE5}" presName="sibTrans" presStyleLbl="sibTrans2D1" presStyleIdx="0" presStyleCnt="0"/>
      <dgm:spPr/>
      <dgm:t>
        <a:bodyPr/>
        <a:lstStyle/>
        <a:p>
          <a:endParaRPr lang="en-US"/>
        </a:p>
      </dgm:t>
    </dgm:pt>
    <dgm:pt modelId="{4160D612-2EDE-44DE-B67D-DE7DA2896D10}" type="pres">
      <dgm:prSet presAssocID="{D9A0B781-39A6-4486-BF09-D5F6CA260765}" presName="compNode" presStyleCnt="0"/>
      <dgm:spPr/>
    </dgm:pt>
    <dgm:pt modelId="{3CD244E7-7F90-45A4-A062-96F6D35939F1}" type="pres">
      <dgm:prSet presAssocID="{D9A0B781-39A6-4486-BF09-D5F6CA260765}" presName="bkgdShape" presStyleLbl="node1" presStyleIdx="1" presStyleCnt="3"/>
      <dgm:spPr/>
      <dgm:t>
        <a:bodyPr/>
        <a:lstStyle/>
        <a:p>
          <a:endParaRPr lang="en-US"/>
        </a:p>
      </dgm:t>
    </dgm:pt>
    <dgm:pt modelId="{A0C30C16-CE33-4B42-BCDE-82CA36644C61}" type="pres">
      <dgm:prSet presAssocID="{D9A0B781-39A6-4486-BF09-D5F6CA260765}" presName="nodeTx" presStyleLbl="node1" presStyleIdx="1" presStyleCnt="3">
        <dgm:presLayoutVars>
          <dgm:bulletEnabled val="1"/>
        </dgm:presLayoutVars>
      </dgm:prSet>
      <dgm:spPr/>
      <dgm:t>
        <a:bodyPr/>
        <a:lstStyle/>
        <a:p>
          <a:endParaRPr lang="en-US"/>
        </a:p>
      </dgm:t>
    </dgm:pt>
    <dgm:pt modelId="{EBD6AC73-AD7C-4A7E-81A8-35681032209E}" type="pres">
      <dgm:prSet presAssocID="{D9A0B781-39A6-4486-BF09-D5F6CA260765}" presName="invisiNode" presStyleLbl="node1" presStyleIdx="1" presStyleCnt="3"/>
      <dgm:spPr/>
    </dgm:pt>
    <dgm:pt modelId="{DD529032-042C-4DDF-89EB-9BC3F5A18EE3}" type="pres">
      <dgm:prSet presAssocID="{D9A0B781-39A6-4486-BF09-D5F6CA260765}" presName="imagNode" presStyleLbl="fgImgPlace1" presStyleIdx="1" presStyleCnt="3"/>
      <dgm:spPr>
        <a:blipFill rotWithShape="0">
          <a:blip xmlns:r="http://schemas.openxmlformats.org/officeDocument/2006/relationships" r:embed="rId2"/>
          <a:stretch>
            <a:fillRect/>
          </a:stretch>
        </a:blipFill>
      </dgm:spPr>
    </dgm:pt>
    <dgm:pt modelId="{751D1908-E82D-4E8C-ADA5-4A8A2E2B0B81}" type="pres">
      <dgm:prSet presAssocID="{28817DF8-73FC-4361-9BAF-E68AADD3F54E}" presName="sibTrans" presStyleLbl="sibTrans2D1" presStyleIdx="0" presStyleCnt="0"/>
      <dgm:spPr/>
      <dgm:t>
        <a:bodyPr/>
        <a:lstStyle/>
        <a:p>
          <a:endParaRPr lang="en-US"/>
        </a:p>
      </dgm:t>
    </dgm:pt>
    <dgm:pt modelId="{9079F36F-EBC5-4E06-B547-C99D71EAF00B}" type="pres">
      <dgm:prSet presAssocID="{D09CE6C8-4DA3-4143-9A3B-CA58B90A0F4F}" presName="compNode" presStyleCnt="0"/>
      <dgm:spPr/>
    </dgm:pt>
    <dgm:pt modelId="{555AC27D-8931-438D-973E-526DA58EAE78}" type="pres">
      <dgm:prSet presAssocID="{D09CE6C8-4DA3-4143-9A3B-CA58B90A0F4F}" presName="bkgdShape" presStyleLbl="node1" presStyleIdx="2" presStyleCnt="3"/>
      <dgm:spPr/>
      <dgm:t>
        <a:bodyPr/>
        <a:lstStyle/>
        <a:p>
          <a:endParaRPr lang="en-US"/>
        </a:p>
      </dgm:t>
    </dgm:pt>
    <dgm:pt modelId="{9879B796-E895-48C9-AAC6-A5B098F6D2F8}" type="pres">
      <dgm:prSet presAssocID="{D09CE6C8-4DA3-4143-9A3B-CA58B90A0F4F}" presName="nodeTx" presStyleLbl="node1" presStyleIdx="2" presStyleCnt="3">
        <dgm:presLayoutVars>
          <dgm:bulletEnabled val="1"/>
        </dgm:presLayoutVars>
      </dgm:prSet>
      <dgm:spPr/>
      <dgm:t>
        <a:bodyPr/>
        <a:lstStyle/>
        <a:p>
          <a:endParaRPr lang="en-US"/>
        </a:p>
      </dgm:t>
    </dgm:pt>
    <dgm:pt modelId="{23177659-D1F2-4D60-BB8C-855AC007DDCF}" type="pres">
      <dgm:prSet presAssocID="{D09CE6C8-4DA3-4143-9A3B-CA58B90A0F4F}" presName="invisiNode" presStyleLbl="node1" presStyleIdx="2" presStyleCnt="3"/>
      <dgm:spPr/>
    </dgm:pt>
    <dgm:pt modelId="{BAC47093-8284-4DB0-A292-30E5C2B10E88}" type="pres">
      <dgm:prSet presAssocID="{D09CE6C8-4DA3-4143-9A3B-CA58B90A0F4F}" presName="imagNode" presStyleLbl="fgImgPlace1" presStyleIdx="2" presStyleCnt="3"/>
      <dgm:spPr>
        <a:blipFill rotWithShape="0">
          <a:blip xmlns:r="http://schemas.openxmlformats.org/officeDocument/2006/relationships" r:embed="rId3"/>
          <a:stretch>
            <a:fillRect/>
          </a:stretch>
        </a:blipFill>
      </dgm:spPr>
    </dgm:pt>
  </dgm:ptLst>
  <dgm:cxnLst>
    <dgm:cxn modelId="{CB14A3AE-06A4-4F4D-9173-C6748194E65D}" type="presOf" srcId="{D09CE6C8-4DA3-4143-9A3B-CA58B90A0F4F}" destId="{9879B796-E895-48C9-AAC6-A5B098F6D2F8}" srcOrd="1" destOrd="0" presId="urn:microsoft.com/office/officeart/2005/8/layout/hList7"/>
    <dgm:cxn modelId="{2A8AEE5B-B0BD-4259-A91A-98C3559679A8}" type="presOf" srcId="{D09CE6C8-4DA3-4143-9A3B-CA58B90A0F4F}" destId="{555AC27D-8931-438D-973E-526DA58EAE78}" srcOrd="0" destOrd="0" presId="urn:microsoft.com/office/officeart/2005/8/layout/hList7"/>
    <dgm:cxn modelId="{FBCE7A07-62B5-452A-8D47-A00003FDE24D}" type="presOf" srcId="{28817DF8-73FC-4361-9BAF-E68AADD3F54E}" destId="{751D1908-E82D-4E8C-ADA5-4A8A2E2B0B81}" srcOrd="0" destOrd="0" presId="urn:microsoft.com/office/officeart/2005/8/layout/hList7"/>
    <dgm:cxn modelId="{F175B4F8-AE53-4F11-8E9F-D138E65E4E93}" type="presOf" srcId="{26A6E15D-7DE6-45D8-9F89-968C81CDDAE5}" destId="{C749B540-6252-4065-A5A6-E70DA9BEF177}" srcOrd="0" destOrd="0" presId="urn:microsoft.com/office/officeart/2005/8/layout/hList7"/>
    <dgm:cxn modelId="{17663B0C-CAE5-4075-A5F1-A057EE15619A}" srcId="{72AA3354-444F-4EF7-A347-804F377795F9}" destId="{D09CE6C8-4DA3-4143-9A3B-CA58B90A0F4F}" srcOrd="2" destOrd="0" parTransId="{5DE7432C-2F60-42EB-8D2F-AA4A3EFBDA22}" sibTransId="{89517916-3879-4EE7-A72A-7E795C1F1D6B}"/>
    <dgm:cxn modelId="{ABA99AA6-0402-4A7A-93A0-AC1F961E7E16}" type="presOf" srcId="{D9A0B781-39A6-4486-BF09-D5F6CA260765}" destId="{A0C30C16-CE33-4B42-BCDE-82CA36644C61}" srcOrd="1" destOrd="0" presId="urn:microsoft.com/office/officeart/2005/8/layout/hList7"/>
    <dgm:cxn modelId="{C706DA80-DC35-4C53-8883-F697D5EF4A0A}" type="presOf" srcId="{72AA3354-444F-4EF7-A347-804F377795F9}" destId="{FB09FB1D-15EB-4B62-B6B6-3503A280C1FF}" srcOrd="0" destOrd="0" presId="urn:microsoft.com/office/officeart/2005/8/layout/hList7"/>
    <dgm:cxn modelId="{EB6CA5DF-00CC-42FA-BA3D-8FEE741FDEEE}" srcId="{72AA3354-444F-4EF7-A347-804F377795F9}" destId="{31DDDB45-20B3-4348-AB16-5C25A33F313C}" srcOrd="0" destOrd="0" parTransId="{4CFA8774-F10C-4DC6-A450-D3A7A194A115}" sibTransId="{26A6E15D-7DE6-45D8-9F89-968C81CDDAE5}"/>
    <dgm:cxn modelId="{57DCC15B-CA25-460F-8DCE-5386FEDD49F1}" type="presOf" srcId="{D9A0B781-39A6-4486-BF09-D5F6CA260765}" destId="{3CD244E7-7F90-45A4-A062-96F6D35939F1}" srcOrd="0" destOrd="0" presId="urn:microsoft.com/office/officeart/2005/8/layout/hList7"/>
    <dgm:cxn modelId="{411B831C-1EBD-47EE-BA35-ACD4293E28AB}" type="presOf" srcId="{31DDDB45-20B3-4348-AB16-5C25A33F313C}" destId="{DF5347F9-168D-4F5E-8B69-AC7AC2CBB50C}" srcOrd="0" destOrd="0" presId="urn:microsoft.com/office/officeart/2005/8/layout/hList7"/>
    <dgm:cxn modelId="{57C9132C-EDA5-4A7E-A7CE-E96DCC2C7900}" srcId="{72AA3354-444F-4EF7-A347-804F377795F9}" destId="{D9A0B781-39A6-4486-BF09-D5F6CA260765}" srcOrd="1" destOrd="0" parTransId="{6E695EBF-C0BD-4C40-A512-A4D99ABCC1E5}" sibTransId="{28817DF8-73FC-4361-9BAF-E68AADD3F54E}"/>
    <dgm:cxn modelId="{4D81F77C-9B6F-4DC7-8A2F-044E6BAA99D7}" type="presOf" srcId="{31DDDB45-20B3-4348-AB16-5C25A33F313C}" destId="{FD097DF5-099B-4F68-A577-7581B872F6CE}" srcOrd="1" destOrd="0" presId="urn:microsoft.com/office/officeart/2005/8/layout/hList7"/>
    <dgm:cxn modelId="{F03E2104-D906-40CD-B0B1-10214A5B2DCA}" type="presParOf" srcId="{FB09FB1D-15EB-4B62-B6B6-3503A280C1FF}" destId="{E9CE4F8E-4293-4F30-BA9D-7A6C890468A9}" srcOrd="0" destOrd="0" presId="urn:microsoft.com/office/officeart/2005/8/layout/hList7"/>
    <dgm:cxn modelId="{D2C8A7AE-9B79-4D22-93E9-D8CE0D85E453}" type="presParOf" srcId="{FB09FB1D-15EB-4B62-B6B6-3503A280C1FF}" destId="{0282849B-BD5C-44D6-AFA9-A06EEA0DA5EE}" srcOrd="1" destOrd="0" presId="urn:microsoft.com/office/officeart/2005/8/layout/hList7"/>
    <dgm:cxn modelId="{90EDF22B-CCD4-48A8-9CB1-DD5FBDF1F3BB}" type="presParOf" srcId="{0282849B-BD5C-44D6-AFA9-A06EEA0DA5EE}" destId="{49175443-BF5B-4756-A5F7-7731108AD85E}" srcOrd="0" destOrd="0" presId="urn:microsoft.com/office/officeart/2005/8/layout/hList7"/>
    <dgm:cxn modelId="{C1BC6134-052C-484C-876A-3822986B9AF1}" type="presParOf" srcId="{49175443-BF5B-4756-A5F7-7731108AD85E}" destId="{DF5347F9-168D-4F5E-8B69-AC7AC2CBB50C}" srcOrd="0" destOrd="0" presId="urn:microsoft.com/office/officeart/2005/8/layout/hList7"/>
    <dgm:cxn modelId="{681C4193-5D05-40F9-91BA-B57B0A68F47E}" type="presParOf" srcId="{49175443-BF5B-4756-A5F7-7731108AD85E}" destId="{FD097DF5-099B-4F68-A577-7581B872F6CE}" srcOrd="1" destOrd="0" presId="urn:microsoft.com/office/officeart/2005/8/layout/hList7"/>
    <dgm:cxn modelId="{19688E65-A705-4EBC-A4BB-82AE123E7D3E}" type="presParOf" srcId="{49175443-BF5B-4756-A5F7-7731108AD85E}" destId="{88E8F915-5883-43F3-94F7-7049968E59D2}" srcOrd="2" destOrd="0" presId="urn:microsoft.com/office/officeart/2005/8/layout/hList7"/>
    <dgm:cxn modelId="{F61994FE-55A3-44CE-9217-7328D359E96C}" type="presParOf" srcId="{49175443-BF5B-4756-A5F7-7731108AD85E}" destId="{242B3313-6AC1-48E9-8726-4CE40721CB06}" srcOrd="3" destOrd="0" presId="urn:microsoft.com/office/officeart/2005/8/layout/hList7"/>
    <dgm:cxn modelId="{4C307A2A-6B47-4C30-AEDC-0E87739C2CE3}" type="presParOf" srcId="{0282849B-BD5C-44D6-AFA9-A06EEA0DA5EE}" destId="{C749B540-6252-4065-A5A6-E70DA9BEF177}" srcOrd="1" destOrd="0" presId="urn:microsoft.com/office/officeart/2005/8/layout/hList7"/>
    <dgm:cxn modelId="{C0A932F8-A79C-414E-B0FF-F2CC3B67FAC3}" type="presParOf" srcId="{0282849B-BD5C-44D6-AFA9-A06EEA0DA5EE}" destId="{4160D612-2EDE-44DE-B67D-DE7DA2896D10}" srcOrd="2" destOrd="0" presId="urn:microsoft.com/office/officeart/2005/8/layout/hList7"/>
    <dgm:cxn modelId="{FA2F292D-7D04-4687-8D11-48A948D0D343}" type="presParOf" srcId="{4160D612-2EDE-44DE-B67D-DE7DA2896D10}" destId="{3CD244E7-7F90-45A4-A062-96F6D35939F1}" srcOrd="0" destOrd="0" presId="urn:microsoft.com/office/officeart/2005/8/layout/hList7"/>
    <dgm:cxn modelId="{CF71D7B4-F02E-4C63-90D6-263E7B1B7626}" type="presParOf" srcId="{4160D612-2EDE-44DE-B67D-DE7DA2896D10}" destId="{A0C30C16-CE33-4B42-BCDE-82CA36644C61}" srcOrd="1" destOrd="0" presId="urn:microsoft.com/office/officeart/2005/8/layout/hList7"/>
    <dgm:cxn modelId="{9560A1FD-08BF-4444-9EC7-B2110A256559}" type="presParOf" srcId="{4160D612-2EDE-44DE-B67D-DE7DA2896D10}" destId="{EBD6AC73-AD7C-4A7E-81A8-35681032209E}" srcOrd="2" destOrd="0" presId="urn:microsoft.com/office/officeart/2005/8/layout/hList7"/>
    <dgm:cxn modelId="{C9B6BAB4-F1FF-4714-9CFD-32DCCC707DB2}" type="presParOf" srcId="{4160D612-2EDE-44DE-B67D-DE7DA2896D10}" destId="{DD529032-042C-4DDF-89EB-9BC3F5A18EE3}" srcOrd="3" destOrd="0" presId="urn:microsoft.com/office/officeart/2005/8/layout/hList7"/>
    <dgm:cxn modelId="{22050FCD-58C1-404F-B667-211C3782CC82}" type="presParOf" srcId="{0282849B-BD5C-44D6-AFA9-A06EEA0DA5EE}" destId="{751D1908-E82D-4E8C-ADA5-4A8A2E2B0B81}" srcOrd="3" destOrd="0" presId="urn:microsoft.com/office/officeart/2005/8/layout/hList7"/>
    <dgm:cxn modelId="{AF95DE2F-E0F9-4446-AE85-6973232FFE04}" type="presParOf" srcId="{0282849B-BD5C-44D6-AFA9-A06EEA0DA5EE}" destId="{9079F36F-EBC5-4E06-B547-C99D71EAF00B}" srcOrd="4" destOrd="0" presId="urn:microsoft.com/office/officeart/2005/8/layout/hList7"/>
    <dgm:cxn modelId="{B2FA7018-5447-43DC-861A-50D6A9CC4EC2}" type="presParOf" srcId="{9079F36F-EBC5-4E06-B547-C99D71EAF00B}" destId="{555AC27D-8931-438D-973E-526DA58EAE78}" srcOrd="0" destOrd="0" presId="urn:microsoft.com/office/officeart/2005/8/layout/hList7"/>
    <dgm:cxn modelId="{D240B1E6-86EB-4A7A-AB38-58DD49DFA3A0}" type="presParOf" srcId="{9079F36F-EBC5-4E06-B547-C99D71EAF00B}" destId="{9879B796-E895-48C9-AAC6-A5B098F6D2F8}" srcOrd="1" destOrd="0" presId="urn:microsoft.com/office/officeart/2005/8/layout/hList7"/>
    <dgm:cxn modelId="{7D0BF61E-3C31-4AC4-B50C-B51329EC3BA5}" type="presParOf" srcId="{9079F36F-EBC5-4E06-B547-C99D71EAF00B}" destId="{23177659-D1F2-4D60-BB8C-855AC007DDCF}" srcOrd="2" destOrd="0" presId="urn:microsoft.com/office/officeart/2005/8/layout/hList7"/>
    <dgm:cxn modelId="{D48C5701-053E-4DD6-9013-FBF4A1A4DA1B}" type="presParOf" srcId="{9079F36F-EBC5-4E06-B547-C99D71EAF00B}" destId="{BAC47093-8284-4DB0-A292-30E5C2B10E88}" srcOrd="3" destOrd="0" presId="urn:microsoft.com/office/officeart/2005/8/layout/hList7"/>
  </dgm:cxnLst>
  <dgm:bg/>
  <dgm:whole/>
</dgm:dataModel>
</file>

<file path=ppt/diagrams/data3.xml><?xml version="1.0" encoding="utf-8"?>
<dgm:dataModel xmlns:dgm="http://schemas.openxmlformats.org/drawingml/2006/diagram" xmlns:a="http://schemas.openxmlformats.org/drawingml/2006/main">
  <dgm:ptLst>
    <dgm:pt modelId="{8387F48B-D355-4101-9601-308E9636CA7F}" type="doc">
      <dgm:prSet loTypeId="urn:microsoft.com/office/officeart/2005/8/layout/hList7" loCatId="list" qsTypeId="urn:microsoft.com/office/officeart/2005/8/quickstyle/simple3" qsCatId="simple" csTypeId="urn:microsoft.com/office/officeart/2005/8/colors/accent3_4" csCatId="accent3" phldr="1"/>
      <dgm:spPr/>
    </dgm:pt>
    <dgm:pt modelId="{F6E291FE-7876-44CB-8E77-383E3795E674}">
      <dgm:prSet phldrT="[Text]"/>
      <dgm:spPr/>
      <dgm:t>
        <a:bodyPr/>
        <a:lstStyle/>
        <a:p>
          <a:r>
            <a:rPr lang="en-US" dirty="0" smtClean="0">
              <a:latin typeface="Algerian" pitchFamily="82" charset="0"/>
            </a:rPr>
            <a:t>7.</a:t>
          </a:r>
          <a:r>
            <a:rPr lang="en-US" dirty="0" smtClean="0"/>
            <a:t>EVALUATION:</a:t>
          </a:r>
        </a:p>
        <a:p>
          <a:r>
            <a:rPr lang="en-US" dirty="0" smtClean="0"/>
            <a:t>Evaluate the trained model on a separate test dataset to assess its performance . </a:t>
          </a:r>
          <a:r>
            <a:rPr lang="en-US" dirty="0" err="1" smtClean="0"/>
            <a:t>Metrices</a:t>
          </a:r>
          <a:r>
            <a:rPr lang="en-US" dirty="0" smtClean="0"/>
            <a:t> such as precision  , recall , and F1 score are commonly used to measure  classification performance . </a:t>
          </a:r>
        </a:p>
      </dgm:t>
    </dgm:pt>
    <dgm:pt modelId="{9FC06B57-C0B0-4BF5-BD45-7D2F7A614590}" type="parTrans" cxnId="{709ACF27-5F42-46FA-88CA-41EC3638E335}">
      <dgm:prSet/>
      <dgm:spPr/>
      <dgm:t>
        <a:bodyPr/>
        <a:lstStyle/>
        <a:p>
          <a:endParaRPr lang="en-US"/>
        </a:p>
      </dgm:t>
    </dgm:pt>
    <dgm:pt modelId="{B9CAF429-7167-4BA0-A046-F5AEEAFADDB6}" type="sibTrans" cxnId="{709ACF27-5F42-46FA-88CA-41EC3638E335}">
      <dgm:prSet/>
      <dgm:spPr/>
      <dgm:t>
        <a:bodyPr/>
        <a:lstStyle/>
        <a:p>
          <a:endParaRPr lang="en-US"/>
        </a:p>
      </dgm:t>
    </dgm:pt>
    <dgm:pt modelId="{4258DEBC-1329-4BCB-AB2A-98D2E6BE6735}">
      <dgm:prSet phldrT="[Text]"/>
      <dgm:spPr/>
      <dgm:t>
        <a:bodyPr/>
        <a:lstStyle/>
        <a:p>
          <a:r>
            <a:rPr lang="en-US" dirty="0" smtClean="0">
              <a:latin typeface="Algerian" pitchFamily="82" charset="0"/>
            </a:rPr>
            <a:t>8.</a:t>
          </a:r>
          <a:r>
            <a:rPr lang="en-US" dirty="0" smtClean="0"/>
            <a:t>FINE- TUNING:</a:t>
          </a:r>
        </a:p>
        <a:p>
          <a:r>
            <a:rPr lang="en-US" dirty="0" smtClean="0"/>
            <a:t>Fine-tune the model based on the evaluation results to improve its performance. This may involve adjusting </a:t>
          </a:r>
          <a:r>
            <a:rPr lang="en-US" dirty="0" err="1" smtClean="0"/>
            <a:t>hyperparameters</a:t>
          </a:r>
          <a:r>
            <a:rPr lang="en-US" dirty="0" smtClean="0"/>
            <a:t>  , using </a:t>
          </a:r>
          <a:r>
            <a:rPr lang="en-US" dirty="0" smtClean="0"/>
            <a:t>techniques like cross validation, or collecting more training data.</a:t>
          </a:r>
          <a:endParaRPr lang="en-US" dirty="0"/>
        </a:p>
      </dgm:t>
    </dgm:pt>
    <dgm:pt modelId="{5BFE303F-2A0A-4B4A-8BE3-FE7007D2345F}" type="parTrans" cxnId="{C6DE0EC0-8772-4E80-BD3C-B526B42C58B7}">
      <dgm:prSet/>
      <dgm:spPr/>
      <dgm:t>
        <a:bodyPr/>
        <a:lstStyle/>
        <a:p>
          <a:endParaRPr lang="en-US"/>
        </a:p>
      </dgm:t>
    </dgm:pt>
    <dgm:pt modelId="{25A2276B-362C-42A6-8640-16BC1D0B39F9}" type="sibTrans" cxnId="{C6DE0EC0-8772-4E80-BD3C-B526B42C58B7}">
      <dgm:prSet/>
      <dgm:spPr/>
      <dgm:t>
        <a:bodyPr/>
        <a:lstStyle/>
        <a:p>
          <a:endParaRPr lang="en-US"/>
        </a:p>
      </dgm:t>
    </dgm:pt>
    <dgm:pt modelId="{F9A32C2C-DB3A-4F06-BF49-4D3EF429AA7A}">
      <dgm:prSet phldrT="[Text]"/>
      <dgm:spPr/>
      <dgm:t>
        <a:bodyPr/>
        <a:lstStyle/>
        <a:p>
          <a:r>
            <a:rPr lang="en-US" dirty="0" smtClean="0">
              <a:latin typeface="Algerian" pitchFamily="82" charset="0"/>
            </a:rPr>
            <a:t>8</a:t>
          </a:r>
          <a:r>
            <a:rPr lang="en-US" dirty="0" smtClean="0"/>
            <a:t>.DEPLOYMENT:</a:t>
          </a:r>
        </a:p>
        <a:p>
          <a:r>
            <a:rPr lang="en-US" dirty="0" smtClean="0"/>
            <a:t>Deploy the trained model to recognize hate speech in real-time social media streams. This may involve integrating the model into existing social media platforms or developing  standalone applications . </a:t>
          </a:r>
          <a:endParaRPr lang="en-US" dirty="0"/>
        </a:p>
      </dgm:t>
    </dgm:pt>
    <dgm:pt modelId="{96FB798B-11F5-4446-BA78-5C72C5B38B52}" type="parTrans" cxnId="{BC1DCE31-9773-4E44-9B30-C12FA9B5583F}">
      <dgm:prSet/>
      <dgm:spPr/>
      <dgm:t>
        <a:bodyPr/>
        <a:lstStyle/>
        <a:p>
          <a:endParaRPr lang="en-US"/>
        </a:p>
      </dgm:t>
    </dgm:pt>
    <dgm:pt modelId="{2B24A982-A0B9-4AAD-B09C-06BF605A13B4}" type="sibTrans" cxnId="{BC1DCE31-9773-4E44-9B30-C12FA9B5583F}">
      <dgm:prSet/>
      <dgm:spPr/>
      <dgm:t>
        <a:bodyPr/>
        <a:lstStyle/>
        <a:p>
          <a:endParaRPr lang="en-US"/>
        </a:p>
      </dgm:t>
    </dgm:pt>
    <dgm:pt modelId="{38355001-1834-44F0-AE7E-825B480236A9}" type="pres">
      <dgm:prSet presAssocID="{8387F48B-D355-4101-9601-308E9636CA7F}" presName="Name0" presStyleCnt="0">
        <dgm:presLayoutVars>
          <dgm:dir/>
          <dgm:resizeHandles val="exact"/>
        </dgm:presLayoutVars>
      </dgm:prSet>
      <dgm:spPr/>
    </dgm:pt>
    <dgm:pt modelId="{369773AD-13DC-48C4-B733-F2C3995B4BA1}" type="pres">
      <dgm:prSet presAssocID="{8387F48B-D355-4101-9601-308E9636CA7F}" presName="fgShape" presStyleLbl="fgShp" presStyleIdx="0" presStyleCnt="1"/>
      <dgm:spPr/>
    </dgm:pt>
    <dgm:pt modelId="{3335C083-ED38-444C-BA14-D3F4FEC69F16}" type="pres">
      <dgm:prSet presAssocID="{8387F48B-D355-4101-9601-308E9636CA7F}" presName="linComp" presStyleCnt="0"/>
      <dgm:spPr/>
    </dgm:pt>
    <dgm:pt modelId="{A561957B-7EE7-4277-8553-D13F42A0F0D2}" type="pres">
      <dgm:prSet presAssocID="{F6E291FE-7876-44CB-8E77-383E3795E674}" presName="compNode" presStyleCnt="0"/>
      <dgm:spPr/>
    </dgm:pt>
    <dgm:pt modelId="{BAFD0DF6-F9BD-4CD2-83BF-73767284A9B0}" type="pres">
      <dgm:prSet presAssocID="{F6E291FE-7876-44CB-8E77-383E3795E674}" presName="bkgdShape" presStyleLbl="node1" presStyleIdx="0" presStyleCnt="3"/>
      <dgm:spPr/>
      <dgm:t>
        <a:bodyPr/>
        <a:lstStyle/>
        <a:p>
          <a:endParaRPr lang="en-US"/>
        </a:p>
      </dgm:t>
    </dgm:pt>
    <dgm:pt modelId="{483D5A8F-6BE2-4388-89AD-75A0C9A4CB71}" type="pres">
      <dgm:prSet presAssocID="{F6E291FE-7876-44CB-8E77-383E3795E674}" presName="nodeTx" presStyleLbl="node1" presStyleIdx="0" presStyleCnt="3">
        <dgm:presLayoutVars>
          <dgm:bulletEnabled val="1"/>
        </dgm:presLayoutVars>
      </dgm:prSet>
      <dgm:spPr/>
      <dgm:t>
        <a:bodyPr/>
        <a:lstStyle/>
        <a:p>
          <a:endParaRPr lang="en-US"/>
        </a:p>
      </dgm:t>
    </dgm:pt>
    <dgm:pt modelId="{2963B359-14B1-4CAE-B5A0-D9E2600A6E36}" type="pres">
      <dgm:prSet presAssocID="{F6E291FE-7876-44CB-8E77-383E3795E674}" presName="invisiNode" presStyleLbl="node1" presStyleIdx="0" presStyleCnt="3"/>
      <dgm:spPr/>
    </dgm:pt>
    <dgm:pt modelId="{8460F178-5506-4B63-8500-FD2E20E7CC81}" type="pres">
      <dgm:prSet presAssocID="{F6E291FE-7876-44CB-8E77-383E3795E674}" presName="imagNode" presStyleLbl="fgImgPlace1" presStyleIdx="0" presStyleCnt="3"/>
      <dgm:spPr>
        <a:blipFill rotWithShape="0">
          <a:blip xmlns:r="http://schemas.openxmlformats.org/officeDocument/2006/relationships" r:embed="rId1"/>
          <a:stretch>
            <a:fillRect/>
          </a:stretch>
        </a:blipFill>
      </dgm:spPr>
    </dgm:pt>
    <dgm:pt modelId="{E5604204-94BF-441C-98BE-3BAD9A6BEC20}" type="pres">
      <dgm:prSet presAssocID="{B9CAF429-7167-4BA0-A046-F5AEEAFADDB6}" presName="sibTrans" presStyleLbl="sibTrans2D1" presStyleIdx="0" presStyleCnt="0"/>
      <dgm:spPr/>
      <dgm:t>
        <a:bodyPr/>
        <a:lstStyle/>
        <a:p>
          <a:endParaRPr lang="en-US"/>
        </a:p>
      </dgm:t>
    </dgm:pt>
    <dgm:pt modelId="{B512033D-65B7-4A51-B49E-105DA984B7EC}" type="pres">
      <dgm:prSet presAssocID="{4258DEBC-1329-4BCB-AB2A-98D2E6BE6735}" presName="compNode" presStyleCnt="0"/>
      <dgm:spPr/>
    </dgm:pt>
    <dgm:pt modelId="{83C37FAA-0E98-4203-8B8B-E807A8398F95}" type="pres">
      <dgm:prSet presAssocID="{4258DEBC-1329-4BCB-AB2A-98D2E6BE6735}" presName="bkgdShape" presStyleLbl="node1" presStyleIdx="1" presStyleCnt="3"/>
      <dgm:spPr/>
      <dgm:t>
        <a:bodyPr/>
        <a:lstStyle/>
        <a:p>
          <a:endParaRPr lang="en-US"/>
        </a:p>
      </dgm:t>
    </dgm:pt>
    <dgm:pt modelId="{2BF3A62A-C055-4D09-974E-BA40E8432BDD}" type="pres">
      <dgm:prSet presAssocID="{4258DEBC-1329-4BCB-AB2A-98D2E6BE6735}" presName="nodeTx" presStyleLbl="node1" presStyleIdx="1" presStyleCnt="3">
        <dgm:presLayoutVars>
          <dgm:bulletEnabled val="1"/>
        </dgm:presLayoutVars>
      </dgm:prSet>
      <dgm:spPr/>
      <dgm:t>
        <a:bodyPr/>
        <a:lstStyle/>
        <a:p>
          <a:endParaRPr lang="en-US"/>
        </a:p>
      </dgm:t>
    </dgm:pt>
    <dgm:pt modelId="{57C8206E-3627-42D7-A5CC-FD3ACC61C6AB}" type="pres">
      <dgm:prSet presAssocID="{4258DEBC-1329-4BCB-AB2A-98D2E6BE6735}" presName="invisiNode" presStyleLbl="node1" presStyleIdx="1" presStyleCnt="3"/>
      <dgm:spPr/>
    </dgm:pt>
    <dgm:pt modelId="{B333BBAD-330D-44CD-8359-B05D6EF989D1}" type="pres">
      <dgm:prSet presAssocID="{4258DEBC-1329-4BCB-AB2A-98D2E6BE6735}" presName="imagNode" presStyleLbl="fgImgPlace1" presStyleIdx="1" presStyleCnt="3"/>
      <dgm:spPr>
        <a:blipFill rotWithShape="0">
          <a:blip xmlns:r="http://schemas.openxmlformats.org/officeDocument/2006/relationships" r:embed="rId2"/>
          <a:stretch>
            <a:fillRect/>
          </a:stretch>
        </a:blipFill>
      </dgm:spPr>
    </dgm:pt>
    <dgm:pt modelId="{831D7D76-08C9-4958-B52B-96DE0BE2C5A9}" type="pres">
      <dgm:prSet presAssocID="{25A2276B-362C-42A6-8640-16BC1D0B39F9}" presName="sibTrans" presStyleLbl="sibTrans2D1" presStyleIdx="0" presStyleCnt="0"/>
      <dgm:spPr/>
      <dgm:t>
        <a:bodyPr/>
        <a:lstStyle/>
        <a:p>
          <a:endParaRPr lang="en-US"/>
        </a:p>
      </dgm:t>
    </dgm:pt>
    <dgm:pt modelId="{2F79201B-2B7B-429F-9F26-B25E97C213C2}" type="pres">
      <dgm:prSet presAssocID="{F9A32C2C-DB3A-4F06-BF49-4D3EF429AA7A}" presName="compNode" presStyleCnt="0"/>
      <dgm:spPr/>
    </dgm:pt>
    <dgm:pt modelId="{2922AAAC-68DF-4A37-9FA5-6C5FBB58264A}" type="pres">
      <dgm:prSet presAssocID="{F9A32C2C-DB3A-4F06-BF49-4D3EF429AA7A}" presName="bkgdShape" presStyleLbl="node1" presStyleIdx="2" presStyleCnt="3"/>
      <dgm:spPr/>
      <dgm:t>
        <a:bodyPr/>
        <a:lstStyle/>
        <a:p>
          <a:endParaRPr lang="en-US"/>
        </a:p>
      </dgm:t>
    </dgm:pt>
    <dgm:pt modelId="{5DF4E61C-DBA6-4BA6-A2BB-01150577A98A}" type="pres">
      <dgm:prSet presAssocID="{F9A32C2C-DB3A-4F06-BF49-4D3EF429AA7A}" presName="nodeTx" presStyleLbl="node1" presStyleIdx="2" presStyleCnt="3">
        <dgm:presLayoutVars>
          <dgm:bulletEnabled val="1"/>
        </dgm:presLayoutVars>
      </dgm:prSet>
      <dgm:spPr/>
      <dgm:t>
        <a:bodyPr/>
        <a:lstStyle/>
        <a:p>
          <a:endParaRPr lang="en-US"/>
        </a:p>
      </dgm:t>
    </dgm:pt>
    <dgm:pt modelId="{37641D02-294E-4DC4-BD77-C1A7C5FA628E}" type="pres">
      <dgm:prSet presAssocID="{F9A32C2C-DB3A-4F06-BF49-4D3EF429AA7A}" presName="invisiNode" presStyleLbl="node1" presStyleIdx="2" presStyleCnt="3"/>
      <dgm:spPr/>
    </dgm:pt>
    <dgm:pt modelId="{DD1EE8FE-BD8F-4C1E-B44A-01901327AEF8}" type="pres">
      <dgm:prSet presAssocID="{F9A32C2C-DB3A-4F06-BF49-4D3EF429AA7A}" presName="imagNode" presStyleLbl="fgImgPlace1" presStyleIdx="2" presStyleCnt="3"/>
      <dgm:spPr>
        <a:blipFill rotWithShape="0">
          <a:blip xmlns:r="http://schemas.openxmlformats.org/officeDocument/2006/relationships" r:embed="rId3"/>
          <a:stretch>
            <a:fillRect/>
          </a:stretch>
        </a:blipFill>
      </dgm:spPr>
    </dgm:pt>
  </dgm:ptLst>
  <dgm:cxnLst>
    <dgm:cxn modelId="{C53A3570-B38F-4969-8DBF-2683B3D4A52E}" type="presOf" srcId="{F6E291FE-7876-44CB-8E77-383E3795E674}" destId="{BAFD0DF6-F9BD-4CD2-83BF-73767284A9B0}" srcOrd="0" destOrd="0" presId="urn:microsoft.com/office/officeart/2005/8/layout/hList7"/>
    <dgm:cxn modelId="{59BD211D-DE57-4CCC-9327-4B73BB9F8BBC}" type="presOf" srcId="{F9A32C2C-DB3A-4F06-BF49-4D3EF429AA7A}" destId="{2922AAAC-68DF-4A37-9FA5-6C5FBB58264A}" srcOrd="0" destOrd="0" presId="urn:microsoft.com/office/officeart/2005/8/layout/hList7"/>
    <dgm:cxn modelId="{BC1DCE31-9773-4E44-9B30-C12FA9B5583F}" srcId="{8387F48B-D355-4101-9601-308E9636CA7F}" destId="{F9A32C2C-DB3A-4F06-BF49-4D3EF429AA7A}" srcOrd="2" destOrd="0" parTransId="{96FB798B-11F5-4446-BA78-5C72C5B38B52}" sibTransId="{2B24A982-A0B9-4AAD-B09C-06BF605A13B4}"/>
    <dgm:cxn modelId="{B3E30405-3CB5-41E4-A825-7BD2B4ACF907}" type="presOf" srcId="{F9A32C2C-DB3A-4F06-BF49-4D3EF429AA7A}" destId="{5DF4E61C-DBA6-4BA6-A2BB-01150577A98A}" srcOrd="1" destOrd="0" presId="urn:microsoft.com/office/officeart/2005/8/layout/hList7"/>
    <dgm:cxn modelId="{0E24BD35-5ABA-4E54-BA17-CB6E5BE943D2}" type="presOf" srcId="{25A2276B-362C-42A6-8640-16BC1D0B39F9}" destId="{831D7D76-08C9-4958-B52B-96DE0BE2C5A9}" srcOrd="0" destOrd="0" presId="urn:microsoft.com/office/officeart/2005/8/layout/hList7"/>
    <dgm:cxn modelId="{C952BAC7-B95A-43E8-97E1-9D544742EA2E}" type="presOf" srcId="{F6E291FE-7876-44CB-8E77-383E3795E674}" destId="{483D5A8F-6BE2-4388-89AD-75A0C9A4CB71}" srcOrd="1" destOrd="0" presId="urn:microsoft.com/office/officeart/2005/8/layout/hList7"/>
    <dgm:cxn modelId="{3CF59895-68ED-4969-B1CF-F5B08370C4A4}" type="presOf" srcId="{4258DEBC-1329-4BCB-AB2A-98D2E6BE6735}" destId="{2BF3A62A-C055-4D09-974E-BA40E8432BDD}" srcOrd="1" destOrd="0" presId="urn:microsoft.com/office/officeart/2005/8/layout/hList7"/>
    <dgm:cxn modelId="{F01CB84E-461D-4BFA-A247-556622CC4042}" type="presOf" srcId="{B9CAF429-7167-4BA0-A046-F5AEEAFADDB6}" destId="{E5604204-94BF-441C-98BE-3BAD9A6BEC20}" srcOrd="0" destOrd="0" presId="urn:microsoft.com/office/officeart/2005/8/layout/hList7"/>
    <dgm:cxn modelId="{709ACF27-5F42-46FA-88CA-41EC3638E335}" srcId="{8387F48B-D355-4101-9601-308E9636CA7F}" destId="{F6E291FE-7876-44CB-8E77-383E3795E674}" srcOrd="0" destOrd="0" parTransId="{9FC06B57-C0B0-4BF5-BD45-7D2F7A614590}" sibTransId="{B9CAF429-7167-4BA0-A046-F5AEEAFADDB6}"/>
    <dgm:cxn modelId="{C6DE0EC0-8772-4E80-BD3C-B526B42C58B7}" srcId="{8387F48B-D355-4101-9601-308E9636CA7F}" destId="{4258DEBC-1329-4BCB-AB2A-98D2E6BE6735}" srcOrd="1" destOrd="0" parTransId="{5BFE303F-2A0A-4B4A-8BE3-FE7007D2345F}" sibTransId="{25A2276B-362C-42A6-8640-16BC1D0B39F9}"/>
    <dgm:cxn modelId="{012BC4C4-61B1-41E9-B592-0786FB67361B}" type="presOf" srcId="{8387F48B-D355-4101-9601-308E9636CA7F}" destId="{38355001-1834-44F0-AE7E-825B480236A9}" srcOrd="0" destOrd="0" presId="urn:microsoft.com/office/officeart/2005/8/layout/hList7"/>
    <dgm:cxn modelId="{3A9430E8-A212-4BA3-922C-04F9B705D2EE}" type="presOf" srcId="{4258DEBC-1329-4BCB-AB2A-98D2E6BE6735}" destId="{83C37FAA-0E98-4203-8B8B-E807A8398F95}" srcOrd="0" destOrd="0" presId="urn:microsoft.com/office/officeart/2005/8/layout/hList7"/>
    <dgm:cxn modelId="{97D5CA99-A113-42FD-A311-FEFB658DF67D}" type="presParOf" srcId="{38355001-1834-44F0-AE7E-825B480236A9}" destId="{369773AD-13DC-48C4-B733-F2C3995B4BA1}" srcOrd="0" destOrd="0" presId="urn:microsoft.com/office/officeart/2005/8/layout/hList7"/>
    <dgm:cxn modelId="{2DBFF580-0AF9-4AA2-AA84-A7457ED2D6B4}" type="presParOf" srcId="{38355001-1834-44F0-AE7E-825B480236A9}" destId="{3335C083-ED38-444C-BA14-D3F4FEC69F16}" srcOrd="1" destOrd="0" presId="urn:microsoft.com/office/officeart/2005/8/layout/hList7"/>
    <dgm:cxn modelId="{AB045C79-716E-46CA-AEA4-B020082BCFD8}" type="presParOf" srcId="{3335C083-ED38-444C-BA14-D3F4FEC69F16}" destId="{A561957B-7EE7-4277-8553-D13F42A0F0D2}" srcOrd="0" destOrd="0" presId="urn:microsoft.com/office/officeart/2005/8/layout/hList7"/>
    <dgm:cxn modelId="{20BB2EAB-432C-4A90-9E5B-47EA8D19D752}" type="presParOf" srcId="{A561957B-7EE7-4277-8553-D13F42A0F0D2}" destId="{BAFD0DF6-F9BD-4CD2-83BF-73767284A9B0}" srcOrd="0" destOrd="0" presId="urn:microsoft.com/office/officeart/2005/8/layout/hList7"/>
    <dgm:cxn modelId="{B51C1A45-FAC1-4411-8AB4-315AEE05086D}" type="presParOf" srcId="{A561957B-7EE7-4277-8553-D13F42A0F0D2}" destId="{483D5A8F-6BE2-4388-89AD-75A0C9A4CB71}" srcOrd="1" destOrd="0" presId="urn:microsoft.com/office/officeart/2005/8/layout/hList7"/>
    <dgm:cxn modelId="{E2081B6A-41CB-4301-A466-9BE4D681AFFC}" type="presParOf" srcId="{A561957B-7EE7-4277-8553-D13F42A0F0D2}" destId="{2963B359-14B1-4CAE-B5A0-D9E2600A6E36}" srcOrd="2" destOrd="0" presId="urn:microsoft.com/office/officeart/2005/8/layout/hList7"/>
    <dgm:cxn modelId="{8D31882F-ECAD-4FA7-AB02-8C3934AE22E0}" type="presParOf" srcId="{A561957B-7EE7-4277-8553-D13F42A0F0D2}" destId="{8460F178-5506-4B63-8500-FD2E20E7CC81}" srcOrd="3" destOrd="0" presId="urn:microsoft.com/office/officeart/2005/8/layout/hList7"/>
    <dgm:cxn modelId="{6E7C0177-B1C0-46A6-8B03-2DEB3393E865}" type="presParOf" srcId="{3335C083-ED38-444C-BA14-D3F4FEC69F16}" destId="{E5604204-94BF-441C-98BE-3BAD9A6BEC20}" srcOrd="1" destOrd="0" presId="urn:microsoft.com/office/officeart/2005/8/layout/hList7"/>
    <dgm:cxn modelId="{A78FCED1-75BC-4E3C-A551-BCB405A0D164}" type="presParOf" srcId="{3335C083-ED38-444C-BA14-D3F4FEC69F16}" destId="{B512033D-65B7-4A51-B49E-105DA984B7EC}" srcOrd="2" destOrd="0" presId="urn:microsoft.com/office/officeart/2005/8/layout/hList7"/>
    <dgm:cxn modelId="{17F9AC70-1172-4805-9A5C-3A74189E5F3B}" type="presParOf" srcId="{B512033D-65B7-4A51-B49E-105DA984B7EC}" destId="{83C37FAA-0E98-4203-8B8B-E807A8398F95}" srcOrd="0" destOrd="0" presId="urn:microsoft.com/office/officeart/2005/8/layout/hList7"/>
    <dgm:cxn modelId="{117D82DA-B635-4F30-9A41-11734546450B}" type="presParOf" srcId="{B512033D-65B7-4A51-B49E-105DA984B7EC}" destId="{2BF3A62A-C055-4D09-974E-BA40E8432BDD}" srcOrd="1" destOrd="0" presId="urn:microsoft.com/office/officeart/2005/8/layout/hList7"/>
    <dgm:cxn modelId="{6BCF07D5-FE95-42B6-A417-F11CAC3EAB72}" type="presParOf" srcId="{B512033D-65B7-4A51-B49E-105DA984B7EC}" destId="{57C8206E-3627-42D7-A5CC-FD3ACC61C6AB}" srcOrd="2" destOrd="0" presId="urn:microsoft.com/office/officeart/2005/8/layout/hList7"/>
    <dgm:cxn modelId="{7E715888-746C-4D3E-963D-903EAD337ACA}" type="presParOf" srcId="{B512033D-65B7-4A51-B49E-105DA984B7EC}" destId="{B333BBAD-330D-44CD-8359-B05D6EF989D1}" srcOrd="3" destOrd="0" presId="urn:microsoft.com/office/officeart/2005/8/layout/hList7"/>
    <dgm:cxn modelId="{3DD8CD84-92C8-4C49-A0E4-B567BD87A9BE}" type="presParOf" srcId="{3335C083-ED38-444C-BA14-D3F4FEC69F16}" destId="{831D7D76-08C9-4958-B52B-96DE0BE2C5A9}" srcOrd="3" destOrd="0" presId="urn:microsoft.com/office/officeart/2005/8/layout/hList7"/>
    <dgm:cxn modelId="{8B1D17BF-DBE8-4570-BCD8-492A97C2E935}" type="presParOf" srcId="{3335C083-ED38-444C-BA14-D3F4FEC69F16}" destId="{2F79201B-2B7B-429F-9F26-B25E97C213C2}" srcOrd="4" destOrd="0" presId="urn:microsoft.com/office/officeart/2005/8/layout/hList7"/>
    <dgm:cxn modelId="{505BBB2E-D913-4C9C-A680-320DB6685D0D}" type="presParOf" srcId="{2F79201B-2B7B-429F-9F26-B25E97C213C2}" destId="{2922AAAC-68DF-4A37-9FA5-6C5FBB58264A}" srcOrd="0" destOrd="0" presId="urn:microsoft.com/office/officeart/2005/8/layout/hList7"/>
    <dgm:cxn modelId="{477D0A86-63EF-42EB-B110-7564F0D5407D}" type="presParOf" srcId="{2F79201B-2B7B-429F-9F26-B25E97C213C2}" destId="{5DF4E61C-DBA6-4BA6-A2BB-01150577A98A}" srcOrd="1" destOrd="0" presId="urn:microsoft.com/office/officeart/2005/8/layout/hList7"/>
    <dgm:cxn modelId="{2B9D768F-D1CF-475A-9C8D-04B5CF692027}" type="presParOf" srcId="{2F79201B-2B7B-429F-9F26-B25E97C213C2}" destId="{37641D02-294E-4DC4-BD77-C1A7C5FA628E}" srcOrd="2" destOrd="0" presId="urn:microsoft.com/office/officeart/2005/8/layout/hList7"/>
    <dgm:cxn modelId="{16E142D0-7193-4502-B4D9-B325A6F4F18A}" type="presParOf" srcId="{2F79201B-2B7B-429F-9F26-B25E97C213C2}" destId="{DD1EE8FE-BD8F-4C1E-B44A-01901327AEF8}"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FC9E49-250A-4A6E-B655-BECCBDE59188}" type="datetimeFigureOut">
              <a:rPr lang="en-US" smtClean="0"/>
              <a:pPr/>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CE8E5D-4073-4E12-99AB-2F82DDD2CF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E550A55-DC24-4E04-A25A-6E8540AB08CF}" type="datetimeFigureOut">
              <a:rPr lang="en-US" smtClean="0"/>
              <a:pPr/>
              <a:t>4/12/2024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45843-3241-4B58-8D04-5390C0FBF11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550A55-DC24-4E04-A25A-6E8540AB08CF}"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45843-3241-4B58-8D04-5390C0FBF1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145843-3241-4B58-8D04-5390C0FBF11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550A55-DC24-4E04-A25A-6E8540AB08CF}"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E550A55-DC24-4E04-A25A-6E8540AB08CF}"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145843-3241-4B58-8D04-5390C0FBF11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E550A55-DC24-4E04-A25A-6E8540AB08CF}" type="datetimeFigureOut">
              <a:rPr lang="en-US" smtClean="0"/>
              <a:pPr/>
              <a:t>4/12/2024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45843-3241-4B58-8D04-5390C0FBF11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E550A55-DC24-4E04-A25A-6E8540AB08CF}"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45843-3241-4B58-8D04-5390C0FBF11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E550A55-DC24-4E04-A25A-6E8540AB08CF}" type="datetimeFigureOut">
              <a:rPr lang="en-US" smtClean="0"/>
              <a:pPr/>
              <a:t>4/12/2024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145843-3241-4B58-8D04-5390C0FBF11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550A55-DC24-4E04-A25A-6E8540AB08CF}"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145843-3241-4B58-8D04-5390C0FBF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E550A55-DC24-4E04-A25A-6E8540AB08CF}"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145843-3241-4B58-8D04-5390C0FBF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145843-3241-4B58-8D04-5390C0FBF11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E550A55-DC24-4E04-A25A-6E8540AB08CF}" type="datetimeFigureOut">
              <a:rPr lang="en-US" smtClean="0"/>
              <a:pPr/>
              <a:t>4/12/2024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145843-3241-4B58-8D04-5390C0FBF11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E550A55-DC24-4E04-A25A-6E8540AB08CF}" type="datetimeFigureOut">
              <a:rPr lang="en-US" smtClean="0"/>
              <a:pPr/>
              <a:t>4/12/2024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550A55-DC24-4E04-A25A-6E8540AB08CF}" type="datetimeFigureOut">
              <a:rPr lang="en-US" smtClean="0"/>
              <a:pPr/>
              <a:t>4/12/2024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145843-3241-4B58-8D04-5390C0FBF11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7315200" cy="1752600"/>
          </a:xfrm>
        </p:spPr>
        <p:txBody>
          <a:bodyPr>
            <a:normAutofit fontScale="92500" lnSpcReduction="20000"/>
          </a:bodyPr>
          <a:lstStyle/>
          <a:p>
            <a:r>
              <a:rPr lang="en-US" dirty="0" smtClean="0"/>
              <a:t>PREPARED </a:t>
            </a:r>
            <a:r>
              <a:rPr lang="en-US" dirty="0" smtClean="0"/>
              <a:t>by:</a:t>
            </a:r>
          </a:p>
          <a:p>
            <a:r>
              <a:rPr lang="en-US" dirty="0" smtClean="0"/>
              <a:t>              </a:t>
            </a:r>
            <a:r>
              <a:rPr lang="en-US" dirty="0" smtClean="0"/>
              <a:t>AARTHI </a:t>
            </a:r>
            <a:r>
              <a:rPr lang="en-US" dirty="0" smtClean="0"/>
              <a:t>LAKSHMI . R</a:t>
            </a:r>
          </a:p>
          <a:p>
            <a:r>
              <a:rPr lang="en-US" dirty="0" smtClean="0"/>
              <a:t>       </a:t>
            </a:r>
            <a:r>
              <a:rPr lang="en-US" dirty="0" smtClean="0"/>
              <a:t> </a:t>
            </a:r>
            <a:r>
              <a:rPr lang="en-US" dirty="0" smtClean="0"/>
              <a:t>CSE –THIRD YEAR</a:t>
            </a:r>
          </a:p>
          <a:p>
            <a:r>
              <a:rPr lang="en-US" dirty="0" smtClean="0"/>
              <a:t>                 </a:t>
            </a:r>
            <a:r>
              <a:rPr lang="en-US" dirty="0" smtClean="0"/>
              <a:t>REG NO</a:t>
            </a:r>
            <a:r>
              <a:rPr lang="en-US" dirty="0" smtClean="0">
                <a:latin typeface="Arial Black" pitchFamily="34" charset="0"/>
              </a:rPr>
              <a:t>:613521104001</a:t>
            </a:r>
          </a:p>
          <a:p>
            <a:r>
              <a:rPr lang="en-US" dirty="0" smtClean="0">
                <a:latin typeface="Arial Black" pitchFamily="34" charset="0"/>
              </a:rPr>
              <a:t>                    </a:t>
            </a:r>
            <a:endParaRPr lang="en-US" dirty="0" smtClean="0">
              <a:latin typeface="Arial Black" pitchFamily="34" charset="0"/>
            </a:endParaRPr>
          </a:p>
          <a:p>
            <a:r>
              <a:rPr lang="en-US" sz="1500" b="0" dirty="0" smtClean="0">
                <a:latin typeface="Arial Black" pitchFamily="34" charset="0"/>
              </a:rPr>
              <a:t>                        </a:t>
            </a:r>
            <a:endParaRPr lang="en-US" sz="1500" b="0" dirty="0" smtClean="0">
              <a:latin typeface="Arial Black" pitchFamily="34" charset="0"/>
            </a:endParaRPr>
          </a:p>
          <a:p>
            <a:r>
              <a:rPr lang="en-US" sz="1500" b="0" dirty="0" smtClean="0"/>
              <a:t> </a:t>
            </a:r>
            <a:endParaRPr lang="en-US" sz="1500" b="0" dirty="0"/>
          </a:p>
        </p:txBody>
      </p:sp>
      <p:sp>
        <p:nvSpPr>
          <p:cNvPr id="2" name="Title 1"/>
          <p:cNvSpPr>
            <a:spLocks noGrp="1"/>
          </p:cNvSpPr>
          <p:nvPr>
            <p:ph type="ctrTitle"/>
          </p:nvPr>
        </p:nvSpPr>
        <p:spPr/>
        <p:txBody>
          <a:bodyPr>
            <a:normAutofit fontScale="90000"/>
          </a:bodyPr>
          <a:lstStyle/>
          <a:p>
            <a:r>
              <a:rPr lang="en-US" dirty="0" smtClean="0"/>
              <a:t>HATE SPEECH RECOGNITION IN SOCIAL MEDIA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1"/>
            <a:ext cx="8534400" cy="1200329"/>
          </a:xfrm>
          <a:prstGeom prst="rect">
            <a:avLst/>
          </a:prstGeom>
          <a:noFill/>
        </p:spPr>
        <p:txBody>
          <a:bodyPr wrap="square" rtlCol="0">
            <a:spAutoFit/>
          </a:bodyPr>
          <a:lstStyle/>
          <a:p>
            <a:endParaRPr lang="en-US" dirty="0" smtClean="0"/>
          </a:p>
          <a:p>
            <a:r>
              <a:rPr lang="en-US" dirty="0" smtClean="0"/>
              <a:t/>
            </a:r>
            <a:br>
              <a:rPr lang="en-US" dirty="0" smtClean="0"/>
            </a:br>
            <a:endParaRPr lang="en-US" dirty="0" smtClean="0"/>
          </a:p>
          <a:p>
            <a:endParaRPr lang="en-US" dirty="0"/>
          </a:p>
        </p:txBody>
      </p:sp>
      <p:sp>
        <p:nvSpPr>
          <p:cNvPr id="3" name="TextBox 2"/>
          <p:cNvSpPr txBox="1"/>
          <p:nvPr/>
        </p:nvSpPr>
        <p:spPr>
          <a:xfrm>
            <a:off x="304800" y="457200"/>
            <a:ext cx="8534400" cy="5909310"/>
          </a:xfrm>
          <a:prstGeom prst="rect">
            <a:avLst/>
          </a:prstGeom>
          <a:noFill/>
        </p:spPr>
        <p:txBody>
          <a:bodyPr wrap="square" rtlCol="0">
            <a:spAutoFit/>
          </a:bodyPr>
          <a:lstStyle/>
          <a:p>
            <a:r>
              <a:rPr lang="en-US" dirty="0" smtClean="0"/>
              <a:t>data["labels"]=data["class"].map({0:"Hate Speech", 1:"Offensive Speech", 2:"</a:t>
            </a:r>
            <a:r>
              <a:rPr lang="en-US" dirty="0" err="1" smtClean="0"/>
              <a:t>NoHate</a:t>
            </a:r>
            <a:r>
              <a:rPr lang="en-US" dirty="0" smtClean="0"/>
              <a:t> </a:t>
            </a:r>
            <a:r>
              <a:rPr lang="en-US" dirty="0" smtClean="0"/>
              <a:t>and Offensive Speech</a:t>
            </a:r>
            <a:r>
              <a:rPr lang="en-US" dirty="0" smtClean="0"/>
              <a:t>"})</a:t>
            </a:r>
          </a:p>
          <a:p>
            <a:endParaRPr lang="en-US" dirty="0" smtClean="0"/>
          </a:p>
          <a:p>
            <a:r>
              <a:rPr lang="en-US" dirty="0" smtClean="0"/>
              <a:t>data=data[["</a:t>
            </a:r>
            <a:r>
              <a:rPr lang="en-US" dirty="0" err="1" smtClean="0"/>
              <a:t>tweet","labels</a:t>
            </a:r>
            <a:r>
              <a:rPr lang="en-US" dirty="0" smtClean="0"/>
              <a:t>"]]</a:t>
            </a:r>
          </a:p>
          <a:p>
            <a:endParaRPr lang="en-US" dirty="0" smtClean="0"/>
          </a:p>
          <a:p>
            <a:r>
              <a:rPr lang="en-US" dirty="0" err="1" smtClean="0"/>
              <a:t>data.head</a:t>
            </a:r>
            <a:r>
              <a:rPr lang="en-US" dirty="0" smtClean="0"/>
              <a:t>()</a:t>
            </a:r>
          </a:p>
          <a:p>
            <a:endParaRPr lang="en-US" dirty="0" smtClean="0"/>
          </a:p>
          <a:p>
            <a:r>
              <a:rPr lang="en-US" dirty="0" smtClean="0"/>
              <a:t>import </a:t>
            </a:r>
            <a:r>
              <a:rPr lang="en-US" dirty="0" smtClean="0"/>
              <a:t>re</a:t>
            </a:r>
          </a:p>
          <a:p>
            <a:endParaRPr lang="en-US" dirty="0" smtClean="0"/>
          </a:p>
          <a:p>
            <a:r>
              <a:rPr lang="en-US" dirty="0" smtClean="0"/>
              <a:t>def clean (text): text = </a:t>
            </a:r>
            <a:r>
              <a:rPr lang="en-US" dirty="0" err="1" smtClean="0"/>
              <a:t>str</a:t>
            </a:r>
            <a:r>
              <a:rPr lang="en-US" dirty="0" smtClean="0"/>
              <a:t>(text).lower</a:t>
            </a:r>
            <a:r>
              <a:rPr lang="en-US" dirty="0" smtClean="0"/>
              <a:t>()</a:t>
            </a:r>
          </a:p>
          <a:p>
            <a:r>
              <a:rPr lang="en-US" dirty="0" smtClean="0"/>
              <a:t>   text </a:t>
            </a:r>
            <a:r>
              <a:rPr lang="en-US" dirty="0" smtClean="0"/>
              <a:t>= re.sub('[.?]', '', text</a:t>
            </a:r>
            <a:r>
              <a:rPr lang="en-US" dirty="0" smtClean="0"/>
              <a:t>)</a:t>
            </a:r>
          </a:p>
          <a:p>
            <a:r>
              <a:rPr lang="en-US" dirty="0" smtClean="0"/>
              <a:t>   </a:t>
            </a:r>
            <a:r>
              <a:rPr lang="en-US" dirty="0" smtClean="0"/>
              <a:t>text = re.sub('https?://\S+|www.\S+', '', text) </a:t>
            </a:r>
            <a:endParaRPr lang="en-US" dirty="0" smtClean="0"/>
          </a:p>
          <a:p>
            <a:r>
              <a:rPr lang="en-US" dirty="0" smtClean="0"/>
              <a:t> </a:t>
            </a:r>
            <a:r>
              <a:rPr lang="en-US" dirty="0" smtClean="0"/>
              <a:t>  text </a:t>
            </a:r>
            <a:r>
              <a:rPr lang="en-US" dirty="0" smtClean="0"/>
              <a:t>= re.sub('+', '', text) text = re.sub(r'[^\w\s]','',text) </a:t>
            </a:r>
            <a:endParaRPr lang="en-US" dirty="0" smtClean="0"/>
          </a:p>
          <a:p>
            <a:r>
              <a:rPr lang="en-US" dirty="0" smtClean="0"/>
              <a:t>   text </a:t>
            </a:r>
            <a:r>
              <a:rPr lang="en-US" dirty="0" smtClean="0"/>
              <a:t>= re.sub('\n', '', text) text = re.sub('\w\d\w', '', text</a:t>
            </a:r>
            <a:r>
              <a:rPr lang="en-US" dirty="0" smtClean="0"/>
              <a:t>)</a:t>
            </a:r>
          </a:p>
          <a:p>
            <a:r>
              <a:rPr lang="en-US" dirty="0" smtClean="0"/>
              <a:t>   text </a:t>
            </a:r>
            <a:r>
              <a:rPr lang="en-US" dirty="0" smtClean="0"/>
              <a:t>= [word for word in </a:t>
            </a:r>
            <a:r>
              <a:rPr lang="en-US" dirty="0" err="1" smtClean="0"/>
              <a:t>text.split</a:t>
            </a:r>
            <a:r>
              <a:rPr lang="en-US" dirty="0" smtClean="0"/>
              <a:t>(' ') if word not in </a:t>
            </a:r>
            <a:r>
              <a:rPr lang="en-US" dirty="0" err="1" smtClean="0"/>
              <a:t>stopword</a:t>
            </a:r>
            <a:r>
              <a:rPr lang="en-US" dirty="0" smtClean="0"/>
              <a:t>] </a:t>
            </a:r>
            <a:endParaRPr lang="en-US" dirty="0" smtClean="0"/>
          </a:p>
          <a:p>
            <a:r>
              <a:rPr lang="en-US" dirty="0" smtClean="0"/>
              <a:t>   text</a:t>
            </a:r>
            <a:r>
              <a:rPr lang="en-US" dirty="0" smtClean="0"/>
              <a:t>=" ".join(text) </a:t>
            </a:r>
            <a:endParaRPr lang="en-US" dirty="0" smtClean="0"/>
          </a:p>
          <a:p>
            <a:r>
              <a:rPr lang="en-US" dirty="0" smtClean="0"/>
              <a:t>   text </a:t>
            </a:r>
            <a:r>
              <a:rPr lang="en-US" dirty="0" smtClean="0"/>
              <a:t>= [stemmer. stem(word) for word in text. split(' </a:t>
            </a:r>
            <a:r>
              <a:rPr lang="en-US" dirty="0" smtClean="0"/>
              <a:t>')]</a:t>
            </a:r>
          </a:p>
          <a:p>
            <a:r>
              <a:rPr lang="en-US" dirty="0" smtClean="0"/>
              <a:t>   text</a:t>
            </a:r>
            <a:r>
              <a:rPr lang="en-US" dirty="0" smtClean="0"/>
              <a:t>=" ".join(text) </a:t>
            </a:r>
            <a:endParaRPr lang="en-US" dirty="0" smtClean="0"/>
          </a:p>
          <a:p>
            <a:r>
              <a:rPr lang="en-US" dirty="0" smtClean="0"/>
              <a:t>   return text</a:t>
            </a:r>
          </a:p>
          <a:p>
            <a:r>
              <a:rPr lang="en-US" dirty="0" smtClean="0"/>
              <a:t>data</a:t>
            </a:r>
            <a:r>
              <a:rPr lang="en-US" dirty="0" smtClean="0"/>
              <a:t>["tweet"] = data["tweet"].apply(clean)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632311"/>
          </a:xfrm>
          <a:prstGeom prst="rect">
            <a:avLst/>
          </a:prstGeom>
          <a:noFill/>
        </p:spPr>
        <p:txBody>
          <a:bodyPr wrap="square" rtlCol="0">
            <a:spAutoFit/>
          </a:bodyPr>
          <a:lstStyle/>
          <a:p>
            <a:r>
              <a:rPr lang="en-US" dirty="0" smtClean="0"/>
              <a:t>x=</a:t>
            </a:r>
            <a:r>
              <a:rPr lang="en-US" dirty="0" err="1" smtClean="0"/>
              <a:t>np.array</a:t>
            </a:r>
            <a:r>
              <a:rPr lang="en-US" dirty="0" smtClean="0"/>
              <a:t>(data["tweet</a:t>
            </a:r>
            <a:r>
              <a:rPr lang="en-US" dirty="0" smtClean="0"/>
              <a:t>"])</a:t>
            </a:r>
          </a:p>
          <a:p>
            <a:r>
              <a:rPr lang="en-US" dirty="0" smtClean="0"/>
              <a:t> </a:t>
            </a:r>
            <a:r>
              <a:rPr lang="en-US" dirty="0" smtClean="0"/>
              <a:t>y=</a:t>
            </a:r>
            <a:r>
              <a:rPr lang="en-US" dirty="0" err="1" smtClean="0"/>
              <a:t>np.array</a:t>
            </a:r>
            <a:r>
              <a:rPr lang="en-US" dirty="0" smtClean="0"/>
              <a:t>(data["labels</a:t>
            </a:r>
            <a:r>
              <a:rPr lang="en-US" dirty="0" smtClean="0"/>
              <a:t>"])</a:t>
            </a:r>
          </a:p>
          <a:p>
            <a:endParaRPr lang="en-US" dirty="0" smtClean="0"/>
          </a:p>
          <a:p>
            <a:r>
              <a:rPr lang="en-US" dirty="0" err="1" smtClean="0"/>
              <a:t>cv</a:t>
            </a:r>
            <a:r>
              <a:rPr lang="en-US" dirty="0" smtClean="0"/>
              <a:t>=</a:t>
            </a:r>
            <a:r>
              <a:rPr lang="en-US" dirty="0" err="1" smtClean="0"/>
              <a:t>CountVectorizer</a:t>
            </a:r>
            <a:r>
              <a:rPr lang="en-US" dirty="0" smtClean="0"/>
              <a:t>() </a:t>
            </a:r>
            <a:endParaRPr lang="en-US" dirty="0" smtClean="0"/>
          </a:p>
          <a:p>
            <a:r>
              <a:rPr lang="en-US" dirty="0" smtClean="0"/>
              <a:t>X = </a:t>
            </a:r>
            <a:r>
              <a:rPr lang="en-US" dirty="0" err="1" smtClean="0"/>
              <a:t>cv.fit_transform</a:t>
            </a:r>
            <a:r>
              <a:rPr lang="en-US" dirty="0" smtClean="0"/>
              <a:t>(x</a:t>
            </a:r>
            <a:r>
              <a:rPr lang="en-US" dirty="0" smtClean="0"/>
              <a:t>)</a:t>
            </a:r>
            <a:endParaRPr lang="en-US" dirty="0" smtClean="0"/>
          </a:p>
          <a:p>
            <a:r>
              <a:rPr lang="en-US" dirty="0" err="1" smtClean="0"/>
              <a:t>X_train,X_text,y_train,y_testtrain_test_split</a:t>
            </a:r>
            <a:r>
              <a:rPr lang="en-US" dirty="0" smtClean="0"/>
              <a:t>(</a:t>
            </a:r>
            <a:r>
              <a:rPr lang="en-US" dirty="0" err="1" smtClean="0"/>
              <a:t>X,y,test_size</a:t>
            </a:r>
            <a:r>
              <a:rPr lang="en-US" dirty="0" smtClean="0"/>
              <a:t>=0.33,random_state=42)</a:t>
            </a:r>
          </a:p>
          <a:p>
            <a:endParaRPr lang="en-US" dirty="0" smtClean="0"/>
          </a:p>
          <a:p>
            <a:r>
              <a:rPr lang="en-US" dirty="0" smtClean="0"/>
              <a:t>model= </a:t>
            </a:r>
            <a:r>
              <a:rPr lang="en-US" dirty="0" err="1" smtClean="0"/>
              <a:t>DecisionTreeClassifier</a:t>
            </a:r>
            <a:r>
              <a:rPr lang="en-US" dirty="0" smtClean="0"/>
              <a:t>()</a:t>
            </a:r>
          </a:p>
          <a:p>
            <a:r>
              <a:rPr lang="en-US" dirty="0" smtClean="0"/>
              <a:t>model.fit(</a:t>
            </a:r>
            <a:r>
              <a:rPr lang="en-US" dirty="0" err="1" smtClean="0"/>
              <a:t>X_train,y_train</a:t>
            </a:r>
            <a:r>
              <a:rPr lang="en-US" dirty="0" smtClean="0"/>
              <a:t>)</a:t>
            </a:r>
            <a:endParaRPr lang="en-US" dirty="0" smtClean="0"/>
          </a:p>
          <a:p>
            <a:r>
              <a:rPr lang="en-US" dirty="0" err="1" smtClean="0"/>
              <a:t>y_pred</a:t>
            </a:r>
            <a:r>
              <a:rPr lang="en-US" dirty="0" smtClean="0"/>
              <a:t>=</a:t>
            </a:r>
            <a:r>
              <a:rPr lang="en-US" dirty="0" err="1" smtClean="0"/>
              <a:t>model.predict</a:t>
            </a:r>
            <a:r>
              <a:rPr lang="en-US" dirty="0" smtClean="0"/>
              <a:t>(</a:t>
            </a:r>
            <a:r>
              <a:rPr lang="en-US" dirty="0" err="1" smtClean="0"/>
              <a:t>X_text</a:t>
            </a:r>
            <a:r>
              <a:rPr lang="en-US" dirty="0" smtClean="0"/>
              <a:t>)</a:t>
            </a:r>
          </a:p>
          <a:p>
            <a:endParaRPr lang="en-US" dirty="0" smtClean="0"/>
          </a:p>
          <a:p>
            <a:r>
              <a:rPr lang="en-US" dirty="0" smtClean="0"/>
              <a:t>from </a:t>
            </a:r>
            <a:r>
              <a:rPr lang="en-US" dirty="0" err="1" smtClean="0"/>
              <a:t>sklearn.metrics</a:t>
            </a:r>
            <a:r>
              <a:rPr lang="en-US" dirty="0" smtClean="0"/>
              <a:t> import </a:t>
            </a:r>
            <a:r>
              <a:rPr lang="en-US" dirty="0" err="1" smtClean="0"/>
              <a:t>accuracy_score</a:t>
            </a:r>
            <a:r>
              <a:rPr lang="en-US" dirty="0" smtClean="0"/>
              <a:t> print(</a:t>
            </a:r>
            <a:r>
              <a:rPr lang="en-US" dirty="0" err="1" smtClean="0"/>
              <a:t>accuracy_score</a:t>
            </a:r>
            <a:r>
              <a:rPr lang="en-US" dirty="0" smtClean="0"/>
              <a:t>(</a:t>
            </a:r>
            <a:r>
              <a:rPr lang="en-US" dirty="0" err="1" smtClean="0"/>
              <a:t>y_test,y_pred</a:t>
            </a:r>
            <a:r>
              <a:rPr lang="en-US" dirty="0" smtClean="0"/>
              <a:t>))</a:t>
            </a:r>
          </a:p>
          <a:p>
            <a:endParaRPr lang="en-US" dirty="0" smtClean="0"/>
          </a:p>
          <a:p>
            <a:r>
              <a:rPr lang="en-US" dirty="0" err="1" smtClean="0"/>
              <a:t>i</a:t>
            </a:r>
            <a:r>
              <a:rPr lang="en-US" dirty="0" smtClean="0"/>
              <a:t>="You are too bad and I </a:t>
            </a:r>
            <a:r>
              <a:rPr lang="en-US" dirty="0" err="1" smtClean="0"/>
              <a:t>dont</a:t>
            </a:r>
            <a:r>
              <a:rPr lang="en-US" dirty="0" smtClean="0"/>
              <a:t> like your </a:t>
            </a:r>
            <a:r>
              <a:rPr lang="en-US" dirty="0" smtClean="0"/>
              <a:t>attitude“</a:t>
            </a:r>
          </a:p>
          <a:p>
            <a:r>
              <a:rPr lang="en-US" dirty="0" smtClean="0"/>
              <a:t> </a:t>
            </a:r>
            <a:r>
              <a:rPr lang="en-US" dirty="0" err="1" smtClean="0"/>
              <a:t>i</a:t>
            </a:r>
            <a:r>
              <a:rPr lang="en-US" dirty="0" smtClean="0"/>
              <a:t> = </a:t>
            </a:r>
            <a:r>
              <a:rPr lang="en-US" dirty="0" err="1" smtClean="0"/>
              <a:t>cv.transform</a:t>
            </a:r>
            <a:r>
              <a:rPr lang="en-US" dirty="0" smtClean="0"/>
              <a:t>([</a:t>
            </a:r>
            <a:r>
              <a:rPr lang="en-US" dirty="0" err="1" smtClean="0"/>
              <a:t>i</a:t>
            </a:r>
            <a:r>
              <a:rPr lang="en-US" dirty="0" smtClean="0"/>
              <a:t>]).</a:t>
            </a:r>
            <a:r>
              <a:rPr lang="en-US" dirty="0" err="1" smtClean="0"/>
              <a:t>toarray</a:t>
            </a:r>
            <a:r>
              <a:rPr lang="en-US" dirty="0" smtClean="0"/>
              <a:t>() </a:t>
            </a:r>
            <a:endParaRPr lang="en-US" dirty="0" smtClean="0"/>
          </a:p>
          <a:p>
            <a:r>
              <a:rPr lang="en-US" dirty="0" smtClean="0"/>
              <a:t>print(</a:t>
            </a:r>
            <a:r>
              <a:rPr lang="en-US" dirty="0" err="1" smtClean="0"/>
              <a:t>model.predict</a:t>
            </a:r>
            <a:r>
              <a:rPr lang="en-US" dirty="0" smtClean="0"/>
              <a:t>((</a:t>
            </a:r>
            <a:r>
              <a:rPr lang="en-US" dirty="0" err="1" smtClean="0"/>
              <a:t>i</a:t>
            </a:r>
            <a:r>
              <a:rPr lang="en-US" dirty="0" smtClean="0"/>
              <a: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7" name="TextBox 6"/>
          <p:cNvSpPr txBox="1"/>
          <p:nvPr/>
        </p:nvSpPr>
        <p:spPr>
          <a:xfrm>
            <a:off x="1295400" y="3276600"/>
            <a:ext cx="2209800" cy="646331"/>
          </a:xfrm>
          <a:prstGeom prst="rect">
            <a:avLst/>
          </a:prstGeom>
          <a:noFill/>
        </p:spPr>
        <p:txBody>
          <a:bodyPr wrap="square" rtlCol="0">
            <a:spAutoFit/>
          </a:bodyPr>
          <a:lstStyle/>
          <a:p>
            <a:endParaRPr lang="en-US" dirty="0" smtClean="0"/>
          </a:p>
          <a:p>
            <a:endParaRPr lang="en-US" dirty="0"/>
          </a:p>
        </p:txBody>
      </p:sp>
      <p:sp>
        <p:nvSpPr>
          <p:cNvPr id="9" name="TextBox 8"/>
          <p:cNvSpPr txBox="1"/>
          <p:nvPr/>
        </p:nvSpPr>
        <p:spPr>
          <a:xfrm>
            <a:off x="3581400" y="4724400"/>
            <a:ext cx="2895600" cy="646331"/>
          </a:xfrm>
          <a:prstGeom prst="rect">
            <a:avLst/>
          </a:prstGeom>
          <a:noFill/>
        </p:spPr>
        <p:txBody>
          <a:bodyPr wrap="square" rtlCol="0">
            <a:spAutoFit/>
          </a:bodyPr>
          <a:lstStyle/>
          <a:p>
            <a:endParaRPr lang="en-US" dirty="0" smtClean="0"/>
          </a:p>
          <a:p>
            <a:endParaRPr lang="en-US" dirty="0"/>
          </a:p>
        </p:txBody>
      </p:sp>
      <p:sp>
        <p:nvSpPr>
          <p:cNvPr id="11" name="TextBox 10"/>
          <p:cNvSpPr txBox="1"/>
          <p:nvPr/>
        </p:nvSpPr>
        <p:spPr>
          <a:xfrm>
            <a:off x="2209800" y="2667000"/>
            <a:ext cx="1676400" cy="369332"/>
          </a:xfrm>
          <a:prstGeom prst="rect">
            <a:avLst/>
          </a:prstGeom>
          <a:noFill/>
        </p:spPr>
        <p:txBody>
          <a:bodyPr wrap="square" rtlCol="0">
            <a:spAutoFit/>
          </a:bodyPr>
          <a:lstStyle/>
          <a:p>
            <a:endParaRPr lang="en-US" dirty="0" smtClean="0"/>
          </a:p>
        </p:txBody>
      </p:sp>
      <p:sp>
        <p:nvSpPr>
          <p:cNvPr id="6" name="TextBox 5"/>
          <p:cNvSpPr txBox="1"/>
          <p:nvPr/>
        </p:nvSpPr>
        <p:spPr>
          <a:xfrm>
            <a:off x="685800" y="2133601"/>
            <a:ext cx="7772400" cy="646331"/>
          </a:xfrm>
          <a:prstGeom prst="rect">
            <a:avLst/>
          </a:prstGeom>
          <a:noFill/>
        </p:spPr>
        <p:txBody>
          <a:bodyPr wrap="square" rtlCol="0">
            <a:spAutoFit/>
          </a:bodyPr>
          <a:lstStyle/>
          <a:p>
            <a:r>
              <a:rPr lang="en-US" dirty="0" smtClean="0"/>
              <a:t>[</a:t>
            </a:r>
            <a:r>
              <a:rPr lang="en-US" dirty="0" err="1" smtClean="0"/>
              <a:t>nltk_data</a:t>
            </a:r>
            <a:r>
              <a:rPr lang="en-US" dirty="0" smtClean="0"/>
              <a:t>] Downloading package </a:t>
            </a:r>
            <a:r>
              <a:rPr lang="en-US" dirty="0" err="1" smtClean="0"/>
              <a:t>stopwords</a:t>
            </a:r>
            <a:r>
              <a:rPr lang="en-US" dirty="0" smtClean="0"/>
              <a:t> to /root/</a:t>
            </a:r>
            <a:r>
              <a:rPr lang="en-US" dirty="0" err="1" smtClean="0"/>
              <a:t>nltk_data</a:t>
            </a:r>
            <a:r>
              <a:rPr lang="en-US" dirty="0" smtClean="0"/>
              <a:t>... [</a:t>
            </a:r>
            <a:r>
              <a:rPr lang="en-US" dirty="0" err="1" smtClean="0"/>
              <a:t>nltk_data</a:t>
            </a:r>
            <a:r>
              <a:rPr lang="en-US" dirty="0" smtClean="0"/>
              <a:t>] Unzipping corpora/stopwords.zip.</a:t>
            </a:r>
            <a:endParaRPr lang="en-US" dirty="0"/>
          </a:p>
        </p:txBody>
      </p:sp>
      <p:pic>
        <p:nvPicPr>
          <p:cNvPr id="12" name="Picture 11" descr="Screenshot (101).png"/>
          <p:cNvPicPr>
            <a:picLocks noChangeAspect="1"/>
          </p:cNvPicPr>
          <p:nvPr/>
        </p:nvPicPr>
        <p:blipFill>
          <a:blip r:embed="rId2"/>
          <a:stretch>
            <a:fillRect/>
          </a:stretch>
        </p:blipFill>
        <p:spPr>
          <a:xfrm>
            <a:off x="609600" y="2895600"/>
            <a:ext cx="4515481" cy="1686160"/>
          </a:xfrm>
          <a:prstGeom prst="rect">
            <a:avLst/>
          </a:prstGeom>
        </p:spPr>
      </p:pic>
      <p:pic>
        <p:nvPicPr>
          <p:cNvPr id="13" name="Picture 12" descr="Screenshot (103).png"/>
          <p:cNvPicPr>
            <a:picLocks noChangeAspect="1"/>
          </p:cNvPicPr>
          <p:nvPr/>
        </p:nvPicPr>
        <p:blipFill>
          <a:blip r:embed="rId3"/>
          <a:stretch>
            <a:fillRect/>
          </a:stretch>
        </p:blipFill>
        <p:spPr>
          <a:xfrm>
            <a:off x="3733800" y="4572000"/>
            <a:ext cx="4953713" cy="156189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105).png"/>
          <p:cNvPicPr>
            <a:picLocks noChangeAspect="1"/>
          </p:cNvPicPr>
          <p:nvPr/>
        </p:nvPicPr>
        <p:blipFill>
          <a:blip r:embed="rId2"/>
          <a:stretch>
            <a:fillRect/>
          </a:stretch>
        </p:blipFill>
        <p:spPr>
          <a:xfrm>
            <a:off x="990599" y="762000"/>
            <a:ext cx="3276601" cy="990182"/>
          </a:xfrm>
          <a:prstGeom prst="rect">
            <a:avLst/>
          </a:prstGeom>
        </p:spPr>
      </p:pic>
      <p:pic>
        <p:nvPicPr>
          <p:cNvPr id="7" name="Picture 6" descr="Screenshot (107).png"/>
          <p:cNvPicPr>
            <a:picLocks noChangeAspect="1"/>
          </p:cNvPicPr>
          <p:nvPr/>
        </p:nvPicPr>
        <p:blipFill>
          <a:blip r:embed="rId3"/>
          <a:stretch>
            <a:fillRect/>
          </a:stretch>
        </p:blipFill>
        <p:spPr>
          <a:xfrm>
            <a:off x="762000" y="1752600"/>
            <a:ext cx="3124299" cy="585806"/>
          </a:xfrm>
          <a:prstGeom prst="rect">
            <a:avLst/>
          </a:prstGeom>
        </p:spPr>
      </p:pic>
      <p:pic>
        <p:nvPicPr>
          <p:cNvPr id="8" name="Picture 7" descr="Screenshot (108).png"/>
          <p:cNvPicPr>
            <a:picLocks noChangeAspect="1"/>
          </p:cNvPicPr>
          <p:nvPr/>
        </p:nvPicPr>
        <p:blipFill>
          <a:blip r:embed="rId4"/>
          <a:stretch>
            <a:fillRect/>
          </a:stretch>
        </p:blipFill>
        <p:spPr>
          <a:xfrm>
            <a:off x="533400" y="2590800"/>
            <a:ext cx="5338373" cy="1600200"/>
          </a:xfrm>
          <a:prstGeom prst="rect">
            <a:avLst/>
          </a:prstGeom>
        </p:spPr>
      </p:pic>
      <p:pic>
        <p:nvPicPr>
          <p:cNvPr id="10" name="Picture 9" descr="Screenshot (110).png"/>
          <p:cNvPicPr>
            <a:picLocks noChangeAspect="1"/>
          </p:cNvPicPr>
          <p:nvPr/>
        </p:nvPicPr>
        <p:blipFill>
          <a:blip r:embed="rId5"/>
          <a:stretch>
            <a:fillRect/>
          </a:stretch>
        </p:blipFill>
        <p:spPr>
          <a:xfrm>
            <a:off x="4495800" y="3733800"/>
            <a:ext cx="4048648" cy="155273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685800" y="1981200"/>
            <a:ext cx="7543800" cy="1477328"/>
          </a:xfrm>
          <a:prstGeom prst="rect">
            <a:avLst/>
          </a:prstGeom>
          <a:noFill/>
        </p:spPr>
        <p:txBody>
          <a:bodyPr wrap="square" rtlCol="0">
            <a:spAutoFit/>
          </a:bodyPr>
          <a:lstStyle/>
          <a:p>
            <a:r>
              <a:rPr lang="en-US" dirty="0" smtClean="0"/>
              <a:t>The model we have trained is a little over fitting the training data but we can handle this by using different regularization techniques. But still, we had achieved 90% accuracy on the validation data which is quite sufficient to prove the power of LSTM models in NLP-related tasks.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Box 2"/>
          <p:cNvSpPr txBox="1"/>
          <p:nvPr/>
        </p:nvSpPr>
        <p:spPr>
          <a:xfrm>
            <a:off x="304800" y="1676400"/>
            <a:ext cx="8305800" cy="3970318"/>
          </a:xfrm>
          <a:prstGeom prst="rect">
            <a:avLst/>
          </a:prstGeom>
          <a:noFill/>
        </p:spPr>
        <p:txBody>
          <a:bodyPr wrap="square" rtlCol="0">
            <a:spAutoFit/>
          </a:bodyPr>
          <a:lstStyle/>
          <a:p>
            <a:r>
              <a:rPr lang="en-US" dirty="0" smtClean="0"/>
              <a:t>Here are a few academic papers and resources that focus on hate speech recognition in social media:</a:t>
            </a:r>
          </a:p>
          <a:p>
            <a:endParaRPr lang="en-US" dirty="0" smtClean="0"/>
          </a:p>
          <a:p>
            <a:r>
              <a:rPr lang="en-US" dirty="0" smtClean="0"/>
              <a:t>      1.Davidson,T.,Warmsley, D., Macy , M., &amp; Weber , I.(2017).Automated hate speech detection  and the problem of offensive language . In Proceedings of the 11</a:t>
            </a:r>
            <a:r>
              <a:rPr lang="en-US" baseline="30000" dirty="0" smtClean="0"/>
              <a:t>th</a:t>
            </a:r>
            <a:r>
              <a:rPr lang="en-US" dirty="0" smtClean="0"/>
              <a:t>  International AAAI Conference on Web and Social Media. This paper discusses the challenges and approaches to automate hate speech detection</a:t>
            </a:r>
          </a:p>
          <a:p>
            <a:r>
              <a:rPr lang="en-US" dirty="0" smtClean="0"/>
              <a:t>, particularly in the context of offensive language.</a:t>
            </a:r>
          </a:p>
          <a:p>
            <a:endParaRPr lang="en-US" dirty="0" smtClean="0"/>
          </a:p>
          <a:p>
            <a:endParaRPr lang="en-US" dirty="0" smtClean="0"/>
          </a:p>
          <a:p>
            <a:r>
              <a:rPr lang="en-US" dirty="0" smtClean="0"/>
              <a:t>      2.Zhang,B.,Luo,L.,&amp;Wang,B.(2018).Detecting hate speech on social </a:t>
            </a:r>
            <a:r>
              <a:rPr lang="en-US" dirty="0" err="1" smtClean="0"/>
              <a:t>media:A</a:t>
            </a:r>
            <a:r>
              <a:rPr lang="en-US" dirty="0" smtClean="0"/>
              <a:t> critical </a:t>
            </a:r>
            <a:r>
              <a:rPr lang="en-US" dirty="0" err="1" smtClean="0"/>
              <a:t>review.In</a:t>
            </a:r>
            <a:r>
              <a:rPr lang="en-US" dirty="0" smtClean="0"/>
              <a:t> 2018 IEEE International conference on  Information Reuse and Integration (IRI) (pp.108-115).This paper provides a critical review of hate speech detection methods on social media platforms.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2"/>
          </p:nvPr>
        </p:nvSpPr>
        <p:spPr>
          <a:xfrm>
            <a:off x="381000" y="2057400"/>
            <a:ext cx="2362200" cy="4038600"/>
          </a:xfrm>
        </p:spPr>
        <p:style>
          <a:lnRef idx="0">
            <a:schemeClr val="accent3"/>
          </a:lnRef>
          <a:fillRef idx="3">
            <a:schemeClr val="accent3"/>
          </a:fillRef>
          <a:effectRef idx="3">
            <a:schemeClr val="accent3"/>
          </a:effectRef>
          <a:fontRef idx="minor">
            <a:schemeClr val="lt1"/>
          </a:fontRef>
        </p:style>
        <p:txBody>
          <a:bodyPr>
            <a:normAutofit/>
          </a:bodyPr>
          <a:lstStyle/>
          <a:p>
            <a:pPr marL="342900" indent="-342900">
              <a:buFont typeface="Wingdings" pitchFamily="2" charset="2"/>
              <a:buChar char="q"/>
            </a:pPr>
            <a:r>
              <a:rPr lang="en-US" dirty="0" smtClean="0"/>
              <a:t>PROBLEM STATEMENT</a:t>
            </a:r>
            <a:endParaRPr lang="en-US" dirty="0" smtClean="0"/>
          </a:p>
          <a:p>
            <a:pPr marL="342900" indent="-342900">
              <a:buFont typeface="Wingdings" pitchFamily="2" charset="2"/>
              <a:buChar char="q"/>
            </a:pPr>
            <a:r>
              <a:rPr lang="en-US" dirty="0" smtClean="0"/>
              <a:t>OBJECTIVES</a:t>
            </a:r>
          </a:p>
          <a:p>
            <a:pPr marL="342900" indent="-342900">
              <a:buFont typeface="Wingdings" pitchFamily="2" charset="2"/>
              <a:buChar char="q"/>
            </a:pPr>
            <a:r>
              <a:rPr lang="en-US" dirty="0" smtClean="0"/>
              <a:t>SYSTEM DEVELOPMENT APPROACH</a:t>
            </a:r>
          </a:p>
          <a:p>
            <a:pPr marL="342900" indent="-342900">
              <a:buFont typeface="Wingdings" pitchFamily="2" charset="2"/>
              <a:buChar char="q"/>
            </a:pPr>
            <a:r>
              <a:rPr lang="en-US" dirty="0" smtClean="0"/>
              <a:t>ALGORITHM&amp; DEPLOYMENT</a:t>
            </a:r>
          </a:p>
          <a:p>
            <a:pPr marL="342900" indent="-342900">
              <a:buFont typeface="Wingdings" pitchFamily="2" charset="2"/>
              <a:buChar char="q"/>
            </a:pPr>
            <a:r>
              <a:rPr lang="en-US" dirty="0" smtClean="0"/>
              <a:t>RESULT</a:t>
            </a:r>
          </a:p>
          <a:p>
            <a:pPr marL="342900" indent="-342900">
              <a:buFont typeface="Wingdings" pitchFamily="2" charset="2"/>
              <a:buChar char="q"/>
            </a:pPr>
            <a:r>
              <a:rPr lang="en-US" dirty="0" smtClean="0"/>
              <a:t>CONCLUSION</a:t>
            </a:r>
          </a:p>
          <a:p>
            <a:pPr marL="342900" indent="-342900">
              <a:buFont typeface="Wingdings" pitchFamily="2" charset="2"/>
              <a:buChar char="q"/>
            </a:pPr>
            <a:r>
              <a:rPr lang="en-US" dirty="0" smtClean="0"/>
              <a:t>REFERENCES</a:t>
            </a:r>
            <a:endParaRPr lang="en-US" dirty="0"/>
          </a:p>
        </p:txBody>
      </p:sp>
      <p:pic>
        <p:nvPicPr>
          <p:cNvPr id="5" name="Content Placeholder 4" descr="nn1.jpeg"/>
          <p:cNvPicPr>
            <a:picLocks noGrp="1" noChangeAspect="1"/>
          </p:cNvPicPr>
          <p:nvPr>
            <p:ph sz="quarter" idx="1"/>
          </p:nvPr>
        </p:nvPicPr>
        <p:blipFill>
          <a:blip r:embed="rId2"/>
          <a:stretch>
            <a:fillRect/>
          </a:stretch>
        </p:blipFill>
        <p:spPr>
          <a:xfrm>
            <a:off x="3429000" y="1295400"/>
            <a:ext cx="4724400" cy="370522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TextBox 2"/>
          <p:cNvSpPr txBox="1"/>
          <p:nvPr/>
        </p:nvSpPr>
        <p:spPr>
          <a:xfrm>
            <a:off x="457200" y="1600200"/>
            <a:ext cx="7772400" cy="3693319"/>
          </a:xfrm>
          <a:prstGeom prst="rect">
            <a:avLst/>
          </a:prstGeom>
          <a:noFill/>
        </p:spPr>
        <p:txBody>
          <a:bodyPr wrap="square" rtlCol="0">
            <a:spAutoFit/>
          </a:bodyPr>
          <a:lstStyle/>
          <a:p>
            <a:pPr>
              <a:buFont typeface="Wingdings" pitchFamily="2" charset="2"/>
              <a:buChar char="q"/>
            </a:pPr>
            <a:r>
              <a:rPr lang="en-US" dirty="0" smtClean="0"/>
              <a:t>       With the pervasive presence of social media platforms , here has been a concerning rise in the dissemination of hate speech , which includes abusive , discriminatory or offensive language targeting individuals or groups based on attributes such as race , ethnicity , religion , gender sexual orientation or disability . Detecting and mitigating hate speech online has become imperative to foster a safe and inclusive digital environment .</a:t>
            </a:r>
            <a:endParaRPr lang="en-US" dirty="0" smtClean="0"/>
          </a:p>
          <a:p>
            <a:r>
              <a:rPr lang="en-US" dirty="0"/>
              <a:t> </a:t>
            </a:r>
            <a:endParaRPr lang="en-US" dirty="0" smtClean="0"/>
          </a:p>
          <a:p>
            <a:endParaRPr lang="en-US" dirty="0" smtClean="0"/>
          </a:p>
          <a:p>
            <a:pPr>
              <a:buFont typeface="Wingdings" pitchFamily="2" charset="2"/>
              <a:buChar char="q"/>
            </a:pPr>
            <a:r>
              <a:rPr lang="en-US" dirty="0"/>
              <a:t> </a:t>
            </a:r>
            <a:r>
              <a:rPr lang="en-US" dirty="0" smtClean="0"/>
              <a:t>       In this project , the goal is to develop an effective hate speech recognition and mitigation system tailored for social media platforms. The system should accurately identify and classify hate speech content in real time , enabling platform moderators to take appropriate actions such as content removal or user sanctions.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TextBox 3"/>
          <p:cNvSpPr txBox="1"/>
          <p:nvPr/>
        </p:nvSpPr>
        <p:spPr>
          <a:xfrm>
            <a:off x="381000" y="1524000"/>
            <a:ext cx="8229600" cy="5047536"/>
          </a:xfrm>
          <a:prstGeom prst="rect">
            <a:avLst/>
          </a:prstGeom>
          <a:noFill/>
        </p:spPr>
        <p:txBody>
          <a:bodyPr wrap="square" rtlCol="0">
            <a:spAutoFit/>
          </a:bodyPr>
          <a:lstStyle/>
          <a:p>
            <a:pPr>
              <a:buFont typeface="Wingdings" pitchFamily="2" charset="2"/>
              <a:buChar char="Ø"/>
            </a:pPr>
            <a:r>
              <a:rPr lang="en-US" sz="1400" dirty="0" smtClean="0"/>
              <a:t>Develop and train machine learning models capable of accurately detecting hate speech in textual content posted on social media platforms.</a:t>
            </a:r>
          </a:p>
          <a:p>
            <a:pPr>
              <a:buFont typeface="Wingdings" pitchFamily="2" charset="2"/>
              <a:buChar char="Ø"/>
            </a:pPr>
            <a:endParaRPr lang="en-US" sz="1400" dirty="0" smtClean="0"/>
          </a:p>
          <a:p>
            <a:pPr>
              <a:buFont typeface="Wingdings" pitchFamily="2" charset="2"/>
              <a:buChar char="Ø"/>
            </a:pPr>
            <a:r>
              <a:rPr lang="en-US" sz="1400" dirty="0" smtClean="0"/>
              <a:t>Curate and annotate a diverse dataset of hate speech samples to ensure model robustness across various languages , dialects and cultural contexts.</a:t>
            </a:r>
          </a:p>
          <a:p>
            <a:pPr>
              <a:buFont typeface="Wingdings" pitchFamily="2" charset="2"/>
              <a:buChar char="Ø"/>
            </a:pPr>
            <a:endParaRPr lang="en-US" sz="1400" dirty="0" smtClean="0"/>
          </a:p>
          <a:p>
            <a:pPr>
              <a:buFont typeface="Wingdings" pitchFamily="2" charset="2"/>
              <a:buChar char="Ø"/>
            </a:pPr>
            <a:r>
              <a:rPr lang="en-US" sz="1400" dirty="0" smtClean="0"/>
              <a:t>Investigate and Implement state-of-the-art natural language processing techniques for feature extraction and classification , considering nuances in hate speech language.</a:t>
            </a:r>
          </a:p>
          <a:p>
            <a:pPr>
              <a:buFont typeface="Wingdings" pitchFamily="2" charset="2"/>
              <a:buChar char="Ø"/>
            </a:pPr>
            <a:endParaRPr lang="en-US" sz="1400" dirty="0" smtClean="0"/>
          </a:p>
          <a:p>
            <a:pPr>
              <a:buFont typeface="Wingdings" pitchFamily="2" charset="2"/>
              <a:buChar char="Ø"/>
            </a:pPr>
            <a:r>
              <a:rPr lang="en-US" sz="1400" dirty="0" smtClean="0"/>
              <a:t>Evaluate the model’s performance using standard metrics such as precision, recall, and F1 score , while also considering the impact of false positives and false negatives on user experience.</a:t>
            </a:r>
          </a:p>
          <a:p>
            <a:pPr>
              <a:buFont typeface="Wingdings" pitchFamily="2" charset="2"/>
              <a:buChar char="Ø"/>
            </a:pPr>
            <a:endParaRPr lang="en-US" sz="1400" dirty="0" smtClean="0"/>
          </a:p>
          <a:p>
            <a:pPr>
              <a:buFont typeface="Wingdings" pitchFamily="2" charset="2"/>
              <a:buChar char="Ø"/>
            </a:pPr>
            <a:r>
              <a:rPr lang="en-US" sz="1400" dirty="0" smtClean="0"/>
              <a:t>Integrate the hate speech model into social media platforms’ content moderation pipelines , enabling real-time identification and flagging of potentially harmful content.</a:t>
            </a:r>
          </a:p>
          <a:p>
            <a:pPr>
              <a:buFont typeface="Wingdings" pitchFamily="2" charset="2"/>
              <a:buChar char="Ø"/>
            </a:pPr>
            <a:endParaRPr lang="en-US" sz="1400" dirty="0" smtClean="0"/>
          </a:p>
          <a:p>
            <a:pPr>
              <a:buFont typeface="Wingdings" pitchFamily="2" charset="2"/>
              <a:buChar char="Ø"/>
            </a:pPr>
            <a:r>
              <a:rPr lang="en-US" sz="1400" dirty="0" smtClean="0"/>
              <a:t>Develop  mechanisms for continuous model monitoring and retraining to adapt to evolving patterns of hate speech and circumvention  tactics employed by malicious actors.</a:t>
            </a:r>
          </a:p>
          <a:p>
            <a:pPr>
              <a:buFont typeface="Wingdings" pitchFamily="2" charset="2"/>
              <a:buChar char="Ø"/>
            </a:pPr>
            <a:endParaRPr lang="en-US" sz="1400" dirty="0" smtClean="0"/>
          </a:p>
          <a:p>
            <a:pPr>
              <a:buFont typeface="Wingdings" pitchFamily="2" charset="2"/>
              <a:buChar char="Ø"/>
            </a:pPr>
            <a:r>
              <a:rPr lang="en-US" sz="1400" dirty="0" smtClean="0"/>
              <a:t>Explore additional features such as user  profiling and network analysis to enhance the system’s effectiveness in identifying coordinated hate speech campaigns.</a:t>
            </a:r>
          </a:p>
          <a:p>
            <a:pPr>
              <a:buFont typeface="Wingdings" pitchFamily="2" charset="2"/>
              <a:buChar char="Ø"/>
            </a:pPr>
            <a:endParaRPr lang="en-US" sz="1400" dirty="0" smtClean="0"/>
          </a:p>
          <a:p>
            <a:pPr>
              <a:buFont typeface="Wingdings" pitchFamily="2" charset="2"/>
              <a:buChar char="Ø"/>
            </a:pPr>
            <a:endParaRPr lang="en-US" sz="1400" dirty="0" smtClean="0"/>
          </a:p>
          <a:p>
            <a:pPr>
              <a:buFont typeface="Wingdings" pitchFamily="2" charset="2"/>
              <a:buChar char="Ø"/>
            </a:pP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APPROACH</a:t>
            </a:r>
            <a:endParaRPr lang="en-US" dirty="0"/>
          </a:p>
        </p:txBody>
      </p:sp>
      <p:sp>
        <p:nvSpPr>
          <p:cNvPr id="3" name="TextBox 2"/>
          <p:cNvSpPr txBox="1"/>
          <p:nvPr/>
        </p:nvSpPr>
        <p:spPr>
          <a:xfrm>
            <a:off x="228600" y="1447800"/>
            <a:ext cx="8534400" cy="646331"/>
          </a:xfrm>
          <a:prstGeom prst="rect">
            <a:avLst/>
          </a:prstGeom>
          <a:noFill/>
        </p:spPr>
        <p:txBody>
          <a:bodyPr wrap="square" rtlCol="0">
            <a:spAutoFit/>
          </a:bodyPr>
          <a:lstStyle/>
          <a:p>
            <a:pPr marL="342900" indent="-342900"/>
            <a:r>
              <a:rPr lang="en-US" dirty="0" smtClean="0"/>
              <a:t>                         </a:t>
            </a:r>
          </a:p>
          <a:p>
            <a:pPr marL="342900" indent="-342900"/>
            <a:endParaRPr lang="en-US" dirty="0" smtClean="0"/>
          </a:p>
        </p:txBody>
      </p:sp>
      <p:graphicFrame>
        <p:nvGraphicFramePr>
          <p:cNvPr id="5" name="Diagram 4"/>
          <p:cNvGraphicFramePr/>
          <p:nvPr/>
        </p:nvGraphicFramePr>
        <p:xfrm>
          <a:off x="838200" y="1600200"/>
          <a:ext cx="7239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09600" y="762000"/>
          <a:ext cx="7848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762000" y="533400"/>
          <a:ext cx="769620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TextBox 2"/>
          <p:cNvSpPr txBox="1"/>
          <p:nvPr/>
        </p:nvSpPr>
        <p:spPr>
          <a:xfrm>
            <a:off x="533400" y="1676400"/>
            <a:ext cx="8153400" cy="4247317"/>
          </a:xfrm>
          <a:prstGeom prst="rect">
            <a:avLst/>
          </a:prstGeom>
          <a:noFill/>
        </p:spPr>
        <p:txBody>
          <a:bodyPr wrap="square" rtlCol="0">
            <a:spAutoFit/>
          </a:bodyPr>
          <a:lstStyle/>
          <a:p>
            <a:pPr>
              <a:buFont typeface="Wingdings" pitchFamily="2" charset="2"/>
              <a:buChar char="q"/>
            </a:pPr>
            <a:r>
              <a:rPr lang="en-US" dirty="0" smtClean="0"/>
              <a:t>One common algorithm used for hate speech recognition in social media) is the LONG SHORT-TERM MEMORY (LSTM ) network , which is a type of recurrent neural network (RNN).LSTM networks are particularly effective for sequence modeling tasks like text classification because they can capture long-range dependencies in the input data.</a:t>
            </a:r>
          </a:p>
          <a:p>
            <a:pPr>
              <a:buFont typeface="Wingdings" pitchFamily="2" charset="2"/>
              <a:buChar char="q"/>
            </a:pPr>
            <a:endParaRPr lang="en-US" dirty="0" smtClean="0"/>
          </a:p>
          <a:p>
            <a:pPr>
              <a:buFont typeface="Wingdings" pitchFamily="2" charset="2"/>
              <a:buChar char="q"/>
            </a:pPr>
            <a:r>
              <a:rPr lang="en-US" dirty="0" smtClean="0"/>
              <a:t>LSTM  works are typically applied to hate speech recognition by</a:t>
            </a:r>
          </a:p>
          <a:p>
            <a:pPr>
              <a:buFont typeface="Wingdings" pitchFamily="2" charset="2"/>
              <a:buChar char="ü"/>
            </a:pPr>
            <a:r>
              <a:rPr lang="en-US" dirty="0" smtClean="0"/>
              <a:t>                                 Data Preprocessing</a:t>
            </a:r>
          </a:p>
          <a:p>
            <a:pPr>
              <a:buFont typeface="Wingdings" pitchFamily="2" charset="2"/>
              <a:buChar char="ü"/>
            </a:pPr>
            <a:r>
              <a:rPr lang="en-US" dirty="0" smtClean="0"/>
              <a:t>                                 Embedding  Layer</a:t>
            </a:r>
          </a:p>
          <a:p>
            <a:pPr>
              <a:buFont typeface="Wingdings" pitchFamily="2" charset="2"/>
              <a:buChar char="ü"/>
            </a:pPr>
            <a:r>
              <a:rPr lang="en-US" dirty="0" smtClean="0"/>
              <a:t>                                 LSTM Layers</a:t>
            </a:r>
          </a:p>
          <a:p>
            <a:pPr>
              <a:buFont typeface="Wingdings" pitchFamily="2" charset="2"/>
              <a:buChar char="ü"/>
            </a:pPr>
            <a:r>
              <a:rPr lang="en-US" dirty="0" smtClean="0"/>
              <a:t>                                 Output Layer </a:t>
            </a:r>
          </a:p>
          <a:p>
            <a:pPr>
              <a:buFont typeface="Wingdings" pitchFamily="2" charset="2"/>
              <a:buChar char="ü"/>
            </a:pPr>
            <a:r>
              <a:rPr lang="en-US" dirty="0" smtClean="0"/>
              <a:t>                                 Training</a:t>
            </a:r>
          </a:p>
          <a:p>
            <a:pPr>
              <a:buFont typeface="Wingdings" pitchFamily="2" charset="2"/>
              <a:buChar char="ü"/>
            </a:pPr>
            <a:r>
              <a:rPr lang="en-US" dirty="0" smtClean="0"/>
              <a:t>                                 Evaluation</a:t>
            </a:r>
          </a:p>
          <a:p>
            <a:pPr>
              <a:buFont typeface="Wingdings" pitchFamily="2" charset="2"/>
              <a:buChar char="ü"/>
            </a:pPr>
            <a:r>
              <a:rPr lang="en-US" dirty="0" smtClean="0"/>
              <a:t>                                 Fine –Tuning</a:t>
            </a:r>
          </a:p>
          <a:p>
            <a:pPr>
              <a:buFont typeface="Wingdings" pitchFamily="2" charset="2"/>
              <a:buChar char="ü"/>
            </a:pPr>
            <a:r>
              <a:rPr lang="en-US" dirty="0" smtClean="0"/>
              <a:t>                                 Deployment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IMPLEMENTATION</a:t>
            </a:r>
            <a:endParaRPr lang="en-US" dirty="0"/>
          </a:p>
        </p:txBody>
      </p:sp>
      <p:sp>
        <p:nvSpPr>
          <p:cNvPr id="3" name="TextBox 2"/>
          <p:cNvSpPr txBox="1"/>
          <p:nvPr/>
        </p:nvSpPr>
        <p:spPr>
          <a:xfrm>
            <a:off x="457200" y="1502688"/>
            <a:ext cx="8458200" cy="4524315"/>
          </a:xfrm>
          <a:prstGeom prst="rect">
            <a:avLst/>
          </a:prstGeom>
          <a:noFill/>
        </p:spPr>
        <p:txBody>
          <a:bodyPr wrap="square" rtlCol="0">
            <a:spAutoFit/>
          </a:bodyPr>
          <a:lstStyle/>
          <a:p>
            <a:r>
              <a:rPr lang="en-US" dirty="0" smtClean="0"/>
              <a:t>import pandas as </a:t>
            </a:r>
            <a:r>
              <a:rPr lang="en-US" dirty="0" smtClean="0"/>
              <a:t>pd</a:t>
            </a:r>
          </a:p>
          <a:p>
            <a:r>
              <a:rPr lang="en-US" dirty="0" smtClean="0"/>
              <a:t> </a:t>
            </a:r>
            <a:r>
              <a:rPr lang="en-US" dirty="0" smtClean="0"/>
              <a:t>import </a:t>
            </a:r>
            <a:r>
              <a:rPr lang="en-US" dirty="0" err="1" smtClean="0"/>
              <a:t>numpy</a:t>
            </a:r>
            <a:r>
              <a:rPr lang="en-US" dirty="0" smtClean="0"/>
              <a:t> as </a:t>
            </a:r>
            <a:r>
              <a:rPr lang="en-US" dirty="0" err="1" smtClean="0"/>
              <a:t>np</a:t>
            </a:r>
            <a:endParaRPr lang="en-US" dirty="0" smtClean="0"/>
          </a:p>
          <a:p>
            <a:r>
              <a:rPr lang="en-US" dirty="0" smtClean="0"/>
              <a:t> </a:t>
            </a:r>
            <a:r>
              <a:rPr lang="en-US" dirty="0" smtClean="0"/>
              <a:t>from </a:t>
            </a:r>
            <a:r>
              <a:rPr lang="en-US" dirty="0" err="1" smtClean="0"/>
              <a:t>sklearn.feature_extraction.text</a:t>
            </a:r>
            <a:r>
              <a:rPr lang="en-US" dirty="0" smtClean="0"/>
              <a:t> import </a:t>
            </a:r>
            <a:r>
              <a:rPr lang="en-US" dirty="0" err="1" smtClean="0"/>
              <a:t>CountVectorizer</a:t>
            </a:r>
            <a:r>
              <a:rPr lang="en-US" dirty="0" smtClean="0"/>
              <a:t> </a:t>
            </a:r>
            <a:endParaRPr lang="en-US" dirty="0" smtClean="0"/>
          </a:p>
          <a:p>
            <a:r>
              <a:rPr lang="en-US" dirty="0" smtClean="0"/>
              <a:t>from </a:t>
            </a:r>
            <a:r>
              <a:rPr lang="en-US" dirty="0" err="1" smtClean="0"/>
              <a:t>sklearn.model_selection</a:t>
            </a:r>
            <a:r>
              <a:rPr lang="en-US" dirty="0" smtClean="0"/>
              <a:t> </a:t>
            </a:r>
            <a:r>
              <a:rPr lang="en-US" dirty="0" smtClean="0"/>
              <a:t>import </a:t>
            </a:r>
            <a:r>
              <a:rPr lang="en-US" dirty="0" err="1" smtClean="0"/>
              <a:t>train_test_split</a:t>
            </a:r>
            <a:endParaRPr lang="en-US" dirty="0" smtClean="0"/>
          </a:p>
          <a:p>
            <a:r>
              <a:rPr lang="en-US" dirty="0" smtClean="0"/>
              <a:t> </a:t>
            </a:r>
            <a:r>
              <a:rPr lang="en-US" dirty="0" smtClean="0"/>
              <a:t>from </a:t>
            </a:r>
            <a:r>
              <a:rPr lang="en-US" dirty="0" err="1" smtClean="0"/>
              <a:t>sklearn.tree</a:t>
            </a:r>
            <a:r>
              <a:rPr lang="en-US" dirty="0" smtClean="0"/>
              <a:t> import </a:t>
            </a:r>
            <a:r>
              <a:rPr lang="en-US" dirty="0" err="1" smtClean="0"/>
              <a:t>DecisionTreeClassifier</a:t>
            </a:r>
            <a:endParaRPr lang="en-US" dirty="0" smtClean="0"/>
          </a:p>
          <a:p>
            <a:endParaRPr lang="en-US" dirty="0" smtClean="0"/>
          </a:p>
          <a:p>
            <a:r>
              <a:rPr lang="en-US" dirty="0" smtClean="0"/>
              <a:t> </a:t>
            </a:r>
            <a:r>
              <a:rPr lang="en-US" dirty="0" smtClean="0"/>
              <a:t>import </a:t>
            </a:r>
            <a:r>
              <a:rPr lang="en-US" dirty="0" err="1" smtClean="0"/>
              <a:t>nltk</a:t>
            </a:r>
            <a:endParaRPr lang="en-US" dirty="0" smtClean="0"/>
          </a:p>
          <a:p>
            <a:r>
              <a:rPr lang="en-US" dirty="0" smtClean="0"/>
              <a:t> </a:t>
            </a:r>
            <a:r>
              <a:rPr lang="en-US" dirty="0" err="1" smtClean="0"/>
              <a:t>nltk.download</a:t>
            </a:r>
            <a:r>
              <a:rPr lang="en-US" dirty="0" smtClean="0"/>
              <a:t>('</a:t>
            </a:r>
            <a:r>
              <a:rPr lang="en-US" dirty="0" err="1" smtClean="0"/>
              <a:t>stopwords</a:t>
            </a:r>
            <a:r>
              <a:rPr lang="en-US" dirty="0" smtClean="0"/>
              <a:t>') </a:t>
            </a:r>
            <a:endParaRPr lang="en-US" dirty="0" smtClean="0"/>
          </a:p>
          <a:p>
            <a:r>
              <a:rPr lang="en-US" dirty="0" smtClean="0"/>
              <a:t>import re</a:t>
            </a:r>
          </a:p>
          <a:p>
            <a:r>
              <a:rPr lang="en-US" dirty="0" smtClean="0"/>
              <a:t> </a:t>
            </a:r>
            <a:r>
              <a:rPr lang="en-US" dirty="0" smtClean="0"/>
              <a:t>from </a:t>
            </a:r>
            <a:r>
              <a:rPr lang="en-US" dirty="0" err="1" smtClean="0"/>
              <a:t>nltk.corpus</a:t>
            </a:r>
            <a:r>
              <a:rPr lang="en-US" dirty="0" smtClean="0"/>
              <a:t> import </a:t>
            </a:r>
            <a:r>
              <a:rPr lang="en-US" dirty="0" err="1" smtClean="0"/>
              <a:t>stopwords</a:t>
            </a:r>
            <a:endParaRPr lang="en-US" dirty="0" smtClean="0"/>
          </a:p>
          <a:p>
            <a:r>
              <a:rPr lang="en-US" dirty="0" smtClean="0"/>
              <a:t> </a:t>
            </a:r>
            <a:r>
              <a:rPr lang="en-US" dirty="0" err="1" smtClean="0"/>
              <a:t>stopword</a:t>
            </a:r>
            <a:r>
              <a:rPr lang="en-US" dirty="0" smtClean="0"/>
              <a:t>=set(</a:t>
            </a:r>
            <a:r>
              <a:rPr lang="en-US" dirty="0" err="1" smtClean="0"/>
              <a:t>stopwords.words</a:t>
            </a:r>
            <a:r>
              <a:rPr lang="en-US" dirty="0" smtClean="0"/>
              <a:t>('</a:t>
            </a:r>
            <a:r>
              <a:rPr lang="en-US" dirty="0" err="1" smtClean="0"/>
              <a:t>english</a:t>
            </a:r>
            <a:r>
              <a:rPr lang="en-US" dirty="0" smtClean="0"/>
              <a:t>'))</a:t>
            </a:r>
          </a:p>
          <a:p>
            <a:r>
              <a:rPr lang="en-US" dirty="0" smtClean="0"/>
              <a:t> </a:t>
            </a:r>
            <a:r>
              <a:rPr lang="en-US" dirty="0" smtClean="0"/>
              <a:t>stemmer = </a:t>
            </a:r>
            <a:r>
              <a:rPr lang="en-US" dirty="0" err="1" smtClean="0"/>
              <a:t>nltk.SnowballStemmer</a:t>
            </a:r>
            <a:r>
              <a:rPr lang="en-US" dirty="0" smtClean="0"/>
              <a:t>("</a:t>
            </a:r>
            <a:r>
              <a:rPr lang="en-US" dirty="0" err="1" smtClean="0"/>
              <a:t>english</a:t>
            </a:r>
            <a:r>
              <a:rPr lang="en-US" dirty="0" smtClean="0"/>
              <a:t>")</a:t>
            </a:r>
          </a:p>
          <a:p>
            <a:endParaRPr lang="en-US" dirty="0" smtClean="0"/>
          </a:p>
          <a:p>
            <a:r>
              <a:rPr lang="en-US" dirty="0" smtClean="0"/>
              <a:t>data=</a:t>
            </a:r>
            <a:r>
              <a:rPr lang="en-US" dirty="0" err="1" smtClean="0"/>
              <a:t>pd.read_csv</a:t>
            </a:r>
            <a:r>
              <a:rPr lang="en-US" dirty="0" smtClean="0"/>
              <a:t>("/content/drive/</a:t>
            </a:r>
            <a:r>
              <a:rPr lang="en-US" dirty="0" err="1" smtClean="0"/>
              <a:t>MyDrive</a:t>
            </a:r>
            <a:r>
              <a:rPr lang="en-US" dirty="0" smtClean="0"/>
              <a:t>/</a:t>
            </a:r>
            <a:r>
              <a:rPr lang="en-US" dirty="0" err="1" smtClean="0"/>
              <a:t>DataSet</a:t>
            </a:r>
            <a:r>
              <a:rPr lang="en-US" dirty="0" smtClean="0"/>
              <a:t>/labeled_data.csv") print(</a:t>
            </a:r>
            <a:r>
              <a:rPr lang="en-US" dirty="0" err="1" smtClean="0"/>
              <a:t>data.head</a:t>
            </a:r>
            <a:r>
              <a:rPr lang="en-US"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467</TotalTime>
  <Words>1172</Words>
  <Application>Microsoft Office PowerPoint</Application>
  <PresentationFormat>On-screen Show (4:3)</PresentationFormat>
  <Paragraphs>133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HATE SPEECH RECOGNITION IN SOCIAL MEDIA</vt:lpstr>
      <vt:lpstr>AGENDA</vt:lpstr>
      <vt:lpstr>PROBLEM STATEMENT</vt:lpstr>
      <vt:lpstr>OBJECTIVES</vt:lpstr>
      <vt:lpstr>SYSTEM DEVELOPMENT APPROACH</vt:lpstr>
      <vt:lpstr>Slide 6</vt:lpstr>
      <vt:lpstr>Slide 7</vt:lpstr>
      <vt:lpstr>ALGORITHM &amp; DEPLOYMENT</vt:lpstr>
      <vt:lpstr>CODE IMPLEMENTATION</vt:lpstr>
      <vt:lpstr>Slide 10</vt:lpstr>
      <vt:lpstr>Slide 11</vt:lpstr>
      <vt:lpstr>RESULT</vt:lpstr>
      <vt:lpstr>Slide 13</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RECOGNITION IN SOCIAL MEDIA</dc:title>
  <dc:creator>lenovo</dc:creator>
  <cp:lastModifiedBy>lenovo</cp:lastModifiedBy>
  <cp:revision>48</cp:revision>
  <dcterms:created xsi:type="dcterms:W3CDTF">2024-04-04T00:56:35Z</dcterms:created>
  <dcterms:modified xsi:type="dcterms:W3CDTF">2024-04-12T13:40:07Z</dcterms:modified>
</cp:coreProperties>
</file>