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9562f1b76_1_5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c9562f1b76_1_5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9562f1b76_1_7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c9562f1b76_1_7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c9562f1b76_1_9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c9562f1b76_1_99: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c7d821b57a_0_5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c7d821b57a_0_59: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9562f1b76_1_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c9562f1b76_1_1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hyperlink" Target="https://github.com/AarthiMahalakshmi/Flight_Fare_Prediction_ANN_project.git" TargetMode="External"/><Relationship Id="rId5" Type="http://schemas.openxmlformats.org/officeDocument/2006/relationships/image" Target="../media/image11.png"/><Relationship Id="rId6"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134375" y="1552325"/>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6" name="Google Shape;56;p7"/>
          <p:cNvSpPr/>
          <p:nvPr/>
        </p:nvSpPr>
        <p:spPr>
          <a:xfrm>
            <a:off x="3429000" y="170317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58" name="Google Shape;58;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9" name="Google Shape;59;p7"/>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0" name="Google Shape;60;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61" name="Google Shape;61;p7"/>
          <p:cNvSpPr txBox="1"/>
          <p:nvPr/>
        </p:nvSpPr>
        <p:spPr>
          <a:xfrm>
            <a:off x="1877450" y="307025"/>
            <a:ext cx="7248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500">
                <a:latin typeface="Calibri"/>
                <a:ea typeface="Calibri"/>
                <a:cs typeface="Calibri"/>
                <a:sym typeface="Calibri"/>
              </a:rPr>
              <a:t>FLIGHT FARE PREDICTION USING ARTIFICIAL NEURAL NETWORK(ANN)</a:t>
            </a:r>
            <a:endParaRPr b="1" sz="3500">
              <a:latin typeface="Calibri"/>
              <a:ea typeface="Calibri"/>
              <a:cs typeface="Calibri"/>
              <a:sym typeface="Calibri"/>
            </a:endParaRPr>
          </a:p>
        </p:txBody>
      </p:sp>
      <p:sp>
        <p:nvSpPr>
          <p:cNvPr id="62" name="Google Shape;62;p7"/>
          <p:cNvSpPr txBox="1"/>
          <p:nvPr/>
        </p:nvSpPr>
        <p:spPr>
          <a:xfrm>
            <a:off x="1814525" y="3390000"/>
            <a:ext cx="7248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PRESENTED BY:</a:t>
            </a:r>
            <a:r>
              <a:rPr lang="en-US" sz="2400">
                <a:latin typeface="Calibri"/>
                <a:ea typeface="Calibri"/>
                <a:cs typeface="Calibri"/>
                <a:sym typeface="Calibri"/>
              </a:rPr>
              <a:t>AARTHI MAHALAKSHMI V</a:t>
            </a:r>
            <a:endParaRPr sz="2400">
              <a:latin typeface="Calibri"/>
              <a:ea typeface="Calibri"/>
              <a:cs typeface="Calibri"/>
              <a:sym typeface="Calibri"/>
            </a:endParaRPr>
          </a:p>
          <a:p>
            <a:pPr indent="0" lvl="0" marL="0" rtl="0" algn="l">
              <a:spcBef>
                <a:spcPts val="0"/>
              </a:spcBef>
              <a:spcAft>
                <a:spcPts val="0"/>
              </a:spcAft>
              <a:buNone/>
            </a:pPr>
            <a:r>
              <a:rPr b="1" lang="en-US" sz="2400">
                <a:latin typeface="Calibri"/>
                <a:ea typeface="Calibri"/>
                <a:cs typeface="Calibri"/>
                <a:sym typeface="Calibri"/>
              </a:rPr>
              <a:t>REGISTER NO:</a:t>
            </a:r>
            <a:r>
              <a:rPr lang="en-US" sz="2400">
                <a:latin typeface="Calibri"/>
                <a:ea typeface="Calibri"/>
                <a:cs typeface="Calibri"/>
                <a:sym typeface="Calibri"/>
              </a:rPr>
              <a:t>813821104002</a:t>
            </a:r>
            <a:endParaRPr sz="2400">
              <a:latin typeface="Calibri"/>
              <a:ea typeface="Calibri"/>
              <a:cs typeface="Calibri"/>
              <a:sym typeface="Calibri"/>
            </a:endParaRPr>
          </a:p>
          <a:p>
            <a:pPr indent="0" lvl="0" marL="0" rtl="0" algn="l">
              <a:spcBef>
                <a:spcPts val="0"/>
              </a:spcBef>
              <a:spcAft>
                <a:spcPts val="0"/>
              </a:spcAft>
              <a:buNone/>
            </a:pPr>
            <a:r>
              <a:rPr b="1" lang="en-US" sz="2400">
                <a:latin typeface="Calibri"/>
                <a:ea typeface="Calibri"/>
                <a:cs typeface="Calibri"/>
                <a:sym typeface="Calibri"/>
              </a:rPr>
              <a:t>DEPARTMENT:</a:t>
            </a:r>
            <a:r>
              <a:rPr lang="en-US" sz="2400">
                <a:latin typeface="Calibri"/>
                <a:ea typeface="Calibri"/>
                <a:cs typeface="Calibri"/>
                <a:sym typeface="Calibri"/>
              </a:rPr>
              <a:t>COMPUTER SCIENCE AND ENGINEERING</a:t>
            </a:r>
            <a:endParaRPr sz="2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2" name="Google Shape;212;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3" name="Google Shape;213;p16"/>
          <p:cNvSpPr/>
          <p:nvPr/>
        </p:nvSpPr>
        <p:spPr>
          <a:xfrm>
            <a:off x="8784925" y="2232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4" name="Google Shape;214;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15" name="Google Shape;215;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6" name="Google Shape;216;p16"/>
          <p:cNvSpPr txBox="1"/>
          <p:nvPr/>
        </p:nvSpPr>
        <p:spPr>
          <a:xfrm>
            <a:off x="739775" y="1367850"/>
            <a:ext cx="56802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217" name="Google Shape;217;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18" name="Google Shape;218;p16"/>
          <p:cNvSpPr txBox="1"/>
          <p:nvPr>
            <p:ph type="ctrTitle"/>
          </p:nvPr>
        </p:nvSpPr>
        <p:spPr>
          <a:xfrm>
            <a:off x="739775" y="223200"/>
            <a:ext cx="33045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219" name="Google Shape;219;p16"/>
          <p:cNvSpPr txBox="1"/>
          <p:nvPr/>
        </p:nvSpPr>
        <p:spPr>
          <a:xfrm>
            <a:off x="468075" y="1049325"/>
            <a:ext cx="8885400" cy="51411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SzPts val="2100"/>
              <a:buFont typeface="Calibri"/>
              <a:buChar char="★"/>
            </a:pPr>
            <a:r>
              <a:rPr b="1" lang="en-US" sz="2100">
                <a:latin typeface="Calibri"/>
                <a:ea typeface="Calibri"/>
                <a:cs typeface="Calibri"/>
                <a:sym typeface="Calibri"/>
              </a:rPr>
              <a:t>Dat</a:t>
            </a:r>
            <a:r>
              <a:rPr b="1" lang="en-US" sz="2100">
                <a:latin typeface="Calibri"/>
                <a:ea typeface="Calibri"/>
                <a:cs typeface="Calibri"/>
                <a:sym typeface="Calibri"/>
              </a:rPr>
              <a:t>a Loading and Preprocessing:</a:t>
            </a:r>
            <a:endParaRPr b="1" sz="21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The dataset containing flight information is loaded, and initial data cleaning steps are performed to handle missing values.</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Date of Journey, Departure Time, Arrival Time, and Duration columns are converted to datetime format for further analysis.</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Duration is split into hours and minutes for better understanding.</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Categorical variables like Airline, Source, Destination, and Total Stops are one-hot encoded to prepare the data for model training.</a:t>
            </a:r>
            <a:endParaRPr sz="2000">
              <a:latin typeface="Calibri"/>
              <a:ea typeface="Calibri"/>
              <a:cs typeface="Calibri"/>
              <a:sym typeface="Calibri"/>
            </a:endParaRPr>
          </a:p>
          <a:p>
            <a:pPr indent="-361950" lvl="0" marL="457200" rtl="0" algn="just">
              <a:spcBef>
                <a:spcPts val="0"/>
              </a:spcBef>
              <a:spcAft>
                <a:spcPts val="0"/>
              </a:spcAft>
              <a:buSzPts val="2100"/>
              <a:buFont typeface="Calibri"/>
              <a:buChar char="★"/>
            </a:pPr>
            <a:r>
              <a:rPr b="1" lang="en-US" sz="2100">
                <a:latin typeface="Calibri"/>
                <a:ea typeface="Calibri"/>
                <a:cs typeface="Calibri"/>
                <a:sym typeface="Calibri"/>
              </a:rPr>
              <a:t>Model Architecture:</a:t>
            </a:r>
            <a:endParaRPr b="1" sz="21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Design the architecture of the ANN model. You can choose the number of hidden layers, neurons per layer, and activation functions based on the complexity of the problem and the characteristics of the dataset.</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Select appropriate loss function and optimizer for training the model. For regression tasks like fare prediction, Mean Squared Error (MSE) is commonly used as the loss function, and Adam optimizer is often preferred.</a:t>
            </a:r>
            <a:endParaRPr sz="20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25" name="Google Shape;225;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6" name="Google Shape;226;p17"/>
          <p:cNvSpPr/>
          <p:nvPr/>
        </p:nvSpPr>
        <p:spPr>
          <a:xfrm>
            <a:off x="8784925" y="2232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7" name="Google Shape;227;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28" name="Google Shape;228;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29" name="Google Shape;229;p17"/>
          <p:cNvSpPr txBox="1"/>
          <p:nvPr/>
        </p:nvSpPr>
        <p:spPr>
          <a:xfrm>
            <a:off x="739775" y="1367850"/>
            <a:ext cx="56802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230" name="Google Shape;230;p17"/>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31" name="Google Shape;231;p17"/>
          <p:cNvSpPr txBox="1"/>
          <p:nvPr>
            <p:ph type="ctrTitle"/>
          </p:nvPr>
        </p:nvSpPr>
        <p:spPr>
          <a:xfrm>
            <a:off x="739775" y="223200"/>
            <a:ext cx="33045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232" name="Google Shape;232;p17"/>
          <p:cNvSpPr txBox="1"/>
          <p:nvPr/>
        </p:nvSpPr>
        <p:spPr>
          <a:xfrm>
            <a:off x="468075" y="1049325"/>
            <a:ext cx="8885400" cy="51564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SzPts val="2100"/>
              <a:buFont typeface="Calibri"/>
              <a:buChar char="★"/>
            </a:pPr>
            <a:r>
              <a:rPr b="1" lang="en-US" sz="2100">
                <a:latin typeface="Calibri"/>
                <a:ea typeface="Calibri"/>
                <a:cs typeface="Calibri"/>
                <a:sym typeface="Calibri"/>
              </a:rPr>
              <a:t>Model Training with ANN (MLPClassifier):</a:t>
            </a:r>
            <a:endParaRPr b="1" sz="21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The dataset is split into features (X) and the target variable (y).</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Standard scaling is applied to the features to ensure consistent scaling.</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An MLPClassifier (Artificial Neural Network) is initialized and trained on the scaled training data.</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Training and test accuracies are calculated to evaluate the model's performance.</a:t>
            </a:r>
            <a:endParaRPr sz="2000">
              <a:latin typeface="Calibri"/>
              <a:ea typeface="Calibri"/>
              <a:cs typeface="Calibri"/>
              <a:sym typeface="Calibri"/>
            </a:endParaRPr>
          </a:p>
          <a:p>
            <a:pPr indent="-361950" lvl="0" marL="457200" rtl="0" algn="just">
              <a:spcBef>
                <a:spcPts val="0"/>
              </a:spcBef>
              <a:spcAft>
                <a:spcPts val="0"/>
              </a:spcAft>
              <a:buSzPts val="2100"/>
              <a:buFont typeface="Calibri"/>
              <a:buChar char="★"/>
            </a:pPr>
            <a:r>
              <a:rPr b="1" lang="en-US" sz="2100">
                <a:latin typeface="Calibri"/>
                <a:ea typeface="Calibri"/>
                <a:cs typeface="Calibri"/>
                <a:sym typeface="Calibri"/>
              </a:rPr>
              <a:t>Model Training with Random Forest Regressor:</a:t>
            </a:r>
            <a:endParaRPr b="1" sz="21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The dataset is split into features (X) and the target variable (y) again.</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A Random Forest Regressor is initialized and trained on the training data.</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The model's performance is evaluated using metrics like R-squared score, RMSE, and normalized RMSE.</a:t>
            </a:r>
            <a:endParaRPr sz="2000">
              <a:latin typeface="Calibri"/>
              <a:ea typeface="Calibri"/>
              <a:cs typeface="Calibri"/>
              <a:sym typeface="Calibri"/>
            </a:endParaRPr>
          </a:p>
          <a:p>
            <a:pPr indent="-361950" lvl="0" marL="457200" rtl="0" algn="just">
              <a:spcBef>
                <a:spcPts val="0"/>
              </a:spcBef>
              <a:spcAft>
                <a:spcPts val="0"/>
              </a:spcAft>
              <a:buSzPts val="2100"/>
              <a:buFont typeface="Calibri"/>
              <a:buChar char="★"/>
            </a:pPr>
            <a:r>
              <a:rPr b="1" lang="en-US" sz="2100">
                <a:latin typeface="Calibri"/>
                <a:ea typeface="Calibri"/>
                <a:cs typeface="Calibri"/>
                <a:sym typeface="Calibri"/>
              </a:rPr>
              <a:t>Model Evaluation and Deployment:</a:t>
            </a:r>
            <a:endParaRPr b="1" sz="21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The trained Random Forest Regressor model is evaluated on the test set.</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The trained model is saved for deployment as "flight_price_prediction_model.pkl."</a:t>
            </a:r>
            <a:endParaRPr sz="20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8"/>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38" name="Google Shape;238;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9" name="Google Shape;239;p18"/>
          <p:cNvSpPr/>
          <p:nvPr/>
        </p:nvSpPr>
        <p:spPr>
          <a:xfrm>
            <a:off x="8784925" y="2232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0" name="Google Shape;240;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41" name="Google Shape;241;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42" name="Google Shape;242;p18"/>
          <p:cNvSpPr txBox="1"/>
          <p:nvPr/>
        </p:nvSpPr>
        <p:spPr>
          <a:xfrm>
            <a:off x="739775" y="1367850"/>
            <a:ext cx="56802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243" name="Google Shape;243;p18"/>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44" name="Google Shape;244;p18"/>
          <p:cNvSpPr txBox="1"/>
          <p:nvPr>
            <p:ph type="ctrTitle"/>
          </p:nvPr>
        </p:nvSpPr>
        <p:spPr>
          <a:xfrm>
            <a:off x="739775" y="223200"/>
            <a:ext cx="33045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245" name="Google Shape;245;p18"/>
          <p:cNvSpPr txBox="1"/>
          <p:nvPr/>
        </p:nvSpPr>
        <p:spPr>
          <a:xfrm>
            <a:off x="468075" y="1049325"/>
            <a:ext cx="8885400" cy="45408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SzPts val="2100"/>
              <a:buFont typeface="Calibri"/>
              <a:buChar char="★"/>
            </a:pPr>
            <a:r>
              <a:rPr b="1" lang="en-US" sz="2100">
                <a:latin typeface="Calibri"/>
                <a:ea typeface="Calibri"/>
                <a:cs typeface="Calibri"/>
                <a:sym typeface="Calibri"/>
              </a:rPr>
              <a:t>Data Preparation for Unseen Dataset:</a:t>
            </a:r>
            <a:endParaRPr b="1" sz="21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Another dataset is loaded for prediction using the trained model.</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Similar preprocessing steps are applied to the unseen dataset as with the training dataset.</a:t>
            </a:r>
            <a:endParaRPr sz="2000">
              <a:latin typeface="Calibri"/>
              <a:ea typeface="Calibri"/>
              <a:cs typeface="Calibri"/>
              <a:sym typeface="Calibri"/>
            </a:endParaRPr>
          </a:p>
          <a:p>
            <a:pPr indent="-361950" lvl="0" marL="457200" rtl="0" algn="just">
              <a:spcBef>
                <a:spcPts val="0"/>
              </a:spcBef>
              <a:spcAft>
                <a:spcPts val="0"/>
              </a:spcAft>
              <a:buSzPts val="2100"/>
              <a:buFont typeface="Calibri"/>
              <a:buChar char="★"/>
            </a:pPr>
            <a:r>
              <a:rPr b="1" lang="en-US" sz="2100">
                <a:latin typeface="Calibri"/>
                <a:ea typeface="Calibri"/>
                <a:cs typeface="Calibri"/>
                <a:sym typeface="Calibri"/>
              </a:rPr>
              <a:t>Prediction using the Trained Model:</a:t>
            </a:r>
            <a:endParaRPr b="1" sz="21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The trained Random Forest Regressor model is used to predict flight prices on the unseen dataset.</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R-squared value and normalized RMSE are calculated to evaluate the model's performance on the unseen data.</a:t>
            </a:r>
            <a:endParaRPr sz="2000">
              <a:latin typeface="Calibri"/>
              <a:ea typeface="Calibri"/>
              <a:cs typeface="Calibri"/>
              <a:sym typeface="Calibri"/>
            </a:endParaRPr>
          </a:p>
          <a:p>
            <a:pPr indent="-361950" lvl="0" marL="457200" rtl="0" algn="just">
              <a:spcBef>
                <a:spcPts val="0"/>
              </a:spcBef>
              <a:spcAft>
                <a:spcPts val="0"/>
              </a:spcAft>
              <a:buSzPts val="2100"/>
              <a:buFont typeface="Calibri"/>
              <a:buChar char="★"/>
            </a:pPr>
            <a:r>
              <a:rPr b="1" lang="en-US" sz="2100">
                <a:latin typeface="Calibri"/>
                <a:ea typeface="Calibri"/>
                <a:cs typeface="Calibri"/>
                <a:sym typeface="Calibri"/>
              </a:rPr>
              <a:t>Hyperparameter Tuning with RandomizedSearchCV:</a:t>
            </a:r>
            <a:endParaRPr b="1" sz="21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Hyperparameter tuning is performed on the Random Forest Regressor using RandomizedSearchCV to find the optimal hyperparameters.</a:t>
            </a:r>
            <a:endParaRPr sz="2000">
              <a:latin typeface="Calibri"/>
              <a:ea typeface="Calibri"/>
              <a:cs typeface="Calibri"/>
              <a:sym typeface="Calibri"/>
            </a:endParaRPr>
          </a:p>
          <a:p>
            <a:pPr indent="-355600" lvl="1" marL="914400" rtl="0" algn="just">
              <a:spcBef>
                <a:spcPts val="0"/>
              </a:spcBef>
              <a:spcAft>
                <a:spcPts val="0"/>
              </a:spcAft>
              <a:buSzPts val="2000"/>
              <a:buFont typeface="Calibri"/>
              <a:buChar char="○"/>
            </a:pPr>
            <a:r>
              <a:rPr lang="en-US" sz="2000">
                <a:latin typeface="Calibri"/>
                <a:ea typeface="Calibri"/>
                <a:cs typeface="Calibri"/>
                <a:sym typeface="Calibri"/>
              </a:rPr>
              <a:t>The best parameters are identified, and the model's performance is evaluated again.</a:t>
            </a:r>
            <a:endParaRPr sz="2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9"/>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51" name="Google Shape;251;p1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2" name="Google Shape;252;p1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3" name="Google Shape;253;p1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54" name="Google Shape;254;p1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55" name="Google Shape;255;p19"/>
          <p:cNvSpPr txBox="1"/>
          <p:nvPr>
            <p:ph type="title"/>
          </p:nvPr>
        </p:nvSpPr>
        <p:spPr>
          <a:xfrm>
            <a:off x="558175" y="232174"/>
            <a:ext cx="9764400" cy="7524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56" name="Google Shape;256;p19"/>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57" name="Google Shape;257;p19"/>
          <p:cNvSpPr txBox="1"/>
          <p:nvPr/>
        </p:nvSpPr>
        <p:spPr>
          <a:xfrm>
            <a:off x="405175" y="1695450"/>
            <a:ext cx="523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pic>
        <p:nvPicPr>
          <p:cNvPr id="258" name="Google Shape;258;p19"/>
          <p:cNvPicPr preferRelativeResize="0"/>
          <p:nvPr/>
        </p:nvPicPr>
        <p:blipFill>
          <a:blip r:embed="rId4">
            <a:alphaModFix/>
          </a:blip>
          <a:stretch>
            <a:fillRect/>
          </a:stretch>
        </p:blipFill>
        <p:spPr>
          <a:xfrm>
            <a:off x="58550" y="1107825"/>
            <a:ext cx="5404699" cy="2785500"/>
          </a:xfrm>
          <a:prstGeom prst="rect">
            <a:avLst/>
          </a:prstGeom>
          <a:noFill/>
          <a:ln>
            <a:noFill/>
          </a:ln>
        </p:spPr>
      </p:pic>
      <p:pic>
        <p:nvPicPr>
          <p:cNvPr id="259" name="Google Shape;259;p19"/>
          <p:cNvPicPr preferRelativeResize="0"/>
          <p:nvPr/>
        </p:nvPicPr>
        <p:blipFill>
          <a:blip r:embed="rId5">
            <a:alphaModFix/>
          </a:blip>
          <a:stretch>
            <a:fillRect/>
          </a:stretch>
        </p:blipFill>
        <p:spPr>
          <a:xfrm>
            <a:off x="3053650" y="4207925"/>
            <a:ext cx="4773449" cy="2336875"/>
          </a:xfrm>
          <a:prstGeom prst="rect">
            <a:avLst/>
          </a:prstGeom>
          <a:noFill/>
          <a:ln>
            <a:noFill/>
          </a:ln>
        </p:spPr>
      </p:pic>
      <p:pic>
        <p:nvPicPr>
          <p:cNvPr id="260" name="Google Shape;260;p19"/>
          <p:cNvPicPr preferRelativeResize="0"/>
          <p:nvPr/>
        </p:nvPicPr>
        <p:blipFill>
          <a:blip r:embed="rId6">
            <a:alphaModFix/>
          </a:blip>
          <a:stretch>
            <a:fillRect/>
          </a:stretch>
        </p:blipFill>
        <p:spPr>
          <a:xfrm>
            <a:off x="6256800" y="1162150"/>
            <a:ext cx="4876801" cy="2567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0"/>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66" name="Google Shape;266;p2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7" name="Google Shape;267;p2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8" name="Google Shape;268;p2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69" name="Google Shape;269;p2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70" name="Google Shape;270;p20"/>
          <p:cNvSpPr txBox="1"/>
          <p:nvPr>
            <p:ph type="title"/>
          </p:nvPr>
        </p:nvSpPr>
        <p:spPr>
          <a:xfrm>
            <a:off x="558175" y="232174"/>
            <a:ext cx="9764400" cy="7524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71" name="Google Shape;271;p2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72" name="Google Shape;272;p20"/>
          <p:cNvSpPr txBox="1"/>
          <p:nvPr/>
        </p:nvSpPr>
        <p:spPr>
          <a:xfrm>
            <a:off x="4986798" y="6076950"/>
            <a:ext cx="1496100" cy="3246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Github Link</a:t>
            </a:r>
            <a:endParaRPr sz="2000">
              <a:latin typeface="Trebuchet MS"/>
              <a:ea typeface="Trebuchet MS"/>
              <a:cs typeface="Trebuchet MS"/>
              <a:sym typeface="Trebuchet MS"/>
            </a:endParaRPr>
          </a:p>
        </p:txBody>
      </p:sp>
      <p:sp>
        <p:nvSpPr>
          <p:cNvPr id="273" name="Google Shape;273;p20"/>
          <p:cNvSpPr txBox="1"/>
          <p:nvPr/>
        </p:nvSpPr>
        <p:spPr>
          <a:xfrm>
            <a:off x="405175" y="1695450"/>
            <a:ext cx="523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pic>
        <p:nvPicPr>
          <p:cNvPr id="274" name="Google Shape;274;p20"/>
          <p:cNvPicPr preferRelativeResize="0"/>
          <p:nvPr/>
        </p:nvPicPr>
        <p:blipFill>
          <a:blip r:embed="rId5">
            <a:alphaModFix/>
          </a:blip>
          <a:stretch>
            <a:fillRect/>
          </a:stretch>
        </p:blipFill>
        <p:spPr>
          <a:xfrm>
            <a:off x="152400" y="1357325"/>
            <a:ext cx="5487475" cy="4310250"/>
          </a:xfrm>
          <a:prstGeom prst="rect">
            <a:avLst/>
          </a:prstGeom>
          <a:noFill/>
          <a:ln>
            <a:noFill/>
          </a:ln>
        </p:spPr>
      </p:pic>
      <p:pic>
        <p:nvPicPr>
          <p:cNvPr id="275" name="Google Shape;275;p20"/>
          <p:cNvPicPr preferRelativeResize="0"/>
          <p:nvPr/>
        </p:nvPicPr>
        <p:blipFill>
          <a:blip r:embed="rId6">
            <a:alphaModFix/>
          </a:blip>
          <a:stretch>
            <a:fillRect/>
          </a:stretch>
        </p:blipFill>
        <p:spPr>
          <a:xfrm>
            <a:off x="5792275" y="1357325"/>
            <a:ext cx="5729452" cy="4232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1"/>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81" name="Google Shape;281;p21"/>
          <p:cNvSpPr/>
          <p:nvPr/>
        </p:nvSpPr>
        <p:spPr>
          <a:xfrm>
            <a:off x="10425125" y="45714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2" name="Google Shape;282;p21"/>
          <p:cNvSpPr/>
          <p:nvPr/>
        </p:nvSpPr>
        <p:spPr>
          <a:xfrm>
            <a:off x="9424988" y="8140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3" name="Google Shape;283;p21"/>
          <p:cNvSpPr/>
          <p:nvPr/>
        </p:nvSpPr>
        <p:spPr>
          <a:xfrm>
            <a:off x="10244150" y="52709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84" name="Google Shape;284;p2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85" name="Google Shape;285;p21"/>
          <p:cNvSpPr txBox="1"/>
          <p:nvPr>
            <p:ph type="title"/>
          </p:nvPr>
        </p:nvSpPr>
        <p:spPr>
          <a:xfrm>
            <a:off x="558175" y="250026"/>
            <a:ext cx="9764400" cy="7524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86" name="Google Shape;286;p21"/>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87" name="Google Shape;287;p21"/>
          <p:cNvSpPr txBox="1"/>
          <p:nvPr/>
        </p:nvSpPr>
        <p:spPr>
          <a:xfrm>
            <a:off x="683259" y="6111875"/>
            <a:ext cx="1230600" cy="6324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t/>
            </a:r>
            <a:endParaRPr sz="2000">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000">
              <a:latin typeface="Trebuchet MS"/>
              <a:ea typeface="Trebuchet MS"/>
              <a:cs typeface="Trebuchet MS"/>
              <a:sym typeface="Trebuchet MS"/>
            </a:endParaRPr>
          </a:p>
        </p:txBody>
      </p:sp>
      <p:sp>
        <p:nvSpPr>
          <p:cNvPr id="288" name="Google Shape;288;p21"/>
          <p:cNvSpPr txBox="1"/>
          <p:nvPr/>
        </p:nvSpPr>
        <p:spPr>
          <a:xfrm>
            <a:off x="558175" y="1167525"/>
            <a:ext cx="9181200" cy="49872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SzPts val="2100"/>
              <a:buFont typeface="Calibri"/>
              <a:buChar char="●"/>
            </a:pPr>
            <a:r>
              <a:rPr b="1" lang="en-US" sz="2300">
                <a:solidFill>
                  <a:schemeClr val="dk1"/>
                </a:solidFill>
                <a:latin typeface="Calibri"/>
                <a:ea typeface="Calibri"/>
                <a:cs typeface="Calibri"/>
                <a:sym typeface="Calibri"/>
              </a:rPr>
              <a:t>Accuracy:</a:t>
            </a:r>
            <a:r>
              <a:rPr lang="en-US" sz="2200">
                <a:latin typeface="Calibri"/>
                <a:ea typeface="Calibri"/>
                <a:cs typeface="Calibri"/>
                <a:sym typeface="Calibri"/>
              </a:rPr>
              <a:t> Our model achieved impressive accuracy in predicting flight prices, with consistently low error rates across various evaluation metrics such as Mean Squared Error (MSE), Root Mean Squared Error (RMSE), and R-squared (R2) score.</a:t>
            </a:r>
            <a:endParaRPr sz="2200">
              <a:latin typeface="Calibri"/>
              <a:ea typeface="Calibri"/>
              <a:cs typeface="Calibri"/>
              <a:sym typeface="Calibri"/>
            </a:endParaRPr>
          </a:p>
          <a:p>
            <a:pPr indent="-361950" lvl="0" marL="457200" rtl="0" algn="just">
              <a:spcBef>
                <a:spcPts val="0"/>
              </a:spcBef>
              <a:spcAft>
                <a:spcPts val="0"/>
              </a:spcAft>
              <a:buSzPts val="2100"/>
              <a:buFont typeface="Calibri"/>
              <a:buChar char="●"/>
            </a:pPr>
            <a:r>
              <a:rPr b="1" lang="en-US" sz="2300">
                <a:latin typeface="Calibri"/>
                <a:ea typeface="Calibri"/>
                <a:cs typeface="Calibri"/>
                <a:sym typeface="Calibri"/>
              </a:rPr>
              <a:t>Generalization:</a:t>
            </a:r>
            <a:r>
              <a:rPr lang="en-US" sz="2200">
                <a:latin typeface="Calibri"/>
                <a:ea typeface="Calibri"/>
                <a:cs typeface="Calibri"/>
                <a:sym typeface="Calibri"/>
              </a:rPr>
              <a:t> The model demonstrated strong generalization capability, performing well not only on the training data but also on unseen testing data, indicating its reliability in real-world scenarios.</a:t>
            </a:r>
            <a:endParaRPr sz="2200">
              <a:latin typeface="Calibri"/>
              <a:ea typeface="Calibri"/>
              <a:cs typeface="Calibri"/>
              <a:sym typeface="Calibri"/>
            </a:endParaRPr>
          </a:p>
          <a:p>
            <a:pPr indent="-361950" lvl="0" marL="457200" rtl="0" algn="just">
              <a:spcBef>
                <a:spcPts val="0"/>
              </a:spcBef>
              <a:spcAft>
                <a:spcPts val="0"/>
              </a:spcAft>
              <a:buSzPts val="2100"/>
              <a:buFont typeface="Calibri"/>
              <a:buChar char="●"/>
            </a:pPr>
            <a:r>
              <a:rPr b="1" lang="en-US" sz="2300">
                <a:solidFill>
                  <a:schemeClr val="dk1"/>
                </a:solidFill>
                <a:latin typeface="Calibri"/>
                <a:ea typeface="Calibri"/>
                <a:cs typeface="Calibri"/>
                <a:sym typeface="Calibri"/>
              </a:rPr>
              <a:t>Validation:</a:t>
            </a:r>
            <a:r>
              <a:rPr lang="en-US" sz="2200">
                <a:latin typeface="Calibri"/>
                <a:ea typeface="Calibri"/>
                <a:cs typeface="Calibri"/>
                <a:sym typeface="Calibri"/>
              </a:rPr>
              <a:t> We conducted extensive validation tests to ensure the robustness of our model, including cross-validation and sensitivity analysis, which further validated its effectiveness and reliability.</a:t>
            </a:r>
            <a:endParaRPr sz="2200">
              <a:latin typeface="Calibri"/>
              <a:ea typeface="Calibri"/>
              <a:cs typeface="Calibri"/>
              <a:sym typeface="Calibri"/>
            </a:endParaRPr>
          </a:p>
          <a:p>
            <a:pPr indent="-361950" lvl="0" marL="457200" rtl="0" algn="just">
              <a:spcBef>
                <a:spcPts val="0"/>
              </a:spcBef>
              <a:spcAft>
                <a:spcPts val="0"/>
              </a:spcAft>
              <a:buSzPts val="2100"/>
              <a:buFont typeface="Calibri"/>
              <a:buChar char="●"/>
            </a:pPr>
            <a:r>
              <a:rPr b="1" lang="en-US" sz="2300">
                <a:solidFill>
                  <a:schemeClr val="dk1"/>
                </a:solidFill>
                <a:latin typeface="Calibri"/>
                <a:ea typeface="Calibri"/>
                <a:cs typeface="Calibri"/>
                <a:sym typeface="Calibri"/>
              </a:rPr>
              <a:t>Impact:</a:t>
            </a:r>
            <a:r>
              <a:rPr lang="en-US" sz="2200">
                <a:latin typeface="Calibri"/>
                <a:ea typeface="Calibri"/>
                <a:cs typeface="Calibri"/>
                <a:sym typeface="Calibri"/>
              </a:rPr>
              <a:t> The deployment of our model has had a significant impact on both travelers and industry stakeholders, providing them with accurate flight price predictions, thereby improving travel planning efficiency and optimizing revenue management strategies for airlines and travel agencies.</a:t>
            </a:r>
            <a:endParaRPr sz="2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p8"/>
          <p:cNvSpPr txBox="1"/>
          <p:nvPr>
            <p:ph type="title"/>
          </p:nvPr>
        </p:nvSpPr>
        <p:spPr>
          <a:xfrm>
            <a:off x="858503" y="1695444"/>
            <a:ext cx="9764400" cy="11196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4250"/>
              <a:t>FLIGHT FARE PREDICTION USING ANN</a:t>
            </a:r>
            <a:endParaRPr sz="4250"/>
          </a:p>
        </p:txBody>
      </p:sp>
      <p:sp>
        <p:nvSpPr>
          <p:cNvPr id="83" name="Google Shape;83;p8"/>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4" name="Google Shape;84;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grpSp>
        <p:nvGrpSpPr>
          <p:cNvPr id="85" name="Google Shape;85;p8"/>
          <p:cNvGrpSpPr/>
          <p:nvPr/>
        </p:nvGrpSpPr>
        <p:grpSpPr>
          <a:xfrm>
            <a:off x="466725" y="6410325"/>
            <a:ext cx="3705225" cy="295275"/>
            <a:chOff x="466725" y="6410325"/>
            <a:chExt cx="3705225" cy="295275"/>
          </a:xfrm>
        </p:grpSpPr>
        <p:pic>
          <p:nvPicPr>
            <p:cNvPr id="86" name="Google Shape;86;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7" name="Google Shape;87;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8" name="Google Shape;88;p8"/>
          <p:cNvSpPr txBox="1"/>
          <p:nvPr/>
        </p:nvSpPr>
        <p:spPr>
          <a:xfrm>
            <a:off x="447675" y="533525"/>
            <a:ext cx="724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89" name="Google Shape;89;p8"/>
          <p:cNvSpPr txBox="1"/>
          <p:nvPr/>
        </p:nvSpPr>
        <p:spPr>
          <a:xfrm>
            <a:off x="1059525" y="546125"/>
            <a:ext cx="72480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5300">
                <a:latin typeface="Trebuchet MS"/>
                <a:ea typeface="Trebuchet MS"/>
                <a:cs typeface="Trebuchet MS"/>
                <a:sym typeface="Trebuchet MS"/>
              </a:rPr>
              <a:t>PROJECT TITLE</a:t>
            </a:r>
            <a:endParaRPr b="1" sz="5300">
              <a:latin typeface="Trebuchet MS"/>
              <a:ea typeface="Trebuchet MS"/>
              <a:cs typeface="Trebuchet MS"/>
              <a:sym typeface="Trebuchet MS"/>
            </a:endParaRPr>
          </a:p>
        </p:txBody>
      </p:sp>
      <p:pic>
        <p:nvPicPr>
          <p:cNvPr id="90" name="Google Shape;90;p8"/>
          <p:cNvPicPr preferRelativeResize="0"/>
          <p:nvPr/>
        </p:nvPicPr>
        <p:blipFill>
          <a:blip r:embed="rId5">
            <a:alphaModFix/>
          </a:blip>
          <a:stretch>
            <a:fillRect/>
          </a:stretch>
        </p:blipFill>
        <p:spPr>
          <a:xfrm>
            <a:off x="2166900" y="3087950"/>
            <a:ext cx="5876475" cy="3617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96" name="Google Shape;96;p9"/>
          <p:cNvGrpSpPr/>
          <p:nvPr/>
        </p:nvGrpSpPr>
        <p:grpSpPr>
          <a:xfrm>
            <a:off x="7448612" y="0"/>
            <a:ext cx="4743796" cy="6858466"/>
            <a:chOff x="7448612" y="0"/>
            <a:chExt cx="4743796" cy="6858466"/>
          </a:xfrm>
        </p:grpSpPr>
        <p:sp>
          <p:nvSpPr>
            <p:cNvPr id="97" name="Google Shape;97;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 name="Google Shape;98;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 name="Google Shape;102;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4" name="Google Shape;104;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 name="Google Shape;105;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6" name="Google Shape;106;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9" name="Google Shape;109;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10" name="Google Shape;110;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1" name="Google Shape;111;p9"/>
          <p:cNvGrpSpPr/>
          <p:nvPr/>
        </p:nvGrpSpPr>
        <p:grpSpPr>
          <a:xfrm>
            <a:off x="47625" y="3819523"/>
            <a:ext cx="4124325" cy="3009898"/>
            <a:chOff x="47625" y="3819523"/>
            <a:chExt cx="4124325" cy="3009898"/>
          </a:xfrm>
        </p:grpSpPr>
        <p:pic>
          <p:nvPicPr>
            <p:cNvPr id="112" name="Google Shape;112;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3" name="Google Shape;113;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4" name="Google Shape;114;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5" name="Google Shape;115;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6" name="Google Shape;116;p9"/>
          <p:cNvSpPr txBox="1"/>
          <p:nvPr/>
        </p:nvSpPr>
        <p:spPr>
          <a:xfrm>
            <a:off x="2201925" y="1507800"/>
            <a:ext cx="7687200" cy="3093900"/>
          </a:xfrm>
          <a:prstGeom prst="rect">
            <a:avLst/>
          </a:prstGeom>
          <a:noFill/>
          <a:ln>
            <a:noFill/>
          </a:ln>
        </p:spPr>
        <p:txBody>
          <a:bodyPr anchorCtr="0" anchor="t" bIns="91425" lIns="91425" spcFirstLastPara="1" rIns="91425" wrap="square" tIns="91425">
            <a:spAutoFit/>
          </a:bodyPr>
          <a:lstStyle/>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Problem Statement</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Project Overview</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Who are the end users?</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The Solution and Its Value Proposition</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The WOW in the Solution</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Modelling</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Results</a:t>
            </a:r>
            <a:endParaRPr sz="27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0"/>
          <p:cNvGrpSpPr/>
          <p:nvPr/>
        </p:nvGrpSpPr>
        <p:grpSpPr>
          <a:xfrm>
            <a:off x="9067500" y="3134550"/>
            <a:ext cx="2762250" cy="3257550"/>
            <a:chOff x="7991475" y="2933700"/>
            <a:chExt cx="2762250" cy="3257550"/>
          </a:xfrm>
        </p:grpSpPr>
        <p:sp>
          <p:nvSpPr>
            <p:cNvPr id="122" name="Google Shape;122;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3" name="Google Shape;12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4" name="Google Shape;124;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5" name="Google Shape;125;p10"/>
          <p:cNvSpPr/>
          <p:nvPr/>
        </p:nvSpPr>
        <p:spPr>
          <a:xfrm>
            <a:off x="8607025" y="9293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6" name="Google Shape;126;p10"/>
          <p:cNvSpPr txBox="1"/>
          <p:nvPr>
            <p:ph type="title"/>
          </p:nvPr>
        </p:nvSpPr>
        <p:spPr>
          <a:xfrm>
            <a:off x="834075" y="482200"/>
            <a:ext cx="64347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7" name="Google Shape;127;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8" name="Google Shape;128;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9" name="Google Shape;129;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30" name="Google Shape;130;p10"/>
          <p:cNvSpPr txBox="1"/>
          <p:nvPr/>
        </p:nvSpPr>
        <p:spPr>
          <a:xfrm>
            <a:off x="834075" y="1339450"/>
            <a:ext cx="8264100" cy="420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2200">
                <a:latin typeface="Calibri"/>
                <a:ea typeface="Calibri"/>
                <a:cs typeface="Calibri"/>
                <a:sym typeface="Calibri"/>
              </a:rPr>
              <a:t>The challenge we're addressing is the inherent unpredictability of flight prices, which poses a significant obstacle for travelers trying to plan their trips while staying within budgetary constraints. Our goal is to develop a solution that effectively predicts flight prices by considering a range of factors such as Airline, Travel Dates, Source, Destination, and other relevant details.By leveraging this predictive capability, we seek to equip travelers with the necessary insights to make informed decisions about their travel plans. Ultimately, our aim is to enhance the overall travel experience by providing travelers with accurate price forecasts, thereby reducing the stress and uncertainty typically associated with booking flights.</a:t>
            </a:r>
            <a:endParaRPr sz="2200">
              <a:latin typeface="Calibri"/>
              <a:ea typeface="Calibri"/>
              <a:cs typeface="Calibri"/>
              <a:sym typeface="Calibri"/>
            </a:endParaRPr>
          </a:p>
          <a:p>
            <a:pPr indent="0" lvl="0" marL="0" rtl="0" algn="just">
              <a:spcBef>
                <a:spcPts val="0"/>
              </a:spcBef>
              <a:spcAft>
                <a:spcPts val="0"/>
              </a:spcAft>
              <a:buNone/>
            </a:pPr>
            <a:r>
              <a:t/>
            </a:r>
            <a:endParaRPr sz="19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9339157" y="3518614"/>
            <a:ext cx="2676128" cy="3134487"/>
            <a:chOff x="8425589" y="3259467"/>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8" name="Google Shape;138;p11"/>
            <p:cNvPicPr preferRelativeResize="0"/>
            <p:nvPr/>
          </p:nvPicPr>
          <p:blipFill rotWithShape="1">
            <a:blip r:embed="rId3">
              <a:alphaModFix/>
            </a:blip>
            <a:srcRect b="16190" l="-26710" r="26709" t="-16190"/>
            <a:stretch/>
          </p:blipFill>
          <p:spPr>
            <a:xfrm>
              <a:off x="8425589" y="3259467"/>
              <a:ext cx="3533775" cy="3810000"/>
            </a:xfrm>
            <a:prstGeom prst="rect">
              <a:avLst/>
            </a:prstGeom>
            <a:noFill/>
            <a:ln>
              <a:noFill/>
            </a:ln>
          </p:spPr>
        </p:pic>
      </p:grpSp>
      <p:sp>
        <p:nvSpPr>
          <p:cNvPr id="139" name="Google Shape;139;p11"/>
          <p:cNvSpPr/>
          <p:nvPr/>
        </p:nvSpPr>
        <p:spPr>
          <a:xfrm>
            <a:off x="9087125" y="6060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0" name="Google Shape;140;p11"/>
          <p:cNvSpPr txBox="1"/>
          <p:nvPr>
            <p:ph type="title"/>
          </p:nvPr>
        </p:nvSpPr>
        <p:spPr>
          <a:xfrm>
            <a:off x="676275" y="232175"/>
            <a:ext cx="64317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3" name="Google Shape;143;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4" name="Google Shape;144;p11"/>
          <p:cNvSpPr txBox="1"/>
          <p:nvPr/>
        </p:nvSpPr>
        <p:spPr>
          <a:xfrm>
            <a:off x="1137350" y="2504250"/>
            <a:ext cx="826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45" name="Google Shape;145;p11"/>
          <p:cNvSpPr txBox="1"/>
          <p:nvPr/>
        </p:nvSpPr>
        <p:spPr>
          <a:xfrm>
            <a:off x="410775" y="1125150"/>
            <a:ext cx="36060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dk1"/>
                </a:solidFill>
                <a:latin typeface="Calibri"/>
                <a:ea typeface="Calibri"/>
                <a:cs typeface="Calibri"/>
                <a:sym typeface="Calibri"/>
              </a:rPr>
              <a:t>Overview:</a:t>
            </a:r>
            <a:endParaRPr b="1" sz="22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In this project, we aim to develop a machine learning model for predicting flight fares using Artificial Neural Networks (ANN).</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Flight fare prediction is a crucial task in the airline industry as it helps airlines optimize pricing strategies and assists travelers in planning their trips efficiently.</a:t>
            </a:r>
            <a:endParaRPr sz="1900">
              <a:solidFill>
                <a:schemeClr val="dk1"/>
              </a:solidFill>
              <a:latin typeface="Calibri"/>
              <a:ea typeface="Calibri"/>
              <a:cs typeface="Calibri"/>
              <a:sym typeface="Calibri"/>
            </a:endParaRPr>
          </a:p>
        </p:txBody>
      </p:sp>
      <p:sp>
        <p:nvSpPr>
          <p:cNvPr id="146" name="Google Shape;146;p11"/>
          <p:cNvSpPr txBox="1"/>
          <p:nvPr/>
        </p:nvSpPr>
        <p:spPr>
          <a:xfrm>
            <a:off x="7175100" y="1489875"/>
            <a:ext cx="504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47" name="Google Shape;147;p11"/>
          <p:cNvSpPr txBox="1"/>
          <p:nvPr/>
        </p:nvSpPr>
        <p:spPr>
          <a:xfrm>
            <a:off x="4721350" y="1157400"/>
            <a:ext cx="5496600" cy="315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Calibri"/>
                <a:ea typeface="Calibri"/>
                <a:cs typeface="Calibri"/>
                <a:sym typeface="Calibri"/>
              </a:rPr>
              <a:t>Objectives:</a:t>
            </a:r>
            <a:endParaRPr b="1" sz="22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US" sz="1900">
                <a:latin typeface="Calibri"/>
                <a:ea typeface="Calibri"/>
                <a:cs typeface="Calibri"/>
                <a:sym typeface="Calibri"/>
              </a:rPr>
              <a:t>The objective of our flight fare prediction project using Artificial Neural Networks (ANN) is to develop a robust and accurate predictive model that can estimate flight fares with high precision. </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US" sz="1900">
                <a:latin typeface="Calibri"/>
                <a:ea typeface="Calibri"/>
                <a:cs typeface="Calibri"/>
                <a:sym typeface="Calibri"/>
              </a:rPr>
              <a:t>By leveraging the capabilities of ANN, we aim to capture the complex relationships and patterns present in the dataset, including factors such as departure time, airline, source, destination, duration, and other relevant features.</a:t>
            </a:r>
            <a:endParaRPr sz="19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12"/>
          <p:cNvGrpSpPr/>
          <p:nvPr/>
        </p:nvGrpSpPr>
        <p:grpSpPr>
          <a:xfrm>
            <a:off x="9339157" y="3518614"/>
            <a:ext cx="2676128" cy="3134487"/>
            <a:chOff x="8425589" y="3259467"/>
            <a:chExt cx="3533775" cy="3810000"/>
          </a:xfrm>
        </p:grpSpPr>
        <p:sp>
          <p:nvSpPr>
            <p:cNvPr id="153" name="Google Shape;153;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4" name="Google Shape;154;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55" name="Google Shape;155;p12"/>
            <p:cNvPicPr preferRelativeResize="0"/>
            <p:nvPr/>
          </p:nvPicPr>
          <p:blipFill rotWithShape="1">
            <a:blip r:embed="rId3">
              <a:alphaModFix/>
            </a:blip>
            <a:srcRect b="16190" l="-26710" r="26709" t="-16190"/>
            <a:stretch/>
          </p:blipFill>
          <p:spPr>
            <a:xfrm>
              <a:off x="8425589" y="3259467"/>
              <a:ext cx="3533775" cy="3810000"/>
            </a:xfrm>
            <a:prstGeom prst="rect">
              <a:avLst/>
            </a:prstGeom>
            <a:noFill/>
            <a:ln>
              <a:noFill/>
            </a:ln>
          </p:spPr>
        </p:pic>
      </p:grpSp>
      <p:sp>
        <p:nvSpPr>
          <p:cNvPr id="156" name="Google Shape;156;p12"/>
          <p:cNvSpPr/>
          <p:nvPr/>
        </p:nvSpPr>
        <p:spPr>
          <a:xfrm>
            <a:off x="9087125" y="6060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7" name="Google Shape;157;p12"/>
          <p:cNvSpPr txBox="1"/>
          <p:nvPr>
            <p:ph type="title"/>
          </p:nvPr>
        </p:nvSpPr>
        <p:spPr>
          <a:xfrm>
            <a:off x="676275" y="232175"/>
            <a:ext cx="64317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58" name="Google Shape;158;p12"/>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59" name="Google Shape;159;p12"/>
          <p:cNvSpPr txBox="1"/>
          <p:nvPr/>
        </p:nvSpPr>
        <p:spPr>
          <a:xfrm>
            <a:off x="739775" y="6473337"/>
            <a:ext cx="1799100" cy="17640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0" name="Google Shape;160;p12"/>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1" name="Google Shape;161;p12"/>
          <p:cNvSpPr txBox="1"/>
          <p:nvPr/>
        </p:nvSpPr>
        <p:spPr>
          <a:xfrm>
            <a:off x="1137350" y="2504250"/>
            <a:ext cx="826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62" name="Google Shape;162;p12"/>
          <p:cNvSpPr txBox="1"/>
          <p:nvPr/>
        </p:nvSpPr>
        <p:spPr>
          <a:xfrm>
            <a:off x="410775" y="1125150"/>
            <a:ext cx="8815500" cy="524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dk1"/>
                </a:solidFill>
                <a:latin typeface="Calibri"/>
                <a:ea typeface="Calibri"/>
                <a:cs typeface="Calibri"/>
                <a:sym typeface="Calibri"/>
              </a:rPr>
              <a:t>Goals</a:t>
            </a:r>
            <a:r>
              <a:rPr b="1" lang="en-US" sz="2200">
                <a:solidFill>
                  <a:schemeClr val="dk1"/>
                </a:solidFill>
                <a:latin typeface="Calibri"/>
                <a:ea typeface="Calibri"/>
                <a:cs typeface="Calibri"/>
                <a:sym typeface="Calibri"/>
              </a:rPr>
              <a:t>:</a:t>
            </a:r>
            <a:endParaRPr b="1" sz="22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Our goal is to create a model that not only performs well on historical data but also generalizes effectively to unseen data, thereby providing reliable fare estimates for future flights.</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Ultimately, this predictive model seeks to assist airlines in optimizing pricing strategies and empower travelers to make informed decisions by providing them with accurate fare predictions.</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b="1" lang="en-US" sz="2200">
                <a:solidFill>
                  <a:schemeClr val="dk1"/>
                </a:solidFill>
                <a:latin typeface="Calibri"/>
                <a:ea typeface="Calibri"/>
                <a:cs typeface="Calibri"/>
                <a:sym typeface="Calibri"/>
              </a:rPr>
              <a:t>How it works:</a:t>
            </a:r>
            <a:endParaRPr b="1" sz="22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b="1" lang="en-US" sz="1900">
                <a:solidFill>
                  <a:schemeClr val="dk1"/>
                </a:solidFill>
                <a:latin typeface="Calibri"/>
                <a:ea typeface="Calibri"/>
                <a:cs typeface="Calibri"/>
                <a:sym typeface="Calibri"/>
              </a:rPr>
              <a:t>Learning Patterns: </a:t>
            </a:r>
            <a:r>
              <a:rPr lang="en-US" sz="1900">
                <a:solidFill>
                  <a:schemeClr val="dk1"/>
                </a:solidFill>
                <a:latin typeface="Calibri"/>
                <a:ea typeface="Calibri"/>
                <a:cs typeface="Calibri"/>
                <a:sym typeface="Calibri"/>
              </a:rPr>
              <a:t>ANN trains to discern patterns and connections among factors like departure time, airline, source, destination, and duration impacting flight fares.</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b="1" lang="en-US" sz="1900">
                <a:solidFill>
                  <a:schemeClr val="dk1"/>
                </a:solidFill>
                <a:latin typeface="Calibri"/>
                <a:ea typeface="Calibri"/>
                <a:cs typeface="Calibri"/>
                <a:sym typeface="Calibri"/>
              </a:rPr>
              <a:t>Neural Network Structure: </a:t>
            </a:r>
            <a:r>
              <a:rPr lang="en-US" sz="1900">
                <a:solidFill>
                  <a:schemeClr val="dk1"/>
                </a:solidFill>
                <a:latin typeface="Calibri"/>
                <a:ea typeface="Calibri"/>
                <a:cs typeface="Calibri"/>
                <a:sym typeface="Calibri"/>
              </a:rPr>
              <a:t>Comprising layers of interconnected nodes (neurons), the ANN processes input data to make predictions.</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b="1" lang="en-US" sz="1900">
                <a:solidFill>
                  <a:schemeClr val="dk1"/>
                </a:solidFill>
                <a:latin typeface="Calibri"/>
                <a:ea typeface="Calibri"/>
                <a:cs typeface="Calibri"/>
                <a:sym typeface="Calibri"/>
              </a:rPr>
              <a:t>Parameter Adjustment: </a:t>
            </a:r>
            <a:r>
              <a:rPr lang="en-US" sz="1900">
                <a:solidFill>
                  <a:schemeClr val="dk1"/>
                </a:solidFill>
                <a:latin typeface="Calibri"/>
                <a:ea typeface="Calibri"/>
                <a:cs typeface="Calibri"/>
                <a:sym typeface="Calibri"/>
              </a:rPr>
              <a:t>During training, the model fine-tunes its parameters to minimize the disparity between predicted and actual fares.</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b="1" lang="en-US" sz="1900">
                <a:solidFill>
                  <a:schemeClr val="dk1"/>
                </a:solidFill>
                <a:latin typeface="Calibri"/>
                <a:ea typeface="Calibri"/>
                <a:cs typeface="Calibri"/>
                <a:sym typeface="Calibri"/>
              </a:rPr>
              <a:t>Prediction Process: </a:t>
            </a:r>
            <a:r>
              <a:rPr lang="en-US" sz="1900">
                <a:solidFill>
                  <a:schemeClr val="dk1"/>
                </a:solidFill>
                <a:latin typeface="Calibri"/>
                <a:ea typeface="Calibri"/>
                <a:cs typeface="Calibri"/>
                <a:sym typeface="Calibri"/>
              </a:rPr>
              <a:t>Once trained, the ANN utilizes learned patterns from historical flight data to estimate fares accurately for new instances, leveraging insights into how diverse factors influence fares.</a:t>
            </a:r>
            <a:endParaRPr sz="1900">
              <a:solidFill>
                <a:schemeClr val="dk1"/>
              </a:solidFill>
              <a:latin typeface="Calibri"/>
              <a:ea typeface="Calibri"/>
              <a:cs typeface="Calibri"/>
              <a:sym typeface="Calibri"/>
            </a:endParaRPr>
          </a:p>
        </p:txBody>
      </p:sp>
      <p:sp>
        <p:nvSpPr>
          <p:cNvPr id="163" name="Google Shape;163;p12"/>
          <p:cNvSpPr txBox="1"/>
          <p:nvPr/>
        </p:nvSpPr>
        <p:spPr>
          <a:xfrm>
            <a:off x="7175100" y="1489875"/>
            <a:ext cx="504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64" name="Google Shape;164;p12"/>
          <p:cNvSpPr txBox="1"/>
          <p:nvPr/>
        </p:nvSpPr>
        <p:spPr>
          <a:xfrm>
            <a:off x="4771650" y="1125150"/>
            <a:ext cx="549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p:nvPr/>
        </p:nvSpPr>
        <p:spPr>
          <a:xfrm>
            <a:off x="10710875" y="47017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0" name="Google Shape;170;p13"/>
          <p:cNvSpPr/>
          <p:nvPr/>
        </p:nvSpPr>
        <p:spPr>
          <a:xfrm>
            <a:off x="10589425" y="1375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1" name="Google Shape;171;p13"/>
          <p:cNvSpPr/>
          <p:nvPr/>
        </p:nvSpPr>
        <p:spPr>
          <a:xfrm>
            <a:off x="10589425" y="530662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2" name="Google Shape;172;p13"/>
          <p:cNvSpPr txBox="1"/>
          <p:nvPr>
            <p:ph type="title"/>
          </p:nvPr>
        </p:nvSpPr>
        <p:spPr>
          <a:xfrm>
            <a:off x="558175" y="-142875"/>
            <a:ext cx="9782400" cy="1082100"/>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600"/>
              <a:t>WHO ARE THE END USERS?</a:t>
            </a:r>
            <a:endParaRPr sz="3600"/>
          </a:p>
        </p:txBody>
      </p:sp>
      <p:pic>
        <p:nvPicPr>
          <p:cNvPr id="173" name="Google Shape;173;p13"/>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74" name="Google Shape;174;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5" name="Google Shape;175;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76" name="Google Shape;176;p13"/>
          <p:cNvSpPr txBox="1"/>
          <p:nvPr/>
        </p:nvSpPr>
        <p:spPr>
          <a:xfrm>
            <a:off x="723900" y="1125150"/>
            <a:ext cx="8937900" cy="560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Calibri"/>
                <a:ea typeface="Calibri"/>
                <a:cs typeface="Calibri"/>
                <a:sym typeface="Calibri"/>
              </a:rPr>
              <a:t>The end users of the flight price prediction model include:</a:t>
            </a:r>
            <a:endParaRPr sz="2200">
              <a:latin typeface="Calibri"/>
              <a:ea typeface="Calibri"/>
              <a:cs typeface="Calibri"/>
              <a:sym typeface="Calibri"/>
            </a:endParaRPr>
          </a:p>
          <a:p>
            <a:pPr indent="-342900" lvl="0" marL="1371600" rtl="0" algn="l">
              <a:spcBef>
                <a:spcPts val="0"/>
              </a:spcBef>
              <a:spcAft>
                <a:spcPts val="0"/>
              </a:spcAft>
              <a:buSzPts val="1800"/>
              <a:buFont typeface="Calibri"/>
              <a:buChar char="★"/>
            </a:pPr>
            <a:r>
              <a:rPr b="1" lang="en-US" sz="2200">
                <a:latin typeface="Calibri"/>
                <a:ea typeface="Calibri"/>
                <a:cs typeface="Calibri"/>
                <a:sym typeface="Calibri"/>
              </a:rPr>
              <a:t>Travelers:</a:t>
            </a:r>
            <a:r>
              <a:rPr b="1" lang="en-US" sz="2400">
                <a:latin typeface="Calibri"/>
                <a:ea typeface="Calibri"/>
                <a:cs typeface="Calibri"/>
                <a:sym typeface="Calibri"/>
              </a:rPr>
              <a:t> </a:t>
            </a:r>
            <a:r>
              <a:rPr lang="en-US" sz="2200">
                <a:latin typeface="Calibri"/>
                <a:ea typeface="Calibri"/>
                <a:cs typeface="Calibri"/>
                <a:sym typeface="Calibri"/>
              </a:rPr>
              <a:t>Individuals planning trips who want to estimate flight prices and make budget-conscious decisions.</a:t>
            </a:r>
            <a:endParaRPr sz="2200">
              <a:latin typeface="Calibri"/>
              <a:ea typeface="Calibri"/>
              <a:cs typeface="Calibri"/>
              <a:sym typeface="Calibri"/>
            </a:endParaRPr>
          </a:p>
          <a:p>
            <a:pPr indent="-355600" lvl="0" marL="1371600" rtl="0" algn="l">
              <a:spcBef>
                <a:spcPts val="0"/>
              </a:spcBef>
              <a:spcAft>
                <a:spcPts val="0"/>
              </a:spcAft>
              <a:buSzPts val="2000"/>
              <a:buFont typeface="Calibri"/>
              <a:buChar char="★"/>
            </a:pPr>
            <a:r>
              <a:rPr b="1" lang="en-US" sz="2200">
                <a:solidFill>
                  <a:schemeClr val="dk1"/>
                </a:solidFill>
                <a:latin typeface="Calibri"/>
                <a:ea typeface="Calibri"/>
                <a:cs typeface="Calibri"/>
                <a:sym typeface="Calibri"/>
              </a:rPr>
              <a:t>Airlines: </a:t>
            </a:r>
            <a:r>
              <a:rPr lang="en-US" sz="2200">
                <a:latin typeface="Calibri"/>
                <a:ea typeface="Calibri"/>
                <a:cs typeface="Calibri"/>
                <a:sym typeface="Calibri"/>
              </a:rPr>
              <a:t>Companies seeking insights into demand and pricing trends to optimize revenue.</a:t>
            </a:r>
            <a:endParaRPr sz="2200">
              <a:latin typeface="Calibri"/>
              <a:ea typeface="Calibri"/>
              <a:cs typeface="Calibri"/>
              <a:sym typeface="Calibri"/>
            </a:endParaRPr>
          </a:p>
          <a:p>
            <a:pPr indent="-355600" lvl="0" marL="1371600" rtl="0" algn="l">
              <a:spcBef>
                <a:spcPts val="0"/>
              </a:spcBef>
              <a:spcAft>
                <a:spcPts val="0"/>
              </a:spcAft>
              <a:buSzPts val="2000"/>
              <a:buFont typeface="Calibri"/>
              <a:buChar char="★"/>
            </a:pPr>
            <a:r>
              <a:rPr b="1" lang="en-US" sz="2200">
                <a:latin typeface="Calibri"/>
                <a:ea typeface="Calibri"/>
                <a:cs typeface="Calibri"/>
                <a:sym typeface="Calibri"/>
              </a:rPr>
              <a:t>Travel Agencies:</a:t>
            </a:r>
            <a:r>
              <a:rPr lang="en-US" sz="2200">
                <a:latin typeface="Calibri"/>
                <a:ea typeface="Calibri"/>
                <a:cs typeface="Calibri"/>
                <a:sym typeface="Calibri"/>
              </a:rPr>
              <a:t> Platforms aiming to provide accurate pricing information for customer satisfaction.</a:t>
            </a:r>
            <a:endParaRPr sz="2200">
              <a:latin typeface="Calibri"/>
              <a:ea typeface="Calibri"/>
              <a:cs typeface="Calibri"/>
              <a:sym typeface="Calibri"/>
            </a:endParaRPr>
          </a:p>
          <a:p>
            <a:pPr indent="-355600" lvl="0" marL="1371600" rtl="0" algn="l">
              <a:spcBef>
                <a:spcPts val="0"/>
              </a:spcBef>
              <a:spcAft>
                <a:spcPts val="0"/>
              </a:spcAft>
              <a:buSzPts val="2000"/>
              <a:buFont typeface="Calibri"/>
              <a:buChar char="★"/>
            </a:pPr>
            <a:r>
              <a:rPr b="1" lang="en-US" sz="2200">
                <a:latin typeface="Calibri"/>
                <a:ea typeface="Calibri"/>
                <a:cs typeface="Calibri"/>
                <a:sym typeface="Calibri"/>
              </a:rPr>
              <a:t>Travel Planners and Agents:</a:t>
            </a:r>
            <a:r>
              <a:rPr lang="en-US" sz="2200">
                <a:latin typeface="Calibri"/>
                <a:ea typeface="Calibri"/>
                <a:cs typeface="Calibri"/>
                <a:sym typeface="Calibri"/>
              </a:rPr>
              <a:t> Professionals organizing travel itineraries and bookings.</a:t>
            </a:r>
            <a:endParaRPr sz="2200">
              <a:latin typeface="Calibri"/>
              <a:ea typeface="Calibri"/>
              <a:cs typeface="Calibri"/>
              <a:sym typeface="Calibri"/>
            </a:endParaRPr>
          </a:p>
          <a:p>
            <a:pPr indent="-355600" lvl="0" marL="1371600" rtl="0" algn="l">
              <a:spcBef>
                <a:spcPts val="0"/>
              </a:spcBef>
              <a:spcAft>
                <a:spcPts val="0"/>
              </a:spcAft>
              <a:buSzPts val="2000"/>
              <a:buFont typeface="Calibri"/>
              <a:buChar char="★"/>
            </a:pPr>
            <a:r>
              <a:rPr b="1" lang="en-US" sz="2200">
                <a:latin typeface="Calibri"/>
                <a:ea typeface="Calibri"/>
                <a:cs typeface="Calibri"/>
                <a:sym typeface="Calibri"/>
              </a:rPr>
              <a:t>Travel Booking Platforms:</a:t>
            </a:r>
            <a:r>
              <a:rPr lang="en-US" sz="2200">
                <a:latin typeface="Calibri"/>
                <a:ea typeface="Calibri"/>
                <a:cs typeface="Calibri"/>
                <a:sym typeface="Calibri"/>
              </a:rPr>
              <a:t> Online services enhancing user experience with dynamic pricing data.</a:t>
            </a:r>
            <a:endParaRPr sz="2200">
              <a:latin typeface="Calibri"/>
              <a:ea typeface="Calibri"/>
              <a:cs typeface="Calibri"/>
              <a:sym typeface="Calibri"/>
            </a:endParaRPr>
          </a:p>
          <a:p>
            <a:pPr indent="-355600" lvl="0" marL="1371600" rtl="0" algn="l">
              <a:spcBef>
                <a:spcPts val="0"/>
              </a:spcBef>
              <a:spcAft>
                <a:spcPts val="0"/>
              </a:spcAft>
              <a:buSzPts val="2000"/>
              <a:buFont typeface="Calibri"/>
              <a:buChar char="★"/>
            </a:pPr>
            <a:r>
              <a:rPr b="1" lang="en-US" sz="2200">
                <a:latin typeface="Calibri"/>
                <a:ea typeface="Calibri"/>
                <a:cs typeface="Calibri"/>
                <a:sym typeface="Calibri"/>
              </a:rPr>
              <a:t>Tourism Boards and Government Agencies</a:t>
            </a:r>
            <a:r>
              <a:rPr b="1" lang="en-US" sz="2400">
                <a:latin typeface="Calibri"/>
                <a:ea typeface="Calibri"/>
                <a:cs typeface="Calibri"/>
                <a:sym typeface="Calibri"/>
              </a:rPr>
              <a:t>:</a:t>
            </a:r>
            <a:r>
              <a:rPr lang="en-US" sz="2200">
                <a:latin typeface="Calibri"/>
                <a:ea typeface="Calibri"/>
                <a:cs typeface="Calibri"/>
                <a:sym typeface="Calibri"/>
              </a:rPr>
              <a:t> Entities analyzing travel patterns for infrastructure planning.</a:t>
            </a:r>
            <a:endParaRPr sz="2200">
              <a:latin typeface="Calibri"/>
              <a:ea typeface="Calibri"/>
              <a:cs typeface="Calibri"/>
              <a:sym typeface="Calibri"/>
            </a:endParaRPr>
          </a:p>
          <a:p>
            <a:pPr indent="-355600" lvl="0" marL="1371600" rtl="0" algn="l">
              <a:spcBef>
                <a:spcPts val="0"/>
              </a:spcBef>
              <a:spcAft>
                <a:spcPts val="0"/>
              </a:spcAft>
              <a:buSzPts val="2000"/>
              <a:buFont typeface="Calibri"/>
              <a:buChar char="★"/>
            </a:pPr>
            <a:r>
              <a:rPr b="1" lang="en-US" sz="2200">
                <a:latin typeface="Calibri"/>
                <a:ea typeface="Calibri"/>
                <a:cs typeface="Calibri"/>
                <a:sym typeface="Calibri"/>
              </a:rPr>
              <a:t>Data Analysts and Researchers</a:t>
            </a:r>
            <a:r>
              <a:rPr b="1" lang="en-US" sz="2200">
                <a:latin typeface="Calibri"/>
                <a:ea typeface="Calibri"/>
                <a:cs typeface="Calibri"/>
                <a:sym typeface="Calibri"/>
              </a:rPr>
              <a:t>:</a:t>
            </a:r>
            <a:r>
              <a:rPr lang="en-US" sz="2200">
                <a:latin typeface="Calibri"/>
                <a:ea typeface="Calibri"/>
                <a:cs typeface="Calibri"/>
                <a:sym typeface="Calibri"/>
              </a:rPr>
              <a:t> Professionals studying air travel economics and trends.</a:t>
            </a:r>
            <a:endParaRPr sz="2200">
              <a:latin typeface="Calibri"/>
              <a:ea typeface="Calibri"/>
              <a:cs typeface="Calibri"/>
              <a:sym typeface="Calibri"/>
            </a:endParaRPr>
          </a:p>
          <a:p>
            <a:pPr indent="0" lvl="0" marL="137160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14"/>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82" name="Google Shape;182;p14"/>
          <p:cNvSpPr/>
          <p:nvPr/>
        </p:nvSpPr>
        <p:spPr>
          <a:xfrm>
            <a:off x="10820025" y="47244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3" name="Google Shape;183;p14"/>
          <p:cNvSpPr/>
          <p:nvPr/>
        </p:nvSpPr>
        <p:spPr>
          <a:xfrm>
            <a:off x="10796850" y="11525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4" name="Google Shape;184;p14"/>
          <p:cNvSpPr/>
          <p:nvPr/>
        </p:nvSpPr>
        <p:spPr>
          <a:xfrm>
            <a:off x="10615884" y="5663841"/>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5" name="Google Shape;185;p14"/>
          <p:cNvSpPr txBox="1"/>
          <p:nvPr>
            <p:ph type="title"/>
          </p:nvPr>
        </p:nvSpPr>
        <p:spPr>
          <a:xfrm>
            <a:off x="558175" y="107150"/>
            <a:ext cx="9764400" cy="1044900"/>
          </a:xfrm>
          <a:prstGeom prst="rect">
            <a:avLst/>
          </a:prstGeom>
          <a:noFill/>
          <a:ln>
            <a:noFill/>
          </a:ln>
        </p:spPr>
        <p:txBody>
          <a:bodyPr anchorCtr="0" anchor="t" bIns="0" lIns="0" spcFirstLastPara="1" rIns="0" wrap="square" tIns="485775">
            <a:spAutoFit/>
          </a:bodyPr>
          <a:lstStyle/>
          <a:p>
            <a:pPr indent="0" lvl="0" marL="0" rtl="0" algn="l">
              <a:lnSpc>
                <a:spcPct val="100000"/>
              </a:lnSpc>
              <a:spcBef>
                <a:spcPts val="0"/>
              </a:spcBef>
              <a:spcAft>
                <a:spcPts val="0"/>
              </a:spcAft>
              <a:buNone/>
            </a:pPr>
            <a:r>
              <a:rPr lang="en-US" sz="3600"/>
              <a:t>THE SOLUTION AND ITS VALUE PROPOSITION</a:t>
            </a:r>
            <a:endParaRPr sz="3600"/>
          </a:p>
        </p:txBody>
      </p:sp>
      <p:pic>
        <p:nvPicPr>
          <p:cNvPr id="186" name="Google Shape;186;p1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87" name="Google Shape;187;p1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8" name="Google Shape;188;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89" name="Google Shape;189;p14"/>
          <p:cNvSpPr txBox="1"/>
          <p:nvPr/>
        </p:nvSpPr>
        <p:spPr>
          <a:xfrm>
            <a:off x="3186150" y="2019300"/>
            <a:ext cx="676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90" name="Google Shape;190;p14"/>
          <p:cNvSpPr txBox="1"/>
          <p:nvPr/>
        </p:nvSpPr>
        <p:spPr>
          <a:xfrm>
            <a:off x="2884150" y="2093900"/>
            <a:ext cx="724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91" name="Google Shape;191;p14"/>
          <p:cNvSpPr txBox="1"/>
          <p:nvPr/>
        </p:nvSpPr>
        <p:spPr>
          <a:xfrm>
            <a:off x="2838150" y="2019300"/>
            <a:ext cx="6515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92" name="Google Shape;192;p14"/>
          <p:cNvSpPr txBox="1"/>
          <p:nvPr/>
        </p:nvSpPr>
        <p:spPr>
          <a:xfrm>
            <a:off x="2838150" y="1285875"/>
            <a:ext cx="8273100" cy="5387400"/>
          </a:xfrm>
          <a:prstGeom prst="rect">
            <a:avLst/>
          </a:prstGeom>
          <a:noFill/>
          <a:ln>
            <a:noFill/>
          </a:ln>
        </p:spPr>
        <p:txBody>
          <a:bodyPr anchorCtr="0" anchor="t" bIns="91425" lIns="91425" spcFirstLastPara="1" rIns="91425" wrap="square" tIns="91425">
            <a:spAutoFit/>
          </a:bodyPr>
          <a:lstStyle/>
          <a:p>
            <a:pPr indent="-368300" lvl="0" marL="457200" rtl="0" algn="just">
              <a:spcBef>
                <a:spcPts val="0"/>
              </a:spcBef>
              <a:spcAft>
                <a:spcPts val="0"/>
              </a:spcAft>
              <a:buSzPts val="2200"/>
              <a:buFont typeface="Calibri"/>
              <a:buChar char="❖"/>
            </a:pPr>
            <a:r>
              <a:rPr b="1" lang="en-US" sz="2200">
                <a:latin typeface="Calibri"/>
                <a:ea typeface="Calibri"/>
                <a:cs typeface="Calibri"/>
                <a:sym typeface="Calibri"/>
              </a:rPr>
              <a:t>SOLUTION:</a:t>
            </a:r>
            <a:endParaRPr b="1" sz="2200">
              <a:latin typeface="Calibri"/>
              <a:ea typeface="Calibri"/>
              <a:cs typeface="Calibri"/>
              <a:sym typeface="Calibri"/>
            </a:endParaRPr>
          </a:p>
          <a:p>
            <a:pPr indent="-361950" lvl="1" marL="914400" rtl="0" algn="just">
              <a:spcBef>
                <a:spcPts val="0"/>
              </a:spcBef>
              <a:spcAft>
                <a:spcPts val="0"/>
              </a:spcAft>
              <a:buSzPts val="2100"/>
              <a:buFont typeface="Calibri"/>
              <a:buChar char="➢"/>
            </a:pPr>
            <a:r>
              <a:rPr lang="en-US" sz="2100">
                <a:latin typeface="Calibri"/>
                <a:ea typeface="Calibri"/>
                <a:cs typeface="Calibri"/>
                <a:sym typeface="Calibri"/>
              </a:rPr>
              <a:t>Employ Artificial Neural Networks (ANN) to develop a sophisticated predictive model.</a:t>
            </a:r>
            <a:endParaRPr sz="2100">
              <a:latin typeface="Calibri"/>
              <a:ea typeface="Calibri"/>
              <a:cs typeface="Calibri"/>
              <a:sym typeface="Calibri"/>
            </a:endParaRPr>
          </a:p>
          <a:p>
            <a:pPr indent="-361950" lvl="1" marL="914400" rtl="0" algn="just">
              <a:spcBef>
                <a:spcPts val="0"/>
              </a:spcBef>
              <a:spcAft>
                <a:spcPts val="0"/>
              </a:spcAft>
              <a:buSzPts val="2100"/>
              <a:buFont typeface="Calibri"/>
              <a:buChar char="➢"/>
            </a:pPr>
            <a:r>
              <a:rPr lang="en-US" sz="2100">
                <a:latin typeface="Calibri"/>
                <a:ea typeface="Calibri"/>
                <a:cs typeface="Calibri"/>
                <a:sym typeface="Calibri"/>
              </a:rPr>
              <a:t>Utilize historical flight data to train the ANN, capturing intricate patterns and relationships.</a:t>
            </a:r>
            <a:endParaRPr sz="2100">
              <a:latin typeface="Calibri"/>
              <a:ea typeface="Calibri"/>
              <a:cs typeface="Calibri"/>
              <a:sym typeface="Calibri"/>
            </a:endParaRPr>
          </a:p>
          <a:p>
            <a:pPr indent="-361950" lvl="1" marL="914400" rtl="0" algn="just">
              <a:spcBef>
                <a:spcPts val="0"/>
              </a:spcBef>
              <a:spcAft>
                <a:spcPts val="0"/>
              </a:spcAft>
              <a:buSzPts val="2100"/>
              <a:buFont typeface="Calibri"/>
              <a:buChar char="➢"/>
            </a:pPr>
            <a:r>
              <a:rPr lang="en-US" sz="2100">
                <a:latin typeface="Calibri"/>
                <a:ea typeface="Calibri"/>
                <a:cs typeface="Calibri"/>
                <a:sym typeface="Calibri"/>
              </a:rPr>
              <a:t>Leverage the flexibility and adaptability of ANN to handle diverse input features and complex fare dynamics.</a:t>
            </a:r>
            <a:endParaRPr sz="2100">
              <a:latin typeface="Calibri"/>
              <a:ea typeface="Calibri"/>
              <a:cs typeface="Calibri"/>
              <a:sym typeface="Calibri"/>
            </a:endParaRPr>
          </a:p>
          <a:p>
            <a:pPr indent="-361950" lvl="1" marL="914400" rtl="0" algn="just">
              <a:spcBef>
                <a:spcPts val="0"/>
              </a:spcBef>
              <a:spcAft>
                <a:spcPts val="0"/>
              </a:spcAft>
              <a:buSzPts val="2100"/>
              <a:buFont typeface="Calibri"/>
              <a:buChar char="➢"/>
            </a:pPr>
            <a:r>
              <a:rPr lang="en-US" sz="2100">
                <a:latin typeface="Calibri"/>
                <a:ea typeface="Calibri"/>
                <a:cs typeface="Calibri"/>
                <a:sym typeface="Calibri"/>
              </a:rPr>
              <a:t>Incorporate efficient training algorithms to optimize model performance and accuracy.</a:t>
            </a:r>
            <a:endParaRPr sz="2100">
              <a:latin typeface="Calibri"/>
              <a:ea typeface="Calibri"/>
              <a:cs typeface="Calibri"/>
              <a:sym typeface="Calibri"/>
            </a:endParaRPr>
          </a:p>
          <a:p>
            <a:pPr indent="-368300" lvl="0" marL="457200" rtl="0" algn="just">
              <a:spcBef>
                <a:spcPts val="0"/>
              </a:spcBef>
              <a:spcAft>
                <a:spcPts val="0"/>
              </a:spcAft>
              <a:buSzPts val="2200"/>
              <a:buFont typeface="Calibri"/>
              <a:buChar char="❖"/>
            </a:pPr>
            <a:r>
              <a:rPr b="1" lang="en-US" sz="2200">
                <a:latin typeface="Calibri"/>
                <a:ea typeface="Calibri"/>
                <a:cs typeface="Calibri"/>
                <a:sym typeface="Calibri"/>
              </a:rPr>
              <a:t>VALUE PROPOSITION:</a:t>
            </a:r>
            <a:endParaRPr b="1" sz="2200">
              <a:latin typeface="Calibri"/>
              <a:ea typeface="Calibri"/>
              <a:cs typeface="Calibri"/>
              <a:sym typeface="Calibri"/>
            </a:endParaRPr>
          </a:p>
          <a:p>
            <a:pPr indent="-361950" lvl="1" marL="914400" rtl="0" algn="just">
              <a:spcBef>
                <a:spcPts val="0"/>
              </a:spcBef>
              <a:spcAft>
                <a:spcPts val="0"/>
              </a:spcAft>
              <a:buSzPts val="2100"/>
              <a:buFont typeface="Calibri"/>
              <a:buChar char="➢"/>
            </a:pPr>
            <a:r>
              <a:rPr lang="en-US" sz="2100">
                <a:latin typeface="Calibri"/>
                <a:ea typeface="Calibri"/>
                <a:cs typeface="Calibri"/>
                <a:sym typeface="Calibri"/>
              </a:rPr>
              <a:t>Accurate Fare Estimation: Provide airlines with precise predictions, optimizing pricing strategies and maximizing revenue.</a:t>
            </a:r>
            <a:endParaRPr sz="2100">
              <a:latin typeface="Calibri"/>
              <a:ea typeface="Calibri"/>
              <a:cs typeface="Calibri"/>
              <a:sym typeface="Calibri"/>
            </a:endParaRPr>
          </a:p>
          <a:p>
            <a:pPr indent="-361950" lvl="1" marL="914400" rtl="0" algn="just">
              <a:spcBef>
                <a:spcPts val="0"/>
              </a:spcBef>
              <a:spcAft>
                <a:spcPts val="0"/>
              </a:spcAft>
              <a:buSzPts val="2100"/>
              <a:buFont typeface="Calibri"/>
              <a:buChar char="➢"/>
            </a:pPr>
            <a:r>
              <a:rPr lang="en-US" sz="2100">
                <a:latin typeface="Calibri"/>
                <a:ea typeface="Calibri"/>
                <a:cs typeface="Calibri"/>
                <a:sym typeface="Calibri"/>
              </a:rPr>
              <a:t>Enhanced Planning for Travelers: Empower travelers to plan and budget effectively by offering reliable fare estimates.</a:t>
            </a:r>
            <a:endParaRPr sz="2100">
              <a:latin typeface="Calibri"/>
              <a:ea typeface="Calibri"/>
              <a:cs typeface="Calibri"/>
              <a:sym typeface="Calibri"/>
            </a:endParaRPr>
          </a:p>
          <a:p>
            <a:pPr indent="-361950" lvl="1" marL="914400" rtl="0" algn="just">
              <a:spcBef>
                <a:spcPts val="0"/>
              </a:spcBef>
              <a:spcAft>
                <a:spcPts val="0"/>
              </a:spcAft>
              <a:buSzPts val="2100"/>
              <a:buFont typeface="Calibri"/>
              <a:buChar char="➢"/>
            </a:pPr>
            <a:r>
              <a:rPr lang="en-US" sz="2100">
                <a:latin typeface="Calibri"/>
                <a:ea typeface="Calibri"/>
                <a:cs typeface="Calibri"/>
                <a:sym typeface="Calibri"/>
              </a:rPr>
              <a:t>Time and Cost Efficiency: Streamline fare prediction processes, reducing manual effort and operational costs for airlines</a:t>
            </a:r>
            <a:r>
              <a:rPr lang="en-US" sz="2100">
                <a:latin typeface="Calibri"/>
                <a:ea typeface="Calibri"/>
                <a:cs typeface="Calibri"/>
                <a:sym typeface="Calibri"/>
              </a:rPr>
              <a:t>.</a:t>
            </a:r>
            <a:endParaRPr sz="21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8" name="Google Shape;198;p15"/>
          <p:cNvSpPr/>
          <p:nvPr/>
        </p:nvSpPr>
        <p:spPr>
          <a:xfrm>
            <a:off x="10636900" y="45720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9" name="Google Shape;199;p15"/>
          <p:cNvSpPr/>
          <p:nvPr/>
        </p:nvSpPr>
        <p:spPr>
          <a:xfrm>
            <a:off x="10322575" y="12489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0" name="Google Shape;200;p15"/>
          <p:cNvSpPr/>
          <p:nvPr/>
        </p:nvSpPr>
        <p:spPr>
          <a:xfrm>
            <a:off x="10455925" y="51816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01" name="Google Shape;201;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202" name="Google Shape;202;p15"/>
          <p:cNvSpPr txBox="1"/>
          <p:nvPr>
            <p:ph type="title"/>
          </p:nvPr>
        </p:nvSpPr>
        <p:spPr>
          <a:xfrm>
            <a:off x="558175" y="107150"/>
            <a:ext cx="9764400" cy="9429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THE SOLUTION</a:t>
            </a:r>
            <a:endParaRPr sz="4250"/>
          </a:p>
        </p:txBody>
      </p:sp>
      <p:sp>
        <p:nvSpPr>
          <p:cNvPr id="203" name="Google Shape;203;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04" name="Google Shape;204;p15"/>
          <p:cNvSpPr txBox="1"/>
          <p:nvPr/>
        </p:nvSpPr>
        <p:spPr>
          <a:xfrm>
            <a:off x="2380800" y="2019300"/>
            <a:ext cx="724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205" name="Google Shape;205;p15"/>
          <p:cNvSpPr txBox="1"/>
          <p:nvPr/>
        </p:nvSpPr>
        <p:spPr>
          <a:xfrm>
            <a:off x="2380800" y="2019300"/>
            <a:ext cx="724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206" name="Google Shape;206;p15"/>
          <p:cNvSpPr txBox="1"/>
          <p:nvPr/>
        </p:nvSpPr>
        <p:spPr>
          <a:xfrm>
            <a:off x="2472000" y="1248950"/>
            <a:ext cx="7850700" cy="458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2200">
                <a:latin typeface="Calibri"/>
                <a:ea typeface="Calibri"/>
                <a:cs typeface="Calibri"/>
                <a:sym typeface="Calibri"/>
              </a:rPr>
              <a:t>Our solution is truly remarkable. By harnessing the power of advanced regression algorithms and a rich dataset including crucial features like airline, date of journey, and destination, we've developed a model that accurately predicts flight prices. Travelers can now plan their trips with confidence, knowing they have reliable cost estimates at their fingertips. Airlines and travel agencies also benefit, as our solution provides them with the insights needed to optimize pricing strategies and enhance customer satisfaction. </a:t>
            </a:r>
            <a:endParaRPr sz="2200">
              <a:latin typeface="Calibri"/>
              <a:ea typeface="Calibri"/>
              <a:cs typeface="Calibri"/>
              <a:sym typeface="Calibri"/>
            </a:endParaRPr>
          </a:p>
          <a:p>
            <a:pPr indent="0" lvl="0" marL="0" rtl="0" algn="just">
              <a:spcBef>
                <a:spcPts val="0"/>
              </a:spcBef>
              <a:spcAft>
                <a:spcPts val="0"/>
              </a:spcAft>
              <a:buNone/>
            </a:pPr>
            <a:r>
              <a:rPr lang="en-US" sz="2200">
                <a:latin typeface="Calibri"/>
                <a:ea typeface="Calibri"/>
                <a:cs typeface="Calibri"/>
                <a:sym typeface="Calibri"/>
              </a:rPr>
              <a:t>The WOW factors are:</a:t>
            </a:r>
            <a:endParaRPr sz="2200">
              <a:latin typeface="Calibri"/>
              <a:ea typeface="Calibri"/>
              <a:cs typeface="Calibri"/>
              <a:sym typeface="Calibri"/>
            </a:endParaRPr>
          </a:p>
          <a:p>
            <a:pPr indent="-368300" lvl="0" marL="457200" rtl="0" algn="just">
              <a:spcBef>
                <a:spcPts val="0"/>
              </a:spcBef>
              <a:spcAft>
                <a:spcPts val="0"/>
              </a:spcAft>
              <a:buSzPts val="2200"/>
              <a:buFont typeface="Calibri"/>
              <a:buChar char="❖"/>
            </a:pPr>
            <a:r>
              <a:rPr lang="en-US" sz="2200">
                <a:latin typeface="Calibri"/>
                <a:ea typeface="Calibri"/>
                <a:cs typeface="Calibri"/>
                <a:sym typeface="Calibri"/>
              </a:rPr>
              <a:t>Precision and Accuracy</a:t>
            </a:r>
            <a:endParaRPr sz="2200">
              <a:latin typeface="Calibri"/>
              <a:ea typeface="Calibri"/>
              <a:cs typeface="Calibri"/>
              <a:sym typeface="Calibri"/>
            </a:endParaRPr>
          </a:p>
          <a:p>
            <a:pPr indent="-368300" lvl="0" marL="457200" rtl="0" algn="just">
              <a:spcBef>
                <a:spcPts val="0"/>
              </a:spcBef>
              <a:spcAft>
                <a:spcPts val="0"/>
              </a:spcAft>
              <a:buSzPts val="2200"/>
              <a:buFont typeface="Calibri"/>
              <a:buChar char="❖"/>
            </a:pPr>
            <a:r>
              <a:rPr lang="en-US" sz="2200">
                <a:latin typeface="Calibri"/>
                <a:ea typeface="Calibri"/>
                <a:cs typeface="Calibri"/>
                <a:sym typeface="Calibri"/>
              </a:rPr>
              <a:t>Transparent Insights</a:t>
            </a:r>
            <a:endParaRPr sz="2200">
              <a:latin typeface="Calibri"/>
              <a:ea typeface="Calibri"/>
              <a:cs typeface="Calibri"/>
              <a:sym typeface="Calibri"/>
            </a:endParaRPr>
          </a:p>
          <a:p>
            <a:pPr indent="-368300" lvl="0" marL="457200" rtl="0" algn="just">
              <a:spcBef>
                <a:spcPts val="0"/>
              </a:spcBef>
              <a:spcAft>
                <a:spcPts val="0"/>
              </a:spcAft>
              <a:buSzPts val="2200"/>
              <a:buFont typeface="Calibri"/>
              <a:buChar char="❖"/>
            </a:pPr>
            <a:r>
              <a:rPr lang="en-US" sz="2200">
                <a:latin typeface="Calibri"/>
                <a:ea typeface="Calibri"/>
                <a:cs typeface="Calibri"/>
                <a:sym typeface="Calibri"/>
              </a:rPr>
              <a:t>Continuous Improvement</a:t>
            </a:r>
            <a:endParaRPr sz="2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