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64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491740"/>
            <a:ext cx="4869180" cy="3246120"/>
          </a:xfrm>
          <a:prstGeom prst="rect">
            <a:avLst/>
          </a:prstGeom>
        </p:spPr>
      </p:pic>
      <p:sp>
        <p:nvSpPr>
          <p:cNvPr id="6" name="Text 2"/>
          <p:cNvSpPr/>
          <p:nvPr/>
        </p:nvSpPr>
        <p:spPr>
          <a:xfrm>
            <a:off x="6350437" y="2730103"/>
            <a:ext cx="7415927" cy="2004060"/>
          </a:xfrm>
          <a:prstGeom prst="rect">
            <a:avLst/>
          </a:prstGeom>
          <a:noFill/>
          <a:ln/>
        </p:spPr>
        <p:txBody>
          <a:bodyPr wrap="square" rtlCol="0" anchor="t"/>
          <a:lstStyle/>
          <a:p>
            <a:pPr marL="0" indent="0">
              <a:lnSpc>
                <a:spcPts val="7890"/>
              </a:lnSpc>
              <a:buNone/>
            </a:pPr>
            <a:r>
              <a:rPr lang="en-US" sz="6312" dirty="0">
                <a:solidFill>
                  <a:srgbClr val="FFD9BE"/>
                </a:solidFill>
                <a:latin typeface="Quattrocento" pitchFamily="34" charset="0"/>
                <a:ea typeface="Quattrocento" pitchFamily="34" charset="-122"/>
                <a:cs typeface="Quattrocento" pitchFamily="34" charset="-120"/>
              </a:rPr>
              <a:t>Salary Predictions Of Data Professions</a:t>
            </a:r>
            <a:endParaRPr lang="en-US" sz="6312" dirty="0"/>
          </a:p>
        </p:txBody>
      </p:sp>
      <p:sp>
        <p:nvSpPr>
          <p:cNvPr id="7" name="Text 3"/>
          <p:cNvSpPr/>
          <p:nvPr/>
        </p:nvSpPr>
        <p:spPr>
          <a:xfrm>
            <a:off x="6350437" y="5104448"/>
            <a:ext cx="7415927"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2471618"/>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Problem Statement</a:t>
            </a:r>
            <a:endParaRPr lang="en-US" sz="4574" dirty="0"/>
          </a:p>
        </p:txBody>
      </p:sp>
      <p:sp>
        <p:nvSpPr>
          <p:cNvPr id="5" name="Shape 3"/>
          <p:cNvSpPr/>
          <p:nvPr/>
        </p:nvSpPr>
        <p:spPr>
          <a:xfrm>
            <a:off x="968693" y="3567946"/>
            <a:ext cx="12692896" cy="2190036"/>
          </a:xfrm>
          <a:prstGeom prst="roundRect">
            <a:avLst>
              <a:gd name="adj" fmla="val 3382"/>
            </a:avLst>
          </a:prstGeom>
          <a:solidFill>
            <a:srgbClr val="234A49"/>
          </a:solidFill>
          <a:ln/>
        </p:spPr>
      </p:sp>
      <p:sp>
        <p:nvSpPr>
          <p:cNvPr id="6" name="Text 4"/>
          <p:cNvSpPr/>
          <p:nvPr/>
        </p:nvSpPr>
        <p:spPr>
          <a:xfrm>
            <a:off x="1215509" y="3814762"/>
            <a:ext cx="2904530" cy="363141"/>
          </a:xfrm>
          <a:prstGeom prst="rect">
            <a:avLst/>
          </a:prstGeom>
          <a:noFill/>
          <a:ln/>
        </p:spPr>
        <p:txBody>
          <a:bodyPr wrap="none" rtlCol="0" anchor="t"/>
          <a:lstStyle/>
          <a:p>
            <a:pPr marL="0" indent="0">
              <a:lnSpc>
                <a:spcPts val="2859"/>
              </a:lnSpc>
              <a:buNone/>
            </a:pPr>
            <a:endParaRPr lang="en-US" sz="2287" dirty="0"/>
          </a:p>
        </p:txBody>
      </p:sp>
      <p:sp>
        <p:nvSpPr>
          <p:cNvPr id="7" name="Text 5"/>
          <p:cNvSpPr/>
          <p:nvPr/>
        </p:nvSpPr>
        <p:spPr>
          <a:xfrm>
            <a:off x="1215509" y="4326017"/>
            <a:ext cx="12199263" cy="118514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Salaries in the field of data professions vary widely based on factors such as experience, job role, and performance. Accurately predicting these salaries is essential for both job seekers and employers to make informed decisions.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37173" y="1608773"/>
            <a:ext cx="5012055" cy="5012055"/>
          </a:xfrm>
          <a:prstGeom prst="rect">
            <a:avLst/>
          </a:prstGeom>
        </p:spPr>
      </p:pic>
      <p:sp>
        <p:nvSpPr>
          <p:cNvPr id="6" name="Text 2"/>
          <p:cNvSpPr/>
          <p:nvPr/>
        </p:nvSpPr>
        <p:spPr>
          <a:xfrm>
            <a:off x="6150531" y="1131213"/>
            <a:ext cx="4465320" cy="558046"/>
          </a:xfrm>
          <a:prstGeom prst="rect">
            <a:avLst/>
          </a:prstGeom>
          <a:noFill/>
          <a:ln/>
        </p:spPr>
        <p:txBody>
          <a:bodyPr wrap="none" rtlCol="0" anchor="t"/>
          <a:lstStyle/>
          <a:p>
            <a:pPr marL="0" indent="0">
              <a:lnSpc>
                <a:spcPts val="4395"/>
              </a:lnSpc>
              <a:buNone/>
            </a:pPr>
            <a:r>
              <a:rPr lang="en-US" sz="3516" dirty="0">
                <a:solidFill>
                  <a:srgbClr val="FFD9BE"/>
                </a:solidFill>
                <a:latin typeface="Quattrocento" pitchFamily="34" charset="0"/>
                <a:ea typeface="Quattrocento" pitchFamily="34" charset="-122"/>
                <a:cs typeface="Quattrocento" pitchFamily="34" charset="-120"/>
              </a:rPr>
              <a:t>Your Mission</a:t>
            </a:r>
            <a:endParaRPr lang="en-US" sz="3516" dirty="0"/>
          </a:p>
        </p:txBody>
      </p:sp>
      <p:sp>
        <p:nvSpPr>
          <p:cNvPr id="7" name="Shape 3"/>
          <p:cNvSpPr/>
          <p:nvPr/>
        </p:nvSpPr>
        <p:spPr>
          <a:xfrm>
            <a:off x="6423303" y="1973818"/>
            <a:ext cx="23693" cy="5124569"/>
          </a:xfrm>
          <a:prstGeom prst="rect">
            <a:avLst/>
          </a:prstGeom>
          <a:solidFill>
            <a:srgbClr val="EF9C82"/>
          </a:solidFill>
          <a:ln/>
        </p:spPr>
      </p:sp>
      <p:sp>
        <p:nvSpPr>
          <p:cNvPr id="8" name="Shape 4"/>
          <p:cNvSpPr/>
          <p:nvPr/>
        </p:nvSpPr>
        <p:spPr>
          <a:xfrm>
            <a:off x="6648569" y="2388930"/>
            <a:ext cx="664131" cy="23693"/>
          </a:xfrm>
          <a:prstGeom prst="rect">
            <a:avLst/>
          </a:prstGeom>
          <a:solidFill>
            <a:srgbClr val="EF9C82"/>
          </a:solidFill>
          <a:ln/>
        </p:spPr>
      </p:sp>
      <p:sp>
        <p:nvSpPr>
          <p:cNvPr id="9" name="Shape 5"/>
          <p:cNvSpPr/>
          <p:nvPr/>
        </p:nvSpPr>
        <p:spPr>
          <a:xfrm>
            <a:off x="6221611" y="2187297"/>
            <a:ext cx="426958" cy="426958"/>
          </a:xfrm>
          <a:prstGeom prst="roundRect">
            <a:avLst>
              <a:gd name="adj" fmla="val 13335"/>
            </a:avLst>
          </a:prstGeom>
          <a:solidFill>
            <a:srgbClr val="234A49"/>
          </a:solidFill>
          <a:ln/>
        </p:spPr>
      </p:sp>
      <p:sp>
        <p:nvSpPr>
          <p:cNvPr id="10" name="Text 6"/>
          <p:cNvSpPr/>
          <p:nvPr/>
        </p:nvSpPr>
        <p:spPr>
          <a:xfrm>
            <a:off x="6387584" y="2266831"/>
            <a:ext cx="94893" cy="267891"/>
          </a:xfrm>
          <a:prstGeom prst="rect">
            <a:avLst/>
          </a:prstGeom>
          <a:noFill/>
          <a:ln/>
        </p:spPr>
        <p:txBody>
          <a:bodyPr wrap="none" rtlCol="0" anchor="t"/>
          <a:lstStyle/>
          <a:p>
            <a:pPr marL="0" indent="0" algn="ctr">
              <a:lnSpc>
                <a:spcPts val="2110"/>
              </a:lnSpc>
              <a:buNone/>
            </a:pPr>
            <a:r>
              <a:rPr lang="en-US" sz="2110" dirty="0">
                <a:solidFill>
                  <a:srgbClr val="FFD9BE"/>
                </a:solidFill>
                <a:latin typeface="Quattrocento" pitchFamily="34" charset="0"/>
                <a:ea typeface="Quattrocento" pitchFamily="34" charset="-122"/>
                <a:cs typeface="Quattrocento" pitchFamily="34" charset="-120"/>
              </a:rPr>
              <a:t>1</a:t>
            </a:r>
            <a:endParaRPr lang="en-US" sz="2110" dirty="0"/>
          </a:p>
        </p:txBody>
      </p:sp>
      <p:sp>
        <p:nvSpPr>
          <p:cNvPr id="11" name="Text 7"/>
          <p:cNvSpPr/>
          <p:nvPr/>
        </p:nvSpPr>
        <p:spPr>
          <a:xfrm>
            <a:off x="7478792" y="2163485"/>
            <a:ext cx="2557343" cy="278963"/>
          </a:xfrm>
          <a:prstGeom prst="rect">
            <a:avLst/>
          </a:prstGeom>
          <a:noFill/>
          <a:ln/>
        </p:spPr>
        <p:txBody>
          <a:bodyPr wrap="none" rtlCol="0" anchor="t"/>
          <a:lstStyle/>
          <a:p>
            <a:pPr marL="0" indent="0" algn="l">
              <a:lnSpc>
                <a:spcPts val="2198"/>
              </a:lnSpc>
              <a:buNone/>
            </a:pPr>
            <a:r>
              <a:rPr lang="en-US" sz="1758" dirty="0">
                <a:solidFill>
                  <a:srgbClr val="FFD9BE"/>
                </a:solidFill>
                <a:latin typeface="Quattrocento" pitchFamily="34" charset="0"/>
                <a:ea typeface="Quattrocento" pitchFamily="34" charset="-122"/>
                <a:cs typeface="Quattrocento" pitchFamily="34" charset="-120"/>
              </a:rPr>
              <a:t>Exploratory Data Analysis</a:t>
            </a:r>
            <a:endParaRPr lang="en-US" sz="1758" dirty="0"/>
          </a:p>
        </p:txBody>
      </p:sp>
      <p:sp>
        <p:nvSpPr>
          <p:cNvPr id="12" name="Text 8"/>
          <p:cNvSpPr/>
          <p:nvPr/>
        </p:nvSpPr>
        <p:spPr>
          <a:xfrm>
            <a:off x="7478792" y="2556272"/>
            <a:ext cx="6487478" cy="910828"/>
          </a:xfrm>
          <a:prstGeom prst="rect">
            <a:avLst/>
          </a:prstGeom>
          <a:noFill/>
          <a:ln/>
        </p:spPr>
        <p:txBody>
          <a:bodyPr wrap="square" rtlCol="0" anchor="t"/>
          <a:lstStyle/>
          <a:p>
            <a:pPr marL="0" indent="0" algn="l">
              <a:lnSpc>
                <a:spcPts val="2391"/>
              </a:lnSpc>
              <a:buNone/>
            </a:pPr>
            <a:r>
              <a:rPr lang="en-US" sz="1494" dirty="0">
                <a:solidFill>
                  <a:srgbClr val="F9EEE7"/>
                </a:solidFill>
                <a:latin typeface="Quattrocento" pitchFamily="34" charset="0"/>
                <a:ea typeface="Quattrocento" pitchFamily="34" charset="-122"/>
                <a:cs typeface="Quattrocento" pitchFamily="34" charset="-120"/>
              </a:rPr>
              <a:t>Dive into the dataset, conduct comprehensive EDA, and unveil valuable insights about data professionals' salaries. EDA will involve data visualization, summary statistics, and identifying patterns in the data.</a:t>
            </a:r>
            <a:endParaRPr lang="en-US" sz="1494" dirty="0"/>
          </a:p>
        </p:txBody>
      </p:sp>
      <p:sp>
        <p:nvSpPr>
          <p:cNvPr id="13" name="Shape 9"/>
          <p:cNvSpPr/>
          <p:nvPr/>
        </p:nvSpPr>
        <p:spPr>
          <a:xfrm>
            <a:off x="6648569" y="4261545"/>
            <a:ext cx="664131" cy="23693"/>
          </a:xfrm>
          <a:prstGeom prst="rect">
            <a:avLst/>
          </a:prstGeom>
          <a:solidFill>
            <a:srgbClr val="EF9C82"/>
          </a:solidFill>
          <a:ln/>
        </p:spPr>
      </p:sp>
      <p:sp>
        <p:nvSpPr>
          <p:cNvPr id="14" name="Shape 10"/>
          <p:cNvSpPr/>
          <p:nvPr/>
        </p:nvSpPr>
        <p:spPr>
          <a:xfrm>
            <a:off x="6221611" y="4059912"/>
            <a:ext cx="426958" cy="426958"/>
          </a:xfrm>
          <a:prstGeom prst="roundRect">
            <a:avLst>
              <a:gd name="adj" fmla="val 13335"/>
            </a:avLst>
          </a:prstGeom>
          <a:solidFill>
            <a:srgbClr val="234A49"/>
          </a:solidFill>
          <a:ln/>
        </p:spPr>
      </p:sp>
      <p:sp>
        <p:nvSpPr>
          <p:cNvPr id="15" name="Text 11"/>
          <p:cNvSpPr/>
          <p:nvPr/>
        </p:nvSpPr>
        <p:spPr>
          <a:xfrm>
            <a:off x="6363295" y="4139446"/>
            <a:ext cx="143589" cy="267891"/>
          </a:xfrm>
          <a:prstGeom prst="rect">
            <a:avLst/>
          </a:prstGeom>
          <a:noFill/>
          <a:ln/>
        </p:spPr>
        <p:txBody>
          <a:bodyPr wrap="none" rtlCol="0" anchor="t"/>
          <a:lstStyle/>
          <a:p>
            <a:pPr marL="0" indent="0" algn="ctr">
              <a:lnSpc>
                <a:spcPts val="2110"/>
              </a:lnSpc>
              <a:buNone/>
            </a:pPr>
            <a:r>
              <a:rPr lang="en-US" sz="2110" dirty="0">
                <a:solidFill>
                  <a:srgbClr val="FFD9BE"/>
                </a:solidFill>
                <a:latin typeface="Quattrocento" pitchFamily="34" charset="0"/>
                <a:ea typeface="Quattrocento" pitchFamily="34" charset="-122"/>
                <a:cs typeface="Quattrocento" pitchFamily="34" charset="-120"/>
              </a:rPr>
              <a:t>2</a:t>
            </a:r>
            <a:endParaRPr lang="en-US" sz="2110" dirty="0"/>
          </a:p>
        </p:txBody>
      </p:sp>
      <p:sp>
        <p:nvSpPr>
          <p:cNvPr id="16" name="Text 12"/>
          <p:cNvSpPr/>
          <p:nvPr/>
        </p:nvSpPr>
        <p:spPr>
          <a:xfrm>
            <a:off x="7478792" y="4036100"/>
            <a:ext cx="2232660" cy="278963"/>
          </a:xfrm>
          <a:prstGeom prst="rect">
            <a:avLst/>
          </a:prstGeom>
          <a:noFill/>
          <a:ln/>
        </p:spPr>
        <p:txBody>
          <a:bodyPr wrap="none" rtlCol="0" anchor="t"/>
          <a:lstStyle/>
          <a:p>
            <a:pPr marL="0" indent="0" algn="l">
              <a:lnSpc>
                <a:spcPts val="2198"/>
              </a:lnSpc>
              <a:buNone/>
            </a:pPr>
            <a:r>
              <a:rPr lang="en-US" sz="1758" dirty="0">
                <a:solidFill>
                  <a:srgbClr val="FFD9BE"/>
                </a:solidFill>
                <a:latin typeface="Quattrocento" pitchFamily="34" charset="0"/>
                <a:ea typeface="Quattrocento" pitchFamily="34" charset="-122"/>
                <a:cs typeface="Quattrocento" pitchFamily="34" charset="-120"/>
              </a:rPr>
              <a:t>Feature Engineering</a:t>
            </a:r>
            <a:endParaRPr lang="en-US" sz="1758" dirty="0"/>
          </a:p>
        </p:txBody>
      </p:sp>
      <p:sp>
        <p:nvSpPr>
          <p:cNvPr id="17" name="Text 13"/>
          <p:cNvSpPr/>
          <p:nvPr/>
        </p:nvSpPr>
        <p:spPr>
          <a:xfrm>
            <a:off x="7478792" y="4428887"/>
            <a:ext cx="6487478" cy="910828"/>
          </a:xfrm>
          <a:prstGeom prst="rect">
            <a:avLst/>
          </a:prstGeom>
          <a:noFill/>
          <a:ln/>
        </p:spPr>
        <p:txBody>
          <a:bodyPr wrap="square" rtlCol="0" anchor="t"/>
          <a:lstStyle/>
          <a:p>
            <a:pPr marL="0" indent="0" algn="l">
              <a:lnSpc>
                <a:spcPts val="2391"/>
              </a:lnSpc>
              <a:buNone/>
            </a:pPr>
            <a:r>
              <a:rPr lang="en-US" sz="1494" dirty="0">
                <a:solidFill>
                  <a:srgbClr val="F9EEE7"/>
                </a:solidFill>
                <a:latin typeface="Quattrocento" pitchFamily="34" charset="0"/>
                <a:ea typeface="Quattrocento" pitchFamily="34" charset="-122"/>
                <a:cs typeface="Quattrocento" pitchFamily="34" charset="-120"/>
              </a:rPr>
              <a:t>Create new features or transform existing ones that can provide additional insights or improve model performance. This might involve deriving features related to experience, job role, and performance.</a:t>
            </a:r>
            <a:endParaRPr lang="en-US" sz="1494" dirty="0"/>
          </a:p>
        </p:txBody>
      </p:sp>
      <p:sp>
        <p:nvSpPr>
          <p:cNvPr id="18" name="Shape 14"/>
          <p:cNvSpPr/>
          <p:nvPr/>
        </p:nvSpPr>
        <p:spPr>
          <a:xfrm>
            <a:off x="6648569" y="6134160"/>
            <a:ext cx="664131" cy="23693"/>
          </a:xfrm>
          <a:prstGeom prst="rect">
            <a:avLst/>
          </a:prstGeom>
          <a:solidFill>
            <a:srgbClr val="EF9C82"/>
          </a:solidFill>
          <a:ln/>
        </p:spPr>
      </p:sp>
      <p:sp>
        <p:nvSpPr>
          <p:cNvPr id="19" name="Shape 15"/>
          <p:cNvSpPr/>
          <p:nvPr/>
        </p:nvSpPr>
        <p:spPr>
          <a:xfrm>
            <a:off x="6221611" y="5932527"/>
            <a:ext cx="426958" cy="426958"/>
          </a:xfrm>
          <a:prstGeom prst="roundRect">
            <a:avLst>
              <a:gd name="adj" fmla="val 13335"/>
            </a:avLst>
          </a:prstGeom>
          <a:solidFill>
            <a:srgbClr val="234A49"/>
          </a:solidFill>
          <a:ln/>
        </p:spPr>
      </p:sp>
      <p:sp>
        <p:nvSpPr>
          <p:cNvPr id="20" name="Text 16"/>
          <p:cNvSpPr/>
          <p:nvPr/>
        </p:nvSpPr>
        <p:spPr>
          <a:xfrm>
            <a:off x="6362224" y="6012061"/>
            <a:ext cx="145733" cy="267891"/>
          </a:xfrm>
          <a:prstGeom prst="rect">
            <a:avLst/>
          </a:prstGeom>
          <a:noFill/>
          <a:ln/>
        </p:spPr>
        <p:txBody>
          <a:bodyPr wrap="none" rtlCol="0" anchor="t"/>
          <a:lstStyle/>
          <a:p>
            <a:pPr marL="0" indent="0" algn="ctr">
              <a:lnSpc>
                <a:spcPts val="2110"/>
              </a:lnSpc>
              <a:buNone/>
            </a:pPr>
            <a:r>
              <a:rPr lang="en-US" sz="2110" dirty="0">
                <a:solidFill>
                  <a:srgbClr val="FFD9BE"/>
                </a:solidFill>
                <a:latin typeface="Quattrocento" pitchFamily="34" charset="0"/>
                <a:ea typeface="Quattrocento" pitchFamily="34" charset="-122"/>
                <a:cs typeface="Quattrocento" pitchFamily="34" charset="-120"/>
              </a:rPr>
              <a:t>3</a:t>
            </a:r>
            <a:endParaRPr lang="en-US" sz="2110" dirty="0"/>
          </a:p>
        </p:txBody>
      </p:sp>
      <p:sp>
        <p:nvSpPr>
          <p:cNvPr id="21" name="Text 17"/>
          <p:cNvSpPr/>
          <p:nvPr/>
        </p:nvSpPr>
        <p:spPr>
          <a:xfrm>
            <a:off x="7478792" y="5908715"/>
            <a:ext cx="2232660" cy="278963"/>
          </a:xfrm>
          <a:prstGeom prst="rect">
            <a:avLst/>
          </a:prstGeom>
          <a:noFill/>
          <a:ln/>
        </p:spPr>
        <p:txBody>
          <a:bodyPr wrap="none" rtlCol="0" anchor="t"/>
          <a:lstStyle/>
          <a:p>
            <a:pPr marL="0" indent="0" algn="l">
              <a:lnSpc>
                <a:spcPts val="2198"/>
              </a:lnSpc>
              <a:buNone/>
            </a:pPr>
            <a:r>
              <a:rPr lang="en-US" sz="1758" dirty="0">
                <a:solidFill>
                  <a:srgbClr val="FFD9BE"/>
                </a:solidFill>
                <a:latin typeface="Quattrocento" pitchFamily="34" charset="0"/>
                <a:ea typeface="Quattrocento" pitchFamily="34" charset="-122"/>
                <a:cs typeface="Quattrocento" pitchFamily="34" charset="-120"/>
              </a:rPr>
              <a:t>Model Development</a:t>
            </a:r>
            <a:endParaRPr lang="en-US" sz="1758" dirty="0"/>
          </a:p>
        </p:txBody>
      </p:sp>
      <p:sp>
        <p:nvSpPr>
          <p:cNvPr id="22" name="Text 18"/>
          <p:cNvSpPr/>
          <p:nvPr/>
        </p:nvSpPr>
        <p:spPr>
          <a:xfrm>
            <a:off x="7478792" y="6301502"/>
            <a:ext cx="6487478" cy="607219"/>
          </a:xfrm>
          <a:prstGeom prst="rect">
            <a:avLst/>
          </a:prstGeom>
          <a:noFill/>
          <a:ln/>
        </p:spPr>
        <p:txBody>
          <a:bodyPr wrap="square" rtlCol="0" anchor="t"/>
          <a:lstStyle/>
          <a:p>
            <a:pPr marL="0" indent="0" algn="l">
              <a:lnSpc>
                <a:spcPts val="2391"/>
              </a:lnSpc>
              <a:buNone/>
            </a:pPr>
            <a:r>
              <a:rPr lang="en-US" sz="1494" dirty="0">
                <a:solidFill>
                  <a:srgbClr val="F9EEE7"/>
                </a:solidFill>
                <a:latin typeface="Quattrocento" pitchFamily="34" charset="0"/>
                <a:ea typeface="Quattrocento" pitchFamily="34" charset="-122"/>
                <a:cs typeface="Quattrocento" pitchFamily="34" charset="-120"/>
              </a:rPr>
              <a:t>Train various machine learning regression models to predict salaries, experimenting with different algorithms to find the best-performing model.</a:t>
            </a:r>
            <a:endParaRPr lang="en-US" sz="149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1842016"/>
            <a:ext cx="6531531"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Your Mission (continued)</a:t>
            </a:r>
            <a:endParaRPr lang="en-US" sz="4574" dirty="0"/>
          </a:p>
        </p:txBody>
      </p:sp>
      <p:sp>
        <p:nvSpPr>
          <p:cNvPr id="5" name="Text 3"/>
          <p:cNvSpPr/>
          <p:nvPr/>
        </p:nvSpPr>
        <p:spPr>
          <a:xfrm>
            <a:off x="968693" y="3185160"/>
            <a:ext cx="2904530"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Data Preprocessing</a:t>
            </a:r>
            <a:endParaRPr lang="en-US" sz="2287" dirty="0"/>
          </a:p>
        </p:txBody>
      </p:sp>
      <p:sp>
        <p:nvSpPr>
          <p:cNvPr id="6" name="Text 4"/>
          <p:cNvSpPr/>
          <p:nvPr/>
        </p:nvSpPr>
        <p:spPr>
          <a:xfrm>
            <a:off x="968693" y="3795117"/>
            <a:ext cx="3828931" cy="2370296"/>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Prepare the data for model training, including handling missing values, encoding categorical variables, and scaling or normalizing features as needed.</a:t>
            </a:r>
            <a:endParaRPr lang="en-US" sz="1944" dirty="0"/>
          </a:p>
        </p:txBody>
      </p:sp>
      <p:sp>
        <p:nvSpPr>
          <p:cNvPr id="7" name="Text 5"/>
          <p:cNvSpPr/>
          <p:nvPr/>
        </p:nvSpPr>
        <p:spPr>
          <a:xfrm>
            <a:off x="5407462" y="3185160"/>
            <a:ext cx="2904530"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Model Evaluation</a:t>
            </a:r>
            <a:endParaRPr lang="en-US" sz="2287" dirty="0"/>
          </a:p>
        </p:txBody>
      </p:sp>
      <p:sp>
        <p:nvSpPr>
          <p:cNvPr id="8" name="Text 6"/>
          <p:cNvSpPr/>
          <p:nvPr/>
        </p:nvSpPr>
        <p:spPr>
          <a:xfrm>
            <a:off x="5407462" y="3795117"/>
            <a:ext cx="3828931" cy="2370296"/>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Assess the performance of your models using appropriate evaluation metrics like MAE, MSE, RMSE, and R2 score. Identify the model that provides the most accurate salary predictions.</a:t>
            </a:r>
            <a:endParaRPr lang="en-US" sz="1944" dirty="0"/>
          </a:p>
        </p:txBody>
      </p:sp>
      <p:sp>
        <p:nvSpPr>
          <p:cNvPr id="9" name="Text 7"/>
          <p:cNvSpPr/>
          <p:nvPr/>
        </p:nvSpPr>
        <p:spPr>
          <a:xfrm>
            <a:off x="9846231" y="3185160"/>
            <a:ext cx="3828931" cy="726281"/>
          </a:xfrm>
          <a:prstGeom prst="rect">
            <a:avLst/>
          </a:prstGeom>
          <a:noFill/>
          <a:ln/>
        </p:spPr>
        <p:txBody>
          <a:bodyPr wrap="squar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ML Pipelines and Deployment</a:t>
            </a:r>
            <a:endParaRPr lang="en-US" sz="2287" dirty="0"/>
          </a:p>
        </p:txBody>
      </p:sp>
      <p:sp>
        <p:nvSpPr>
          <p:cNvPr id="10" name="Text 8"/>
          <p:cNvSpPr/>
          <p:nvPr/>
        </p:nvSpPr>
        <p:spPr>
          <a:xfrm>
            <a:off x="9846231" y="4158258"/>
            <a:ext cx="38289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Create ML Pipelines to streamline the end-to-end machine learning process and deploy a model that can generate predictions for unseen data.</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p:cNvPicPr>
            <a:picLocks noChangeAspect="1"/>
          </p:cNvPicPr>
          <p:nvPr/>
        </p:nvPicPr>
        <p:blipFill>
          <a:blip r:embed="rId3"/>
          <a:stretch>
            <a:fillRect/>
          </a:stretch>
        </p:blipFill>
        <p:spPr>
          <a:xfrm>
            <a:off x="274201" y="2116931"/>
            <a:ext cx="4937998" cy="3995738"/>
          </a:xfrm>
          <a:prstGeom prst="rect">
            <a:avLst/>
          </a:prstGeom>
        </p:spPr>
      </p:pic>
      <p:sp>
        <p:nvSpPr>
          <p:cNvPr id="5" name="Text 2"/>
          <p:cNvSpPr/>
          <p:nvPr/>
        </p:nvSpPr>
        <p:spPr>
          <a:xfrm>
            <a:off x="6253758" y="778907"/>
            <a:ext cx="5159335" cy="644843"/>
          </a:xfrm>
          <a:prstGeom prst="rect">
            <a:avLst/>
          </a:prstGeom>
          <a:noFill/>
          <a:ln/>
        </p:spPr>
        <p:txBody>
          <a:bodyPr wrap="none" rtlCol="0" anchor="t"/>
          <a:lstStyle/>
          <a:p>
            <a:pPr marL="0" indent="0">
              <a:lnSpc>
                <a:spcPts val="5078"/>
              </a:lnSpc>
              <a:buNone/>
            </a:pPr>
            <a:r>
              <a:rPr lang="en-US" sz="4063" dirty="0">
                <a:solidFill>
                  <a:srgbClr val="FFD9BE"/>
                </a:solidFill>
                <a:latin typeface="Quattrocento" pitchFamily="34" charset="0"/>
                <a:ea typeface="Quattrocento" pitchFamily="34" charset="-122"/>
                <a:cs typeface="Quattrocento" pitchFamily="34" charset="-120"/>
              </a:rPr>
              <a:t>Dataset Overview</a:t>
            </a:r>
            <a:endParaRPr lang="en-US" sz="4063" dirty="0"/>
          </a:p>
        </p:txBody>
      </p:sp>
      <p:sp>
        <p:nvSpPr>
          <p:cNvPr id="6" name="Shape 3"/>
          <p:cNvSpPr/>
          <p:nvPr/>
        </p:nvSpPr>
        <p:spPr>
          <a:xfrm>
            <a:off x="6253758" y="1999178"/>
            <a:ext cx="493276" cy="493276"/>
          </a:xfrm>
          <a:prstGeom prst="roundRect">
            <a:avLst>
              <a:gd name="adj" fmla="val 13336"/>
            </a:avLst>
          </a:prstGeom>
          <a:solidFill>
            <a:srgbClr val="234A49"/>
          </a:solidFill>
          <a:ln/>
        </p:spPr>
      </p:sp>
      <p:sp>
        <p:nvSpPr>
          <p:cNvPr id="7" name="Text 4"/>
          <p:cNvSpPr/>
          <p:nvPr/>
        </p:nvSpPr>
        <p:spPr>
          <a:xfrm>
            <a:off x="6445568" y="2090976"/>
            <a:ext cx="109657" cy="309563"/>
          </a:xfrm>
          <a:prstGeom prst="rect">
            <a:avLst/>
          </a:prstGeom>
          <a:noFill/>
          <a:ln/>
        </p:spPr>
        <p:txBody>
          <a:bodyPr wrap="none" rtlCol="0" anchor="t"/>
          <a:lstStyle/>
          <a:p>
            <a:pPr marL="0" indent="0" algn="ctr">
              <a:lnSpc>
                <a:spcPts val="2438"/>
              </a:lnSpc>
              <a:buNone/>
            </a:pPr>
            <a:r>
              <a:rPr lang="en-US" sz="2438" dirty="0">
                <a:solidFill>
                  <a:srgbClr val="FFD9BE"/>
                </a:solidFill>
                <a:latin typeface="Quattrocento" pitchFamily="34" charset="0"/>
                <a:ea typeface="Quattrocento" pitchFamily="34" charset="-122"/>
                <a:cs typeface="Quattrocento" pitchFamily="34" charset="-120"/>
              </a:rPr>
              <a:t>1</a:t>
            </a:r>
            <a:endParaRPr lang="en-US" sz="2438" dirty="0"/>
          </a:p>
        </p:txBody>
      </p:sp>
      <p:sp>
        <p:nvSpPr>
          <p:cNvPr id="8" name="Text 5"/>
          <p:cNvSpPr/>
          <p:nvPr/>
        </p:nvSpPr>
        <p:spPr>
          <a:xfrm>
            <a:off x="6966228" y="1999178"/>
            <a:ext cx="2579608" cy="322421"/>
          </a:xfrm>
          <a:prstGeom prst="rect">
            <a:avLst/>
          </a:prstGeom>
          <a:noFill/>
          <a:ln/>
        </p:spPr>
        <p:txBody>
          <a:bodyPr wrap="none" rtlCol="0" anchor="t"/>
          <a:lstStyle/>
          <a:p>
            <a:pPr marL="0" indent="0">
              <a:lnSpc>
                <a:spcPts val="2539"/>
              </a:lnSpc>
              <a:buNone/>
            </a:pPr>
            <a:r>
              <a:rPr lang="en-US" sz="2031" dirty="0">
                <a:solidFill>
                  <a:srgbClr val="FFD9BE"/>
                </a:solidFill>
                <a:latin typeface="Quattrocento" pitchFamily="34" charset="0"/>
                <a:ea typeface="Quattrocento" pitchFamily="34" charset="-122"/>
                <a:cs typeface="Quattrocento" pitchFamily="34" charset="-120"/>
              </a:rPr>
              <a:t>Comprehensive Data</a:t>
            </a:r>
            <a:endParaRPr lang="en-US" sz="2031" dirty="0"/>
          </a:p>
        </p:txBody>
      </p:sp>
      <p:sp>
        <p:nvSpPr>
          <p:cNvPr id="9" name="Text 6"/>
          <p:cNvSpPr/>
          <p:nvPr/>
        </p:nvSpPr>
        <p:spPr>
          <a:xfrm>
            <a:off x="6966228" y="2453164"/>
            <a:ext cx="6896814" cy="1052632"/>
          </a:xfrm>
          <a:prstGeom prst="rect">
            <a:avLst/>
          </a:prstGeom>
          <a:noFill/>
          <a:ln/>
        </p:spPr>
        <p:txBody>
          <a:bodyPr wrap="square" rtlCol="0" anchor="t"/>
          <a:lstStyle/>
          <a:p>
            <a:pPr marL="0" indent="0">
              <a:lnSpc>
                <a:spcPts val="2763"/>
              </a:lnSpc>
              <a:buNone/>
            </a:pPr>
            <a:r>
              <a:rPr lang="en-US" sz="1727" dirty="0">
                <a:solidFill>
                  <a:srgbClr val="F9EEE7"/>
                </a:solidFill>
                <a:latin typeface="Quattrocento" pitchFamily="34" charset="0"/>
                <a:ea typeface="Quattrocento" pitchFamily="34" charset="-122"/>
                <a:cs typeface="Quattrocento" pitchFamily="34" charset="-120"/>
              </a:rPr>
              <a:t>The dataset contains a wealth of information, including personal details, job characteristics, and performance metrics, providing a rich foundation for salary prediction.</a:t>
            </a:r>
            <a:endParaRPr lang="en-US" sz="1727" dirty="0"/>
          </a:p>
        </p:txBody>
      </p:sp>
      <p:sp>
        <p:nvSpPr>
          <p:cNvPr id="10" name="Shape 7"/>
          <p:cNvSpPr/>
          <p:nvPr/>
        </p:nvSpPr>
        <p:spPr>
          <a:xfrm>
            <a:off x="6253758" y="3971568"/>
            <a:ext cx="493276" cy="493276"/>
          </a:xfrm>
          <a:prstGeom prst="roundRect">
            <a:avLst>
              <a:gd name="adj" fmla="val 13336"/>
            </a:avLst>
          </a:prstGeom>
          <a:solidFill>
            <a:srgbClr val="234A49"/>
          </a:solidFill>
          <a:ln/>
        </p:spPr>
      </p:sp>
      <p:sp>
        <p:nvSpPr>
          <p:cNvPr id="11" name="Text 8"/>
          <p:cNvSpPr/>
          <p:nvPr/>
        </p:nvSpPr>
        <p:spPr>
          <a:xfrm>
            <a:off x="6417350" y="4063365"/>
            <a:ext cx="165973" cy="309563"/>
          </a:xfrm>
          <a:prstGeom prst="rect">
            <a:avLst/>
          </a:prstGeom>
          <a:noFill/>
          <a:ln/>
        </p:spPr>
        <p:txBody>
          <a:bodyPr wrap="none" rtlCol="0" anchor="t"/>
          <a:lstStyle/>
          <a:p>
            <a:pPr marL="0" indent="0" algn="ctr">
              <a:lnSpc>
                <a:spcPts val="2438"/>
              </a:lnSpc>
              <a:buNone/>
            </a:pPr>
            <a:r>
              <a:rPr lang="en-US" sz="2438" dirty="0">
                <a:solidFill>
                  <a:srgbClr val="FFD9BE"/>
                </a:solidFill>
                <a:latin typeface="Quattrocento" pitchFamily="34" charset="0"/>
                <a:ea typeface="Quattrocento" pitchFamily="34" charset="-122"/>
                <a:cs typeface="Quattrocento" pitchFamily="34" charset="-120"/>
              </a:rPr>
              <a:t>2</a:t>
            </a:r>
            <a:endParaRPr lang="en-US" sz="2438" dirty="0"/>
          </a:p>
        </p:txBody>
      </p:sp>
      <p:sp>
        <p:nvSpPr>
          <p:cNvPr id="12" name="Text 9"/>
          <p:cNvSpPr/>
          <p:nvPr/>
        </p:nvSpPr>
        <p:spPr>
          <a:xfrm>
            <a:off x="6966228" y="3971568"/>
            <a:ext cx="2579608" cy="322421"/>
          </a:xfrm>
          <a:prstGeom prst="rect">
            <a:avLst/>
          </a:prstGeom>
          <a:noFill/>
          <a:ln/>
        </p:spPr>
        <p:txBody>
          <a:bodyPr wrap="none" rtlCol="0" anchor="t"/>
          <a:lstStyle/>
          <a:p>
            <a:pPr marL="0" indent="0">
              <a:lnSpc>
                <a:spcPts val="2539"/>
              </a:lnSpc>
              <a:buNone/>
            </a:pPr>
            <a:r>
              <a:rPr lang="en-US" sz="2031" dirty="0">
                <a:solidFill>
                  <a:srgbClr val="FFD9BE"/>
                </a:solidFill>
                <a:latin typeface="Quattrocento" pitchFamily="34" charset="0"/>
                <a:ea typeface="Quattrocento" pitchFamily="34" charset="-122"/>
                <a:cs typeface="Quattrocento" pitchFamily="34" charset="-120"/>
              </a:rPr>
              <a:t>Diverse Attributes</a:t>
            </a:r>
            <a:endParaRPr lang="en-US" sz="2031" dirty="0"/>
          </a:p>
        </p:txBody>
      </p:sp>
      <p:sp>
        <p:nvSpPr>
          <p:cNvPr id="13" name="Text 10"/>
          <p:cNvSpPr/>
          <p:nvPr/>
        </p:nvSpPr>
        <p:spPr>
          <a:xfrm>
            <a:off x="6966228" y="4425553"/>
            <a:ext cx="6896814" cy="1052632"/>
          </a:xfrm>
          <a:prstGeom prst="rect">
            <a:avLst/>
          </a:prstGeom>
          <a:noFill/>
          <a:ln/>
        </p:spPr>
        <p:txBody>
          <a:bodyPr wrap="square" rtlCol="0" anchor="t"/>
          <a:lstStyle/>
          <a:p>
            <a:pPr marL="0" indent="0">
              <a:lnSpc>
                <a:spcPts val="2763"/>
              </a:lnSpc>
              <a:buNone/>
            </a:pPr>
            <a:r>
              <a:rPr lang="en-US" sz="1727" dirty="0">
                <a:solidFill>
                  <a:srgbClr val="F9EEE7"/>
                </a:solidFill>
                <a:latin typeface="Quattrocento" pitchFamily="34" charset="0"/>
                <a:ea typeface="Quattrocento" pitchFamily="34" charset="-122"/>
                <a:cs typeface="Quattrocento" pitchFamily="34" charset="-120"/>
              </a:rPr>
              <a:t>The dataset covers a range of attributes, such as gender, age, experience, job role, and ratings, which can be leveraged to uncover the key drivers of data professionals' salaries.</a:t>
            </a:r>
            <a:endParaRPr lang="en-US" sz="1727" dirty="0"/>
          </a:p>
        </p:txBody>
      </p:sp>
      <p:sp>
        <p:nvSpPr>
          <p:cNvPr id="14" name="Shape 11"/>
          <p:cNvSpPr/>
          <p:nvPr/>
        </p:nvSpPr>
        <p:spPr>
          <a:xfrm>
            <a:off x="6253758" y="5943957"/>
            <a:ext cx="493276" cy="493276"/>
          </a:xfrm>
          <a:prstGeom prst="roundRect">
            <a:avLst>
              <a:gd name="adj" fmla="val 13336"/>
            </a:avLst>
          </a:prstGeom>
          <a:solidFill>
            <a:srgbClr val="234A49"/>
          </a:solidFill>
          <a:ln/>
        </p:spPr>
      </p:sp>
      <p:sp>
        <p:nvSpPr>
          <p:cNvPr id="15" name="Text 12"/>
          <p:cNvSpPr/>
          <p:nvPr/>
        </p:nvSpPr>
        <p:spPr>
          <a:xfrm>
            <a:off x="6416159" y="6035754"/>
            <a:ext cx="168354" cy="309563"/>
          </a:xfrm>
          <a:prstGeom prst="rect">
            <a:avLst/>
          </a:prstGeom>
          <a:noFill/>
          <a:ln/>
        </p:spPr>
        <p:txBody>
          <a:bodyPr wrap="none" rtlCol="0" anchor="t"/>
          <a:lstStyle/>
          <a:p>
            <a:pPr marL="0" indent="0" algn="ctr">
              <a:lnSpc>
                <a:spcPts val="2438"/>
              </a:lnSpc>
              <a:buNone/>
            </a:pPr>
            <a:r>
              <a:rPr lang="en-US" sz="2438" dirty="0">
                <a:solidFill>
                  <a:srgbClr val="FFD9BE"/>
                </a:solidFill>
                <a:latin typeface="Quattrocento" pitchFamily="34" charset="0"/>
                <a:ea typeface="Quattrocento" pitchFamily="34" charset="-122"/>
                <a:cs typeface="Quattrocento" pitchFamily="34" charset="-120"/>
              </a:rPr>
              <a:t>3</a:t>
            </a:r>
            <a:endParaRPr lang="en-US" sz="2438" dirty="0"/>
          </a:p>
        </p:txBody>
      </p:sp>
      <p:sp>
        <p:nvSpPr>
          <p:cNvPr id="16" name="Text 13"/>
          <p:cNvSpPr/>
          <p:nvPr/>
        </p:nvSpPr>
        <p:spPr>
          <a:xfrm>
            <a:off x="6966228" y="5943957"/>
            <a:ext cx="2579608" cy="322421"/>
          </a:xfrm>
          <a:prstGeom prst="rect">
            <a:avLst/>
          </a:prstGeom>
          <a:noFill/>
          <a:ln/>
        </p:spPr>
        <p:txBody>
          <a:bodyPr wrap="none" rtlCol="0" anchor="t"/>
          <a:lstStyle/>
          <a:p>
            <a:pPr marL="0" indent="0">
              <a:lnSpc>
                <a:spcPts val="2539"/>
              </a:lnSpc>
              <a:buNone/>
            </a:pPr>
            <a:r>
              <a:rPr lang="en-US" sz="2031" dirty="0">
                <a:solidFill>
                  <a:srgbClr val="FFD9BE"/>
                </a:solidFill>
                <a:latin typeface="Quattrocento" pitchFamily="34" charset="0"/>
                <a:ea typeface="Quattrocento" pitchFamily="34" charset="-122"/>
                <a:cs typeface="Quattrocento" pitchFamily="34" charset="-120"/>
              </a:rPr>
              <a:t>Target Variable</a:t>
            </a:r>
            <a:endParaRPr lang="en-US" sz="2031" dirty="0"/>
          </a:p>
        </p:txBody>
      </p:sp>
      <p:sp>
        <p:nvSpPr>
          <p:cNvPr id="17" name="Text 14"/>
          <p:cNvSpPr/>
          <p:nvPr/>
        </p:nvSpPr>
        <p:spPr>
          <a:xfrm>
            <a:off x="6966228" y="6397943"/>
            <a:ext cx="6896814" cy="1052632"/>
          </a:xfrm>
          <a:prstGeom prst="rect">
            <a:avLst/>
          </a:prstGeom>
          <a:noFill/>
          <a:ln/>
        </p:spPr>
        <p:txBody>
          <a:bodyPr wrap="square" rtlCol="0" anchor="t"/>
          <a:lstStyle/>
          <a:p>
            <a:pPr marL="0" indent="0">
              <a:lnSpc>
                <a:spcPts val="2763"/>
              </a:lnSpc>
              <a:buNone/>
            </a:pPr>
            <a:r>
              <a:rPr lang="en-US" sz="1727" dirty="0">
                <a:solidFill>
                  <a:srgbClr val="F9EEE7"/>
                </a:solidFill>
                <a:latin typeface="Quattrocento" pitchFamily="34" charset="0"/>
                <a:ea typeface="Quattrocento" pitchFamily="34" charset="-122"/>
                <a:cs typeface="Quattrocento" pitchFamily="34" charset="-120"/>
              </a:rPr>
              <a:t>The target variable, "SALARY," represents the salary of the data professional, which is the key focus of this predictive modeling exercise.</a:t>
            </a:r>
            <a:endParaRPr lang="en-US" sz="172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1693783"/>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Recommendations</a:t>
            </a:r>
            <a:endParaRPr lang="en-US" sz="4574" dirty="0"/>
          </a:p>
        </p:txBody>
      </p:sp>
      <p:pic>
        <p:nvPicPr>
          <p:cNvPr id="5" name="Image 0" descr="preencoded.png"/>
          <p:cNvPicPr>
            <a:picLocks noChangeAspect="1"/>
          </p:cNvPicPr>
          <p:nvPr/>
        </p:nvPicPr>
        <p:blipFill>
          <a:blip r:embed="rId3"/>
          <a:stretch>
            <a:fillRect/>
          </a:stretch>
        </p:blipFill>
        <p:spPr>
          <a:xfrm>
            <a:off x="968693" y="2790111"/>
            <a:ext cx="617220" cy="617220"/>
          </a:xfrm>
          <a:prstGeom prst="rect">
            <a:avLst/>
          </a:prstGeom>
        </p:spPr>
      </p:pic>
      <p:sp>
        <p:nvSpPr>
          <p:cNvPr id="6" name="Text 3"/>
          <p:cNvSpPr/>
          <p:nvPr/>
        </p:nvSpPr>
        <p:spPr>
          <a:xfrm>
            <a:off x="968693" y="3654147"/>
            <a:ext cx="2904530" cy="363141"/>
          </a:xfrm>
          <a:prstGeom prst="rect">
            <a:avLst/>
          </a:prstGeom>
          <a:noFill/>
          <a:ln/>
        </p:spPr>
        <p:txBody>
          <a:bodyPr wrap="none" rtlCol="0" anchor="t"/>
          <a:lstStyle/>
          <a:p>
            <a:pPr marL="0" indent="0" algn="l">
              <a:lnSpc>
                <a:spcPts val="2859"/>
              </a:lnSpc>
              <a:buNone/>
            </a:pPr>
            <a:r>
              <a:rPr lang="en-US" sz="2287" dirty="0">
                <a:solidFill>
                  <a:srgbClr val="FFD9BE"/>
                </a:solidFill>
                <a:latin typeface="Quattrocento" pitchFamily="34" charset="0"/>
                <a:ea typeface="Quattrocento" pitchFamily="34" charset="-122"/>
                <a:cs typeface="Quattrocento" pitchFamily="34" charset="-120"/>
              </a:rPr>
              <a:t>Salary Insights</a:t>
            </a:r>
            <a:endParaRPr lang="en-US" sz="2287" dirty="0"/>
          </a:p>
        </p:txBody>
      </p:sp>
      <p:sp>
        <p:nvSpPr>
          <p:cNvPr id="7" name="Text 4"/>
          <p:cNvSpPr/>
          <p:nvPr/>
        </p:nvSpPr>
        <p:spPr>
          <a:xfrm>
            <a:off x="968693" y="4165402"/>
            <a:ext cx="3984069" cy="2370296"/>
          </a:xfrm>
          <a:prstGeom prst="rect">
            <a:avLst/>
          </a:prstGeom>
          <a:noFill/>
          <a:ln/>
        </p:spPr>
        <p:txBody>
          <a:bodyPr wrap="square" rtlCol="0" anchor="t"/>
          <a:lstStyle/>
          <a:p>
            <a:pPr marL="0" indent="0" algn="l">
              <a:lnSpc>
                <a:spcPts val="3110"/>
              </a:lnSpc>
              <a:buNone/>
            </a:pPr>
            <a:r>
              <a:rPr lang="en-US" sz="1944" dirty="0">
                <a:solidFill>
                  <a:srgbClr val="F9EEE7"/>
                </a:solidFill>
                <a:latin typeface="Quattrocento" pitchFamily="34" charset="0"/>
                <a:ea typeface="Quattrocento" pitchFamily="34" charset="-122"/>
                <a:cs typeface="Quattrocento" pitchFamily="34" charset="-120"/>
              </a:rPr>
              <a:t>Analyze the factors that influence data professionals' salaries and provide actionable recommendations to help job seekers and employers make informed decisions.</a:t>
            </a:r>
            <a:endParaRPr lang="en-US" sz="1944" dirty="0"/>
          </a:p>
        </p:txBody>
      </p:sp>
      <p:pic>
        <p:nvPicPr>
          <p:cNvPr id="8" name="Image 1" descr="preencoded.png"/>
          <p:cNvPicPr>
            <a:picLocks noChangeAspect="1"/>
          </p:cNvPicPr>
          <p:nvPr/>
        </p:nvPicPr>
        <p:blipFill>
          <a:blip r:embed="rId4"/>
          <a:stretch>
            <a:fillRect/>
          </a:stretch>
        </p:blipFill>
        <p:spPr>
          <a:xfrm>
            <a:off x="5323046" y="2790111"/>
            <a:ext cx="617220" cy="617220"/>
          </a:xfrm>
          <a:prstGeom prst="rect">
            <a:avLst/>
          </a:prstGeom>
        </p:spPr>
      </p:pic>
      <p:sp>
        <p:nvSpPr>
          <p:cNvPr id="9" name="Text 5"/>
          <p:cNvSpPr/>
          <p:nvPr/>
        </p:nvSpPr>
        <p:spPr>
          <a:xfrm>
            <a:off x="5323046" y="3654147"/>
            <a:ext cx="2904530" cy="363141"/>
          </a:xfrm>
          <a:prstGeom prst="rect">
            <a:avLst/>
          </a:prstGeom>
          <a:noFill/>
          <a:ln/>
        </p:spPr>
        <p:txBody>
          <a:bodyPr wrap="none" rtlCol="0" anchor="t"/>
          <a:lstStyle/>
          <a:p>
            <a:pPr marL="0" indent="0" algn="l">
              <a:lnSpc>
                <a:spcPts val="2859"/>
              </a:lnSpc>
              <a:buNone/>
            </a:pPr>
            <a:r>
              <a:rPr lang="en-US" sz="2287" dirty="0">
                <a:solidFill>
                  <a:srgbClr val="FFD9BE"/>
                </a:solidFill>
                <a:latin typeface="Quattrocento" pitchFamily="34" charset="0"/>
                <a:ea typeface="Quattrocento" pitchFamily="34" charset="-122"/>
                <a:cs typeface="Quattrocento" pitchFamily="34" charset="-120"/>
              </a:rPr>
              <a:t>Career Strategies</a:t>
            </a:r>
            <a:endParaRPr lang="en-US" sz="2287" dirty="0"/>
          </a:p>
        </p:txBody>
      </p:sp>
      <p:sp>
        <p:nvSpPr>
          <p:cNvPr id="10" name="Text 6"/>
          <p:cNvSpPr/>
          <p:nvPr/>
        </p:nvSpPr>
        <p:spPr>
          <a:xfrm>
            <a:off x="5323046" y="4165402"/>
            <a:ext cx="3984069" cy="1975247"/>
          </a:xfrm>
          <a:prstGeom prst="rect">
            <a:avLst/>
          </a:prstGeom>
          <a:noFill/>
          <a:ln/>
        </p:spPr>
        <p:txBody>
          <a:bodyPr wrap="square" rtlCol="0" anchor="t"/>
          <a:lstStyle/>
          <a:p>
            <a:pPr marL="0" indent="0" algn="l">
              <a:lnSpc>
                <a:spcPts val="3110"/>
              </a:lnSpc>
              <a:buNone/>
            </a:pPr>
            <a:r>
              <a:rPr lang="en-US" sz="1944" dirty="0">
                <a:solidFill>
                  <a:srgbClr val="F9EEE7"/>
                </a:solidFill>
                <a:latin typeface="Quattrocento" pitchFamily="34" charset="0"/>
                <a:ea typeface="Quattrocento" pitchFamily="34" charset="-122"/>
                <a:cs typeface="Quattrocento" pitchFamily="34" charset="-120"/>
              </a:rPr>
              <a:t>Leverage the insights from the predictive model to suggest strategies for data professionals to enhance their earning potential and advance their careers.</a:t>
            </a:r>
            <a:endParaRPr lang="en-US" sz="1944" dirty="0"/>
          </a:p>
        </p:txBody>
      </p:sp>
      <p:pic>
        <p:nvPicPr>
          <p:cNvPr id="11" name="Image 2" descr="preencoded.png"/>
          <p:cNvPicPr>
            <a:picLocks noChangeAspect="1"/>
          </p:cNvPicPr>
          <p:nvPr/>
        </p:nvPicPr>
        <p:blipFill>
          <a:blip r:embed="rId5"/>
          <a:stretch>
            <a:fillRect/>
          </a:stretch>
        </p:blipFill>
        <p:spPr>
          <a:xfrm>
            <a:off x="9677400" y="2790111"/>
            <a:ext cx="617220" cy="617220"/>
          </a:xfrm>
          <a:prstGeom prst="rect">
            <a:avLst/>
          </a:prstGeom>
        </p:spPr>
      </p:pic>
      <p:sp>
        <p:nvSpPr>
          <p:cNvPr id="12" name="Text 7"/>
          <p:cNvSpPr/>
          <p:nvPr/>
        </p:nvSpPr>
        <p:spPr>
          <a:xfrm>
            <a:off x="9677400" y="3654147"/>
            <a:ext cx="2904530" cy="363141"/>
          </a:xfrm>
          <a:prstGeom prst="rect">
            <a:avLst/>
          </a:prstGeom>
          <a:noFill/>
          <a:ln/>
        </p:spPr>
        <p:txBody>
          <a:bodyPr wrap="none" rtlCol="0" anchor="t"/>
          <a:lstStyle/>
          <a:p>
            <a:pPr marL="0" indent="0" algn="l">
              <a:lnSpc>
                <a:spcPts val="2859"/>
              </a:lnSpc>
              <a:buNone/>
            </a:pPr>
            <a:r>
              <a:rPr lang="en-US" sz="2287" dirty="0">
                <a:solidFill>
                  <a:srgbClr val="FFD9BE"/>
                </a:solidFill>
                <a:latin typeface="Quattrocento" pitchFamily="34" charset="0"/>
                <a:ea typeface="Quattrocento" pitchFamily="34" charset="-122"/>
                <a:cs typeface="Quattrocento" pitchFamily="34" charset="-120"/>
              </a:rPr>
              <a:t>Job Market Trends</a:t>
            </a:r>
            <a:endParaRPr lang="en-US" sz="2287" dirty="0"/>
          </a:p>
        </p:txBody>
      </p:sp>
      <p:sp>
        <p:nvSpPr>
          <p:cNvPr id="13" name="Text 8"/>
          <p:cNvSpPr/>
          <p:nvPr/>
        </p:nvSpPr>
        <p:spPr>
          <a:xfrm>
            <a:off x="9677400" y="4165402"/>
            <a:ext cx="3984188" cy="1975247"/>
          </a:xfrm>
          <a:prstGeom prst="rect">
            <a:avLst/>
          </a:prstGeom>
          <a:noFill/>
          <a:ln/>
        </p:spPr>
        <p:txBody>
          <a:bodyPr wrap="square" rtlCol="0" anchor="t"/>
          <a:lstStyle/>
          <a:p>
            <a:pPr marL="0" indent="0" algn="l">
              <a:lnSpc>
                <a:spcPts val="3110"/>
              </a:lnSpc>
              <a:buNone/>
            </a:pPr>
            <a:r>
              <a:rPr lang="en-US" sz="1944" dirty="0">
                <a:solidFill>
                  <a:srgbClr val="F9EEE7"/>
                </a:solidFill>
                <a:latin typeface="Quattrocento" pitchFamily="34" charset="0"/>
                <a:ea typeface="Quattrocento" pitchFamily="34" charset="-122"/>
                <a:cs typeface="Quattrocento" pitchFamily="34" charset="-120"/>
              </a:rPr>
              <a:t>Identify trends and patterns in the data that can inform job seekers and employers about the current state of the data profession job market.</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31624"/>
          </a:xfrm>
          <a:prstGeom prst="rect">
            <a:avLst/>
          </a:prstGeom>
          <a:solidFill>
            <a:srgbClr val="123332"/>
          </a:solidFill>
          <a:ln/>
        </p:spPr>
      </p:sp>
      <p:sp>
        <p:nvSpPr>
          <p:cNvPr id="4" name="Text 2"/>
          <p:cNvSpPr/>
          <p:nvPr/>
        </p:nvSpPr>
        <p:spPr>
          <a:xfrm>
            <a:off x="1627108" y="608409"/>
            <a:ext cx="9079825" cy="650796"/>
          </a:xfrm>
          <a:prstGeom prst="rect">
            <a:avLst/>
          </a:prstGeom>
          <a:noFill/>
          <a:ln/>
        </p:spPr>
        <p:txBody>
          <a:bodyPr wrap="none" rtlCol="0" anchor="t"/>
          <a:lstStyle/>
          <a:p>
            <a:pPr marL="0" indent="0">
              <a:lnSpc>
                <a:spcPts val="5125"/>
              </a:lnSpc>
              <a:buNone/>
            </a:pPr>
            <a:r>
              <a:rPr lang="en-US" sz="4100" dirty="0">
                <a:solidFill>
                  <a:srgbClr val="FFD9BE"/>
                </a:solidFill>
                <a:latin typeface="Quattrocento" pitchFamily="34" charset="0"/>
                <a:ea typeface="Quattrocento" pitchFamily="34" charset="-122"/>
                <a:cs typeface="Quattrocento" pitchFamily="34" charset="-120"/>
              </a:rPr>
              <a:t>Salary Prediction With Past Experience</a:t>
            </a:r>
            <a:endParaRPr lang="en-US" sz="4100" dirty="0"/>
          </a:p>
        </p:txBody>
      </p:sp>
      <p:pic>
        <p:nvPicPr>
          <p:cNvPr id="5" name="Image 0" descr="preencoded.png"/>
          <p:cNvPicPr>
            <a:picLocks noChangeAspect="1"/>
          </p:cNvPicPr>
          <p:nvPr/>
        </p:nvPicPr>
        <p:blipFill>
          <a:blip r:embed="rId3"/>
          <a:stretch>
            <a:fillRect/>
          </a:stretch>
        </p:blipFill>
        <p:spPr>
          <a:xfrm>
            <a:off x="1627108" y="1701641"/>
            <a:ext cx="6933128" cy="5318879"/>
          </a:xfrm>
          <a:prstGeom prst="rect">
            <a:avLst/>
          </a:prstGeom>
        </p:spPr>
      </p:pic>
      <p:sp>
        <p:nvSpPr>
          <p:cNvPr id="6" name="Text 3"/>
          <p:cNvSpPr/>
          <p:nvPr/>
        </p:nvSpPr>
        <p:spPr>
          <a:xfrm>
            <a:off x="1627108" y="7269361"/>
            <a:ext cx="11376184" cy="353854"/>
          </a:xfrm>
          <a:prstGeom prst="rect">
            <a:avLst/>
          </a:prstGeom>
          <a:noFill/>
          <a:ln/>
        </p:spPr>
        <p:txBody>
          <a:bodyPr wrap="none" rtlCol="0" anchor="t"/>
          <a:lstStyle/>
          <a:p>
            <a:pPr marL="0" indent="0">
              <a:lnSpc>
                <a:spcPts val="2788"/>
              </a:lnSpc>
              <a:buNone/>
            </a:pPr>
            <a:endParaRPr lang="en-US" sz="174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1084064" y="667822"/>
            <a:ext cx="5703451" cy="712827"/>
          </a:xfrm>
          <a:prstGeom prst="rect">
            <a:avLst/>
          </a:prstGeom>
          <a:noFill/>
          <a:ln/>
        </p:spPr>
        <p:txBody>
          <a:bodyPr wrap="none" rtlCol="0" anchor="t"/>
          <a:lstStyle/>
          <a:p>
            <a:pPr marL="0" indent="0">
              <a:lnSpc>
                <a:spcPts val="5614"/>
              </a:lnSpc>
              <a:buNone/>
            </a:pPr>
            <a:r>
              <a:rPr lang="en-US" sz="4491" dirty="0">
                <a:solidFill>
                  <a:srgbClr val="FFD9BE"/>
                </a:solidFill>
                <a:latin typeface="Quattrocento" pitchFamily="34" charset="0"/>
                <a:ea typeface="Quattrocento" pitchFamily="34" charset="-122"/>
                <a:cs typeface="Quattrocento" pitchFamily="34" charset="-120"/>
              </a:rPr>
              <a:t>Conclusion</a:t>
            </a:r>
            <a:endParaRPr lang="en-US" sz="4491" dirty="0"/>
          </a:p>
        </p:txBody>
      </p:sp>
      <p:pic>
        <p:nvPicPr>
          <p:cNvPr id="5" name="Image 0" descr="preencoded.png"/>
          <p:cNvPicPr>
            <a:picLocks noChangeAspect="1"/>
          </p:cNvPicPr>
          <p:nvPr/>
        </p:nvPicPr>
        <p:blipFill>
          <a:blip r:embed="rId3"/>
          <a:stretch>
            <a:fillRect/>
          </a:stretch>
        </p:blipFill>
        <p:spPr>
          <a:xfrm>
            <a:off x="1084064" y="1744147"/>
            <a:ext cx="1211937" cy="1939171"/>
          </a:xfrm>
          <a:prstGeom prst="rect">
            <a:avLst/>
          </a:prstGeom>
        </p:spPr>
      </p:pic>
      <p:sp>
        <p:nvSpPr>
          <p:cNvPr id="6" name="Text 3"/>
          <p:cNvSpPr/>
          <p:nvPr/>
        </p:nvSpPr>
        <p:spPr>
          <a:xfrm>
            <a:off x="2659499" y="1986439"/>
            <a:ext cx="2851666" cy="356354"/>
          </a:xfrm>
          <a:prstGeom prst="rect">
            <a:avLst/>
          </a:prstGeom>
          <a:noFill/>
          <a:ln/>
        </p:spPr>
        <p:txBody>
          <a:bodyPr wrap="none" rtlCol="0" anchor="t"/>
          <a:lstStyle/>
          <a:p>
            <a:pPr marL="0" indent="0" algn="l">
              <a:lnSpc>
                <a:spcPts val="2807"/>
              </a:lnSpc>
              <a:buNone/>
            </a:pPr>
            <a:r>
              <a:rPr lang="en-US" sz="2245" dirty="0">
                <a:solidFill>
                  <a:srgbClr val="FFD9BE"/>
                </a:solidFill>
                <a:latin typeface="Quattrocento" pitchFamily="34" charset="0"/>
                <a:ea typeface="Quattrocento" pitchFamily="34" charset="-122"/>
                <a:cs typeface="Quattrocento" pitchFamily="34" charset="-120"/>
              </a:rPr>
              <a:t>Valuable Skills</a:t>
            </a:r>
            <a:endParaRPr lang="en-US" sz="2245" dirty="0"/>
          </a:p>
        </p:txBody>
      </p:sp>
      <p:sp>
        <p:nvSpPr>
          <p:cNvPr id="7" name="Text 4"/>
          <p:cNvSpPr/>
          <p:nvPr/>
        </p:nvSpPr>
        <p:spPr>
          <a:xfrm>
            <a:off x="2659499" y="2488168"/>
            <a:ext cx="10886718" cy="775573"/>
          </a:xfrm>
          <a:prstGeom prst="rect">
            <a:avLst/>
          </a:prstGeom>
          <a:noFill/>
          <a:ln/>
        </p:spPr>
        <p:txBody>
          <a:bodyPr wrap="square" rtlCol="0" anchor="t"/>
          <a:lstStyle/>
          <a:p>
            <a:pPr marL="0" indent="0" algn="l">
              <a:lnSpc>
                <a:spcPts val="3054"/>
              </a:lnSpc>
              <a:buNone/>
            </a:pPr>
            <a:r>
              <a:rPr lang="en-US" sz="1909" dirty="0">
                <a:solidFill>
                  <a:srgbClr val="F9EEE7"/>
                </a:solidFill>
                <a:latin typeface="Quattrocento" pitchFamily="34" charset="0"/>
                <a:ea typeface="Quattrocento" pitchFamily="34" charset="-122"/>
                <a:cs typeface="Quattrocento" pitchFamily="34" charset="-120"/>
              </a:rPr>
              <a:t>By the end of this internship, you will have gained valuable skills in data analysis, feature engineering, regression model development, ML Pipelines, and model deployment.</a:t>
            </a:r>
            <a:endParaRPr lang="en-US" sz="1909" dirty="0"/>
          </a:p>
        </p:txBody>
      </p:sp>
      <p:pic>
        <p:nvPicPr>
          <p:cNvPr id="8" name="Image 1" descr="preencoded.png"/>
          <p:cNvPicPr>
            <a:picLocks noChangeAspect="1"/>
          </p:cNvPicPr>
          <p:nvPr/>
        </p:nvPicPr>
        <p:blipFill>
          <a:blip r:embed="rId4"/>
          <a:stretch>
            <a:fillRect/>
          </a:stretch>
        </p:blipFill>
        <p:spPr>
          <a:xfrm>
            <a:off x="1084064" y="3683317"/>
            <a:ext cx="1211937" cy="1939171"/>
          </a:xfrm>
          <a:prstGeom prst="rect">
            <a:avLst/>
          </a:prstGeom>
        </p:spPr>
      </p:pic>
      <p:sp>
        <p:nvSpPr>
          <p:cNvPr id="9" name="Text 5"/>
          <p:cNvSpPr/>
          <p:nvPr/>
        </p:nvSpPr>
        <p:spPr>
          <a:xfrm>
            <a:off x="2659499" y="3925610"/>
            <a:ext cx="2851666" cy="356354"/>
          </a:xfrm>
          <a:prstGeom prst="rect">
            <a:avLst/>
          </a:prstGeom>
          <a:noFill/>
          <a:ln/>
        </p:spPr>
        <p:txBody>
          <a:bodyPr wrap="none" rtlCol="0" anchor="t"/>
          <a:lstStyle/>
          <a:p>
            <a:pPr marL="0" indent="0" algn="l">
              <a:lnSpc>
                <a:spcPts val="2807"/>
              </a:lnSpc>
              <a:buNone/>
            </a:pPr>
            <a:r>
              <a:rPr lang="en-US" sz="2245" dirty="0">
                <a:solidFill>
                  <a:srgbClr val="FFD9BE"/>
                </a:solidFill>
                <a:latin typeface="Quattrocento" pitchFamily="34" charset="0"/>
                <a:ea typeface="Quattrocento" pitchFamily="34" charset="-122"/>
                <a:cs typeface="Quattrocento" pitchFamily="34" charset="-120"/>
              </a:rPr>
              <a:t>Impactful Insights</a:t>
            </a:r>
            <a:endParaRPr lang="en-US" sz="2245" dirty="0"/>
          </a:p>
        </p:txBody>
      </p:sp>
      <p:sp>
        <p:nvSpPr>
          <p:cNvPr id="10" name="Text 6"/>
          <p:cNvSpPr/>
          <p:nvPr/>
        </p:nvSpPr>
        <p:spPr>
          <a:xfrm>
            <a:off x="2659499" y="4427339"/>
            <a:ext cx="10886718" cy="775573"/>
          </a:xfrm>
          <a:prstGeom prst="rect">
            <a:avLst/>
          </a:prstGeom>
          <a:noFill/>
          <a:ln/>
        </p:spPr>
        <p:txBody>
          <a:bodyPr wrap="square" rtlCol="0" anchor="t"/>
          <a:lstStyle/>
          <a:p>
            <a:pPr marL="0" indent="0" algn="l">
              <a:lnSpc>
                <a:spcPts val="3054"/>
              </a:lnSpc>
              <a:buNone/>
            </a:pPr>
            <a:r>
              <a:rPr lang="en-US" sz="1909" dirty="0">
                <a:solidFill>
                  <a:srgbClr val="F9EEE7"/>
                </a:solidFill>
                <a:latin typeface="Quattrocento" pitchFamily="34" charset="0"/>
                <a:ea typeface="Quattrocento" pitchFamily="34" charset="-122"/>
                <a:cs typeface="Quattrocento" pitchFamily="34" charset="-120"/>
              </a:rPr>
              <a:t>Your work will contribute to providing valuable insights for job seekers and employers in the field of data professions, helping them make informed decisions.</a:t>
            </a:r>
            <a:endParaRPr lang="en-US" sz="1909" dirty="0"/>
          </a:p>
        </p:txBody>
      </p:sp>
      <p:pic>
        <p:nvPicPr>
          <p:cNvPr id="11" name="Image 2" descr="preencoded.png"/>
          <p:cNvPicPr>
            <a:picLocks noChangeAspect="1"/>
          </p:cNvPicPr>
          <p:nvPr/>
        </p:nvPicPr>
        <p:blipFill>
          <a:blip r:embed="rId5"/>
          <a:stretch>
            <a:fillRect/>
          </a:stretch>
        </p:blipFill>
        <p:spPr>
          <a:xfrm>
            <a:off x="1084064" y="5622488"/>
            <a:ext cx="1211937" cy="1939171"/>
          </a:xfrm>
          <a:prstGeom prst="rect">
            <a:avLst/>
          </a:prstGeom>
        </p:spPr>
      </p:pic>
      <p:sp>
        <p:nvSpPr>
          <p:cNvPr id="12" name="Text 7"/>
          <p:cNvSpPr/>
          <p:nvPr/>
        </p:nvSpPr>
        <p:spPr>
          <a:xfrm>
            <a:off x="2659499" y="5864781"/>
            <a:ext cx="2851666" cy="356354"/>
          </a:xfrm>
          <a:prstGeom prst="rect">
            <a:avLst/>
          </a:prstGeom>
          <a:noFill/>
          <a:ln/>
        </p:spPr>
        <p:txBody>
          <a:bodyPr wrap="none" rtlCol="0" anchor="t"/>
          <a:lstStyle/>
          <a:p>
            <a:pPr marL="0" indent="0" algn="l">
              <a:lnSpc>
                <a:spcPts val="2807"/>
              </a:lnSpc>
              <a:buNone/>
            </a:pPr>
            <a:r>
              <a:rPr lang="en-US" sz="2245" dirty="0">
                <a:solidFill>
                  <a:srgbClr val="FFD9BE"/>
                </a:solidFill>
                <a:latin typeface="Quattrocento" pitchFamily="34" charset="0"/>
                <a:ea typeface="Quattrocento" pitchFamily="34" charset="-122"/>
                <a:cs typeface="Quattrocento" pitchFamily="34" charset="-120"/>
              </a:rPr>
              <a:t>Exciting Journey</a:t>
            </a:r>
            <a:endParaRPr lang="en-US" sz="2245" dirty="0"/>
          </a:p>
        </p:txBody>
      </p:sp>
      <p:sp>
        <p:nvSpPr>
          <p:cNvPr id="13" name="Text 8"/>
          <p:cNvSpPr/>
          <p:nvPr/>
        </p:nvSpPr>
        <p:spPr>
          <a:xfrm>
            <a:off x="2659499" y="6366510"/>
            <a:ext cx="10886718" cy="775573"/>
          </a:xfrm>
          <a:prstGeom prst="rect">
            <a:avLst/>
          </a:prstGeom>
          <a:noFill/>
          <a:ln/>
        </p:spPr>
        <p:txBody>
          <a:bodyPr wrap="square" rtlCol="0" anchor="t"/>
          <a:lstStyle/>
          <a:p>
            <a:pPr marL="0" indent="0" algn="l">
              <a:lnSpc>
                <a:spcPts val="3054"/>
              </a:lnSpc>
              <a:buNone/>
            </a:pPr>
            <a:r>
              <a:rPr lang="en-US" sz="1909" dirty="0">
                <a:solidFill>
                  <a:srgbClr val="F9EEE7"/>
                </a:solidFill>
                <a:latin typeface="Quattrocento" pitchFamily="34" charset="0"/>
                <a:ea typeface="Quattrocento" pitchFamily="34" charset="-122"/>
                <a:cs typeface="Quattrocento" pitchFamily="34" charset="-120"/>
              </a:rPr>
              <a:t>This internship offers an exciting opportunity to apply machine learning techniques and make a real impact in the job market for data professionals.</a:t>
            </a:r>
            <a:endParaRPr lang="en-US" sz="190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517</Words>
  <Application>Microsoft Office PowerPoint</Application>
  <PresentationFormat>Custom</PresentationFormat>
  <Paragraphs>53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Vasudevan Narayanan</cp:lastModifiedBy>
  <cp:revision>2</cp:revision>
  <dcterms:created xsi:type="dcterms:W3CDTF">2024-07-07T13:12:18Z</dcterms:created>
  <dcterms:modified xsi:type="dcterms:W3CDTF">2024-07-07T13:50:50Z</dcterms:modified>
</cp:coreProperties>
</file>