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8"/>
  </p:notesMasterIdLst>
  <p:sldIdLst>
    <p:sldId id="260" r:id="rId5"/>
    <p:sldId id="289" r:id="rId6"/>
    <p:sldId id="290" r:id="rId7"/>
    <p:sldId id="291" r:id="rId8"/>
    <p:sldId id="285" r:id="rId9"/>
    <p:sldId id="261" r:id="rId10"/>
    <p:sldId id="263" r:id="rId11"/>
    <p:sldId id="292" r:id="rId12"/>
    <p:sldId id="293" r:id="rId13"/>
    <p:sldId id="313" r:id="rId14"/>
    <p:sldId id="264" r:id="rId15"/>
    <p:sldId id="266" r:id="rId16"/>
    <p:sldId id="267" r:id="rId17"/>
    <p:sldId id="269" r:id="rId18"/>
    <p:sldId id="270" r:id="rId19"/>
    <p:sldId id="271" r:id="rId20"/>
    <p:sldId id="272" r:id="rId21"/>
    <p:sldId id="276" r:id="rId22"/>
    <p:sldId id="277" r:id="rId23"/>
    <p:sldId id="278" r:id="rId24"/>
    <p:sldId id="282" r:id="rId25"/>
    <p:sldId id="281" r:id="rId26"/>
    <p:sldId id="284" r:id="rId27"/>
    <p:sldId id="286" r:id="rId28"/>
    <p:sldId id="294" r:id="rId29"/>
    <p:sldId id="295" r:id="rId30"/>
    <p:sldId id="296" r:id="rId31"/>
    <p:sldId id="297" r:id="rId32"/>
    <p:sldId id="298" r:id="rId33"/>
    <p:sldId id="299" r:id="rId34"/>
    <p:sldId id="300" r:id="rId35"/>
    <p:sldId id="301" r:id="rId36"/>
    <p:sldId id="303" r:id="rId37"/>
    <p:sldId id="304" r:id="rId38"/>
    <p:sldId id="306" r:id="rId39"/>
    <p:sldId id="307" r:id="rId40"/>
    <p:sldId id="308" r:id="rId41"/>
    <p:sldId id="287" r:id="rId42"/>
    <p:sldId id="288" r:id="rId43"/>
    <p:sldId id="310" r:id="rId44"/>
    <p:sldId id="309" r:id="rId45"/>
    <p:sldId id="311" r:id="rId46"/>
    <p:sldId id="31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9" autoAdjust="0"/>
    <p:restoredTop sz="94660"/>
  </p:normalViewPr>
  <p:slideViewPr>
    <p:cSldViewPr snapToGrid="0">
      <p:cViewPr varScale="1">
        <p:scale>
          <a:sx n="94" d="100"/>
          <a:sy n="94" d="100"/>
        </p:scale>
        <p:origin x="86" y="149"/>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5/22/2021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5/22/2021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5/22/2021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5/22/2021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5/22/2021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spotify.com/track/0cS0A1fUEUd1EW3FcF8AEI?si=XUxI1s9aTSuf__oQAFfWQA"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yamaerenay/spotify-dataset-19212020-160k-track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40517"/>
            <a:ext cx="8370282" cy="3285866"/>
          </a:xfrm>
        </p:spPr>
        <p:txBody>
          <a:bodyPr>
            <a:normAutofit/>
          </a:bodyPr>
          <a:lstStyle/>
          <a:p>
            <a:pPr algn="l"/>
            <a:r>
              <a:rPr lang="en-US" sz="2800" b="0" i="0" dirty="0">
                <a:effectLst/>
              </a:rPr>
              <a:t>UCS1625 - Foundations of Data Science : Project Work</a:t>
            </a:r>
            <a:br>
              <a:rPr lang="en-US" sz="2800" b="0" i="0" dirty="0">
                <a:effectLst/>
              </a:rPr>
            </a:br>
            <a:r>
              <a:rPr lang="en-IN" sz="2800" b="1" dirty="0">
                <a:effectLst/>
                <a:ea typeface="Calibri" panose="020F0502020204030204" pitchFamily="34" charset="0"/>
                <a:cs typeface="Times New Roman" panose="02020603050405020304" pitchFamily="18" charset="0"/>
              </a:rPr>
              <a:t>ANALYSIS OF TECHNIQUES FOR POPULARITY PREDICTION OF SPOTIFY TRACKS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b="0" i="0" dirty="0">
                <a:effectLst/>
              </a:rPr>
              <a:t> </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457699"/>
            <a:ext cx="7178070" cy="816429"/>
          </a:xfrm>
        </p:spPr>
        <p:txBody>
          <a:bodyPr>
            <a:noAutofit/>
          </a:bodyPr>
          <a:lstStyle/>
          <a:p>
            <a:pPr algn="l"/>
            <a:r>
              <a:rPr lang="en-US" sz="2000" dirty="0"/>
              <a:t>Aarthi.V.S</a:t>
            </a:r>
          </a:p>
          <a:p>
            <a:pPr algn="l"/>
            <a:r>
              <a:rPr lang="en-US" sz="2000" dirty="0"/>
              <a:t>185001003</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005B61-2222-4B7F-9B91-7B5708B0254B}"/>
              </a:ext>
            </a:extLst>
          </p:cNvPr>
          <p:cNvSpPr>
            <a:spLocks noGrp="1"/>
          </p:cNvSpPr>
          <p:nvPr>
            <p:ph type="ctrTitle"/>
          </p:nvPr>
        </p:nvSpPr>
        <p:spPr/>
        <p:txBody>
          <a:bodyPr/>
          <a:lstStyle/>
          <a:p>
            <a:r>
              <a:rPr lang="en-IN" dirty="0"/>
              <a:t>EDA</a:t>
            </a:r>
          </a:p>
        </p:txBody>
      </p:sp>
      <p:sp>
        <p:nvSpPr>
          <p:cNvPr id="5" name="Subtitle 4">
            <a:extLst>
              <a:ext uri="{FF2B5EF4-FFF2-40B4-BE49-F238E27FC236}">
                <a16:creationId xmlns:a16="http://schemas.microsoft.com/office/drawing/2014/main" id="{A49FB056-AF5B-41C5-AB5E-A8BC23DD520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683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7289B70-B9B8-4110-AFC0-FD2E132DBEBD}"/>
              </a:ext>
            </a:extLst>
          </p:cNvPr>
          <p:cNvPicPr>
            <a:picLocks noChangeAspect="1"/>
          </p:cNvPicPr>
          <p:nvPr/>
        </p:nvPicPr>
        <p:blipFill>
          <a:blip r:embed="rId2"/>
          <a:stretch>
            <a:fillRect/>
          </a:stretch>
        </p:blipFill>
        <p:spPr>
          <a:xfrm>
            <a:off x="0" y="2545571"/>
            <a:ext cx="14004759" cy="1766858"/>
          </a:xfrm>
          <a:prstGeom prst="rect">
            <a:avLst/>
          </a:prstGeom>
        </p:spPr>
      </p:pic>
      <p:sp>
        <p:nvSpPr>
          <p:cNvPr id="17" name="TextBox 16">
            <a:extLst>
              <a:ext uri="{FF2B5EF4-FFF2-40B4-BE49-F238E27FC236}">
                <a16:creationId xmlns:a16="http://schemas.microsoft.com/office/drawing/2014/main" id="{7BAA1E59-60F2-47D4-9521-FAD2964F7ABE}"/>
              </a:ext>
            </a:extLst>
          </p:cNvPr>
          <p:cNvSpPr txBox="1"/>
          <p:nvPr/>
        </p:nvSpPr>
        <p:spPr>
          <a:xfrm>
            <a:off x="1665514" y="971550"/>
            <a:ext cx="9339943" cy="523220"/>
          </a:xfrm>
          <a:prstGeom prst="rect">
            <a:avLst/>
          </a:prstGeom>
          <a:noFill/>
        </p:spPr>
        <p:txBody>
          <a:bodyPr wrap="square" rtlCol="0">
            <a:spAutoFit/>
          </a:bodyPr>
          <a:lstStyle/>
          <a:p>
            <a:pPr algn="ctr"/>
            <a:r>
              <a:rPr lang="en-IN" sz="2800" dirty="0">
                <a:latin typeface="+mj-lt"/>
              </a:rPr>
              <a:t>Numerical Description of the Features of the Dataset</a:t>
            </a:r>
          </a:p>
        </p:txBody>
      </p:sp>
    </p:spTree>
    <p:extLst>
      <p:ext uri="{BB962C8B-B14F-4D97-AF65-F5344CB8AC3E}">
        <p14:creationId xmlns:p14="http://schemas.microsoft.com/office/powerpoint/2010/main" val="100030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A382-E64D-4B66-A76E-07C68BA52F76}"/>
              </a:ext>
            </a:extLst>
          </p:cNvPr>
          <p:cNvSpPr>
            <a:spLocks noGrp="1"/>
          </p:cNvSpPr>
          <p:nvPr>
            <p:ph type="title"/>
          </p:nvPr>
        </p:nvSpPr>
        <p:spPr>
          <a:xfrm>
            <a:off x="1429825" y="341268"/>
            <a:ext cx="10018713" cy="702302"/>
          </a:xfrm>
        </p:spPr>
        <p:txBody>
          <a:bodyPr/>
          <a:lstStyle/>
          <a:p>
            <a:r>
              <a:rPr lang="en-IN" dirty="0"/>
              <a:t>Oldest and Newest Record</a:t>
            </a:r>
          </a:p>
        </p:txBody>
      </p:sp>
      <p:sp>
        <p:nvSpPr>
          <p:cNvPr id="9" name="TextBox 8">
            <a:extLst>
              <a:ext uri="{FF2B5EF4-FFF2-40B4-BE49-F238E27FC236}">
                <a16:creationId xmlns:a16="http://schemas.microsoft.com/office/drawing/2014/main" id="{98456681-C9B5-472C-9FEB-956AB012C563}"/>
              </a:ext>
            </a:extLst>
          </p:cNvPr>
          <p:cNvSpPr txBox="1"/>
          <p:nvPr/>
        </p:nvSpPr>
        <p:spPr>
          <a:xfrm>
            <a:off x="2130879" y="5543550"/>
            <a:ext cx="9317659" cy="861774"/>
          </a:xfrm>
          <a:prstGeom prst="rect">
            <a:avLst/>
          </a:prstGeom>
          <a:noFill/>
        </p:spPr>
        <p:txBody>
          <a:bodyPr wrap="square" rtlCol="0">
            <a:spAutoFit/>
          </a:bodyPr>
          <a:lstStyle/>
          <a:p>
            <a:r>
              <a:rPr lang="en-IN" sz="1100" b="0" u="sng" dirty="0">
                <a:effectLst/>
                <a:latin typeface="+mj-lt"/>
                <a:hlinkClick r:id="rId2">
                  <a:extLst>
                    <a:ext uri="{A12FA001-AC4F-418D-AE19-62706E023703}">
                      <ahyp:hlinkClr xmlns:ahyp="http://schemas.microsoft.com/office/drawing/2018/hyperlinkcolor" val="tx"/>
                    </a:ext>
                  </a:extLst>
                </a:hlinkClick>
              </a:rPr>
              <a:t>Oldest Song:   </a:t>
            </a:r>
            <a:r>
              <a:rPr lang="en-IN" sz="1100" b="0" dirty="0">
                <a:solidFill>
                  <a:schemeClr val="accent1">
                    <a:lumMod val="75000"/>
                  </a:schemeClr>
                </a:solidFill>
                <a:effectLst/>
                <a:latin typeface="+mj-lt"/>
                <a:hlinkClick r:id="rId2">
                  <a:extLst>
                    <a:ext uri="{A12FA001-AC4F-418D-AE19-62706E023703}">
                      <ahyp:hlinkClr xmlns:ahyp="http://schemas.microsoft.com/office/drawing/2018/hyperlinkcolor" val="tx"/>
                    </a:ext>
                  </a:extLst>
                </a:hlinkClick>
              </a:rPr>
              <a:t>https://open.spotify.com/track/0cS0A1fUEUd1EW3FcF8AEI?si=XUxI1s9aTSuf__oQAFfWQA</a:t>
            </a:r>
            <a:endParaRPr lang="en-IN" sz="1100" b="0" dirty="0">
              <a:solidFill>
                <a:schemeClr val="accent1">
                  <a:lumMod val="75000"/>
                </a:schemeClr>
              </a:solidFill>
              <a:effectLst/>
              <a:latin typeface="+mj-lt"/>
            </a:endParaRPr>
          </a:p>
          <a:p>
            <a:endParaRPr lang="en-IN" sz="1100" dirty="0">
              <a:solidFill>
                <a:schemeClr val="accent1">
                  <a:lumMod val="75000"/>
                </a:schemeClr>
              </a:solidFill>
              <a:latin typeface="+mj-lt"/>
            </a:endParaRPr>
          </a:p>
          <a:p>
            <a:pPr marL="285750" indent="-285750">
              <a:buFont typeface="Wingdings" panose="05000000000000000000" pitchFamily="2" charset="2"/>
              <a:buChar char="§"/>
            </a:pPr>
            <a:r>
              <a:rPr lang="en-US" sz="1400" b="0" i="0" dirty="0">
                <a:effectLst/>
              </a:rPr>
              <a:t>Since we have data about tracks spanning over 100 years; A time-series analysis of the data might give some relevant insights.</a:t>
            </a:r>
            <a:endParaRPr lang="en-IN" sz="1400" dirty="0"/>
          </a:p>
        </p:txBody>
      </p:sp>
      <p:pic>
        <p:nvPicPr>
          <p:cNvPr id="11" name="Picture 10">
            <a:extLst>
              <a:ext uri="{FF2B5EF4-FFF2-40B4-BE49-F238E27FC236}">
                <a16:creationId xmlns:a16="http://schemas.microsoft.com/office/drawing/2014/main" id="{ECA95B62-F73C-4870-985E-3C997F684E4E}"/>
              </a:ext>
            </a:extLst>
          </p:cNvPr>
          <p:cNvPicPr>
            <a:picLocks noChangeAspect="1"/>
          </p:cNvPicPr>
          <p:nvPr/>
        </p:nvPicPr>
        <p:blipFill>
          <a:blip r:embed="rId3"/>
          <a:stretch>
            <a:fillRect/>
          </a:stretch>
        </p:blipFill>
        <p:spPr>
          <a:xfrm>
            <a:off x="7015123" y="1319453"/>
            <a:ext cx="3867869" cy="3771765"/>
          </a:xfrm>
          <a:prstGeom prst="rect">
            <a:avLst/>
          </a:prstGeom>
        </p:spPr>
      </p:pic>
      <p:pic>
        <p:nvPicPr>
          <p:cNvPr id="15" name="Picture 14">
            <a:extLst>
              <a:ext uri="{FF2B5EF4-FFF2-40B4-BE49-F238E27FC236}">
                <a16:creationId xmlns:a16="http://schemas.microsoft.com/office/drawing/2014/main" id="{5943A362-2141-4887-90BE-EDED960E7FFD}"/>
              </a:ext>
            </a:extLst>
          </p:cNvPr>
          <p:cNvPicPr>
            <a:picLocks noChangeAspect="1"/>
          </p:cNvPicPr>
          <p:nvPr/>
        </p:nvPicPr>
        <p:blipFill>
          <a:blip r:embed="rId4"/>
          <a:stretch>
            <a:fillRect/>
          </a:stretch>
        </p:blipFill>
        <p:spPr>
          <a:xfrm>
            <a:off x="2399581" y="1319452"/>
            <a:ext cx="3702285" cy="3771765"/>
          </a:xfrm>
          <a:prstGeom prst="rect">
            <a:avLst/>
          </a:prstGeom>
        </p:spPr>
      </p:pic>
    </p:spTree>
    <p:extLst>
      <p:ext uri="{BB962C8B-B14F-4D97-AF65-F5344CB8AC3E}">
        <p14:creationId xmlns:p14="http://schemas.microsoft.com/office/powerpoint/2010/main" val="365913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C52D-3CED-4722-8204-B0352F3D2D09}"/>
              </a:ext>
            </a:extLst>
          </p:cNvPr>
          <p:cNvSpPr>
            <a:spLocks noGrp="1"/>
          </p:cNvSpPr>
          <p:nvPr>
            <p:ph type="title"/>
          </p:nvPr>
        </p:nvSpPr>
        <p:spPr>
          <a:xfrm>
            <a:off x="1484311" y="0"/>
            <a:ext cx="10018713" cy="895149"/>
          </a:xfrm>
        </p:spPr>
        <p:txBody>
          <a:bodyPr/>
          <a:lstStyle/>
          <a:p>
            <a:r>
              <a:rPr lang="en-IN" dirty="0"/>
              <a:t>Time Series Visualizations</a:t>
            </a:r>
          </a:p>
        </p:txBody>
      </p:sp>
      <p:pic>
        <p:nvPicPr>
          <p:cNvPr id="13" name="Content Placeholder 12" descr="Chart, line chart&#10;&#10;Description automatically generated">
            <a:extLst>
              <a:ext uri="{FF2B5EF4-FFF2-40B4-BE49-F238E27FC236}">
                <a16:creationId xmlns:a16="http://schemas.microsoft.com/office/drawing/2014/main" id="{29595BA8-8A73-4C73-BB49-608A2F532C9D}"/>
              </a:ext>
            </a:extLst>
          </p:cNvPr>
          <p:cNvPicPr>
            <a:picLocks noGrp="1" noChangeAspect="1"/>
          </p:cNvPicPr>
          <p:nvPr>
            <p:ph idx="1"/>
          </p:nvPr>
        </p:nvPicPr>
        <p:blipFill>
          <a:blip r:embed="rId2"/>
          <a:stretch>
            <a:fillRect/>
          </a:stretch>
        </p:blipFill>
        <p:spPr>
          <a:xfrm>
            <a:off x="1732548" y="895149"/>
            <a:ext cx="3570426" cy="2533851"/>
          </a:xfrm>
        </p:spPr>
      </p:pic>
      <p:pic>
        <p:nvPicPr>
          <p:cNvPr id="15" name="Picture 14" descr="Chart&#10;&#10;Description automatically generated">
            <a:extLst>
              <a:ext uri="{FF2B5EF4-FFF2-40B4-BE49-F238E27FC236}">
                <a16:creationId xmlns:a16="http://schemas.microsoft.com/office/drawing/2014/main" id="{843D2753-4759-4BED-80A5-C00D13DB7EF6}"/>
              </a:ext>
            </a:extLst>
          </p:cNvPr>
          <p:cNvPicPr>
            <a:picLocks noChangeAspect="1"/>
          </p:cNvPicPr>
          <p:nvPr/>
        </p:nvPicPr>
        <p:blipFill>
          <a:blip r:embed="rId3"/>
          <a:stretch>
            <a:fillRect/>
          </a:stretch>
        </p:blipFill>
        <p:spPr>
          <a:xfrm>
            <a:off x="7170823" y="1010325"/>
            <a:ext cx="3570426" cy="2418675"/>
          </a:xfrm>
          <a:prstGeom prst="rect">
            <a:avLst/>
          </a:prstGeom>
        </p:spPr>
      </p:pic>
      <p:pic>
        <p:nvPicPr>
          <p:cNvPr id="17" name="Picture 16" descr="Chart, line chart&#10;&#10;Description automatically generated">
            <a:extLst>
              <a:ext uri="{FF2B5EF4-FFF2-40B4-BE49-F238E27FC236}">
                <a16:creationId xmlns:a16="http://schemas.microsoft.com/office/drawing/2014/main" id="{76901DBF-433C-4CA3-AC96-3504E77ED159}"/>
              </a:ext>
            </a:extLst>
          </p:cNvPr>
          <p:cNvPicPr>
            <a:picLocks noChangeAspect="1"/>
          </p:cNvPicPr>
          <p:nvPr/>
        </p:nvPicPr>
        <p:blipFill>
          <a:blip r:embed="rId4"/>
          <a:stretch>
            <a:fillRect/>
          </a:stretch>
        </p:blipFill>
        <p:spPr>
          <a:xfrm>
            <a:off x="1718151" y="3686475"/>
            <a:ext cx="3584823" cy="2523716"/>
          </a:xfrm>
          <a:prstGeom prst="rect">
            <a:avLst/>
          </a:prstGeom>
        </p:spPr>
      </p:pic>
      <p:pic>
        <p:nvPicPr>
          <p:cNvPr id="19" name="Picture 18" descr="Chart, line chart&#10;&#10;Description automatically generated">
            <a:extLst>
              <a:ext uri="{FF2B5EF4-FFF2-40B4-BE49-F238E27FC236}">
                <a16:creationId xmlns:a16="http://schemas.microsoft.com/office/drawing/2014/main" id="{BD9BA5F5-2BB7-472A-ABA8-BF44FB2F001B}"/>
              </a:ext>
            </a:extLst>
          </p:cNvPr>
          <p:cNvPicPr>
            <a:picLocks noChangeAspect="1"/>
          </p:cNvPicPr>
          <p:nvPr/>
        </p:nvPicPr>
        <p:blipFill>
          <a:blip r:embed="rId5"/>
          <a:stretch>
            <a:fillRect/>
          </a:stretch>
        </p:blipFill>
        <p:spPr>
          <a:xfrm>
            <a:off x="7170822" y="3686475"/>
            <a:ext cx="3570427" cy="2533851"/>
          </a:xfrm>
          <a:prstGeom prst="rect">
            <a:avLst/>
          </a:prstGeom>
        </p:spPr>
      </p:pic>
    </p:spTree>
    <p:extLst>
      <p:ext uri="{BB962C8B-B14F-4D97-AF65-F5344CB8AC3E}">
        <p14:creationId xmlns:p14="http://schemas.microsoft.com/office/powerpoint/2010/main" val="228254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C52D-3CED-4722-8204-B0352F3D2D09}"/>
              </a:ext>
            </a:extLst>
          </p:cNvPr>
          <p:cNvSpPr>
            <a:spLocks noGrp="1"/>
          </p:cNvSpPr>
          <p:nvPr>
            <p:ph type="title"/>
          </p:nvPr>
        </p:nvSpPr>
        <p:spPr>
          <a:xfrm>
            <a:off x="1484311" y="0"/>
            <a:ext cx="10018713" cy="895149"/>
          </a:xfrm>
        </p:spPr>
        <p:txBody>
          <a:bodyPr/>
          <a:lstStyle/>
          <a:p>
            <a:r>
              <a:rPr lang="en-IN" dirty="0"/>
              <a:t>Time Series Visualizations</a:t>
            </a:r>
          </a:p>
        </p:txBody>
      </p:sp>
      <p:pic>
        <p:nvPicPr>
          <p:cNvPr id="13" name="Content Placeholder 12">
            <a:extLst>
              <a:ext uri="{FF2B5EF4-FFF2-40B4-BE49-F238E27FC236}">
                <a16:creationId xmlns:a16="http://schemas.microsoft.com/office/drawing/2014/main" id="{29595BA8-8A73-4C73-BB49-608A2F532C9D}"/>
              </a:ext>
            </a:extLst>
          </p:cNvPr>
          <p:cNvPicPr>
            <a:picLocks noGrp="1" noChangeAspect="1"/>
          </p:cNvPicPr>
          <p:nvPr>
            <p:ph idx="1"/>
          </p:nvPr>
        </p:nvPicPr>
        <p:blipFill>
          <a:blip r:embed="rId2"/>
          <a:srcRect/>
          <a:stretch/>
        </p:blipFill>
        <p:spPr>
          <a:xfrm>
            <a:off x="1732548" y="912780"/>
            <a:ext cx="3570426" cy="2498588"/>
          </a:xfrm>
        </p:spPr>
      </p:pic>
      <p:pic>
        <p:nvPicPr>
          <p:cNvPr id="15" name="Picture 14">
            <a:extLst>
              <a:ext uri="{FF2B5EF4-FFF2-40B4-BE49-F238E27FC236}">
                <a16:creationId xmlns:a16="http://schemas.microsoft.com/office/drawing/2014/main" id="{843D2753-4759-4BED-80A5-C00D13DB7EF6}"/>
              </a:ext>
            </a:extLst>
          </p:cNvPr>
          <p:cNvPicPr>
            <a:picLocks noChangeAspect="1"/>
          </p:cNvPicPr>
          <p:nvPr/>
        </p:nvPicPr>
        <p:blipFill>
          <a:blip r:embed="rId3"/>
          <a:srcRect/>
          <a:stretch/>
        </p:blipFill>
        <p:spPr>
          <a:xfrm>
            <a:off x="7251970" y="1010325"/>
            <a:ext cx="3408132" cy="2418675"/>
          </a:xfrm>
          <a:prstGeom prst="rect">
            <a:avLst/>
          </a:prstGeom>
        </p:spPr>
      </p:pic>
      <p:pic>
        <p:nvPicPr>
          <p:cNvPr id="17" name="Picture 16">
            <a:extLst>
              <a:ext uri="{FF2B5EF4-FFF2-40B4-BE49-F238E27FC236}">
                <a16:creationId xmlns:a16="http://schemas.microsoft.com/office/drawing/2014/main" id="{76901DBF-433C-4CA3-AC96-3504E77ED159}"/>
              </a:ext>
            </a:extLst>
          </p:cNvPr>
          <p:cNvPicPr>
            <a:picLocks noChangeAspect="1"/>
          </p:cNvPicPr>
          <p:nvPr/>
        </p:nvPicPr>
        <p:blipFill>
          <a:blip r:embed="rId4"/>
          <a:srcRect/>
          <a:stretch/>
        </p:blipFill>
        <p:spPr>
          <a:xfrm>
            <a:off x="1718151" y="3748848"/>
            <a:ext cx="3584823" cy="2398969"/>
          </a:xfrm>
          <a:prstGeom prst="rect">
            <a:avLst/>
          </a:prstGeom>
        </p:spPr>
      </p:pic>
      <p:pic>
        <p:nvPicPr>
          <p:cNvPr id="19" name="Picture 18">
            <a:extLst>
              <a:ext uri="{FF2B5EF4-FFF2-40B4-BE49-F238E27FC236}">
                <a16:creationId xmlns:a16="http://schemas.microsoft.com/office/drawing/2014/main" id="{BD9BA5F5-2BB7-472A-ABA8-BF44FB2F001B}"/>
              </a:ext>
            </a:extLst>
          </p:cNvPr>
          <p:cNvPicPr>
            <a:picLocks noChangeAspect="1"/>
          </p:cNvPicPr>
          <p:nvPr/>
        </p:nvPicPr>
        <p:blipFill>
          <a:blip r:embed="rId5"/>
          <a:srcRect/>
          <a:stretch/>
        </p:blipFill>
        <p:spPr>
          <a:xfrm>
            <a:off x="7185219" y="3686475"/>
            <a:ext cx="3541632" cy="2533851"/>
          </a:xfrm>
          <a:prstGeom prst="rect">
            <a:avLst/>
          </a:prstGeom>
        </p:spPr>
      </p:pic>
    </p:spTree>
    <p:extLst>
      <p:ext uri="{BB962C8B-B14F-4D97-AF65-F5344CB8AC3E}">
        <p14:creationId xmlns:p14="http://schemas.microsoft.com/office/powerpoint/2010/main" val="334482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C52D-3CED-4722-8204-B0352F3D2D09}"/>
              </a:ext>
            </a:extLst>
          </p:cNvPr>
          <p:cNvSpPr>
            <a:spLocks noGrp="1"/>
          </p:cNvSpPr>
          <p:nvPr>
            <p:ph type="title"/>
          </p:nvPr>
        </p:nvSpPr>
        <p:spPr>
          <a:xfrm>
            <a:off x="1484311" y="0"/>
            <a:ext cx="10018713" cy="895149"/>
          </a:xfrm>
        </p:spPr>
        <p:txBody>
          <a:bodyPr/>
          <a:lstStyle/>
          <a:p>
            <a:r>
              <a:rPr lang="en-IN" dirty="0"/>
              <a:t>Time Series Visualizations</a:t>
            </a:r>
          </a:p>
        </p:txBody>
      </p:sp>
      <p:pic>
        <p:nvPicPr>
          <p:cNvPr id="17" name="Picture 16">
            <a:extLst>
              <a:ext uri="{FF2B5EF4-FFF2-40B4-BE49-F238E27FC236}">
                <a16:creationId xmlns:a16="http://schemas.microsoft.com/office/drawing/2014/main" id="{76901DBF-433C-4CA3-AC96-3504E77ED159}"/>
              </a:ext>
            </a:extLst>
          </p:cNvPr>
          <p:cNvPicPr>
            <a:picLocks noChangeAspect="1"/>
          </p:cNvPicPr>
          <p:nvPr/>
        </p:nvPicPr>
        <p:blipFill>
          <a:blip r:embed="rId2"/>
          <a:srcRect/>
          <a:stretch/>
        </p:blipFill>
        <p:spPr>
          <a:xfrm>
            <a:off x="1484311" y="1135181"/>
            <a:ext cx="4069514" cy="2857155"/>
          </a:xfrm>
          <a:prstGeom prst="rect">
            <a:avLst/>
          </a:prstGeom>
        </p:spPr>
      </p:pic>
      <p:pic>
        <p:nvPicPr>
          <p:cNvPr id="19" name="Picture 18">
            <a:extLst>
              <a:ext uri="{FF2B5EF4-FFF2-40B4-BE49-F238E27FC236}">
                <a16:creationId xmlns:a16="http://schemas.microsoft.com/office/drawing/2014/main" id="{BD9BA5F5-2BB7-472A-ABA8-BF44FB2F001B}"/>
              </a:ext>
            </a:extLst>
          </p:cNvPr>
          <p:cNvPicPr>
            <a:picLocks noChangeAspect="1"/>
          </p:cNvPicPr>
          <p:nvPr/>
        </p:nvPicPr>
        <p:blipFill>
          <a:blip r:embed="rId3"/>
          <a:srcRect/>
          <a:stretch/>
        </p:blipFill>
        <p:spPr>
          <a:xfrm>
            <a:off x="7318383" y="3798810"/>
            <a:ext cx="3909619" cy="2808853"/>
          </a:xfrm>
          <a:prstGeom prst="rect">
            <a:avLst/>
          </a:prstGeom>
        </p:spPr>
      </p:pic>
      <p:sp>
        <p:nvSpPr>
          <p:cNvPr id="7" name="TextBox 6">
            <a:extLst>
              <a:ext uri="{FF2B5EF4-FFF2-40B4-BE49-F238E27FC236}">
                <a16:creationId xmlns:a16="http://schemas.microsoft.com/office/drawing/2014/main" id="{968F4E0D-7C3C-4A99-BB37-6D2825387154}"/>
              </a:ext>
            </a:extLst>
          </p:cNvPr>
          <p:cNvSpPr txBox="1"/>
          <p:nvPr/>
        </p:nvSpPr>
        <p:spPr>
          <a:xfrm>
            <a:off x="6008914" y="1387929"/>
            <a:ext cx="5494110" cy="1323439"/>
          </a:xfrm>
          <a:prstGeom prst="rect">
            <a:avLst/>
          </a:prstGeom>
          <a:noFill/>
        </p:spPr>
        <p:txBody>
          <a:bodyPr wrap="square" rtlCol="0">
            <a:spAutoFit/>
          </a:bodyPr>
          <a:lstStyle/>
          <a:p>
            <a:r>
              <a:rPr lang="en-IN" sz="1600" dirty="0"/>
              <a:t>The number of artists releasing songs has increased over the years.</a:t>
            </a:r>
          </a:p>
          <a:p>
            <a:r>
              <a:rPr lang="en-IN" sz="1600" dirty="0"/>
              <a:t>Possible reasons:</a:t>
            </a:r>
          </a:p>
          <a:p>
            <a:pPr marL="342900" indent="-342900">
              <a:buAutoNum type="arabicPeriod"/>
            </a:pPr>
            <a:r>
              <a:rPr lang="en-IN" sz="1600" dirty="0"/>
              <a:t>Easier access to recording studios and equipment </a:t>
            </a:r>
          </a:p>
          <a:p>
            <a:pPr marL="342900" indent="-342900">
              <a:buAutoNum type="arabicPeriod"/>
            </a:pPr>
            <a:r>
              <a:rPr lang="en-IN" sz="1600" dirty="0"/>
              <a:t>Not all older songs are available on Spotify</a:t>
            </a:r>
          </a:p>
        </p:txBody>
      </p:sp>
      <p:sp>
        <p:nvSpPr>
          <p:cNvPr id="8" name="TextBox 7">
            <a:extLst>
              <a:ext uri="{FF2B5EF4-FFF2-40B4-BE49-F238E27FC236}">
                <a16:creationId xmlns:a16="http://schemas.microsoft.com/office/drawing/2014/main" id="{F9A8C67B-8D8F-403A-81BB-48742C585710}"/>
              </a:ext>
            </a:extLst>
          </p:cNvPr>
          <p:cNvSpPr txBox="1"/>
          <p:nvPr/>
        </p:nvSpPr>
        <p:spPr>
          <a:xfrm>
            <a:off x="1484311" y="4065815"/>
            <a:ext cx="5569632" cy="2031325"/>
          </a:xfrm>
          <a:prstGeom prst="rect">
            <a:avLst/>
          </a:prstGeom>
          <a:noFill/>
        </p:spPr>
        <p:txBody>
          <a:bodyPr wrap="square" rtlCol="0">
            <a:spAutoFit/>
          </a:bodyPr>
          <a:lstStyle/>
          <a:p>
            <a:r>
              <a:rPr lang="en-IN" sz="1200" dirty="0"/>
              <a:t>The percentage of songs with explicit content has a fairly increasing trend except for some abnormal spikes. </a:t>
            </a:r>
          </a:p>
          <a:p>
            <a:r>
              <a:rPr lang="en-IN" sz="1200" dirty="0"/>
              <a:t>( 1921,</a:t>
            </a:r>
            <a:r>
              <a:rPr lang="en-IN" sz="1200" b="1" i="1" dirty="0"/>
              <a:t>1929</a:t>
            </a:r>
            <a:r>
              <a:rPr lang="en-IN" sz="1200" dirty="0"/>
              <a:t>,1931,1935,1940,1945 …)</a:t>
            </a:r>
          </a:p>
          <a:p>
            <a:endParaRPr lang="en-IN" sz="1200" dirty="0"/>
          </a:p>
          <a:p>
            <a:r>
              <a:rPr lang="en-IN" sz="1200" dirty="0"/>
              <a:t>In 1929, 430 songs out of the 951 songs had explicit content but all 430 songs were released only by 4 artists.</a:t>
            </a:r>
          </a:p>
          <a:p>
            <a:endParaRPr lang="en-IN" sz="1200" dirty="0"/>
          </a:p>
          <a:p>
            <a:endParaRPr lang="en-IN" sz="1200" dirty="0"/>
          </a:p>
          <a:p>
            <a:r>
              <a:rPr lang="en-IN" sz="1200" dirty="0"/>
              <a:t>Out of these 4, two of the artists’ songs have been mislabelled and the other two were prominent Russian writers who wrote about war and the military experience</a:t>
            </a:r>
            <a:r>
              <a:rPr lang="en-IN" dirty="0"/>
              <a:t>.</a:t>
            </a:r>
          </a:p>
        </p:txBody>
      </p:sp>
      <p:pic>
        <p:nvPicPr>
          <p:cNvPr id="10" name="Picture 9">
            <a:extLst>
              <a:ext uri="{FF2B5EF4-FFF2-40B4-BE49-F238E27FC236}">
                <a16:creationId xmlns:a16="http://schemas.microsoft.com/office/drawing/2014/main" id="{415B72C5-8728-48AA-B50F-CBFF10463982}"/>
              </a:ext>
            </a:extLst>
          </p:cNvPr>
          <p:cNvPicPr>
            <a:picLocks noChangeAspect="1"/>
          </p:cNvPicPr>
          <p:nvPr/>
        </p:nvPicPr>
        <p:blipFill>
          <a:blip r:embed="rId4"/>
          <a:stretch>
            <a:fillRect/>
          </a:stretch>
        </p:blipFill>
        <p:spPr>
          <a:xfrm>
            <a:off x="1541690" y="5203237"/>
            <a:ext cx="4132489" cy="387049"/>
          </a:xfrm>
          <a:prstGeom prst="rect">
            <a:avLst/>
          </a:prstGeom>
        </p:spPr>
      </p:pic>
    </p:spTree>
    <p:extLst>
      <p:ext uri="{BB962C8B-B14F-4D97-AF65-F5344CB8AC3E}">
        <p14:creationId xmlns:p14="http://schemas.microsoft.com/office/powerpoint/2010/main" val="123457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4496-DB26-4E13-AA6D-F0054E61F90B}"/>
              </a:ext>
            </a:extLst>
          </p:cNvPr>
          <p:cNvSpPr>
            <a:spLocks noGrp="1"/>
          </p:cNvSpPr>
          <p:nvPr>
            <p:ph type="title"/>
          </p:nvPr>
        </p:nvSpPr>
        <p:spPr>
          <a:xfrm>
            <a:off x="1484311" y="1"/>
            <a:ext cx="10018713" cy="1066800"/>
          </a:xfrm>
        </p:spPr>
        <p:txBody>
          <a:bodyPr/>
          <a:lstStyle/>
          <a:p>
            <a:r>
              <a:rPr lang="en-IN" dirty="0"/>
              <a:t>Rankings</a:t>
            </a:r>
          </a:p>
        </p:txBody>
      </p:sp>
      <p:pic>
        <p:nvPicPr>
          <p:cNvPr id="5" name="Content Placeholder 4">
            <a:extLst>
              <a:ext uri="{FF2B5EF4-FFF2-40B4-BE49-F238E27FC236}">
                <a16:creationId xmlns:a16="http://schemas.microsoft.com/office/drawing/2014/main" id="{1873DD7B-5AA2-4EDB-91C6-479E4E47BAA3}"/>
              </a:ext>
            </a:extLst>
          </p:cNvPr>
          <p:cNvPicPr>
            <a:picLocks noGrp="1" noChangeAspect="1"/>
          </p:cNvPicPr>
          <p:nvPr>
            <p:ph idx="1"/>
          </p:nvPr>
        </p:nvPicPr>
        <p:blipFill>
          <a:blip r:embed="rId2"/>
          <a:stretch>
            <a:fillRect/>
          </a:stretch>
        </p:blipFill>
        <p:spPr>
          <a:xfrm>
            <a:off x="1580130" y="908472"/>
            <a:ext cx="3074355" cy="2322514"/>
          </a:xfrm>
        </p:spPr>
      </p:pic>
      <p:sp>
        <p:nvSpPr>
          <p:cNvPr id="7" name="TextBox 6">
            <a:extLst>
              <a:ext uri="{FF2B5EF4-FFF2-40B4-BE49-F238E27FC236}">
                <a16:creationId xmlns:a16="http://schemas.microsoft.com/office/drawing/2014/main" id="{9779C591-3120-4838-9F2C-009ECA0C59EF}"/>
              </a:ext>
            </a:extLst>
          </p:cNvPr>
          <p:cNvSpPr txBox="1"/>
          <p:nvPr/>
        </p:nvSpPr>
        <p:spPr>
          <a:xfrm>
            <a:off x="4750304" y="1066801"/>
            <a:ext cx="7053943" cy="923330"/>
          </a:xfrm>
          <a:prstGeom prst="rect">
            <a:avLst/>
          </a:prstGeom>
          <a:noFill/>
        </p:spPr>
        <p:txBody>
          <a:bodyPr wrap="square">
            <a:spAutoFit/>
          </a:bodyPr>
          <a:lstStyle/>
          <a:p>
            <a:r>
              <a:rPr lang="en-US" dirty="0"/>
              <a:t>This list may even be considered as the most popular artists in history on Spotify as summing the popularity ensures that they have released a good number of songs and that most of their songs are popular.</a:t>
            </a:r>
            <a:endParaRPr lang="en-IN" dirty="0"/>
          </a:p>
        </p:txBody>
      </p:sp>
      <p:sp>
        <p:nvSpPr>
          <p:cNvPr id="9" name="Rectangle 1">
            <a:extLst>
              <a:ext uri="{FF2B5EF4-FFF2-40B4-BE49-F238E27FC236}">
                <a16:creationId xmlns:a16="http://schemas.microsoft.com/office/drawing/2014/main" id="{FE0513D2-26D8-4768-A842-2DF5A385D652}"/>
              </a:ext>
            </a:extLst>
          </p:cNvPr>
          <p:cNvSpPr>
            <a:spLocks noChangeArrowheads="1"/>
          </p:cNvSpPr>
          <p:nvPr/>
        </p:nvSpPr>
        <p:spPr bwMode="auto">
          <a:xfrm rot="10800000" flipV="1">
            <a:off x="7021286" y="2069730"/>
            <a:ext cx="619335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vscode-editor-font-family)"/>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35078824-EE48-47DF-A31C-EE773BDFF305}"/>
              </a:ext>
            </a:extLst>
          </p:cNvPr>
          <p:cNvPicPr>
            <a:picLocks noChangeAspect="1"/>
          </p:cNvPicPr>
          <p:nvPr/>
        </p:nvPicPr>
        <p:blipFill>
          <a:blip r:embed="rId3"/>
          <a:stretch>
            <a:fillRect/>
          </a:stretch>
        </p:blipFill>
        <p:spPr>
          <a:xfrm>
            <a:off x="6928757" y="3563587"/>
            <a:ext cx="4713514" cy="3106634"/>
          </a:xfrm>
          <a:prstGeom prst="rect">
            <a:avLst/>
          </a:prstGeom>
        </p:spPr>
      </p:pic>
      <p:sp>
        <p:nvSpPr>
          <p:cNvPr id="17" name="TextBox 16">
            <a:extLst>
              <a:ext uri="{FF2B5EF4-FFF2-40B4-BE49-F238E27FC236}">
                <a16:creationId xmlns:a16="http://schemas.microsoft.com/office/drawing/2014/main" id="{A46794D9-D19B-4342-8E23-4BF36D424E76}"/>
              </a:ext>
            </a:extLst>
          </p:cNvPr>
          <p:cNvSpPr txBox="1"/>
          <p:nvPr/>
        </p:nvSpPr>
        <p:spPr>
          <a:xfrm>
            <a:off x="1580130" y="3788229"/>
            <a:ext cx="4159363" cy="1200329"/>
          </a:xfrm>
          <a:prstGeom prst="rect">
            <a:avLst/>
          </a:prstGeom>
          <a:noFill/>
        </p:spPr>
        <p:txBody>
          <a:bodyPr wrap="square" rtlCol="0">
            <a:spAutoFit/>
          </a:bodyPr>
          <a:lstStyle/>
          <a:p>
            <a:r>
              <a:rPr lang="en-US" dirty="0"/>
              <a:t>The most popular songs on Spotify are all released very recently (2020/2021). This indicates that Spotify users tend to prefer newer songs.</a:t>
            </a:r>
            <a:endParaRPr lang="en-IN" dirty="0"/>
          </a:p>
        </p:txBody>
      </p:sp>
    </p:spTree>
    <p:extLst>
      <p:ext uri="{BB962C8B-B14F-4D97-AF65-F5344CB8AC3E}">
        <p14:creationId xmlns:p14="http://schemas.microsoft.com/office/powerpoint/2010/main" val="2378397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596C-EDDD-44A4-A7AE-E8AA47CC00DF}"/>
              </a:ext>
            </a:extLst>
          </p:cNvPr>
          <p:cNvSpPr>
            <a:spLocks noGrp="1"/>
          </p:cNvSpPr>
          <p:nvPr>
            <p:ph type="title"/>
          </p:nvPr>
        </p:nvSpPr>
        <p:spPr>
          <a:xfrm>
            <a:off x="1484311" y="1"/>
            <a:ext cx="10018713" cy="1066800"/>
          </a:xfrm>
        </p:spPr>
        <p:txBody>
          <a:bodyPr>
            <a:normAutofit fontScale="90000"/>
          </a:bodyPr>
          <a:lstStyle/>
          <a:p>
            <a:r>
              <a:rPr lang="en-IN" dirty="0"/>
              <a:t>Rankings</a:t>
            </a:r>
            <a:br>
              <a:rPr lang="en-IN" dirty="0"/>
            </a:br>
            <a:r>
              <a:rPr lang="en-IN" dirty="0"/>
              <a:t>Most Popular Song of each year</a:t>
            </a:r>
          </a:p>
        </p:txBody>
      </p:sp>
      <p:pic>
        <p:nvPicPr>
          <p:cNvPr id="5" name="Content Placeholder 4">
            <a:extLst>
              <a:ext uri="{FF2B5EF4-FFF2-40B4-BE49-F238E27FC236}">
                <a16:creationId xmlns:a16="http://schemas.microsoft.com/office/drawing/2014/main" id="{5E04F1D2-504A-48F3-A200-CCFB313C3CF6}"/>
              </a:ext>
            </a:extLst>
          </p:cNvPr>
          <p:cNvPicPr>
            <a:picLocks noGrp="1" noChangeAspect="1"/>
          </p:cNvPicPr>
          <p:nvPr>
            <p:ph idx="1"/>
          </p:nvPr>
        </p:nvPicPr>
        <p:blipFill>
          <a:blip r:embed="rId2"/>
          <a:stretch>
            <a:fillRect/>
          </a:stretch>
        </p:blipFill>
        <p:spPr>
          <a:xfrm>
            <a:off x="1767714" y="1251979"/>
            <a:ext cx="4652337" cy="2606138"/>
          </a:xfrm>
        </p:spPr>
      </p:pic>
      <p:pic>
        <p:nvPicPr>
          <p:cNvPr id="7" name="Picture 6" descr="Chart, line chart, histogram&#10;&#10;Description automatically generated">
            <a:extLst>
              <a:ext uri="{FF2B5EF4-FFF2-40B4-BE49-F238E27FC236}">
                <a16:creationId xmlns:a16="http://schemas.microsoft.com/office/drawing/2014/main" id="{A113CC5B-50F1-48FE-9DE8-2C3638A65986}"/>
              </a:ext>
            </a:extLst>
          </p:cNvPr>
          <p:cNvPicPr>
            <a:picLocks noChangeAspect="1"/>
          </p:cNvPicPr>
          <p:nvPr/>
        </p:nvPicPr>
        <p:blipFill>
          <a:blip r:embed="rId3"/>
          <a:stretch>
            <a:fillRect/>
          </a:stretch>
        </p:blipFill>
        <p:spPr>
          <a:xfrm>
            <a:off x="7257448" y="3543202"/>
            <a:ext cx="4556984" cy="3208117"/>
          </a:xfrm>
          <a:prstGeom prst="rect">
            <a:avLst/>
          </a:prstGeom>
        </p:spPr>
      </p:pic>
      <p:sp>
        <p:nvSpPr>
          <p:cNvPr id="8" name="TextBox 7">
            <a:extLst>
              <a:ext uri="{FF2B5EF4-FFF2-40B4-BE49-F238E27FC236}">
                <a16:creationId xmlns:a16="http://schemas.microsoft.com/office/drawing/2014/main" id="{25346D74-0C0B-4B87-9ACE-B108212C9CD7}"/>
              </a:ext>
            </a:extLst>
          </p:cNvPr>
          <p:cNvSpPr txBox="1"/>
          <p:nvPr/>
        </p:nvSpPr>
        <p:spPr>
          <a:xfrm>
            <a:off x="1684421" y="4196615"/>
            <a:ext cx="5091764" cy="1477328"/>
          </a:xfrm>
          <a:prstGeom prst="rect">
            <a:avLst/>
          </a:prstGeom>
          <a:noFill/>
        </p:spPr>
        <p:txBody>
          <a:bodyPr wrap="square" rtlCol="0">
            <a:spAutoFit/>
          </a:bodyPr>
          <a:lstStyle/>
          <a:p>
            <a:r>
              <a:rPr lang="en-US" dirty="0"/>
              <a:t>The graph clearly shows reinforces the fact that the popularity of songs on Spotify has increased over time as the most popular song of this year is about 34% more popular than the most popular song in the 1960's.</a:t>
            </a:r>
            <a:endParaRPr lang="en-IN" dirty="0"/>
          </a:p>
        </p:txBody>
      </p:sp>
    </p:spTree>
    <p:extLst>
      <p:ext uri="{BB962C8B-B14F-4D97-AF65-F5344CB8AC3E}">
        <p14:creationId xmlns:p14="http://schemas.microsoft.com/office/powerpoint/2010/main" val="619425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BBF4-32FB-47ED-88FA-A8BCA0062BEB}"/>
              </a:ext>
            </a:extLst>
          </p:cNvPr>
          <p:cNvSpPr>
            <a:spLocks noGrp="1"/>
          </p:cNvSpPr>
          <p:nvPr>
            <p:ph type="title"/>
          </p:nvPr>
        </p:nvSpPr>
        <p:spPr/>
        <p:txBody>
          <a:bodyPr>
            <a:normAutofit fontScale="90000"/>
          </a:bodyPr>
          <a:lstStyle/>
          <a:p>
            <a:r>
              <a:rPr lang="en-IN" dirty="0"/>
              <a:t>Hypothesis Testing </a:t>
            </a:r>
            <a:br>
              <a:rPr lang="en-IN" dirty="0"/>
            </a:br>
            <a:r>
              <a:rPr lang="en-IN" dirty="0"/>
              <a:t>Relationship between the Mode of a song and its Popularity</a:t>
            </a:r>
          </a:p>
        </p:txBody>
      </p:sp>
      <p:sp>
        <p:nvSpPr>
          <p:cNvPr id="3" name="Content Placeholder 2">
            <a:extLst>
              <a:ext uri="{FF2B5EF4-FFF2-40B4-BE49-F238E27FC236}">
                <a16:creationId xmlns:a16="http://schemas.microsoft.com/office/drawing/2014/main" id="{C591F00C-F6A3-4163-ABC6-BD64C0D52437}"/>
              </a:ext>
            </a:extLst>
          </p:cNvPr>
          <p:cNvSpPr>
            <a:spLocks noGrp="1"/>
          </p:cNvSpPr>
          <p:nvPr>
            <p:ph idx="1"/>
          </p:nvPr>
        </p:nvSpPr>
        <p:spPr/>
        <p:txBody>
          <a:bodyPr/>
          <a:lstStyle/>
          <a:p>
            <a:pPr>
              <a:buFont typeface="Wingdings" panose="05000000000000000000" pitchFamily="2" charset="2"/>
              <a:buChar char="§"/>
            </a:pPr>
            <a:r>
              <a:rPr lang="en-US" sz="1200" dirty="0"/>
              <a:t>Null Hypothesis : The mode and popularity of songs in the dataset are not related.</a:t>
            </a:r>
          </a:p>
          <a:p>
            <a:pPr>
              <a:buFont typeface="Wingdings" panose="05000000000000000000" pitchFamily="2" charset="2"/>
              <a:buChar char="§"/>
            </a:pPr>
            <a:r>
              <a:rPr lang="en-US" sz="1200" dirty="0"/>
              <a:t>Alternate Hypothesis: The mode and popularity of songs in the dataset are related.</a:t>
            </a:r>
            <a:r>
              <a:rPr lang="it-IT" sz="1200" dirty="0"/>
              <a:t> </a:t>
            </a:r>
            <a:endParaRPr lang="en-US" sz="1200" dirty="0"/>
          </a:p>
          <a:p>
            <a:r>
              <a:rPr lang="en-IN" sz="1200" dirty="0"/>
              <a:t>A Chi-Square test of independence was performed, and the following results were obtained:</a:t>
            </a:r>
          </a:p>
          <a:p>
            <a:r>
              <a:rPr lang="en-US" sz="1200" dirty="0"/>
              <a:t>Contingency Table:</a:t>
            </a:r>
          </a:p>
          <a:p>
            <a:pPr marL="914400" lvl="2" indent="0">
              <a:buNone/>
            </a:pPr>
            <a:r>
              <a:rPr lang="en-US" sz="1200" dirty="0"/>
              <a:t> [[58927, 43980, 18455, 1126]</a:t>
            </a:r>
          </a:p>
          <a:p>
            <a:pPr marL="914400" lvl="2" indent="0">
              <a:buNone/>
            </a:pPr>
            <a:r>
              <a:rPr lang="en-US" sz="1200" dirty="0"/>
              <a:t>    [25904, 16879, 8428, 690]]</a:t>
            </a:r>
            <a:endParaRPr lang="en-IN" sz="1200" dirty="0"/>
          </a:p>
          <a:p>
            <a:r>
              <a:rPr lang="el-GR" sz="1050" b="0" i="0" u="none" strike="noStrike" dirty="0">
                <a:solidFill>
                  <a:srgbClr val="0B0318"/>
                </a:solidFill>
                <a:effectLst/>
                <a:latin typeface="MathJax_Math-italic"/>
              </a:rPr>
              <a:t>χ</a:t>
            </a:r>
            <a:r>
              <a:rPr lang="el-GR" sz="1050" b="0" i="0" u="none" strike="noStrike" dirty="0">
                <a:solidFill>
                  <a:srgbClr val="0B0318"/>
                </a:solidFill>
                <a:effectLst/>
                <a:latin typeface="MathJax_Main"/>
              </a:rPr>
              <a:t>2</a:t>
            </a:r>
            <a:r>
              <a:rPr lang="en-IN" sz="1050" b="0" i="0" u="none" strike="noStrike" dirty="0">
                <a:solidFill>
                  <a:srgbClr val="0B0318"/>
                </a:solidFill>
                <a:effectLst/>
                <a:latin typeface="MathJax_Main"/>
              </a:rPr>
              <a:t> </a:t>
            </a:r>
            <a:r>
              <a:rPr lang="it-IT" sz="1200" dirty="0"/>
              <a:t>: 235.32844529966354 </a:t>
            </a:r>
          </a:p>
          <a:p>
            <a:r>
              <a:rPr lang="it-IT" sz="1200" dirty="0"/>
              <a:t>P-value: 9.742906186847722e-51 </a:t>
            </a:r>
          </a:p>
          <a:p>
            <a:r>
              <a:rPr lang="it-IT" sz="1200" dirty="0"/>
              <a:t>Result:</a:t>
            </a:r>
            <a:r>
              <a:rPr lang="en-US" sz="1200" dirty="0"/>
              <a:t> Null Hypothesis is rejected. The mode and popularity of songs in the dataset are related.</a:t>
            </a:r>
            <a:r>
              <a:rPr lang="it-IT" sz="1200" dirty="0"/>
              <a:t> </a:t>
            </a:r>
            <a:endParaRPr lang="en-IN" sz="1200" dirty="0"/>
          </a:p>
        </p:txBody>
      </p:sp>
    </p:spTree>
    <p:extLst>
      <p:ext uri="{BB962C8B-B14F-4D97-AF65-F5344CB8AC3E}">
        <p14:creationId xmlns:p14="http://schemas.microsoft.com/office/powerpoint/2010/main" val="521249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D2FB-A44A-4EE9-8BC4-2E78A651635F}"/>
              </a:ext>
            </a:extLst>
          </p:cNvPr>
          <p:cNvSpPr>
            <a:spLocks noGrp="1"/>
          </p:cNvSpPr>
          <p:nvPr>
            <p:ph type="title"/>
          </p:nvPr>
        </p:nvSpPr>
        <p:spPr>
          <a:xfrm>
            <a:off x="1484311" y="1"/>
            <a:ext cx="10018713" cy="1066800"/>
          </a:xfrm>
        </p:spPr>
        <p:txBody>
          <a:bodyPr/>
          <a:lstStyle/>
          <a:p>
            <a:r>
              <a:rPr lang="en-IN" dirty="0"/>
              <a:t>PART Approach</a:t>
            </a:r>
          </a:p>
        </p:txBody>
      </p:sp>
      <p:sp>
        <p:nvSpPr>
          <p:cNvPr id="3" name="Content Placeholder 2">
            <a:extLst>
              <a:ext uri="{FF2B5EF4-FFF2-40B4-BE49-F238E27FC236}">
                <a16:creationId xmlns:a16="http://schemas.microsoft.com/office/drawing/2014/main" id="{CDF2C138-8B34-4645-A319-F66E40D35779}"/>
              </a:ext>
            </a:extLst>
          </p:cNvPr>
          <p:cNvSpPr>
            <a:spLocks noGrp="1"/>
          </p:cNvSpPr>
          <p:nvPr>
            <p:ph idx="1"/>
          </p:nvPr>
        </p:nvSpPr>
        <p:spPr>
          <a:xfrm>
            <a:off x="1484310" y="906237"/>
            <a:ext cx="10018713" cy="2743199"/>
          </a:xfrm>
        </p:spPr>
        <p:txBody>
          <a:bodyPr/>
          <a:lstStyle/>
          <a:p>
            <a:r>
              <a:rPr lang="en-IN" dirty="0"/>
              <a:t>The subset of data used are the tracks that fall above the top 75</a:t>
            </a:r>
            <a:r>
              <a:rPr lang="en-IN" baseline="30000" dirty="0"/>
              <a:t>th</a:t>
            </a:r>
            <a:r>
              <a:rPr lang="en-IN" dirty="0"/>
              <a:t> percentile that were released after 2015.</a:t>
            </a:r>
          </a:p>
          <a:p>
            <a:r>
              <a:rPr lang="en-IN" dirty="0"/>
              <a:t>This was done to ensure that the features selected and the insights obtained are relevant to today.</a:t>
            </a:r>
          </a:p>
          <a:p>
            <a:r>
              <a:rPr lang="en-IN" dirty="0"/>
              <a:t>This step is necessary given that the corelation of the year of release of a track with its corelation.</a:t>
            </a:r>
          </a:p>
        </p:txBody>
      </p:sp>
      <p:pic>
        <p:nvPicPr>
          <p:cNvPr id="5" name="Picture 4">
            <a:extLst>
              <a:ext uri="{FF2B5EF4-FFF2-40B4-BE49-F238E27FC236}">
                <a16:creationId xmlns:a16="http://schemas.microsoft.com/office/drawing/2014/main" id="{08740885-669A-4C78-89F8-49A8CA094F94}"/>
              </a:ext>
            </a:extLst>
          </p:cNvPr>
          <p:cNvPicPr>
            <a:picLocks noChangeAspect="1"/>
          </p:cNvPicPr>
          <p:nvPr/>
        </p:nvPicPr>
        <p:blipFill>
          <a:blip r:embed="rId2"/>
          <a:stretch>
            <a:fillRect/>
          </a:stretch>
        </p:blipFill>
        <p:spPr>
          <a:xfrm>
            <a:off x="402657" y="3588525"/>
            <a:ext cx="11694695" cy="3269474"/>
          </a:xfrm>
          <a:prstGeom prst="rect">
            <a:avLst/>
          </a:prstGeom>
        </p:spPr>
      </p:pic>
    </p:spTree>
    <p:extLst>
      <p:ext uri="{BB962C8B-B14F-4D97-AF65-F5344CB8AC3E}">
        <p14:creationId xmlns:p14="http://schemas.microsoft.com/office/powerpoint/2010/main" val="86323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91B1-0AA0-4835-AB1E-0BAFBEB0632D}"/>
              </a:ext>
            </a:extLst>
          </p:cNvPr>
          <p:cNvSpPr>
            <a:spLocks noGrp="1"/>
          </p:cNvSpPr>
          <p:nvPr>
            <p:ph type="title"/>
          </p:nvPr>
        </p:nvSpPr>
        <p:spPr>
          <a:xfrm>
            <a:off x="1484311" y="187780"/>
            <a:ext cx="10018713" cy="1681841"/>
          </a:xfrm>
        </p:spPr>
        <p:txBody>
          <a:bodyPr/>
          <a:lstStyle/>
          <a:p>
            <a:r>
              <a:rPr lang="en-IN" dirty="0"/>
              <a:t>Problem Statement</a:t>
            </a:r>
          </a:p>
        </p:txBody>
      </p:sp>
      <p:sp>
        <p:nvSpPr>
          <p:cNvPr id="3" name="Content Placeholder 2">
            <a:extLst>
              <a:ext uri="{FF2B5EF4-FFF2-40B4-BE49-F238E27FC236}">
                <a16:creationId xmlns:a16="http://schemas.microsoft.com/office/drawing/2014/main" id="{8F9A3AB3-1D2A-43DC-B728-C60F4375D26C}"/>
              </a:ext>
            </a:extLst>
          </p:cNvPr>
          <p:cNvSpPr>
            <a:spLocks noGrp="1"/>
          </p:cNvSpPr>
          <p:nvPr>
            <p:ph idx="1"/>
          </p:nvPr>
        </p:nvSpPr>
        <p:spPr>
          <a:xfrm>
            <a:off x="1484310" y="2000251"/>
            <a:ext cx="10018713" cy="3790950"/>
          </a:xfrm>
        </p:spPr>
        <p:txBody>
          <a:bodyPr>
            <a:normAutofit/>
          </a:bodyPr>
          <a:lstStyle/>
          <a:p>
            <a:pPr>
              <a:lnSpc>
                <a:spcPct val="106000"/>
              </a:lnSpc>
              <a:spcAft>
                <a:spcPts val="800"/>
              </a:spcAft>
            </a:pPr>
            <a:r>
              <a:rPr lang="en-IN" sz="1500" dirty="0">
                <a:effectLst/>
                <a:ea typeface="Calibri" panose="020F0502020204030204" pitchFamily="34" charset="0"/>
                <a:cs typeface="Times New Roman" panose="02020603050405020304" pitchFamily="18" charset="0"/>
              </a:rPr>
              <a:t>Spotify is a popular music streaming service. It has a huge dataset of songs and the service also collects data about the musical features, the release details and the artists that release those tracks. Spotify also tracks the popularity of each track based on a lot of factors like number of streams, frequency of streams, number of playlists that a track has been added to, how recently the track has been streamed etc. </a:t>
            </a:r>
          </a:p>
          <a:p>
            <a:pPr>
              <a:lnSpc>
                <a:spcPct val="106000"/>
              </a:lnSpc>
              <a:spcAft>
                <a:spcPts val="800"/>
              </a:spcAft>
            </a:pPr>
            <a:r>
              <a:rPr lang="en-IN" sz="1500" dirty="0">
                <a:effectLst/>
                <a:ea typeface="Calibri" panose="020F0502020204030204" pitchFamily="34" charset="0"/>
                <a:cs typeface="Times New Roman" panose="02020603050405020304" pitchFamily="18" charset="0"/>
              </a:rPr>
              <a:t>For an artist or record label a higher popularity of their track on Spotify indicates higher revenue generation. For any music enthusiast it is certainly interesting to analyse why songs become popular and what are the factors affecting the popularity of songs.</a:t>
            </a:r>
          </a:p>
          <a:p>
            <a:pPr>
              <a:lnSpc>
                <a:spcPct val="106000"/>
              </a:lnSpc>
              <a:spcAft>
                <a:spcPts val="800"/>
              </a:spcAft>
            </a:pPr>
            <a:r>
              <a:rPr lang="en-IN" sz="1500" dirty="0">
                <a:effectLst/>
                <a:ea typeface="Calibri" panose="020F0502020204030204" pitchFamily="34" charset="0"/>
                <a:cs typeface="Times New Roman" panose="02020603050405020304" pitchFamily="18" charset="0"/>
              </a:rPr>
              <a:t>This project attempts to build a Spotify popularity predictor and analyse various methods to achieve the same. The project also attempts to identify which factors are most important in determining the popularity of a track. Clustering-then-Regression analysis has also been done. </a:t>
            </a:r>
          </a:p>
          <a:p>
            <a:endParaRPr lang="en-IN" sz="1500" dirty="0"/>
          </a:p>
        </p:txBody>
      </p:sp>
    </p:spTree>
    <p:extLst>
      <p:ext uri="{BB962C8B-B14F-4D97-AF65-F5344CB8AC3E}">
        <p14:creationId xmlns:p14="http://schemas.microsoft.com/office/powerpoint/2010/main" val="2946778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543E-69DF-43AE-8B56-C76C18761760}"/>
              </a:ext>
            </a:extLst>
          </p:cNvPr>
          <p:cNvSpPr>
            <a:spLocks noGrp="1"/>
          </p:cNvSpPr>
          <p:nvPr>
            <p:ph type="title"/>
          </p:nvPr>
        </p:nvSpPr>
        <p:spPr>
          <a:xfrm>
            <a:off x="1484311" y="1"/>
            <a:ext cx="10018713" cy="979714"/>
          </a:xfrm>
        </p:spPr>
        <p:txBody>
          <a:bodyPr/>
          <a:lstStyle/>
          <a:p>
            <a:r>
              <a:rPr lang="en-IN" dirty="0"/>
              <a:t>Distribution of the Features</a:t>
            </a:r>
          </a:p>
        </p:txBody>
      </p:sp>
      <p:pic>
        <p:nvPicPr>
          <p:cNvPr id="5" name="Content Placeholder 4" descr="A picture containing text, window&#10;&#10;Description automatically generated">
            <a:extLst>
              <a:ext uri="{FF2B5EF4-FFF2-40B4-BE49-F238E27FC236}">
                <a16:creationId xmlns:a16="http://schemas.microsoft.com/office/drawing/2014/main" id="{30951B3C-9A18-4C4D-A6DC-917F133B14FB}"/>
              </a:ext>
            </a:extLst>
          </p:cNvPr>
          <p:cNvPicPr>
            <a:picLocks noGrp="1" noChangeAspect="1"/>
          </p:cNvPicPr>
          <p:nvPr>
            <p:ph idx="1"/>
          </p:nvPr>
        </p:nvPicPr>
        <p:blipFill>
          <a:blip r:embed="rId2"/>
          <a:stretch>
            <a:fillRect/>
          </a:stretch>
        </p:blipFill>
        <p:spPr>
          <a:xfrm>
            <a:off x="1204406" y="1549668"/>
            <a:ext cx="10596167" cy="4340994"/>
          </a:xfrm>
        </p:spPr>
      </p:pic>
    </p:spTree>
    <p:extLst>
      <p:ext uri="{BB962C8B-B14F-4D97-AF65-F5344CB8AC3E}">
        <p14:creationId xmlns:p14="http://schemas.microsoft.com/office/powerpoint/2010/main" val="3149119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543E-69DF-43AE-8B56-C76C18761760}"/>
              </a:ext>
            </a:extLst>
          </p:cNvPr>
          <p:cNvSpPr>
            <a:spLocks noGrp="1"/>
          </p:cNvSpPr>
          <p:nvPr>
            <p:ph type="title"/>
          </p:nvPr>
        </p:nvSpPr>
        <p:spPr>
          <a:xfrm>
            <a:off x="1484311" y="1"/>
            <a:ext cx="10018713" cy="979714"/>
          </a:xfrm>
        </p:spPr>
        <p:txBody>
          <a:bodyPr/>
          <a:lstStyle/>
          <a:p>
            <a:r>
              <a:rPr lang="en-IN" dirty="0"/>
              <a:t>Distribution of the Features</a:t>
            </a:r>
          </a:p>
        </p:txBody>
      </p:sp>
      <p:pic>
        <p:nvPicPr>
          <p:cNvPr id="5" name="Content Placeholder 4">
            <a:extLst>
              <a:ext uri="{FF2B5EF4-FFF2-40B4-BE49-F238E27FC236}">
                <a16:creationId xmlns:a16="http://schemas.microsoft.com/office/drawing/2014/main" id="{30951B3C-9A18-4C4D-A6DC-917F133B14FB}"/>
              </a:ext>
            </a:extLst>
          </p:cNvPr>
          <p:cNvPicPr>
            <a:picLocks noGrp="1" noChangeAspect="1"/>
          </p:cNvPicPr>
          <p:nvPr>
            <p:ph idx="1"/>
          </p:nvPr>
        </p:nvPicPr>
        <p:blipFill>
          <a:blip r:embed="rId2"/>
          <a:srcRect/>
          <a:stretch/>
        </p:blipFill>
        <p:spPr>
          <a:xfrm>
            <a:off x="3711850" y="1549668"/>
            <a:ext cx="5581278" cy="4340994"/>
          </a:xfrm>
        </p:spPr>
      </p:pic>
    </p:spTree>
    <p:extLst>
      <p:ext uri="{BB962C8B-B14F-4D97-AF65-F5344CB8AC3E}">
        <p14:creationId xmlns:p14="http://schemas.microsoft.com/office/powerpoint/2010/main" val="316957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543E-69DF-43AE-8B56-C76C18761760}"/>
              </a:ext>
            </a:extLst>
          </p:cNvPr>
          <p:cNvSpPr>
            <a:spLocks noGrp="1"/>
          </p:cNvSpPr>
          <p:nvPr>
            <p:ph type="title"/>
          </p:nvPr>
        </p:nvSpPr>
        <p:spPr>
          <a:xfrm>
            <a:off x="1484311" y="1"/>
            <a:ext cx="10018713" cy="979714"/>
          </a:xfrm>
        </p:spPr>
        <p:txBody>
          <a:bodyPr/>
          <a:lstStyle/>
          <a:p>
            <a:r>
              <a:rPr lang="en-IN" dirty="0"/>
              <a:t>Distribution of the Features</a:t>
            </a:r>
          </a:p>
        </p:txBody>
      </p:sp>
      <p:pic>
        <p:nvPicPr>
          <p:cNvPr id="5" name="Content Placeholder 4">
            <a:extLst>
              <a:ext uri="{FF2B5EF4-FFF2-40B4-BE49-F238E27FC236}">
                <a16:creationId xmlns:a16="http://schemas.microsoft.com/office/drawing/2014/main" id="{30951B3C-9A18-4C4D-A6DC-917F133B14FB}"/>
              </a:ext>
            </a:extLst>
          </p:cNvPr>
          <p:cNvPicPr>
            <a:picLocks noGrp="1" noChangeAspect="1"/>
          </p:cNvPicPr>
          <p:nvPr>
            <p:ph idx="1"/>
          </p:nvPr>
        </p:nvPicPr>
        <p:blipFill>
          <a:blip r:embed="rId2"/>
          <a:srcRect/>
          <a:stretch/>
        </p:blipFill>
        <p:spPr>
          <a:xfrm>
            <a:off x="3552085" y="1549668"/>
            <a:ext cx="5900808" cy="4340994"/>
          </a:xfrm>
        </p:spPr>
      </p:pic>
    </p:spTree>
    <p:extLst>
      <p:ext uri="{BB962C8B-B14F-4D97-AF65-F5344CB8AC3E}">
        <p14:creationId xmlns:p14="http://schemas.microsoft.com/office/powerpoint/2010/main" val="3915282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D644-DEDD-473E-B2AC-91B3C1B124D3}"/>
              </a:ext>
            </a:extLst>
          </p:cNvPr>
          <p:cNvSpPr>
            <a:spLocks noGrp="1"/>
          </p:cNvSpPr>
          <p:nvPr>
            <p:ph type="title"/>
          </p:nvPr>
        </p:nvSpPr>
        <p:spPr>
          <a:xfrm>
            <a:off x="1484311" y="0"/>
            <a:ext cx="10018713" cy="1404257"/>
          </a:xfrm>
        </p:spPr>
        <p:txBody>
          <a:bodyPr/>
          <a:lstStyle/>
          <a:p>
            <a:r>
              <a:rPr lang="en-US" dirty="0"/>
              <a:t>Hypothesis Testing</a:t>
            </a:r>
            <a:endParaRPr lang="en-IN" dirty="0"/>
          </a:p>
        </p:txBody>
      </p:sp>
      <p:sp>
        <p:nvSpPr>
          <p:cNvPr id="3" name="Content Placeholder 2">
            <a:extLst>
              <a:ext uri="{FF2B5EF4-FFF2-40B4-BE49-F238E27FC236}">
                <a16:creationId xmlns:a16="http://schemas.microsoft.com/office/drawing/2014/main" id="{EE0C4186-E454-4B7F-BDAC-529DF3CD88E8}"/>
              </a:ext>
            </a:extLst>
          </p:cNvPr>
          <p:cNvSpPr>
            <a:spLocks noGrp="1"/>
          </p:cNvSpPr>
          <p:nvPr>
            <p:ph idx="1"/>
          </p:nvPr>
        </p:nvSpPr>
        <p:spPr>
          <a:xfrm>
            <a:off x="1484310" y="1175657"/>
            <a:ext cx="10018713" cy="4615543"/>
          </a:xfrm>
        </p:spPr>
        <p:txBody>
          <a:bodyPr>
            <a:normAutofit/>
          </a:bodyPr>
          <a:lstStyle/>
          <a:p>
            <a:endParaRPr lang="en-US" dirty="0"/>
          </a:p>
          <a:p>
            <a:r>
              <a:rPr lang="en-US" sz="1600" dirty="0"/>
              <a:t>Will The Beatles be popular today? Will The Beatles fall in the same group as the top 25% of songs in 2015-2020?</a:t>
            </a:r>
          </a:p>
          <a:p>
            <a:endParaRPr lang="en-US" sz="1600" dirty="0"/>
          </a:p>
          <a:p>
            <a:r>
              <a:rPr lang="en-US" sz="1600" dirty="0"/>
              <a:t>Testing done based on Acousticness and Loudness. </a:t>
            </a:r>
          </a:p>
          <a:p>
            <a:pPr lvl="1"/>
            <a:r>
              <a:rPr lang="en-US" sz="1400" dirty="0"/>
              <a:t>Motivation: These attributes have the highest negative and positive correlation with popularity.</a:t>
            </a:r>
          </a:p>
          <a:p>
            <a:endParaRPr lang="en-US" sz="1600" dirty="0"/>
          </a:p>
          <a:p>
            <a:r>
              <a:rPr lang="en-US" sz="1600" dirty="0"/>
              <a:t>T tests: The t score is a ratio between the difference between two groups and the difference within the groups. The larger the t score the more the difference between the groups is.</a:t>
            </a:r>
            <a:endParaRPr lang="en-IN" sz="1600" dirty="0"/>
          </a:p>
        </p:txBody>
      </p:sp>
    </p:spTree>
    <p:extLst>
      <p:ext uri="{BB962C8B-B14F-4D97-AF65-F5344CB8AC3E}">
        <p14:creationId xmlns:p14="http://schemas.microsoft.com/office/powerpoint/2010/main" val="1919803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EB1A-581E-4AC8-B9D9-334D2C7FFBCA}"/>
              </a:ext>
            </a:extLst>
          </p:cNvPr>
          <p:cNvSpPr>
            <a:spLocks noGrp="1"/>
          </p:cNvSpPr>
          <p:nvPr>
            <p:ph type="title"/>
          </p:nvPr>
        </p:nvSpPr>
        <p:spPr>
          <a:xfrm>
            <a:off x="1484311" y="1"/>
            <a:ext cx="10018713" cy="1200150"/>
          </a:xfrm>
        </p:spPr>
        <p:txBody>
          <a:bodyPr/>
          <a:lstStyle/>
          <a:p>
            <a:r>
              <a:rPr lang="en-US" dirty="0"/>
              <a:t>Hypothesis Testing</a:t>
            </a:r>
            <a:endParaRPr lang="en-IN" dirty="0"/>
          </a:p>
        </p:txBody>
      </p:sp>
      <p:sp>
        <p:nvSpPr>
          <p:cNvPr id="3" name="Content Placeholder 2">
            <a:extLst>
              <a:ext uri="{FF2B5EF4-FFF2-40B4-BE49-F238E27FC236}">
                <a16:creationId xmlns:a16="http://schemas.microsoft.com/office/drawing/2014/main" id="{E66E52C0-B91C-4DC1-99FE-F0E7E2BAB10A}"/>
              </a:ext>
            </a:extLst>
          </p:cNvPr>
          <p:cNvSpPr>
            <a:spLocks noGrp="1"/>
          </p:cNvSpPr>
          <p:nvPr>
            <p:ph sz="half" idx="1"/>
          </p:nvPr>
        </p:nvSpPr>
        <p:spPr>
          <a:xfrm>
            <a:off x="1484312" y="849086"/>
            <a:ext cx="4895055" cy="5470071"/>
          </a:xfrm>
        </p:spPr>
        <p:txBody>
          <a:bodyPr>
            <a:normAutofit fontScale="92500" lnSpcReduction="10000"/>
          </a:bodyPr>
          <a:lstStyle/>
          <a:p>
            <a:pPr marL="0" indent="0">
              <a:buNone/>
            </a:pPr>
            <a:r>
              <a:rPr lang="en-US" sz="1200" dirty="0"/>
              <a:t> </a:t>
            </a:r>
          </a:p>
          <a:p>
            <a:pPr>
              <a:buFont typeface="Wingdings" panose="05000000000000000000" pitchFamily="2" charset="2"/>
              <a:buChar char="§"/>
            </a:pPr>
            <a:endParaRPr lang="en-US" sz="1200" dirty="0"/>
          </a:p>
          <a:p>
            <a:pPr>
              <a:buFont typeface="Wingdings" panose="05000000000000000000" pitchFamily="2" charset="2"/>
              <a:buChar char="§"/>
            </a:pPr>
            <a:endParaRPr lang="en-US" sz="1200" dirty="0"/>
          </a:p>
          <a:p>
            <a:pPr>
              <a:buFont typeface="Wingdings" panose="05000000000000000000" pitchFamily="2" charset="2"/>
              <a:buChar char="§"/>
            </a:pPr>
            <a:r>
              <a:rPr lang="en-US" sz="1200" dirty="0"/>
              <a:t>Acousticness</a:t>
            </a:r>
          </a:p>
          <a:p>
            <a:pPr lvl="1"/>
            <a:r>
              <a:rPr lang="en-US" sz="1200" dirty="0"/>
              <a:t>Null Hypothesis : There is no significant difference between the Beatle's songs’ acousticness and the acousticness of the top 25% songs of 2015-2020.</a:t>
            </a:r>
          </a:p>
          <a:p>
            <a:pPr lvl="1"/>
            <a:r>
              <a:rPr lang="en-US" sz="1200" dirty="0"/>
              <a:t>Alternate Hypothesis: There is a significant difference between the Beatle's songs' acousticness and the acousticness of the top 25% songs of 2015-2020</a:t>
            </a:r>
            <a:r>
              <a:rPr lang="en-US" sz="1000" dirty="0"/>
              <a:t>.</a:t>
            </a:r>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US" sz="1200" dirty="0"/>
          </a:p>
          <a:p>
            <a:pPr marL="0" indent="0">
              <a:buNone/>
            </a:pPr>
            <a:endParaRPr lang="en-US" sz="1200" dirty="0"/>
          </a:p>
          <a:p>
            <a:pPr>
              <a:buFont typeface="Wingdings" panose="05000000000000000000" pitchFamily="2" charset="2"/>
              <a:buChar char="§"/>
            </a:pPr>
            <a:r>
              <a:rPr lang="en-US" sz="1200" dirty="0"/>
              <a:t>Null Hypothesis is rejected. There is a significant difference between the Beatle's songs' acousticness and the acousticness of the top 25% songs of 2015-2020.</a:t>
            </a: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p:txBody>
      </p:sp>
      <p:pic>
        <p:nvPicPr>
          <p:cNvPr id="6" name="Content Placeholder 5" descr="Chart&#10;&#10;Description automatically generated">
            <a:extLst>
              <a:ext uri="{FF2B5EF4-FFF2-40B4-BE49-F238E27FC236}">
                <a16:creationId xmlns:a16="http://schemas.microsoft.com/office/drawing/2014/main" id="{9789C114-A3B7-4B7A-919A-2B37D9206FE7}"/>
              </a:ext>
            </a:extLst>
          </p:cNvPr>
          <p:cNvPicPr>
            <a:picLocks noGrp="1" noChangeAspect="1"/>
          </p:cNvPicPr>
          <p:nvPr>
            <p:ph sz="half" idx="2"/>
          </p:nvPr>
        </p:nvPicPr>
        <p:blipFill>
          <a:blip r:embed="rId2"/>
          <a:stretch>
            <a:fillRect/>
          </a:stretch>
        </p:blipFill>
        <p:spPr>
          <a:xfrm>
            <a:off x="1720206" y="2703754"/>
            <a:ext cx="3732083" cy="2094921"/>
          </a:xfrm>
        </p:spPr>
      </p:pic>
      <p:sp>
        <p:nvSpPr>
          <p:cNvPr id="8" name="Content Placeholder 2">
            <a:extLst>
              <a:ext uri="{FF2B5EF4-FFF2-40B4-BE49-F238E27FC236}">
                <a16:creationId xmlns:a16="http://schemas.microsoft.com/office/drawing/2014/main" id="{C9F88A02-C612-4629-90E6-59043076401A}"/>
              </a:ext>
            </a:extLst>
          </p:cNvPr>
          <p:cNvSpPr txBox="1">
            <a:spLocks/>
          </p:cNvSpPr>
          <p:nvPr/>
        </p:nvSpPr>
        <p:spPr>
          <a:xfrm>
            <a:off x="6843863" y="767444"/>
            <a:ext cx="4895055" cy="55517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r>
              <a:rPr lang="en-US" sz="1200" dirty="0"/>
              <a:t> </a:t>
            </a:r>
          </a:p>
          <a:p>
            <a:pPr marL="0" indent="0">
              <a:buNone/>
            </a:pPr>
            <a:endParaRPr lang="en-US" sz="1200" dirty="0"/>
          </a:p>
          <a:p>
            <a:pPr>
              <a:buFont typeface="Wingdings" panose="05000000000000000000" pitchFamily="2" charset="2"/>
              <a:buChar char="§"/>
            </a:pPr>
            <a:r>
              <a:rPr lang="en-US" sz="1100" dirty="0"/>
              <a:t>Loudness</a:t>
            </a:r>
          </a:p>
          <a:p>
            <a:pPr lvl="1"/>
            <a:r>
              <a:rPr lang="en-US" sz="1100" dirty="0"/>
              <a:t>Null Hypothesis : There is no significant difference between the Beatle's songs’ loudness and the loudness of the top 25% songs of 2015-2020.</a:t>
            </a:r>
          </a:p>
          <a:p>
            <a:pPr lvl="1"/>
            <a:r>
              <a:rPr lang="en-US" sz="1100" dirty="0"/>
              <a:t>Alternate Hypothesis: There is a significant difference between the Beatle's songs' loudness and the loudness of the top 25% songs of 2015-2020.</a:t>
            </a:r>
            <a:endParaRPr lang="en-IN" sz="1100" dirty="0"/>
          </a:p>
          <a:p>
            <a:pPr marL="0" indent="0">
              <a:buFont typeface="Arial"/>
              <a:buNone/>
            </a:pPr>
            <a:endParaRPr lang="en-IN" sz="1100" dirty="0"/>
          </a:p>
          <a:p>
            <a:pPr marL="0" indent="0">
              <a:buFont typeface="Arial"/>
              <a:buNone/>
            </a:pPr>
            <a:endParaRPr lang="en-IN" sz="1100" dirty="0"/>
          </a:p>
          <a:p>
            <a:pPr marL="0" indent="0">
              <a:buFont typeface="Arial"/>
              <a:buNone/>
            </a:pPr>
            <a:endParaRPr lang="en-IN" sz="1100" dirty="0"/>
          </a:p>
          <a:p>
            <a:pPr marL="0" indent="0">
              <a:buFont typeface="Arial"/>
              <a:buNone/>
            </a:pPr>
            <a:endParaRPr lang="en-IN" sz="1100" dirty="0"/>
          </a:p>
          <a:p>
            <a:pPr marL="0" indent="0">
              <a:buFont typeface="Arial"/>
              <a:buNone/>
            </a:pPr>
            <a:endParaRPr lang="en-IN" sz="1100" dirty="0"/>
          </a:p>
          <a:p>
            <a:pPr marL="0" indent="0">
              <a:buFont typeface="Arial"/>
              <a:buNone/>
            </a:pPr>
            <a:endParaRPr lang="en-IN" sz="1100" dirty="0"/>
          </a:p>
          <a:p>
            <a:pPr marL="0" indent="0">
              <a:buFont typeface="Arial"/>
              <a:buNone/>
            </a:pPr>
            <a:endParaRPr lang="en-US" sz="1100" dirty="0"/>
          </a:p>
          <a:p>
            <a:pPr marL="0" indent="0">
              <a:buNone/>
            </a:pPr>
            <a:endParaRPr lang="en-US" sz="1100" dirty="0"/>
          </a:p>
          <a:p>
            <a:pPr marL="0" indent="0">
              <a:buNone/>
            </a:pPr>
            <a:endParaRPr lang="en-US" sz="1100" dirty="0"/>
          </a:p>
          <a:p>
            <a:pPr>
              <a:buFont typeface="Wingdings" panose="05000000000000000000" pitchFamily="2" charset="2"/>
              <a:buChar char="§"/>
            </a:pPr>
            <a:r>
              <a:rPr lang="en-US" sz="1100" dirty="0"/>
              <a:t>Null Hypothesis is rejected. There is a significant difference between the Beatle's songs' loudness and the loudness of the top 25% songs of 2015-2020.</a:t>
            </a:r>
            <a:endParaRPr lang="en-IN" sz="1100" dirty="0"/>
          </a:p>
          <a:p>
            <a:pPr marL="0" indent="0">
              <a:buFont typeface="Arial"/>
              <a:buNone/>
            </a:pPr>
            <a:endParaRPr lang="en-IN" sz="1200" dirty="0"/>
          </a:p>
          <a:p>
            <a:pPr marL="0" indent="0">
              <a:buFont typeface="Arial"/>
              <a:buNone/>
            </a:pPr>
            <a:endParaRPr lang="en-IN" sz="1200" dirty="0"/>
          </a:p>
          <a:p>
            <a:pPr marL="0" indent="0">
              <a:buFont typeface="Arial"/>
              <a:buNone/>
            </a:pPr>
            <a:endParaRPr lang="en-IN" sz="1200" dirty="0"/>
          </a:p>
          <a:p>
            <a:pPr marL="0" indent="0">
              <a:buFont typeface="Arial"/>
              <a:buNone/>
            </a:pPr>
            <a:endParaRPr lang="en-IN" sz="1200" dirty="0"/>
          </a:p>
        </p:txBody>
      </p:sp>
      <p:pic>
        <p:nvPicPr>
          <p:cNvPr id="10" name="Picture 9" descr="A picture containing graphical user interface&#10;&#10;Description automatically generated">
            <a:extLst>
              <a:ext uri="{FF2B5EF4-FFF2-40B4-BE49-F238E27FC236}">
                <a16:creationId xmlns:a16="http://schemas.microsoft.com/office/drawing/2014/main" id="{ABC4DE82-02AA-47AA-99F1-3982B5A0495B}"/>
              </a:ext>
            </a:extLst>
          </p:cNvPr>
          <p:cNvPicPr>
            <a:picLocks noChangeAspect="1"/>
          </p:cNvPicPr>
          <p:nvPr/>
        </p:nvPicPr>
        <p:blipFill>
          <a:blip r:embed="rId3"/>
          <a:stretch>
            <a:fillRect/>
          </a:stretch>
        </p:blipFill>
        <p:spPr>
          <a:xfrm>
            <a:off x="7129612" y="2622799"/>
            <a:ext cx="3967978" cy="2134915"/>
          </a:xfrm>
          <a:prstGeom prst="rect">
            <a:avLst/>
          </a:prstGeom>
        </p:spPr>
      </p:pic>
      <p:sp>
        <p:nvSpPr>
          <p:cNvPr id="12" name="TextBox 11">
            <a:extLst>
              <a:ext uri="{FF2B5EF4-FFF2-40B4-BE49-F238E27FC236}">
                <a16:creationId xmlns:a16="http://schemas.microsoft.com/office/drawing/2014/main" id="{E7F268D1-1CC8-48EA-8865-813F249DB129}"/>
              </a:ext>
            </a:extLst>
          </p:cNvPr>
          <p:cNvSpPr txBox="1"/>
          <p:nvPr/>
        </p:nvSpPr>
        <p:spPr>
          <a:xfrm>
            <a:off x="2151759" y="5563614"/>
            <a:ext cx="8683815" cy="1200329"/>
          </a:xfrm>
          <a:prstGeom prst="rect">
            <a:avLst/>
          </a:prstGeom>
          <a:noFill/>
        </p:spPr>
        <p:txBody>
          <a:bodyPr wrap="square">
            <a:spAutoFit/>
          </a:bodyPr>
          <a:lstStyle/>
          <a:p>
            <a:pPr marL="285750" indent="-285750">
              <a:buFont typeface="Wingdings" panose="05000000000000000000" pitchFamily="2" charset="2"/>
              <a:buChar char="§"/>
            </a:pPr>
            <a:r>
              <a:rPr lang="en-US" dirty="0"/>
              <a:t>Based on the above conducted tests, it can be concluded that the Beatles' songs and the top 25% songs of 2015-2020 based on the acousticness and loudness.</a:t>
            </a:r>
          </a:p>
          <a:p>
            <a:pPr marL="285750" indent="-285750">
              <a:buFont typeface="Wingdings" panose="05000000000000000000" pitchFamily="2" charset="2"/>
              <a:buChar char="§"/>
            </a:pPr>
            <a:r>
              <a:rPr lang="en-US" dirty="0"/>
              <a:t>So, it may be concluded that The Beatles songs would not have been as popular if they were released today.</a:t>
            </a:r>
            <a:endParaRPr lang="en-IN" dirty="0"/>
          </a:p>
        </p:txBody>
      </p:sp>
    </p:spTree>
    <p:extLst>
      <p:ext uri="{BB962C8B-B14F-4D97-AF65-F5344CB8AC3E}">
        <p14:creationId xmlns:p14="http://schemas.microsoft.com/office/powerpoint/2010/main" val="950390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AF7B-9955-4045-86DE-4E2E1C4F995A}"/>
              </a:ext>
            </a:extLst>
          </p:cNvPr>
          <p:cNvSpPr>
            <a:spLocks noGrp="1"/>
          </p:cNvSpPr>
          <p:nvPr>
            <p:ph type="title"/>
          </p:nvPr>
        </p:nvSpPr>
        <p:spPr>
          <a:xfrm>
            <a:off x="1484311" y="1"/>
            <a:ext cx="10018713" cy="742950"/>
          </a:xfrm>
        </p:spPr>
        <p:txBody>
          <a:bodyPr/>
          <a:lstStyle/>
          <a:p>
            <a:r>
              <a:rPr lang="en-IN" dirty="0"/>
              <a:t>Performance Metrics</a:t>
            </a:r>
          </a:p>
        </p:txBody>
      </p:sp>
      <p:sp>
        <p:nvSpPr>
          <p:cNvPr id="3" name="Content Placeholder 2">
            <a:extLst>
              <a:ext uri="{FF2B5EF4-FFF2-40B4-BE49-F238E27FC236}">
                <a16:creationId xmlns:a16="http://schemas.microsoft.com/office/drawing/2014/main" id="{F270DEDF-226D-466C-B3E4-A4E6D4EE3D9B}"/>
              </a:ext>
            </a:extLst>
          </p:cNvPr>
          <p:cNvSpPr>
            <a:spLocks noGrp="1"/>
          </p:cNvSpPr>
          <p:nvPr>
            <p:ph idx="1"/>
          </p:nvPr>
        </p:nvSpPr>
        <p:spPr>
          <a:xfrm>
            <a:off x="1484310" y="644979"/>
            <a:ext cx="10018713" cy="5282292"/>
          </a:xfrm>
        </p:spPr>
        <p:txBody>
          <a:bodyPr>
            <a:normAutofit fontScale="62500" lnSpcReduction="20000"/>
          </a:bodyPr>
          <a:lstStyle/>
          <a:p>
            <a:pPr marL="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the linear regression models (Linear Regression and Decision Tree) the metrics used were: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RMSE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RMSE is the square root of the variance of the residuals. It indicates the absolute fit of the model to the data–how close the observed data points are to the model’s predicted values. RMSE is an absolute measure of fit. RMSE has the useful property of being in the same units as the response variable. Lower values of RMSE indicate better fit. RMSE is a good measure of how accurately the model predicts the response, and it is the most important criterion for fit if the main purpose of the model is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R-squared: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signifies the “percentage variation in dependent that is explained by independent variables”.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Adj. R-squared: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is the modified version of R-squared which is adjusted for the number of variables in the regression. It increases only when an additional variable adds to the explanatory power to the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Prob(F-Statistic):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tells the overall significance of the regression. This is to assess the significance level of all the variables together unlike the t-statistic that measures it for individual variables. The null hypothesis under this is “all the regression coefficients are equal to zero”. Prob(F-statistics) depicts the probability of null hypothesis being 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AIC/BIC: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stands for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Akaike’s Information Criteria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is used for model selection. It penalizes the errors mode in case a new variable is added to the regression equation. It is calculated as number of parameters minus the likelihood of the overall model. A lower AIC implies a better model. Whereas, BIC stands for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Bayesian information criteria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 is a variant of AIC where penalties are made more severe.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Durbin-Watson: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Another assumption of OLS is of homoscedasticity. This implies that the variance of errors is constant. A value between 1 to 2 is preferred.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the classification model (Logistic Regression) the performance metrics used were: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It is the number of correct predictions made as a ratio of all predictions made.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Precision: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the</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ratio between true positives and all actual positive samples.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Recall: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the ratio between true positives and all samples that the model predicted as positive.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F1-Score: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the harmonic mean of precision and recall.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AUC: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curve is plotted between True Positive Rate and False Positive rate.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area with the curve and the axes as the boundaries is called the Area Under Curve(AUC). It is this area which is considered as a metric of a good model. With this metric ranging from 0 to 1, we should aim for a high value of AUC.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226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023E-6373-4C47-8CDF-6AF0ABF9620D}"/>
              </a:ext>
            </a:extLst>
          </p:cNvPr>
          <p:cNvSpPr>
            <a:spLocks noGrp="1"/>
          </p:cNvSpPr>
          <p:nvPr>
            <p:ph type="title"/>
          </p:nvPr>
        </p:nvSpPr>
        <p:spPr>
          <a:xfrm>
            <a:off x="1484311" y="1"/>
            <a:ext cx="10018713" cy="979714"/>
          </a:xfrm>
        </p:spPr>
        <p:txBody>
          <a:bodyPr/>
          <a:lstStyle/>
          <a:p>
            <a:r>
              <a:rPr lang="en-IN" dirty="0"/>
              <a:t>Results</a:t>
            </a:r>
          </a:p>
        </p:txBody>
      </p:sp>
      <p:sp>
        <p:nvSpPr>
          <p:cNvPr id="3" name="Content Placeholder 2">
            <a:extLst>
              <a:ext uri="{FF2B5EF4-FFF2-40B4-BE49-F238E27FC236}">
                <a16:creationId xmlns:a16="http://schemas.microsoft.com/office/drawing/2014/main" id="{B13E7B32-F2E6-4E07-8457-D698CC72A1FB}"/>
              </a:ext>
            </a:extLst>
          </p:cNvPr>
          <p:cNvSpPr>
            <a:spLocks noGrp="1"/>
          </p:cNvSpPr>
          <p:nvPr>
            <p:ph idx="1"/>
          </p:nvPr>
        </p:nvSpPr>
        <p:spPr>
          <a:xfrm>
            <a:off x="1484310" y="726621"/>
            <a:ext cx="10018713" cy="5064580"/>
          </a:xfrm>
        </p:spPr>
        <p:txBody>
          <a:bodyPr/>
          <a:lstStyle/>
          <a:p>
            <a:endParaRPr lang="en-IN" dirty="0"/>
          </a:p>
          <a:p>
            <a:r>
              <a:rPr lang="en-IN" dirty="0"/>
              <a:t>EDA &amp; Feature Analysis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28901CD8-A167-4744-8815-5B979D01C9A3}"/>
              </a:ext>
            </a:extLst>
          </p:cNvPr>
          <p:cNvPicPr>
            <a:picLocks noChangeAspect="1"/>
          </p:cNvPicPr>
          <p:nvPr/>
        </p:nvPicPr>
        <p:blipFill>
          <a:blip r:embed="rId2"/>
          <a:stretch>
            <a:fillRect/>
          </a:stretch>
        </p:blipFill>
        <p:spPr>
          <a:xfrm>
            <a:off x="1607084" y="1262689"/>
            <a:ext cx="4344679" cy="3542120"/>
          </a:xfrm>
          <a:prstGeom prst="rect">
            <a:avLst/>
          </a:prstGeom>
        </p:spPr>
      </p:pic>
      <p:sp>
        <p:nvSpPr>
          <p:cNvPr id="6" name="TextBox 5">
            <a:extLst>
              <a:ext uri="{FF2B5EF4-FFF2-40B4-BE49-F238E27FC236}">
                <a16:creationId xmlns:a16="http://schemas.microsoft.com/office/drawing/2014/main" id="{0C1FEB25-21AF-45EA-A29C-F9CE65A04A8C}"/>
              </a:ext>
            </a:extLst>
          </p:cNvPr>
          <p:cNvSpPr txBox="1"/>
          <p:nvPr/>
        </p:nvSpPr>
        <p:spPr>
          <a:xfrm>
            <a:off x="6019120" y="1964302"/>
            <a:ext cx="6094638" cy="2031325"/>
          </a:xfrm>
          <a:prstGeom prst="rect">
            <a:avLst/>
          </a:prstGeom>
          <a:noFill/>
        </p:spPr>
        <p:txBody>
          <a:bodyPr wrap="square">
            <a:spAutoFit/>
          </a:bodyPr>
          <a:lstStyle/>
          <a:p>
            <a:r>
              <a:rPr lang="en-US" dirty="0"/>
              <a:t>The strongest linearly correlated numeric features to popularity are:</a:t>
            </a:r>
          </a:p>
          <a:p>
            <a:r>
              <a:rPr lang="en-US" dirty="0"/>
              <a:t>Year: 0.51</a:t>
            </a:r>
          </a:p>
          <a:p>
            <a:r>
              <a:rPr lang="en-US" dirty="0"/>
              <a:t>Acousticness: 0.40</a:t>
            </a:r>
          </a:p>
          <a:p>
            <a:r>
              <a:rPr lang="en-US" dirty="0"/>
              <a:t>Loudness: 0.34 </a:t>
            </a:r>
          </a:p>
          <a:p>
            <a:r>
              <a:rPr lang="en-US" dirty="0"/>
              <a:t>Energy: 0.33 </a:t>
            </a:r>
          </a:p>
          <a:p>
            <a:r>
              <a:rPr lang="en-US" dirty="0"/>
              <a:t>Instrumentalness :  0.30 </a:t>
            </a:r>
          </a:p>
        </p:txBody>
      </p:sp>
    </p:spTree>
    <p:extLst>
      <p:ext uri="{BB962C8B-B14F-4D97-AF65-F5344CB8AC3E}">
        <p14:creationId xmlns:p14="http://schemas.microsoft.com/office/powerpoint/2010/main" val="206520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BD0A8-0938-45B2-8FF6-A779D1869A72}"/>
              </a:ext>
            </a:extLst>
          </p:cNvPr>
          <p:cNvSpPr>
            <a:spLocks noGrp="1"/>
          </p:cNvSpPr>
          <p:nvPr>
            <p:ph idx="1"/>
          </p:nvPr>
        </p:nvSpPr>
        <p:spPr>
          <a:xfrm>
            <a:off x="1484310" y="0"/>
            <a:ext cx="10018713" cy="6857999"/>
          </a:xfrm>
        </p:spPr>
        <p:txBody>
          <a:bodyPr>
            <a:normAutofit fontScale="85000" lnSpcReduction="20000"/>
          </a:bodyPr>
          <a:lstStyle/>
          <a:p>
            <a:pPr marL="0" indent="0">
              <a:buNone/>
            </a:pPr>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r>
              <a:rPr lang="en-IN" sz="1200" dirty="0"/>
              <a:t>Year</a:t>
            </a:r>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r>
              <a:rPr lang="en-IN" sz="1200" dirty="0"/>
              <a:t>Acousticness</a:t>
            </a:r>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endParaRPr lang="en-IN" sz="1200" dirty="0"/>
          </a:p>
          <a:p>
            <a:endParaRPr lang="en-IN" sz="1200" dirty="0"/>
          </a:p>
          <a:p>
            <a:r>
              <a:rPr lang="en-IN" sz="1200" dirty="0"/>
              <a:t>Loudness</a:t>
            </a:r>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p:txBody>
      </p:sp>
      <p:pic>
        <p:nvPicPr>
          <p:cNvPr id="15" name="Picture 14">
            <a:extLst>
              <a:ext uri="{FF2B5EF4-FFF2-40B4-BE49-F238E27FC236}">
                <a16:creationId xmlns:a16="http://schemas.microsoft.com/office/drawing/2014/main" id="{D3BECEDD-088B-47A9-B4F1-62B64B2EE5D3}"/>
              </a:ext>
            </a:extLst>
          </p:cNvPr>
          <p:cNvPicPr/>
          <p:nvPr/>
        </p:nvPicPr>
        <p:blipFill>
          <a:blip r:embed="rId2"/>
          <a:stretch>
            <a:fillRect/>
          </a:stretch>
        </p:blipFill>
        <p:spPr>
          <a:xfrm>
            <a:off x="1706583" y="409597"/>
            <a:ext cx="5796396" cy="1909060"/>
          </a:xfrm>
          <a:prstGeom prst="rect">
            <a:avLst/>
          </a:prstGeom>
        </p:spPr>
      </p:pic>
      <p:sp>
        <p:nvSpPr>
          <p:cNvPr id="17" name="TextBox 16">
            <a:extLst>
              <a:ext uri="{FF2B5EF4-FFF2-40B4-BE49-F238E27FC236}">
                <a16:creationId xmlns:a16="http://schemas.microsoft.com/office/drawing/2014/main" id="{52F8A3FE-21FE-4DB7-9E0A-D0D6EA0068F7}"/>
              </a:ext>
            </a:extLst>
          </p:cNvPr>
          <p:cNvSpPr txBox="1"/>
          <p:nvPr/>
        </p:nvSpPr>
        <p:spPr>
          <a:xfrm>
            <a:off x="7437781" y="953101"/>
            <a:ext cx="4908163" cy="443583"/>
          </a:xfrm>
          <a:prstGeom prst="rect">
            <a:avLst/>
          </a:prstGeom>
          <a:noFill/>
        </p:spPr>
        <p:txBody>
          <a:bodyPr wrap="square">
            <a:spAutoFit/>
          </a:bodyPr>
          <a:lstStyle/>
          <a:p>
            <a:pPr marL="457200" indent="228600">
              <a:lnSpc>
                <a:spcPct val="106000"/>
              </a:lnSpc>
              <a:spcAft>
                <a:spcPts val="800"/>
              </a:spcAft>
            </a:pPr>
            <a:r>
              <a:rPr lang="en-IN" sz="1100" dirty="0">
                <a:effectLst/>
                <a:ea typeface="Calibri" panose="020F0502020204030204" pitchFamily="34" charset="0"/>
                <a:cs typeface="Times New Roman" panose="02020603050405020304" pitchFamily="18" charset="0"/>
              </a:rPr>
              <a:t>This indicates a steady increase in popularity of songs that are released more recently.</a:t>
            </a:r>
          </a:p>
        </p:txBody>
      </p:sp>
      <p:pic>
        <p:nvPicPr>
          <p:cNvPr id="11" name="Picture 10">
            <a:extLst>
              <a:ext uri="{FF2B5EF4-FFF2-40B4-BE49-F238E27FC236}">
                <a16:creationId xmlns:a16="http://schemas.microsoft.com/office/drawing/2014/main" id="{8D1133A9-6E27-4EE8-ABB8-AE23E8B30660}"/>
              </a:ext>
            </a:extLst>
          </p:cNvPr>
          <p:cNvPicPr>
            <a:picLocks noChangeAspect="1"/>
          </p:cNvPicPr>
          <p:nvPr/>
        </p:nvPicPr>
        <p:blipFill>
          <a:blip r:embed="rId3"/>
          <a:stretch>
            <a:fillRect/>
          </a:stretch>
        </p:blipFill>
        <p:spPr>
          <a:xfrm>
            <a:off x="1706583" y="2605918"/>
            <a:ext cx="6075643" cy="1733833"/>
          </a:xfrm>
          <a:prstGeom prst="rect">
            <a:avLst/>
          </a:prstGeom>
        </p:spPr>
      </p:pic>
      <p:sp>
        <p:nvSpPr>
          <p:cNvPr id="19" name="TextBox 18">
            <a:extLst>
              <a:ext uri="{FF2B5EF4-FFF2-40B4-BE49-F238E27FC236}">
                <a16:creationId xmlns:a16="http://schemas.microsoft.com/office/drawing/2014/main" id="{187EF6AA-BAA1-469C-B404-ADF78AE61BDD}"/>
              </a:ext>
            </a:extLst>
          </p:cNvPr>
          <p:cNvSpPr txBox="1"/>
          <p:nvPr/>
        </p:nvSpPr>
        <p:spPr>
          <a:xfrm>
            <a:off x="7782226" y="3262903"/>
            <a:ext cx="3868210" cy="475579"/>
          </a:xfrm>
          <a:prstGeom prst="rect">
            <a:avLst/>
          </a:prstGeom>
          <a:noFill/>
        </p:spPr>
        <p:txBody>
          <a:bodyPr wrap="square">
            <a:spAutoFit/>
          </a:bodyPr>
          <a:lstStyle/>
          <a:p>
            <a:pPr marL="457200" indent="228600">
              <a:lnSpc>
                <a:spcPct val="106000"/>
              </a:lnSpc>
              <a:spcAft>
                <a:spcPts val="800"/>
              </a:spcAft>
            </a:pPr>
            <a:r>
              <a:rPr lang="en-IN" sz="1200" dirty="0">
                <a:effectLst/>
                <a:ea typeface="Calibri" panose="020F0502020204030204" pitchFamily="34" charset="0"/>
                <a:cs typeface="Times New Roman" panose="02020603050405020304" pitchFamily="18" charset="0"/>
              </a:rPr>
              <a:t>This shows a negative correlation between  popularity and Acousticness.</a:t>
            </a:r>
          </a:p>
        </p:txBody>
      </p:sp>
      <p:pic>
        <p:nvPicPr>
          <p:cNvPr id="12" name="Picture 11">
            <a:extLst>
              <a:ext uri="{FF2B5EF4-FFF2-40B4-BE49-F238E27FC236}">
                <a16:creationId xmlns:a16="http://schemas.microsoft.com/office/drawing/2014/main" id="{75F1DE56-11AB-4437-83D1-65C898512CBF}"/>
              </a:ext>
            </a:extLst>
          </p:cNvPr>
          <p:cNvPicPr>
            <a:picLocks noChangeAspect="1"/>
          </p:cNvPicPr>
          <p:nvPr/>
        </p:nvPicPr>
        <p:blipFill>
          <a:blip r:embed="rId4"/>
          <a:stretch>
            <a:fillRect/>
          </a:stretch>
        </p:blipFill>
        <p:spPr>
          <a:xfrm>
            <a:off x="1640038" y="4561554"/>
            <a:ext cx="6327054" cy="1886849"/>
          </a:xfrm>
          <a:prstGeom prst="rect">
            <a:avLst/>
          </a:prstGeom>
        </p:spPr>
      </p:pic>
      <p:sp>
        <p:nvSpPr>
          <p:cNvPr id="21" name="TextBox 20">
            <a:extLst>
              <a:ext uri="{FF2B5EF4-FFF2-40B4-BE49-F238E27FC236}">
                <a16:creationId xmlns:a16="http://schemas.microsoft.com/office/drawing/2014/main" id="{954AE07E-EE54-4C18-A4D4-F2798F74767F}"/>
              </a:ext>
            </a:extLst>
          </p:cNvPr>
          <p:cNvSpPr txBox="1"/>
          <p:nvPr/>
        </p:nvSpPr>
        <p:spPr>
          <a:xfrm>
            <a:off x="7583370" y="5083562"/>
            <a:ext cx="4908163" cy="475579"/>
          </a:xfrm>
          <a:prstGeom prst="rect">
            <a:avLst/>
          </a:prstGeom>
          <a:noFill/>
        </p:spPr>
        <p:txBody>
          <a:bodyPr wrap="square">
            <a:spAutoFit/>
          </a:bodyPr>
          <a:lstStyle/>
          <a:p>
            <a:pPr marL="685800">
              <a:lnSpc>
                <a:spcPct val="106000"/>
              </a:lnSpc>
              <a:spcAft>
                <a:spcPts val="800"/>
              </a:spcAft>
            </a:pPr>
            <a:r>
              <a:rPr lang="en-IN" sz="1200" dirty="0">
                <a:effectLst/>
                <a:ea typeface="Calibri" panose="020F0502020204030204" pitchFamily="34" charset="0"/>
                <a:cs typeface="Times New Roman" panose="02020603050405020304" pitchFamily="18" charset="0"/>
              </a:rPr>
              <a:t>This shows a positive correlation between loudness and popularity.</a:t>
            </a:r>
          </a:p>
        </p:txBody>
      </p:sp>
    </p:spTree>
    <p:extLst>
      <p:ext uri="{BB962C8B-B14F-4D97-AF65-F5344CB8AC3E}">
        <p14:creationId xmlns:p14="http://schemas.microsoft.com/office/powerpoint/2010/main" val="2255902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BD0A8-0938-45B2-8FF6-A779D1869A72}"/>
              </a:ext>
            </a:extLst>
          </p:cNvPr>
          <p:cNvSpPr>
            <a:spLocks noGrp="1"/>
          </p:cNvSpPr>
          <p:nvPr>
            <p:ph idx="1"/>
          </p:nvPr>
        </p:nvSpPr>
        <p:spPr>
          <a:xfrm>
            <a:off x="1484310" y="0"/>
            <a:ext cx="10018713" cy="6857999"/>
          </a:xfrm>
        </p:spPr>
        <p:txBody>
          <a:bodyPr>
            <a:normAutofit lnSpcReduction="10000"/>
          </a:bodyPr>
          <a:lstStyle/>
          <a:p>
            <a:pPr marL="0" indent="0">
              <a:buNone/>
            </a:pPr>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r>
              <a:rPr lang="en-IN" sz="1200" dirty="0"/>
              <a:t>Energy</a:t>
            </a:r>
          </a:p>
          <a:p>
            <a:endParaRPr lang="en-IN" sz="1200" dirty="0"/>
          </a:p>
          <a:p>
            <a:endParaRPr lang="en-IN" sz="1200" dirty="0"/>
          </a:p>
          <a:p>
            <a:endParaRPr lang="en-IN" sz="1200" dirty="0"/>
          </a:p>
          <a:p>
            <a:endParaRPr lang="en-IN" sz="1200" dirty="0"/>
          </a:p>
          <a:p>
            <a:endParaRPr lang="en-IN" sz="1200" dirty="0"/>
          </a:p>
          <a:p>
            <a:pPr marL="0" indent="0">
              <a:buNone/>
            </a:pPr>
            <a:endParaRPr lang="en-IN" sz="1200" dirty="0"/>
          </a:p>
          <a:p>
            <a:pPr marL="0" indent="0">
              <a:buNone/>
            </a:pPr>
            <a:endParaRPr lang="en-IN" sz="1200" dirty="0"/>
          </a:p>
          <a:p>
            <a:pPr>
              <a:buFont typeface="Arial" panose="020B0604020202020204" pitchFamily="34" charset="0"/>
              <a:buChar char="•"/>
            </a:pPr>
            <a:r>
              <a:rPr lang="en-IN" sz="1200" dirty="0"/>
              <a:t>Instrumentalness</a:t>
            </a:r>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a:p>
            <a:endParaRPr lang="en-IN" sz="1200" dirty="0"/>
          </a:p>
        </p:txBody>
      </p:sp>
      <p:sp>
        <p:nvSpPr>
          <p:cNvPr id="17" name="TextBox 16">
            <a:extLst>
              <a:ext uri="{FF2B5EF4-FFF2-40B4-BE49-F238E27FC236}">
                <a16:creationId xmlns:a16="http://schemas.microsoft.com/office/drawing/2014/main" id="{52F8A3FE-21FE-4DB7-9E0A-D0D6EA0068F7}"/>
              </a:ext>
            </a:extLst>
          </p:cNvPr>
          <p:cNvSpPr txBox="1"/>
          <p:nvPr/>
        </p:nvSpPr>
        <p:spPr>
          <a:xfrm>
            <a:off x="6780617" y="1264501"/>
            <a:ext cx="6094638" cy="279820"/>
          </a:xfrm>
          <a:prstGeom prst="rect">
            <a:avLst/>
          </a:prstGeom>
          <a:noFill/>
        </p:spPr>
        <p:txBody>
          <a:bodyPr wrap="square">
            <a:spAutoFit/>
          </a:bodyPr>
          <a:lstStyle/>
          <a:p>
            <a:pPr marL="685800">
              <a:lnSpc>
                <a:spcPct val="106000"/>
              </a:lnSpc>
              <a:spcAft>
                <a:spcPts val="800"/>
              </a:spcAft>
            </a:pPr>
            <a:r>
              <a:rPr lang="en-IN" sz="1200" dirty="0">
                <a:effectLst/>
                <a:ea typeface="Calibri" panose="020F0502020204030204" pitchFamily="34" charset="0"/>
                <a:cs typeface="Times New Roman" panose="02020603050405020304" pitchFamily="18" charset="0"/>
              </a:rPr>
              <a:t>This shows a positive correlation between energy and popularity.</a:t>
            </a:r>
          </a:p>
        </p:txBody>
      </p:sp>
      <p:sp>
        <p:nvSpPr>
          <p:cNvPr id="21" name="TextBox 20">
            <a:extLst>
              <a:ext uri="{FF2B5EF4-FFF2-40B4-BE49-F238E27FC236}">
                <a16:creationId xmlns:a16="http://schemas.microsoft.com/office/drawing/2014/main" id="{954AE07E-EE54-4C18-A4D4-F2798F74767F}"/>
              </a:ext>
            </a:extLst>
          </p:cNvPr>
          <p:cNvSpPr txBox="1"/>
          <p:nvPr/>
        </p:nvSpPr>
        <p:spPr>
          <a:xfrm>
            <a:off x="6869930" y="3974919"/>
            <a:ext cx="5217155" cy="475579"/>
          </a:xfrm>
          <a:prstGeom prst="rect">
            <a:avLst/>
          </a:prstGeom>
          <a:noFill/>
        </p:spPr>
        <p:txBody>
          <a:bodyPr wrap="square">
            <a:spAutoFit/>
          </a:bodyPr>
          <a:lstStyle/>
          <a:p>
            <a:pPr marL="685800">
              <a:lnSpc>
                <a:spcPct val="106000"/>
              </a:lnSpc>
              <a:spcAft>
                <a:spcPts val="800"/>
              </a:spcAft>
            </a:pPr>
            <a:r>
              <a:rPr lang="en-IN" sz="1200" dirty="0">
                <a:effectLst/>
                <a:ea typeface="Calibri" panose="020F0502020204030204" pitchFamily="34" charset="0"/>
                <a:cs typeface="Times New Roman" panose="02020603050405020304" pitchFamily="18" charset="0"/>
              </a:rPr>
              <a:t>This shows a negative correlation between popularity and Instrumentalness.</a:t>
            </a:r>
          </a:p>
        </p:txBody>
      </p:sp>
      <p:pic>
        <p:nvPicPr>
          <p:cNvPr id="9" name="Picture 8">
            <a:extLst>
              <a:ext uri="{FF2B5EF4-FFF2-40B4-BE49-F238E27FC236}">
                <a16:creationId xmlns:a16="http://schemas.microsoft.com/office/drawing/2014/main" id="{427EEDE4-3A50-4868-B120-EA020444F699}"/>
              </a:ext>
            </a:extLst>
          </p:cNvPr>
          <p:cNvPicPr/>
          <p:nvPr/>
        </p:nvPicPr>
        <p:blipFill>
          <a:blip r:embed="rId2"/>
          <a:stretch>
            <a:fillRect/>
          </a:stretch>
        </p:blipFill>
        <p:spPr>
          <a:xfrm>
            <a:off x="1681259" y="831403"/>
            <a:ext cx="5772733" cy="1879015"/>
          </a:xfrm>
          <a:prstGeom prst="rect">
            <a:avLst/>
          </a:prstGeom>
        </p:spPr>
      </p:pic>
      <p:pic>
        <p:nvPicPr>
          <p:cNvPr id="2" name="Picture 1">
            <a:extLst>
              <a:ext uri="{FF2B5EF4-FFF2-40B4-BE49-F238E27FC236}">
                <a16:creationId xmlns:a16="http://schemas.microsoft.com/office/drawing/2014/main" id="{24B208B4-A0C4-4619-8C8C-CF0D43824C5E}"/>
              </a:ext>
            </a:extLst>
          </p:cNvPr>
          <p:cNvPicPr>
            <a:picLocks noChangeAspect="1"/>
          </p:cNvPicPr>
          <p:nvPr/>
        </p:nvPicPr>
        <p:blipFill>
          <a:blip r:embed="rId3"/>
          <a:stretch>
            <a:fillRect/>
          </a:stretch>
        </p:blipFill>
        <p:spPr>
          <a:xfrm>
            <a:off x="1640092" y="3212059"/>
            <a:ext cx="5813900" cy="2107137"/>
          </a:xfrm>
          <a:prstGeom prst="rect">
            <a:avLst/>
          </a:prstGeom>
        </p:spPr>
      </p:pic>
    </p:spTree>
    <p:extLst>
      <p:ext uri="{BB962C8B-B14F-4D97-AF65-F5344CB8AC3E}">
        <p14:creationId xmlns:p14="http://schemas.microsoft.com/office/powerpoint/2010/main" val="1834073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F3D5-F762-48A6-B92F-E22D63A1465B}"/>
              </a:ext>
            </a:extLst>
          </p:cNvPr>
          <p:cNvSpPr>
            <a:spLocks noGrp="1"/>
          </p:cNvSpPr>
          <p:nvPr>
            <p:ph type="title"/>
          </p:nvPr>
        </p:nvSpPr>
        <p:spPr>
          <a:xfrm>
            <a:off x="1484311" y="0"/>
            <a:ext cx="10018713" cy="1330779"/>
          </a:xfrm>
        </p:spPr>
        <p:txBody>
          <a:bodyPr>
            <a:normAutofit/>
          </a:bodyPr>
          <a:lstStyle/>
          <a:p>
            <a:pPr algn="l"/>
            <a:r>
              <a:rPr lang="en-IN" sz="2000" dirty="0"/>
              <a:t>Categorical Features</a:t>
            </a:r>
          </a:p>
        </p:txBody>
      </p:sp>
      <p:pic>
        <p:nvPicPr>
          <p:cNvPr id="4" name="Content Placeholder 3">
            <a:extLst>
              <a:ext uri="{FF2B5EF4-FFF2-40B4-BE49-F238E27FC236}">
                <a16:creationId xmlns:a16="http://schemas.microsoft.com/office/drawing/2014/main" id="{12ABFB86-7476-4AEA-A252-9AEBA494E36C}"/>
              </a:ext>
            </a:extLst>
          </p:cNvPr>
          <p:cNvPicPr>
            <a:picLocks noGrp="1"/>
          </p:cNvPicPr>
          <p:nvPr>
            <p:ph idx="1"/>
          </p:nvPr>
        </p:nvPicPr>
        <p:blipFill>
          <a:blip r:embed="rId2"/>
          <a:stretch>
            <a:fillRect/>
          </a:stretch>
        </p:blipFill>
        <p:spPr>
          <a:xfrm>
            <a:off x="1732530" y="1699430"/>
            <a:ext cx="3998800" cy="2007156"/>
          </a:xfrm>
          <a:prstGeom prst="rect">
            <a:avLst/>
          </a:prstGeom>
        </p:spPr>
      </p:pic>
      <p:pic>
        <p:nvPicPr>
          <p:cNvPr id="5" name="Picture 4">
            <a:extLst>
              <a:ext uri="{FF2B5EF4-FFF2-40B4-BE49-F238E27FC236}">
                <a16:creationId xmlns:a16="http://schemas.microsoft.com/office/drawing/2014/main" id="{9B3C7284-3565-4CA0-8147-349712C973E0}"/>
              </a:ext>
            </a:extLst>
          </p:cNvPr>
          <p:cNvPicPr/>
          <p:nvPr/>
        </p:nvPicPr>
        <p:blipFill>
          <a:blip r:embed="rId3"/>
          <a:stretch>
            <a:fillRect/>
          </a:stretch>
        </p:blipFill>
        <p:spPr>
          <a:xfrm>
            <a:off x="8196402" y="4112336"/>
            <a:ext cx="3412757" cy="2481263"/>
          </a:xfrm>
          <a:prstGeom prst="rect">
            <a:avLst/>
          </a:prstGeom>
        </p:spPr>
      </p:pic>
      <p:sp>
        <p:nvSpPr>
          <p:cNvPr id="6" name="TextBox 5">
            <a:extLst>
              <a:ext uri="{FF2B5EF4-FFF2-40B4-BE49-F238E27FC236}">
                <a16:creationId xmlns:a16="http://schemas.microsoft.com/office/drawing/2014/main" id="{B8A5BC0E-247F-4529-AF73-E7B197A8CE2D}"/>
              </a:ext>
            </a:extLst>
          </p:cNvPr>
          <p:cNvSpPr txBox="1"/>
          <p:nvPr/>
        </p:nvSpPr>
        <p:spPr>
          <a:xfrm>
            <a:off x="1698171" y="1232807"/>
            <a:ext cx="2775858" cy="369332"/>
          </a:xfrm>
          <a:prstGeom prst="rect">
            <a:avLst/>
          </a:prstGeom>
          <a:noFill/>
        </p:spPr>
        <p:txBody>
          <a:bodyPr wrap="square" rtlCol="0">
            <a:spAutoFit/>
          </a:bodyPr>
          <a:lstStyle/>
          <a:p>
            <a:r>
              <a:rPr lang="en-IN" dirty="0"/>
              <a:t>Mode</a:t>
            </a:r>
          </a:p>
        </p:txBody>
      </p:sp>
      <p:sp>
        <p:nvSpPr>
          <p:cNvPr id="8" name="TextBox 7">
            <a:extLst>
              <a:ext uri="{FF2B5EF4-FFF2-40B4-BE49-F238E27FC236}">
                <a16:creationId xmlns:a16="http://schemas.microsoft.com/office/drawing/2014/main" id="{ED04A9E4-25C2-42CA-8EE7-68B9276032AD}"/>
              </a:ext>
            </a:extLst>
          </p:cNvPr>
          <p:cNvSpPr txBox="1"/>
          <p:nvPr/>
        </p:nvSpPr>
        <p:spPr>
          <a:xfrm>
            <a:off x="5731330" y="2019692"/>
            <a:ext cx="6094638" cy="276999"/>
          </a:xfrm>
          <a:prstGeom prst="rect">
            <a:avLst/>
          </a:prstGeom>
          <a:noFill/>
        </p:spPr>
        <p:txBody>
          <a:bodyPr wrap="square">
            <a:spAutoFit/>
          </a:bodyPr>
          <a:lstStyle/>
          <a:p>
            <a:r>
              <a:rPr lang="en-IN" sz="1200" dirty="0">
                <a:effectLst/>
                <a:ea typeface="Calibri" panose="020F0502020204030204" pitchFamily="34" charset="0"/>
              </a:rPr>
              <a:t>Major mode songs are much more common in the dataset.</a:t>
            </a:r>
            <a:endParaRPr lang="en-IN" sz="1200" dirty="0"/>
          </a:p>
        </p:txBody>
      </p:sp>
      <p:sp>
        <p:nvSpPr>
          <p:cNvPr id="10" name="TextBox 9">
            <a:extLst>
              <a:ext uri="{FF2B5EF4-FFF2-40B4-BE49-F238E27FC236}">
                <a16:creationId xmlns:a16="http://schemas.microsoft.com/office/drawing/2014/main" id="{7CA11625-1E65-45BD-8475-389098472DDF}"/>
              </a:ext>
            </a:extLst>
          </p:cNvPr>
          <p:cNvSpPr txBox="1"/>
          <p:nvPr/>
        </p:nvSpPr>
        <p:spPr>
          <a:xfrm>
            <a:off x="1692729" y="4825754"/>
            <a:ext cx="6094638" cy="475579"/>
          </a:xfrm>
          <a:prstGeom prst="rect">
            <a:avLst/>
          </a:prstGeom>
          <a:noFill/>
        </p:spPr>
        <p:txBody>
          <a:bodyPr wrap="square">
            <a:spAutoFit/>
          </a:bodyPr>
          <a:lstStyle/>
          <a:p>
            <a:pPr marL="457200">
              <a:lnSpc>
                <a:spcPct val="106000"/>
              </a:lnSpc>
              <a:spcAft>
                <a:spcPts val="800"/>
              </a:spcAft>
            </a:pPr>
            <a:r>
              <a:rPr lang="en-IN" sz="1200" dirty="0">
                <a:effectLst/>
                <a:ea typeface="Calibri" panose="020F0502020204030204" pitchFamily="34" charset="0"/>
                <a:cs typeface="Times New Roman" panose="02020603050405020304" pitchFamily="18" charset="0"/>
              </a:rPr>
              <a:t>The bar graph shows that major mode songs are slightly more popular than minor mode songs.</a:t>
            </a:r>
          </a:p>
        </p:txBody>
      </p:sp>
    </p:spTree>
    <p:extLst>
      <p:ext uri="{BB962C8B-B14F-4D97-AF65-F5344CB8AC3E}">
        <p14:creationId xmlns:p14="http://schemas.microsoft.com/office/powerpoint/2010/main" val="119371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1370-E78F-4EF8-8AC8-48D113BCEF0F}"/>
              </a:ext>
            </a:extLst>
          </p:cNvPr>
          <p:cNvSpPr>
            <a:spLocks noGrp="1"/>
          </p:cNvSpPr>
          <p:nvPr>
            <p:ph type="title"/>
          </p:nvPr>
        </p:nvSpPr>
        <p:spPr>
          <a:xfrm>
            <a:off x="1484311" y="1"/>
            <a:ext cx="10018713" cy="1485900"/>
          </a:xfrm>
        </p:spPr>
        <p:txBody>
          <a:bodyPr/>
          <a:lstStyle/>
          <a:p>
            <a:r>
              <a:rPr lang="en-IN" dirty="0"/>
              <a:t>Literature Survey</a:t>
            </a:r>
          </a:p>
        </p:txBody>
      </p:sp>
      <p:sp>
        <p:nvSpPr>
          <p:cNvPr id="3" name="Content Placeholder 2">
            <a:extLst>
              <a:ext uri="{FF2B5EF4-FFF2-40B4-BE49-F238E27FC236}">
                <a16:creationId xmlns:a16="http://schemas.microsoft.com/office/drawing/2014/main" id="{6BBA5AAC-BD9B-433E-A005-59C91388E311}"/>
              </a:ext>
            </a:extLst>
          </p:cNvPr>
          <p:cNvSpPr>
            <a:spLocks noGrp="1"/>
          </p:cNvSpPr>
          <p:nvPr>
            <p:ph idx="1"/>
          </p:nvPr>
        </p:nvSpPr>
        <p:spPr>
          <a:xfrm>
            <a:off x="1484310" y="1175657"/>
            <a:ext cx="10018713" cy="4615543"/>
          </a:xfrm>
        </p:spPr>
        <p:txBody>
          <a:bodyPr>
            <a:noAutofit/>
          </a:bodyPr>
          <a:lstStyle/>
          <a:p>
            <a:pPr indent="457200">
              <a:lnSpc>
                <a:spcPct val="106000"/>
              </a:lnSpc>
              <a:spcAft>
                <a:spcPts val="800"/>
              </a:spcAft>
            </a:pPr>
            <a:r>
              <a:rPr lang="en-IN" sz="1200" dirty="0">
                <a:effectLst/>
                <a:ea typeface="Calibri" panose="020F0502020204030204" pitchFamily="34" charset="0"/>
                <a:cs typeface="Times New Roman" panose="02020603050405020304" pitchFamily="18" charset="0"/>
              </a:rPr>
              <a:t>An example of the strategy of </a:t>
            </a:r>
            <a:r>
              <a:rPr lang="en-IN" sz="1200" b="1" dirty="0">
                <a:effectLst/>
                <a:ea typeface="Calibri" panose="020F0502020204030204" pitchFamily="34" charset="0"/>
                <a:cs typeface="Times New Roman" panose="02020603050405020304" pitchFamily="18" charset="0"/>
              </a:rPr>
              <a:t>using social network data </a:t>
            </a:r>
            <a:r>
              <a:rPr lang="en-IN" sz="1200" b="1" dirty="0">
                <a:effectLst/>
                <a:ea typeface="Calibri" panose="020F0502020204030204" pitchFamily="34" charset="0"/>
              </a:rPr>
              <a:t>to assess current public perception and extrapolate how successful a song or album will be </a:t>
            </a:r>
            <a:r>
              <a:rPr lang="en-IN" sz="1200" dirty="0">
                <a:effectLst/>
                <a:ea typeface="Calibri" panose="020F0502020204030204" pitchFamily="34" charset="0"/>
                <a:cs typeface="Times New Roman" panose="02020603050405020304" pitchFamily="18" charset="0"/>
              </a:rPr>
              <a:t>is the work of Dhar and Chang [2]. The authors gathered comments related to 108 albums, before and after they were released, from sources that included social networks and blogs. Their objective was to verify if the sales were reflected in the comments. They also took into consideration data from the songs and artists: the recording label, the time between announcement and release of the album and the reception of the artists’ previous work—the number and positiveness of the reviews published in specialized venues, such as the Rolling Stone and Entertainment Weekly magazines, and the scores given by users in online platforms. The authors concluded that the factors that best correlated with sales were the number of posts in social networks and blogs—without checking if those comments were positive or negative—, and the average rating of the artist’s previous works by users. At the same time, they also remark that traditional factors, such as traditional media coverage, are still important, and that albums released by larger musical labels attain results 12 times greater.</a:t>
            </a:r>
          </a:p>
          <a:p>
            <a:pPr indent="457200">
              <a:lnSpc>
                <a:spcPct val="106000"/>
              </a:lnSpc>
              <a:spcAft>
                <a:spcPts val="800"/>
              </a:spcAft>
            </a:pPr>
            <a:r>
              <a:rPr lang="en-IN" sz="1200" dirty="0">
                <a:effectLst/>
                <a:ea typeface="Calibri" panose="020F0502020204030204" pitchFamily="34" charset="0"/>
                <a:cs typeface="Times New Roman" panose="02020603050405020304" pitchFamily="18" charset="0"/>
              </a:rPr>
              <a:t>Herremans, Martens and Sorensen [1] is an example of the second approach that </a:t>
            </a:r>
            <a:r>
              <a:rPr lang="en-IN" sz="1200" b="1" dirty="0">
                <a:effectLst/>
                <a:ea typeface="Calibri" panose="020F0502020204030204" pitchFamily="34" charset="0"/>
                <a:cs typeface="Times New Roman" panose="02020603050405020304" pitchFamily="18" charset="0"/>
              </a:rPr>
              <a:t>uses </a:t>
            </a:r>
            <a:r>
              <a:rPr lang="en-IN" sz="1200" b="1" dirty="0">
                <a:effectLst/>
                <a:ea typeface="Calibri" panose="020F0502020204030204" pitchFamily="34" charset="0"/>
              </a:rPr>
              <a:t>past data from charts to predict whether a song will be featured in that same chart in the future</a:t>
            </a:r>
            <a:r>
              <a:rPr lang="en-IN" sz="1200" dirty="0">
                <a:effectLst/>
                <a:ea typeface="Calibri" panose="020F0502020204030204" pitchFamily="34" charset="0"/>
                <a:cs typeface="Times New Roman" panose="02020603050405020304" pitchFamily="18" charset="0"/>
              </a:rPr>
              <a:t>. The authors extracted data from the OCC Top 40 Dance Music between 2009 and 2013 and considered a song to be successful if it was featured up to a certain position in the ranking. The authors obtained the better results when the Top as success, the ones in positions #11 to #30 were not used in the experiment and the last 10 were considered as flop. Using a SVM classifier with polynomial kernel they reached an accuracy of 85% in average.</a:t>
            </a:r>
          </a:p>
          <a:p>
            <a:pPr indent="457200">
              <a:lnSpc>
                <a:spcPct val="106000"/>
              </a:lnSpc>
              <a:spcAft>
                <a:spcPts val="800"/>
              </a:spcAft>
            </a:pPr>
            <a:r>
              <a:rPr lang="en-IN" sz="1200" dirty="0">
                <a:effectLst/>
                <a:ea typeface="Calibri" panose="020F0502020204030204" pitchFamily="34" charset="0"/>
                <a:cs typeface="Times New Roman" panose="02020603050405020304" pitchFamily="18" charset="0"/>
              </a:rPr>
              <a:t>Among works in the third group, </a:t>
            </a:r>
            <a:r>
              <a:rPr lang="en-IN" sz="1200" b="1" dirty="0">
                <a:effectLst/>
                <a:ea typeface="Calibri" panose="020F0502020204030204" pitchFamily="34" charset="0"/>
                <a:cs typeface="Times New Roman" panose="02020603050405020304" pitchFamily="18" charset="0"/>
              </a:rPr>
              <a:t>using </a:t>
            </a:r>
            <a:r>
              <a:rPr lang="en-IN" sz="1200" b="1" dirty="0">
                <a:effectLst/>
                <a:ea typeface="Calibri" panose="020F0502020204030204" pitchFamily="34" charset="0"/>
              </a:rPr>
              <a:t>acoustic information of songs to predict their success</a:t>
            </a:r>
            <a:r>
              <a:rPr lang="en-IN" sz="1200" dirty="0">
                <a:effectLst/>
                <a:ea typeface="Calibri" panose="020F0502020204030204" pitchFamily="34" charset="0"/>
                <a:cs typeface="Times New Roman" panose="02020603050405020304" pitchFamily="18" charset="0"/>
              </a:rPr>
              <a:t>, Lee and Lee [3] collected data on 16; 686 songs that appeared for more than two weeks on Billboard’s Hot 100 ranking between 1970 and 2014. For each song, the authors extracted features like chroma, rhythm, timbre, and MFCC. They also employed non acoustic information, including the number of weeks each song was featured in the ranking and the average of their weekly ranks. They trained a Support Vector Machine (SVM) model with RBF kernel and achieved 70% accuracy when predicting which would be the best rank a song would achieve.</a:t>
            </a:r>
          </a:p>
          <a:p>
            <a:endParaRPr lang="en-IN" sz="1200" dirty="0"/>
          </a:p>
        </p:txBody>
      </p:sp>
    </p:spTree>
    <p:extLst>
      <p:ext uri="{BB962C8B-B14F-4D97-AF65-F5344CB8AC3E}">
        <p14:creationId xmlns:p14="http://schemas.microsoft.com/office/powerpoint/2010/main" val="3309344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576EA8A-82DF-48B6-97DC-84136A4D1A50}"/>
              </a:ext>
            </a:extLst>
          </p:cNvPr>
          <p:cNvSpPr>
            <a:spLocks noChangeArrowheads="1"/>
          </p:cNvSpPr>
          <p:nvPr/>
        </p:nvSpPr>
        <p:spPr bwMode="auto">
          <a:xfrm>
            <a:off x="1284253" y="2151037"/>
            <a:ext cx="4043094" cy="2963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eaLnBrk="1" fontAlgn="base" hangingPunct="1">
              <a:lnSpc>
                <a:spcPct val="90000"/>
              </a:lnSpc>
              <a:spcBef>
                <a:spcPct val="20000"/>
              </a:spcBef>
              <a:spcAft>
                <a:spcPts val="600"/>
              </a:spcAft>
              <a:buClr>
                <a:schemeClr val="accent1">
                  <a:lumMod val="75000"/>
                </a:schemeClr>
              </a:buClr>
              <a:buSzPct val="145000"/>
              <a:tabLst/>
            </a:pPr>
            <a:r>
              <a:rPr kumimoji="0" lang="en-US" altLang="en-US" sz="1300" b="0" i="0" u="none" strike="noStrike" normalizeH="0" baseline="0" dirty="0">
                <a:ln>
                  <a:noFill/>
                </a:ln>
                <a:latin typeface="+mn-lt"/>
              </a:rPr>
              <a:t>A chi-square test for independence between the mode and popularity of tracks in the dataset gave the following results: 		</a:t>
            </a:r>
          </a:p>
          <a:p>
            <a:pPr marL="171450" marR="0" lvl="0" indent="-171450" eaLnBrk="1" fontAlgn="base" hangingPunct="1">
              <a:lnSpc>
                <a:spcPct val="90000"/>
              </a:lnSpc>
              <a:spcBef>
                <a:spcPct val="20000"/>
              </a:spcBef>
              <a:spcAft>
                <a:spcPts val="600"/>
              </a:spcAft>
              <a:buClr>
                <a:schemeClr val="accent1">
                  <a:lumMod val="75000"/>
                </a:schemeClr>
              </a:buClr>
              <a:buSzPct val="145000"/>
              <a:buFont typeface="Arial" panose="020B0604020202020204" pitchFamily="34" charset="0"/>
              <a:buChar char="•"/>
              <a:tabLst/>
            </a:pPr>
            <a:r>
              <a:rPr kumimoji="0" lang="en-US" altLang="en-US" sz="1300" b="0" i="0" u="none" strike="noStrike" normalizeH="0" baseline="0" dirty="0">
                <a:ln>
                  <a:noFill/>
                </a:ln>
                <a:latin typeface="+mn-lt"/>
              </a:rPr>
              <a:t>Null Hypothesis: The mode and popularity of the songs are not related.</a:t>
            </a:r>
          </a:p>
          <a:p>
            <a:pPr marL="171450" marR="0" lvl="0" indent="-171450" eaLnBrk="1" fontAlgn="base" hangingPunct="1">
              <a:lnSpc>
                <a:spcPct val="90000"/>
              </a:lnSpc>
              <a:spcBef>
                <a:spcPct val="20000"/>
              </a:spcBef>
              <a:spcAft>
                <a:spcPts val="600"/>
              </a:spcAft>
              <a:buClr>
                <a:schemeClr val="accent1">
                  <a:lumMod val="75000"/>
                </a:schemeClr>
              </a:buClr>
              <a:buSzPct val="145000"/>
              <a:buFont typeface="Arial" panose="020B0604020202020204" pitchFamily="34" charset="0"/>
              <a:buChar char="•"/>
              <a:tabLst/>
            </a:pPr>
            <a:r>
              <a:rPr kumimoji="0" lang="en-US" altLang="en-US" sz="1300" b="0" i="0" u="none" strike="noStrike" normalizeH="0" baseline="0" dirty="0">
                <a:ln>
                  <a:noFill/>
                </a:ln>
                <a:latin typeface="+mn-lt"/>
              </a:rPr>
              <a:t>Alternate Hypothesis: The mode and popularity of songs in the dataset are related. </a:t>
            </a:r>
          </a:p>
          <a:p>
            <a:pPr marR="0" lvl="0" indent="0" eaLnBrk="1" fontAlgn="base" hangingPunct="1">
              <a:lnSpc>
                <a:spcPct val="90000"/>
              </a:lnSpc>
              <a:spcBef>
                <a:spcPct val="20000"/>
              </a:spcBef>
              <a:spcAft>
                <a:spcPts val="600"/>
              </a:spcAft>
              <a:buClr>
                <a:schemeClr val="accent1">
                  <a:lumMod val="75000"/>
                </a:schemeClr>
              </a:buClr>
              <a:buSzPct val="145000"/>
              <a:tabLst/>
            </a:pPr>
            <a:r>
              <a:rPr kumimoji="0" lang="en-US" altLang="en-US" sz="1300" b="0" i="0" u="none" strike="noStrike" normalizeH="0" baseline="0" dirty="0">
                <a:ln>
                  <a:noFill/>
                </a:ln>
                <a:latin typeface="+mn-lt"/>
              </a:rPr>
              <a:t>The results of the Chi-Square test of independence:</a:t>
            </a:r>
          </a:p>
        </p:txBody>
      </p:sp>
      <p:sp>
        <p:nvSpPr>
          <p:cNvPr id="7" name="Rectangle 3">
            <a:extLst>
              <a:ext uri="{FF2B5EF4-FFF2-40B4-BE49-F238E27FC236}">
                <a16:creationId xmlns:a16="http://schemas.microsoft.com/office/drawing/2014/main" id="{948A8303-2068-4C45-BF99-97A0EB233248}"/>
              </a:ext>
            </a:extLst>
          </p:cNvPr>
          <p:cNvSpPr>
            <a:spLocks noChangeArrowheads="1"/>
          </p:cNvSpPr>
          <p:nvPr/>
        </p:nvSpPr>
        <p:spPr bwMode="auto">
          <a:xfrm>
            <a:off x="4817807" y="4892928"/>
            <a:ext cx="4043094"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spcBef>
                <a:spcPct val="0"/>
              </a:spcBef>
              <a:spcAft>
                <a:spcPts val="600"/>
              </a:spcAft>
              <a:buClrTx/>
              <a:buSzTx/>
              <a:buFontTx/>
              <a:buNone/>
              <a:tabLst/>
            </a:pPr>
            <a:r>
              <a:rPr kumimoji="0" lang="el-GR"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χ2 </a:t>
            </a:r>
            <a:r>
              <a:rPr kumimoji="0" lang="it-IT"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235.32844529966354 </a:t>
            </a:r>
            <a:endParaRPr kumimoji="0" lang="it-IT" altLang="en-US" sz="800" b="0" i="0" u="none" strike="noStrike" cap="none" normalizeH="0" baseline="0" dirty="0">
              <a:ln>
                <a:noFill/>
              </a:ln>
              <a:solidFill>
                <a:schemeClr val="tx1"/>
              </a:solidFill>
              <a:effectLst/>
            </a:endParaRPr>
          </a:p>
          <a:p>
            <a:pPr marL="0" marR="0" lvl="0" indent="457200" algn="l" defTabSz="914400" rtl="0" eaLnBrk="0" fontAlgn="base" latinLnBrk="0" hangingPunct="0">
              <a:spcBef>
                <a:spcPct val="0"/>
              </a:spcBef>
              <a:spcAft>
                <a:spcPts val="600"/>
              </a:spcAft>
              <a:buClrTx/>
              <a:buSzTx/>
              <a:buFontTx/>
              <a:buNone/>
              <a:tabLst/>
            </a:pPr>
            <a:r>
              <a:rPr kumimoji="0" lang="it-IT"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P-value: 9.742906186847722e-51 </a:t>
            </a:r>
            <a:endParaRPr kumimoji="0" lang="it-IT" altLang="en-US" sz="800" b="0" i="0" u="none" strike="noStrike" cap="none" normalizeH="0" baseline="0" dirty="0">
              <a:ln>
                <a:noFill/>
              </a:ln>
              <a:solidFill>
                <a:schemeClr val="tx1"/>
              </a:solidFill>
              <a:effectLst/>
            </a:endParaRPr>
          </a:p>
          <a:p>
            <a:pPr marL="0" marR="0" lvl="0" indent="45720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Null Hypothesis is rejected.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mode and popularity of songs in the dataset are related.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15030BB4-AE8B-4D4A-A419-A37B8330DCB1}"/>
              </a:ext>
            </a:extLst>
          </p:cNvPr>
          <p:cNvGraphicFramePr>
            <a:graphicFrameLocks noGrp="1"/>
          </p:cNvGraphicFramePr>
          <p:nvPr>
            <p:ph idx="1"/>
            <p:extLst>
              <p:ext uri="{D42A27DB-BD31-4B8C-83A1-F6EECF244321}">
                <p14:modId xmlns:p14="http://schemas.microsoft.com/office/powerpoint/2010/main" val="1828472840"/>
              </p:ext>
            </p:extLst>
          </p:nvPr>
        </p:nvGraphicFramePr>
        <p:xfrm>
          <a:off x="5262033" y="1901052"/>
          <a:ext cx="6240992" cy="2622544"/>
        </p:xfrm>
        <a:graphic>
          <a:graphicData uri="http://schemas.openxmlformats.org/drawingml/2006/table">
            <a:tbl>
              <a:tblPr firstRow="1" firstCol="1" bandRow="1">
                <a:noFill/>
                <a:tableStyleId>{5C22544A-7EE6-4342-B048-85BDC9FD1C3A}</a:tableStyleId>
              </a:tblPr>
              <a:tblGrid>
                <a:gridCol w="2261009">
                  <a:extLst>
                    <a:ext uri="{9D8B030D-6E8A-4147-A177-3AD203B41FA5}">
                      <a16:colId xmlns:a16="http://schemas.microsoft.com/office/drawing/2014/main" val="488846597"/>
                    </a:ext>
                  </a:extLst>
                </a:gridCol>
                <a:gridCol w="1004472">
                  <a:extLst>
                    <a:ext uri="{9D8B030D-6E8A-4147-A177-3AD203B41FA5}">
                      <a16:colId xmlns:a16="http://schemas.microsoft.com/office/drawing/2014/main" val="1157304930"/>
                    </a:ext>
                  </a:extLst>
                </a:gridCol>
                <a:gridCol w="1004472">
                  <a:extLst>
                    <a:ext uri="{9D8B030D-6E8A-4147-A177-3AD203B41FA5}">
                      <a16:colId xmlns:a16="http://schemas.microsoft.com/office/drawing/2014/main" val="345066808"/>
                    </a:ext>
                  </a:extLst>
                </a:gridCol>
                <a:gridCol w="1004472">
                  <a:extLst>
                    <a:ext uri="{9D8B030D-6E8A-4147-A177-3AD203B41FA5}">
                      <a16:colId xmlns:a16="http://schemas.microsoft.com/office/drawing/2014/main" val="1465529848"/>
                    </a:ext>
                  </a:extLst>
                </a:gridCol>
                <a:gridCol w="966567">
                  <a:extLst>
                    <a:ext uri="{9D8B030D-6E8A-4147-A177-3AD203B41FA5}">
                      <a16:colId xmlns:a16="http://schemas.microsoft.com/office/drawing/2014/main" val="3457031667"/>
                    </a:ext>
                  </a:extLst>
                </a:gridCol>
              </a:tblGrid>
              <a:tr h="1403076">
                <a:tc>
                  <a:txBody>
                    <a:bodyPr/>
                    <a:lstStyle/>
                    <a:p>
                      <a:pPr>
                        <a:lnSpc>
                          <a:spcPct val="106000"/>
                        </a:lnSpc>
                        <a:spcAft>
                          <a:spcPts val="800"/>
                        </a:spcAft>
                      </a:pPr>
                      <a:r>
                        <a:rPr lang="en-US" sz="1900" b="0" cap="all" spc="150" dirty="0">
                          <a:solidFill>
                            <a:schemeClr val="lt1"/>
                          </a:solidFill>
                          <a:effectLst/>
                        </a:rPr>
                        <a:t>            Popularity</a:t>
                      </a:r>
                      <a:endParaRPr lang="en-IN" sz="1900" b="0" cap="all" spc="150" dirty="0">
                        <a:solidFill>
                          <a:schemeClr val="lt1"/>
                        </a:solidFill>
                        <a:effectLst/>
                      </a:endParaRPr>
                    </a:p>
                    <a:p>
                      <a:pPr>
                        <a:lnSpc>
                          <a:spcPct val="106000"/>
                        </a:lnSpc>
                        <a:spcAft>
                          <a:spcPts val="800"/>
                        </a:spcAft>
                      </a:pPr>
                      <a:r>
                        <a:rPr lang="en-US" sz="1900" b="0" cap="all" spc="150" dirty="0">
                          <a:solidFill>
                            <a:schemeClr val="lt1"/>
                          </a:solidFill>
                          <a:effectLst/>
                        </a:rPr>
                        <a:t>Mode</a:t>
                      </a:r>
                      <a:endParaRPr lang="en-IN" sz="1900" b="0" cap="all" spc="150" dirty="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lnL>
                    <a:lnR w="12700" cmpd="sng">
                      <a:noFill/>
                    </a:lnR>
                    <a:lnT w="12700" cmpd="sng">
                      <a:noFill/>
                    </a:lnT>
                    <a:lnB w="38100" cmpd="sng">
                      <a:noFill/>
                    </a:lnB>
                    <a:solidFill>
                      <a:srgbClr val="505356"/>
                    </a:solidFill>
                  </a:tcPr>
                </a:tc>
                <a:tc>
                  <a:txBody>
                    <a:bodyPr/>
                    <a:lstStyle/>
                    <a:p>
                      <a:pPr>
                        <a:lnSpc>
                          <a:spcPct val="106000"/>
                        </a:lnSpc>
                        <a:spcAft>
                          <a:spcPts val="800"/>
                        </a:spcAft>
                      </a:pPr>
                      <a:r>
                        <a:rPr lang="en-US" sz="1900" b="0" cap="all" spc="150" dirty="0">
                          <a:solidFill>
                            <a:schemeClr val="lt1"/>
                          </a:solidFill>
                          <a:effectLst/>
                        </a:rPr>
                        <a:t>&lt;25</a:t>
                      </a:r>
                      <a:endParaRPr lang="en-IN" sz="1900" b="0" cap="all" spc="150" dirty="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lnL>
                    <a:lnR w="12700" cmpd="sng">
                      <a:noFill/>
                    </a:lnR>
                    <a:lnT w="12700" cmpd="sng">
                      <a:noFill/>
                    </a:lnT>
                    <a:lnB w="38100" cmpd="sng">
                      <a:noFill/>
                    </a:lnB>
                    <a:solidFill>
                      <a:srgbClr val="505356"/>
                    </a:solidFill>
                  </a:tcPr>
                </a:tc>
                <a:tc>
                  <a:txBody>
                    <a:bodyPr/>
                    <a:lstStyle/>
                    <a:p>
                      <a:pPr>
                        <a:lnSpc>
                          <a:spcPct val="106000"/>
                        </a:lnSpc>
                        <a:spcAft>
                          <a:spcPts val="800"/>
                        </a:spcAft>
                      </a:pPr>
                      <a:r>
                        <a:rPr lang="en-IN" sz="1900" b="0" cap="all" spc="150">
                          <a:solidFill>
                            <a:schemeClr val="lt1"/>
                          </a:solidFill>
                          <a:effectLst/>
                        </a:rPr>
                        <a:t>25-50</a:t>
                      </a:r>
                      <a:endParaRPr lang="en-IN" sz="19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lnL>
                    <a:lnR w="12700" cmpd="sng">
                      <a:noFill/>
                    </a:lnR>
                    <a:lnT w="12700" cmpd="sng">
                      <a:noFill/>
                    </a:lnT>
                    <a:lnB w="38100" cmpd="sng">
                      <a:noFill/>
                    </a:lnB>
                    <a:solidFill>
                      <a:srgbClr val="505356"/>
                    </a:solidFill>
                  </a:tcPr>
                </a:tc>
                <a:tc>
                  <a:txBody>
                    <a:bodyPr/>
                    <a:lstStyle/>
                    <a:p>
                      <a:pPr>
                        <a:lnSpc>
                          <a:spcPct val="106000"/>
                        </a:lnSpc>
                        <a:spcAft>
                          <a:spcPts val="800"/>
                        </a:spcAft>
                      </a:pPr>
                      <a:r>
                        <a:rPr lang="en-IN" sz="1900" b="0" cap="all" spc="150">
                          <a:solidFill>
                            <a:schemeClr val="lt1"/>
                          </a:solidFill>
                          <a:effectLst/>
                        </a:rPr>
                        <a:t>50-75</a:t>
                      </a:r>
                      <a:endParaRPr lang="en-IN" sz="19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lnL>
                    <a:lnR w="12700" cmpd="sng">
                      <a:noFill/>
                    </a:lnR>
                    <a:lnT w="12700" cmpd="sng">
                      <a:noFill/>
                    </a:lnT>
                    <a:lnB w="38100" cmpd="sng">
                      <a:noFill/>
                    </a:lnB>
                    <a:solidFill>
                      <a:srgbClr val="505356"/>
                    </a:solidFill>
                  </a:tcPr>
                </a:tc>
                <a:tc>
                  <a:txBody>
                    <a:bodyPr/>
                    <a:lstStyle/>
                    <a:p>
                      <a:pPr>
                        <a:lnSpc>
                          <a:spcPct val="106000"/>
                        </a:lnSpc>
                        <a:spcAft>
                          <a:spcPts val="800"/>
                        </a:spcAft>
                      </a:pPr>
                      <a:r>
                        <a:rPr lang="en-IN" sz="1900" b="0" cap="all" spc="150">
                          <a:solidFill>
                            <a:schemeClr val="lt1"/>
                          </a:solidFill>
                          <a:effectLst/>
                        </a:rPr>
                        <a:t>&gt;75</a:t>
                      </a:r>
                      <a:endParaRPr lang="en-IN" sz="19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055220887"/>
                  </a:ext>
                </a:extLst>
              </a:tr>
              <a:tr h="609734">
                <a:tc>
                  <a:txBody>
                    <a:bodyPr/>
                    <a:lstStyle/>
                    <a:p>
                      <a:pPr>
                        <a:lnSpc>
                          <a:spcPct val="106000"/>
                        </a:lnSpc>
                        <a:spcAft>
                          <a:spcPts val="800"/>
                        </a:spcAft>
                      </a:pPr>
                      <a:r>
                        <a:rPr lang="en-US" sz="1600" b="1" cap="none" spc="0">
                          <a:solidFill>
                            <a:schemeClr val="tx1"/>
                          </a:solidFill>
                          <a:effectLst/>
                        </a:rPr>
                        <a:t>Major</a:t>
                      </a:r>
                      <a:endParaRPr lang="en-IN" sz="16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prstDash val="solid"/>
                    </a:lnL>
                    <a:lnR w="12700" cmpd="sng">
                      <a:noFill/>
                      <a:prstDash val="solid"/>
                    </a:lnR>
                    <a:lnT w="38100" cmpd="sng">
                      <a:noFill/>
                    </a:lnT>
                    <a:lnB w="12700" cmpd="sng">
                      <a:noFill/>
                      <a:prstDash val="solid"/>
                    </a:lnB>
                    <a:noFill/>
                  </a:tcPr>
                </a:tc>
                <a:tc>
                  <a:txBody>
                    <a:bodyPr/>
                    <a:lstStyle/>
                    <a:p>
                      <a:pPr>
                        <a:lnSpc>
                          <a:spcPct val="106000"/>
                        </a:lnSpc>
                        <a:spcAft>
                          <a:spcPts val="800"/>
                        </a:spcAft>
                      </a:pPr>
                      <a:r>
                        <a:rPr lang="en-US" sz="1600" cap="none" spc="0">
                          <a:solidFill>
                            <a:schemeClr val="tx1"/>
                          </a:solidFill>
                          <a:effectLst/>
                        </a:rPr>
                        <a:t>58927</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prstDash val="solid"/>
                    </a:lnL>
                    <a:lnR w="12700" cmpd="sng">
                      <a:noFill/>
                      <a:prstDash val="solid"/>
                    </a:lnR>
                    <a:lnT w="38100" cmpd="sng">
                      <a:noFill/>
                    </a:lnT>
                    <a:lnB w="12700" cmpd="sng">
                      <a:noFill/>
                      <a:prstDash val="solid"/>
                    </a:lnB>
                    <a:noFill/>
                  </a:tcPr>
                </a:tc>
                <a:tc>
                  <a:txBody>
                    <a:bodyPr/>
                    <a:lstStyle/>
                    <a:p>
                      <a:pPr>
                        <a:lnSpc>
                          <a:spcPct val="106000"/>
                        </a:lnSpc>
                        <a:spcAft>
                          <a:spcPts val="800"/>
                        </a:spcAft>
                      </a:pPr>
                      <a:r>
                        <a:rPr lang="en-IN" sz="1600" cap="none" spc="0">
                          <a:solidFill>
                            <a:schemeClr val="tx1"/>
                          </a:solidFill>
                          <a:effectLst/>
                        </a:rPr>
                        <a:t>43980</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prstDash val="solid"/>
                    </a:lnL>
                    <a:lnR w="12700" cmpd="sng">
                      <a:noFill/>
                      <a:prstDash val="solid"/>
                    </a:lnR>
                    <a:lnT w="38100" cmpd="sng">
                      <a:noFill/>
                    </a:lnT>
                    <a:lnB w="12700" cmpd="sng">
                      <a:noFill/>
                      <a:prstDash val="solid"/>
                    </a:lnB>
                    <a:noFill/>
                  </a:tcPr>
                </a:tc>
                <a:tc>
                  <a:txBody>
                    <a:bodyPr/>
                    <a:lstStyle/>
                    <a:p>
                      <a:pPr>
                        <a:lnSpc>
                          <a:spcPct val="106000"/>
                        </a:lnSpc>
                        <a:spcAft>
                          <a:spcPts val="800"/>
                        </a:spcAft>
                      </a:pPr>
                      <a:r>
                        <a:rPr lang="en-IN" sz="1600" cap="none" spc="0">
                          <a:solidFill>
                            <a:schemeClr val="tx1"/>
                          </a:solidFill>
                          <a:effectLst/>
                        </a:rPr>
                        <a:t>18455</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prstDash val="solid"/>
                    </a:lnL>
                    <a:lnR w="12700" cmpd="sng">
                      <a:noFill/>
                      <a:prstDash val="solid"/>
                    </a:lnR>
                    <a:lnT w="38100" cmpd="sng">
                      <a:noFill/>
                    </a:lnT>
                    <a:lnB w="12700" cmpd="sng">
                      <a:noFill/>
                      <a:prstDash val="solid"/>
                    </a:lnB>
                    <a:noFill/>
                  </a:tcPr>
                </a:tc>
                <a:tc>
                  <a:txBody>
                    <a:bodyPr/>
                    <a:lstStyle/>
                    <a:p>
                      <a:pPr>
                        <a:lnSpc>
                          <a:spcPct val="106000"/>
                        </a:lnSpc>
                        <a:spcAft>
                          <a:spcPts val="800"/>
                        </a:spcAft>
                      </a:pPr>
                      <a:r>
                        <a:rPr lang="en-IN" sz="1600" cap="none" spc="0">
                          <a:solidFill>
                            <a:schemeClr val="tx1"/>
                          </a:solidFill>
                          <a:effectLst/>
                        </a:rPr>
                        <a:t>1126</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107168964"/>
                  </a:ext>
                </a:extLst>
              </a:tr>
              <a:tr h="609734">
                <a:tc>
                  <a:txBody>
                    <a:bodyPr/>
                    <a:lstStyle/>
                    <a:p>
                      <a:pPr>
                        <a:lnSpc>
                          <a:spcPct val="106000"/>
                        </a:lnSpc>
                        <a:spcAft>
                          <a:spcPts val="800"/>
                        </a:spcAft>
                      </a:pPr>
                      <a:r>
                        <a:rPr lang="en-IN" sz="1600" b="1" cap="none" spc="0">
                          <a:solidFill>
                            <a:schemeClr val="tx1"/>
                          </a:solidFill>
                          <a:effectLst/>
                        </a:rPr>
                        <a:t>Minor</a:t>
                      </a:r>
                      <a:endParaRPr lang="en-IN" sz="16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6000"/>
                        </a:lnSpc>
                        <a:spcAft>
                          <a:spcPts val="800"/>
                        </a:spcAft>
                      </a:pPr>
                      <a:r>
                        <a:rPr lang="en-IN" sz="1600" cap="none" spc="0">
                          <a:solidFill>
                            <a:schemeClr val="tx1"/>
                          </a:solidFill>
                          <a:effectLst/>
                        </a:rPr>
                        <a:t>25904</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6000"/>
                        </a:lnSpc>
                        <a:spcAft>
                          <a:spcPts val="800"/>
                        </a:spcAft>
                      </a:pPr>
                      <a:r>
                        <a:rPr lang="en-IN" sz="1600" cap="none" spc="0">
                          <a:solidFill>
                            <a:schemeClr val="tx1"/>
                          </a:solidFill>
                          <a:effectLst/>
                        </a:rPr>
                        <a:t>16879</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6000"/>
                        </a:lnSpc>
                        <a:spcAft>
                          <a:spcPts val="800"/>
                        </a:spcAft>
                      </a:pPr>
                      <a:r>
                        <a:rPr lang="en-IN" sz="1600" cap="none" spc="0">
                          <a:solidFill>
                            <a:schemeClr val="tx1"/>
                          </a:solidFill>
                          <a:effectLst/>
                        </a:rPr>
                        <a:t>8428</a:t>
                      </a:r>
                      <a:endParaRPr lang="en-IN" sz="16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6000"/>
                        </a:lnSpc>
                        <a:spcAft>
                          <a:spcPts val="800"/>
                        </a:spcAft>
                      </a:pPr>
                      <a:r>
                        <a:rPr lang="en-IN" sz="1600" cap="none" spc="0" dirty="0">
                          <a:solidFill>
                            <a:schemeClr val="tx1"/>
                          </a:solidFill>
                          <a:effectLst/>
                        </a:rPr>
                        <a:t>690</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63748" marR="163748" marT="163748" marB="16374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561110303"/>
                  </a:ext>
                </a:extLst>
              </a:tr>
            </a:tbl>
          </a:graphicData>
        </a:graphic>
      </p:graphicFrame>
      <p:cxnSp>
        <p:nvCxnSpPr>
          <p:cNvPr id="6" name="Straight Connector 5">
            <a:extLst>
              <a:ext uri="{FF2B5EF4-FFF2-40B4-BE49-F238E27FC236}">
                <a16:creationId xmlns:a16="http://schemas.microsoft.com/office/drawing/2014/main" id="{B1A5CAC3-BC46-4723-984B-964A9DBAEA01}"/>
              </a:ext>
            </a:extLst>
          </p:cNvPr>
          <p:cNvCxnSpPr/>
          <p:nvPr/>
        </p:nvCxnSpPr>
        <p:spPr>
          <a:xfrm>
            <a:off x="5214938" y="7153275"/>
            <a:ext cx="974725" cy="32067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08CCC86-AB71-465C-94B0-D366DE8225C0}"/>
              </a:ext>
            </a:extLst>
          </p:cNvPr>
          <p:cNvSpPr txBox="1"/>
          <p:nvPr/>
        </p:nvSpPr>
        <p:spPr>
          <a:xfrm>
            <a:off x="5137378" y="1531720"/>
            <a:ext cx="6094638" cy="369332"/>
          </a:xfrm>
          <a:prstGeom prst="rect">
            <a:avLst/>
          </a:prstGeom>
          <a:noFill/>
        </p:spPr>
        <p:txBody>
          <a:bodyPr wrap="square">
            <a:spAutoFit/>
          </a:bodyPr>
          <a:lstStyle/>
          <a:p>
            <a:r>
              <a:rPr lang="en-IN" dirty="0"/>
              <a:t>Contingency Table:</a:t>
            </a:r>
          </a:p>
        </p:txBody>
      </p:sp>
    </p:spTree>
    <p:extLst>
      <p:ext uri="{BB962C8B-B14F-4D97-AF65-F5344CB8AC3E}">
        <p14:creationId xmlns:p14="http://schemas.microsoft.com/office/powerpoint/2010/main" val="852437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10700-ECE3-42FC-8C32-F4A4719A0479}"/>
              </a:ext>
            </a:extLst>
          </p:cNvPr>
          <p:cNvSpPr>
            <a:spLocks noGrp="1"/>
          </p:cNvSpPr>
          <p:nvPr>
            <p:ph idx="1"/>
          </p:nvPr>
        </p:nvSpPr>
        <p:spPr>
          <a:xfrm>
            <a:off x="1484310" y="195943"/>
            <a:ext cx="10018713" cy="5595257"/>
          </a:xfrm>
        </p:spPr>
        <p:txBody>
          <a:bodyPr/>
          <a:lstStyle/>
          <a:p>
            <a:pPr marL="0" indent="0">
              <a:buNone/>
            </a:pPr>
            <a:r>
              <a:rPr lang="en-IN" sz="1800" dirty="0"/>
              <a:t>Key</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434A486C-572C-4B6D-9ED4-28B2597597DC}"/>
              </a:ext>
            </a:extLst>
          </p:cNvPr>
          <p:cNvPicPr>
            <a:picLocks noChangeAspect="1"/>
          </p:cNvPicPr>
          <p:nvPr/>
        </p:nvPicPr>
        <p:blipFill>
          <a:blip r:embed="rId2"/>
          <a:stretch>
            <a:fillRect/>
          </a:stretch>
        </p:blipFill>
        <p:spPr>
          <a:xfrm>
            <a:off x="1604844" y="763168"/>
            <a:ext cx="2575271" cy="2430645"/>
          </a:xfrm>
          <a:prstGeom prst="rect">
            <a:avLst/>
          </a:prstGeom>
        </p:spPr>
      </p:pic>
      <p:pic>
        <p:nvPicPr>
          <p:cNvPr id="5" name="Picture 4">
            <a:extLst>
              <a:ext uri="{FF2B5EF4-FFF2-40B4-BE49-F238E27FC236}">
                <a16:creationId xmlns:a16="http://schemas.microsoft.com/office/drawing/2014/main" id="{D65D7933-179D-4559-91B5-144AFE04F831}"/>
              </a:ext>
            </a:extLst>
          </p:cNvPr>
          <p:cNvPicPr/>
          <p:nvPr/>
        </p:nvPicPr>
        <p:blipFill>
          <a:blip r:embed="rId3"/>
          <a:stretch>
            <a:fillRect/>
          </a:stretch>
        </p:blipFill>
        <p:spPr>
          <a:xfrm>
            <a:off x="5449207" y="1066800"/>
            <a:ext cx="5702300" cy="1953895"/>
          </a:xfrm>
          <a:prstGeom prst="rect">
            <a:avLst/>
          </a:prstGeom>
        </p:spPr>
      </p:pic>
      <p:sp>
        <p:nvSpPr>
          <p:cNvPr id="7" name="TextBox 6">
            <a:extLst>
              <a:ext uri="{FF2B5EF4-FFF2-40B4-BE49-F238E27FC236}">
                <a16:creationId xmlns:a16="http://schemas.microsoft.com/office/drawing/2014/main" id="{1384060F-D533-4A14-A931-4E6DA080E363}"/>
              </a:ext>
            </a:extLst>
          </p:cNvPr>
          <p:cNvSpPr txBox="1"/>
          <p:nvPr/>
        </p:nvSpPr>
        <p:spPr>
          <a:xfrm>
            <a:off x="1903413" y="4064670"/>
            <a:ext cx="9248094" cy="646331"/>
          </a:xfrm>
          <a:prstGeom prst="rect">
            <a:avLst/>
          </a:prstGeom>
          <a:noFill/>
        </p:spPr>
        <p:txBody>
          <a:bodyPr wrap="square">
            <a:spAutoFit/>
          </a:bodyPr>
          <a:lstStyle/>
          <a:p>
            <a:pPr marL="285750" indent="-285750">
              <a:buFont typeface="Arial" panose="020B0604020202020204" pitchFamily="34" charset="0"/>
              <a:buChar char="•"/>
            </a:pPr>
            <a:r>
              <a:rPr lang="en-US" dirty="0"/>
              <a:t>The bar graph shows that even though the popularity of songs in all keys are not the same the difference in mean popularity of songs in different keys is almost insignificant.</a:t>
            </a:r>
            <a:endParaRPr lang="en-IN" dirty="0"/>
          </a:p>
        </p:txBody>
      </p:sp>
    </p:spTree>
    <p:extLst>
      <p:ext uri="{BB962C8B-B14F-4D97-AF65-F5344CB8AC3E}">
        <p14:creationId xmlns:p14="http://schemas.microsoft.com/office/powerpoint/2010/main" val="101142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B68C7-D870-4C09-8ACB-209E8363C060}"/>
              </a:ext>
            </a:extLst>
          </p:cNvPr>
          <p:cNvSpPr>
            <a:spLocks noGrp="1"/>
          </p:cNvSpPr>
          <p:nvPr>
            <p:ph idx="1"/>
          </p:nvPr>
        </p:nvSpPr>
        <p:spPr>
          <a:xfrm>
            <a:off x="1484310" y="57150"/>
            <a:ext cx="10018713" cy="5734051"/>
          </a:xfrm>
        </p:spPr>
        <p:txBody>
          <a:bodyPr/>
          <a:lstStyle/>
          <a:p>
            <a:pPr marL="0" indent="0">
              <a:buNone/>
            </a:pPr>
            <a:r>
              <a:rPr lang="en-IN" sz="1800" dirty="0"/>
              <a:t>Explicit Content</a:t>
            </a:r>
          </a:p>
          <a:p>
            <a:pPr marL="0" indent="0">
              <a:buNone/>
            </a:pPr>
            <a:endParaRPr lang="en-IN" sz="180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983A2ECC-CABB-46C6-994C-25A253C52D99}"/>
              </a:ext>
            </a:extLst>
          </p:cNvPr>
          <p:cNvPicPr>
            <a:picLocks noChangeAspect="1"/>
          </p:cNvPicPr>
          <p:nvPr/>
        </p:nvPicPr>
        <p:blipFill>
          <a:blip r:embed="rId2"/>
          <a:stretch>
            <a:fillRect/>
          </a:stretch>
        </p:blipFill>
        <p:spPr>
          <a:xfrm>
            <a:off x="1611845" y="705931"/>
            <a:ext cx="6286251" cy="1890311"/>
          </a:xfrm>
          <a:prstGeom prst="rect">
            <a:avLst/>
          </a:prstGeom>
        </p:spPr>
      </p:pic>
      <p:pic>
        <p:nvPicPr>
          <p:cNvPr id="7" name="Picture 6">
            <a:extLst>
              <a:ext uri="{FF2B5EF4-FFF2-40B4-BE49-F238E27FC236}">
                <a16:creationId xmlns:a16="http://schemas.microsoft.com/office/drawing/2014/main" id="{1CD74CA8-315D-4D53-A956-7FC836CE9E23}"/>
              </a:ext>
            </a:extLst>
          </p:cNvPr>
          <p:cNvPicPr>
            <a:picLocks noChangeAspect="1"/>
          </p:cNvPicPr>
          <p:nvPr/>
        </p:nvPicPr>
        <p:blipFill>
          <a:blip r:embed="rId3"/>
          <a:stretch>
            <a:fillRect/>
          </a:stretch>
        </p:blipFill>
        <p:spPr>
          <a:xfrm>
            <a:off x="1611845" y="2924290"/>
            <a:ext cx="3284588" cy="3227779"/>
          </a:xfrm>
          <a:prstGeom prst="rect">
            <a:avLst/>
          </a:prstGeom>
        </p:spPr>
      </p:pic>
      <p:sp>
        <p:nvSpPr>
          <p:cNvPr id="9" name="TextBox 8">
            <a:extLst>
              <a:ext uri="{FF2B5EF4-FFF2-40B4-BE49-F238E27FC236}">
                <a16:creationId xmlns:a16="http://schemas.microsoft.com/office/drawing/2014/main" id="{19D7B56A-AD87-494C-AD66-637C3B90642A}"/>
              </a:ext>
            </a:extLst>
          </p:cNvPr>
          <p:cNvSpPr txBox="1"/>
          <p:nvPr/>
        </p:nvSpPr>
        <p:spPr>
          <a:xfrm>
            <a:off x="5251677" y="3987870"/>
            <a:ext cx="6094638" cy="461665"/>
          </a:xfrm>
          <a:prstGeom prst="rect">
            <a:avLst/>
          </a:prstGeom>
          <a:noFill/>
        </p:spPr>
        <p:txBody>
          <a:bodyPr wrap="square">
            <a:spAutoFit/>
          </a:bodyPr>
          <a:lstStyle/>
          <a:p>
            <a:r>
              <a:rPr lang="en-US" sz="1200" dirty="0"/>
              <a:t>Songs with explicit content have a higher mean popularity but this result can also arise because of the inaccuracy of averages in a skewed dataset.</a:t>
            </a:r>
            <a:endParaRPr lang="en-IN" sz="1200" dirty="0"/>
          </a:p>
        </p:txBody>
      </p:sp>
      <p:pic>
        <p:nvPicPr>
          <p:cNvPr id="10" name="Picture 9">
            <a:extLst>
              <a:ext uri="{FF2B5EF4-FFF2-40B4-BE49-F238E27FC236}">
                <a16:creationId xmlns:a16="http://schemas.microsoft.com/office/drawing/2014/main" id="{713045AD-05EF-43F5-9D7E-EA1A4D4E7310}"/>
              </a:ext>
            </a:extLst>
          </p:cNvPr>
          <p:cNvPicPr>
            <a:picLocks noChangeAspect="1"/>
          </p:cNvPicPr>
          <p:nvPr/>
        </p:nvPicPr>
        <p:blipFill>
          <a:blip r:embed="rId4"/>
          <a:stretch>
            <a:fillRect/>
          </a:stretch>
        </p:blipFill>
        <p:spPr>
          <a:xfrm>
            <a:off x="7898096" y="1327970"/>
            <a:ext cx="4350587" cy="323116"/>
          </a:xfrm>
          <a:prstGeom prst="rect">
            <a:avLst/>
          </a:prstGeom>
        </p:spPr>
      </p:pic>
    </p:spTree>
    <p:extLst>
      <p:ext uri="{BB962C8B-B14F-4D97-AF65-F5344CB8AC3E}">
        <p14:creationId xmlns:p14="http://schemas.microsoft.com/office/powerpoint/2010/main" val="2865898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7CFC9-8B03-429E-B747-CEB10D61971C}"/>
              </a:ext>
            </a:extLst>
          </p:cNvPr>
          <p:cNvSpPr>
            <a:spLocks noGrp="1"/>
          </p:cNvSpPr>
          <p:nvPr>
            <p:ph idx="1"/>
          </p:nvPr>
        </p:nvSpPr>
        <p:spPr>
          <a:xfrm>
            <a:off x="1484310" y="1869621"/>
            <a:ext cx="10018713" cy="3921580"/>
          </a:xfrm>
        </p:spPr>
        <p:txBody>
          <a:bodyPr>
            <a:normAutofit fontScale="25000" lnSpcReduction="20000"/>
          </a:bodyPr>
          <a:lstStyle/>
          <a:p>
            <a:r>
              <a:rPr lang="en-US" sz="9600" dirty="0"/>
              <a:t>Linear Regression using only selected acoustic features</a:t>
            </a:r>
          </a:p>
          <a:p>
            <a:pPr marL="0" indent="0">
              <a:buNone/>
            </a:pPr>
            <a:r>
              <a:rPr lang="en-IN" sz="4800" dirty="0">
                <a:effectLst/>
                <a:ea typeface="Calibri" panose="020F0502020204030204" pitchFamily="34" charset="0"/>
                <a:cs typeface="Times New Roman" panose="02020603050405020304" pitchFamily="18" charset="0"/>
              </a:rPr>
              <a:t>The features selected were:</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Year</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Acousticness</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Energy</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Loudness </a:t>
            </a:r>
          </a:p>
          <a:p>
            <a:pPr>
              <a:lnSpc>
                <a:spcPct val="106000"/>
              </a:lnSpc>
              <a:spcAft>
                <a:spcPts val="800"/>
              </a:spcAft>
              <a:buFont typeface="+mj-lt"/>
              <a:buAutoNum type="alphaLcPeriod"/>
            </a:pPr>
            <a:r>
              <a:rPr lang="en-IN" sz="4800" dirty="0">
                <a:effectLst/>
                <a:ea typeface="Calibri" panose="020F0502020204030204" pitchFamily="34" charset="0"/>
                <a:cs typeface="Times New Roman" panose="02020603050405020304" pitchFamily="18" charset="0"/>
              </a:rPr>
              <a:t>Instrumentalness</a:t>
            </a:r>
          </a:p>
          <a:p>
            <a:pPr marL="0" indent="0">
              <a:buNone/>
            </a:pPr>
            <a:endParaRPr lang="en-US" sz="4800" dirty="0"/>
          </a:p>
          <a:p>
            <a:pPr marL="0" indent="0">
              <a:buNone/>
            </a:pPr>
            <a:r>
              <a:rPr lang="en-US" sz="4800" dirty="0"/>
              <a:t>RMSE:</a:t>
            </a:r>
          </a:p>
          <a:p>
            <a:endParaRPr lang="en-US" sz="4800" dirty="0"/>
          </a:p>
          <a:p>
            <a:r>
              <a:rPr lang="en-US" sz="4800" dirty="0"/>
              <a:t>Train = 0.17532</a:t>
            </a:r>
          </a:p>
          <a:p>
            <a:r>
              <a:rPr lang="en-US" sz="4800" dirty="0"/>
              <a:t>Test = 0.17412</a:t>
            </a:r>
          </a:p>
          <a:p>
            <a:pPr marL="0" indent="0">
              <a:buNone/>
            </a:pPr>
            <a:endParaRPr lang="en-US" sz="4800" dirty="0"/>
          </a:p>
          <a:p>
            <a:r>
              <a:rPr lang="en-US" sz="4800" dirty="0"/>
              <a:t>R-squared (uncentered):	0.684</a:t>
            </a:r>
          </a:p>
          <a:p>
            <a:r>
              <a:rPr lang="en-US" sz="4800" dirty="0"/>
              <a:t>Adj. R-squared (uncentered):0.684</a:t>
            </a:r>
          </a:p>
          <a:p>
            <a:r>
              <a:rPr lang="en-US" sz="4800" dirty="0"/>
              <a:t>F-statistic:	5.911e+04</a:t>
            </a:r>
          </a:p>
          <a:p>
            <a:r>
              <a:rPr lang="en-US" sz="4800" dirty="0"/>
              <a:t>AIC:	-6.391e+04</a:t>
            </a:r>
          </a:p>
          <a:p>
            <a:r>
              <a:rPr lang="en-US" sz="4800" dirty="0"/>
              <a:t>Durbin-Watson:	2.001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E222B292-EF93-4C9C-ABB1-13A74AA61F22}"/>
              </a:ext>
            </a:extLst>
          </p:cNvPr>
          <p:cNvPicPr>
            <a:picLocks noChangeAspect="1"/>
          </p:cNvPicPr>
          <p:nvPr/>
        </p:nvPicPr>
        <p:blipFill>
          <a:blip r:embed="rId2"/>
          <a:stretch>
            <a:fillRect/>
          </a:stretch>
        </p:blipFill>
        <p:spPr>
          <a:xfrm>
            <a:off x="6015488" y="2596742"/>
            <a:ext cx="4590394" cy="3552762"/>
          </a:xfrm>
          <a:prstGeom prst="rect">
            <a:avLst/>
          </a:prstGeom>
        </p:spPr>
      </p:pic>
    </p:spTree>
    <p:extLst>
      <p:ext uri="{BB962C8B-B14F-4D97-AF65-F5344CB8AC3E}">
        <p14:creationId xmlns:p14="http://schemas.microsoft.com/office/powerpoint/2010/main" val="1162926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7CFC9-8B03-429E-B747-CEB10D61971C}"/>
              </a:ext>
            </a:extLst>
          </p:cNvPr>
          <p:cNvSpPr>
            <a:spLocks noGrp="1"/>
          </p:cNvSpPr>
          <p:nvPr>
            <p:ph idx="1"/>
          </p:nvPr>
        </p:nvSpPr>
        <p:spPr>
          <a:xfrm>
            <a:off x="1484310" y="1869621"/>
            <a:ext cx="10018713" cy="3921580"/>
          </a:xfrm>
        </p:spPr>
        <p:txBody>
          <a:bodyPr>
            <a:normAutofit fontScale="25000" lnSpcReduction="20000"/>
          </a:bodyPr>
          <a:lstStyle/>
          <a:p>
            <a:r>
              <a:rPr lang="en-US" sz="9600" dirty="0"/>
              <a:t>Linear Regression using only selected acoustic features and artist information</a:t>
            </a:r>
          </a:p>
          <a:p>
            <a:pPr marL="0" indent="0">
              <a:buNone/>
            </a:pPr>
            <a:r>
              <a:rPr lang="en-IN" sz="4800" dirty="0">
                <a:effectLst/>
                <a:ea typeface="Calibri" panose="020F0502020204030204" pitchFamily="34" charset="0"/>
                <a:cs typeface="Times New Roman" panose="02020603050405020304" pitchFamily="18" charset="0"/>
              </a:rPr>
              <a:t>The features selected were:</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Year</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Acousticness</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Energy</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Loudness </a:t>
            </a:r>
          </a:p>
          <a:p>
            <a:pPr>
              <a:lnSpc>
                <a:spcPct val="106000"/>
              </a:lnSpc>
              <a:spcAft>
                <a:spcPts val="800"/>
              </a:spcAft>
              <a:buFont typeface="+mj-lt"/>
              <a:buAutoNum type="alphaLcPeriod"/>
            </a:pPr>
            <a:r>
              <a:rPr lang="en-IN" sz="4800" dirty="0">
                <a:effectLst/>
                <a:ea typeface="Calibri" panose="020F0502020204030204" pitchFamily="34" charset="0"/>
                <a:cs typeface="Times New Roman" panose="02020603050405020304" pitchFamily="18" charset="0"/>
              </a:rPr>
              <a:t>Instrumentalness</a:t>
            </a:r>
          </a:p>
          <a:p>
            <a:pPr>
              <a:lnSpc>
                <a:spcPct val="106000"/>
              </a:lnSpc>
              <a:spcAft>
                <a:spcPts val="800"/>
              </a:spcAft>
              <a:buFont typeface="+mj-lt"/>
              <a:buAutoNum type="alphaLcPeriod"/>
            </a:pPr>
            <a:r>
              <a:rPr lang="en-IN" sz="4800" dirty="0">
                <a:ea typeface="Calibri" panose="020F0502020204030204" pitchFamily="34" charset="0"/>
                <a:cs typeface="Times New Roman" panose="02020603050405020304" pitchFamily="18" charset="0"/>
              </a:rPr>
              <a:t>Artist Information</a:t>
            </a:r>
            <a:endParaRPr lang="en-IN" sz="4800" dirty="0">
              <a:effectLst/>
              <a:ea typeface="Calibri" panose="020F0502020204030204" pitchFamily="34" charset="0"/>
              <a:cs typeface="Times New Roman" panose="02020603050405020304" pitchFamily="18" charset="0"/>
            </a:endParaRPr>
          </a:p>
          <a:p>
            <a:pPr marL="0" indent="0">
              <a:buNone/>
            </a:pPr>
            <a:endParaRPr lang="en-US" sz="4800" dirty="0"/>
          </a:p>
          <a:p>
            <a:pPr marL="0" indent="0">
              <a:buNone/>
            </a:pPr>
            <a:r>
              <a:rPr lang="en-US" sz="4800" dirty="0"/>
              <a:t>RMSE:</a:t>
            </a:r>
          </a:p>
          <a:p>
            <a:pPr marL="0" indent="0">
              <a:buNone/>
            </a:pPr>
            <a:endParaRPr lang="en-US" sz="4800" dirty="0"/>
          </a:p>
          <a:p>
            <a:r>
              <a:rPr lang="en-US" sz="4800" dirty="0"/>
              <a:t>Train = 0.13327</a:t>
            </a:r>
          </a:p>
          <a:p>
            <a:r>
              <a:rPr lang="en-US" sz="4800" dirty="0"/>
              <a:t>Test = 0.13902</a:t>
            </a:r>
          </a:p>
          <a:p>
            <a:endParaRPr lang="en-US" sz="4800" dirty="0"/>
          </a:p>
          <a:p>
            <a:r>
              <a:rPr lang="en-US" sz="4800" dirty="0"/>
              <a:t>R-squared (uncentered):	0.838</a:t>
            </a:r>
          </a:p>
          <a:p>
            <a:r>
              <a:rPr lang="en-US" sz="4800" dirty="0"/>
              <a:t>Adj. R-squared (uncentered):	0.838</a:t>
            </a:r>
          </a:p>
          <a:p>
            <a:r>
              <a:rPr lang="en-US" sz="4800" dirty="0"/>
              <a:t>F-statistic:	1.180e+05</a:t>
            </a:r>
          </a:p>
          <a:p>
            <a:r>
              <a:rPr lang="en-US" sz="4800" dirty="0"/>
              <a:t>AIC:	-1.555e+05</a:t>
            </a:r>
          </a:p>
          <a:p>
            <a:r>
              <a:rPr lang="en-US" sz="4800" dirty="0"/>
              <a:t>Durbin-Watson:	2.000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2B612D74-52B0-4108-8E1F-076FFCC1D606}"/>
              </a:ext>
            </a:extLst>
          </p:cNvPr>
          <p:cNvPicPr/>
          <p:nvPr/>
        </p:nvPicPr>
        <p:blipFill>
          <a:blip r:embed="rId2"/>
          <a:stretch>
            <a:fillRect/>
          </a:stretch>
        </p:blipFill>
        <p:spPr>
          <a:xfrm>
            <a:off x="6234793" y="2763611"/>
            <a:ext cx="4574721" cy="3596367"/>
          </a:xfrm>
          <a:prstGeom prst="rect">
            <a:avLst/>
          </a:prstGeom>
        </p:spPr>
      </p:pic>
    </p:spTree>
    <p:extLst>
      <p:ext uri="{BB962C8B-B14F-4D97-AF65-F5344CB8AC3E}">
        <p14:creationId xmlns:p14="http://schemas.microsoft.com/office/powerpoint/2010/main" val="2032829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7CFC9-8B03-429E-B747-CEB10D61971C}"/>
              </a:ext>
            </a:extLst>
          </p:cNvPr>
          <p:cNvSpPr>
            <a:spLocks noGrp="1"/>
          </p:cNvSpPr>
          <p:nvPr>
            <p:ph idx="1"/>
          </p:nvPr>
        </p:nvSpPr>
        <p:spPr>
          <a:xfrm>
            <a:off x="1484310" y="1869621"/>
            <a:ext cx="10018713" cy="3921580"/>
          </a:xfrm>
        </p:spPr>
        <p:txBody>
          <a:bodyPr>
            <a:normAutofit fontScale="25000" lnSpcReduction="20000"/>
          </a:bodyPr>
          <a:lstStyle/>
          <a:p>
            <a:r>
              <a:rPr lang="en-US" sz="9600" dirty="0"/>
              <a:t>Linear Regression using all available features</a:t>
            </a:r>
          </a:p>
          <a:p>
            <a:pPr marL="0" indent="0">
              <a:buNone/>
            </a:pPr>
            <a:endParaRPr lang="en-US" sz="4800" dirty="0"/>
          </a:p>
          <a:p>
            <a:pPr marL="0" indent="0">
              <a:buNone/>
            </a:pPr>
            <a:r>
              <a:rPr lang="en-US" sz="4800" dirty="0"/>
              <a:t>RMSE:</a:t>
            </a:r>
          </a:p>
          <a:p>
            <a:pPr marL="0" indent="0">
              <a:buNone/>
            </a:pPr>
            <a:endParaRPr lang="en-US" sz="4800" dirty="0"/>
          </a:p>
          <a:p>
            <a:r>
              <a:rPr lang="en-US" sz="4800" dirty="0"/>
              <a:t>Train = 0.131639</a:t>
            </a:r>
          </a:p>
          <a:p>
            <a:r>
              <a:rPr lang="en-US" sz="4800" dirty="0"/>
              <a:t>Test = 0.137098</a:t>
            </a:r>
          </a:p>
          <a:p>
            <a:endParaRPr lang="en-US" sz="4800" dirty="0"/>
          </a:p>
          <a:p>
            <a:r>
              <a:rPr lang="en-US" sz="4800" dirty="0"/>
              <a:t>R-squared (uncentered):	0.843</a:t>
            </a:r>
          </a:p>
          <a:p>
            <a:r>
              <a:rPr lang="en-US" sz="4800" dirty="0"/>
              <a:t>Adj. R-squared (uncentered):	0.843</a:t>
            </a:r>
          </a:p>
          <a:p>
            <a:r>
              <a:rPr lang="en-US" sz="4800" dirty="0"/>
              <a:t>F-statistic:	2.938e+04</a:t>
            </a:r>
          </a:p>
          <a:p>
            <a:r>
              <a:rPr lang="en-US" sz="4800" dirty="0"/>
              <a:t>AIC:	-1.597e+05</a:t>
            </a:r>
          </a:p>
          <a:p>
            <a:r>
              <a:rPr lang="en-US" sz="4800" dirty="0"/>
              <a:t>Durbin-Watson: 1.999</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32F82CF4-505A-49E7-B03A-2E487D7CE57D}"/>
              </a:ext>
            </a:extLst>
          </p:cNvPr>
          <p:cNvPicPr/>
          <p:nvPr/>
        </p:nvPicPr>
        <p:blipFill>
          <a:blip r:embed="rId2"/>
          <a:stretch>
            <a:fillRect/>
          </a:stretch>
        </p:blipFill>
        <p:spPr>
          <a:xfrm>
            <a:off x="6427334" y="2439080"/>
            <a:ext cx="4905375" cy="3857625"/>
          </a:xfrm>
          <a:prstGeom prst="rect">
            <a:avLst/>
          </a:prstGeom>
        </p:spPr>
      </p:pic>
    </p:spTree>
    <p:extLst>
      <p:ext uri="{BB962C8B-B14F-4D97-AF65-F5344CB8AC3E}">
        <p14:creationId xmlns:p14="http://schemas.microsoft.com/office/powerpoint/2010/main" val="1919560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7CFC9-8B03-429E-B747-CEB10D61971C}"/>
              </a:ext>
            </a:extLst>
          </p:cNvPr>
          <p:cNvSpPr>
            <a:spLocks noGrp="1"/>
          </p:cNvSpPr>
          <p:nvPr>
            <p:ph idx="1"/>
          </p:nvPr>
        </p:nvSpPr>
        <p:spPr>
          <a:xfrm>
            <a:off x="1484310" y="1869621"/>
            <a:ext cx="10018713" cy="3921580"/>
          </a:xfrm>
        </p:spPr>
        <p:txBody>
          <a:bodyPr>
            <a:normAutofit fontScale="25000" lnSpcReduction="20000"/>
          </a:bodyPr>
          <a:lstStyle/>
          <a:p>
            <a:pPr>
              <a:lnSpc>
                <a:spcPct val="106000"/>
              </a:lnSpc>
              <a:spcAft>
                <a:spcPts val="800"/>
              </a:spcAft>
            </a:pPr>
            <a:r>
              <a:rPr lang="en-IN" sz="7400" dirty="0">
                <a:effectLst/>
                <a:ea typeface="Calibri" panose="020F0502020204030204" pitchFamily="34" charset="0"/>
                <a:cs typeface="Times New Roman" panose="02020603050405020304" pitchFamily="18" charset="0"/>
              </a:rPr>
              <a:t>Decision Tree – only selected acoustic features and artist information</a:t>
            </a:r>
          </a:p>
          <a:p>
            <a:pPr marL="0" indent="0">
              <a:buNone/>
            </a:pPr>
            <a:endParaRPr lang="en-US" sz="4800" dirty="0"/>
          </a:p>
          <a:p>
            <a:pPr marL="0" indent="0">
              <a:buNone/>
            </a:pPr>
            <a:r>
              <a:rPr lang="en-US" sz="4800" dirty="0"/>
              <a:t>RMSE:</a:t>
            </a:r>
          </a:p>
          <a:p>
            <a:r>
              <a:rPr lang="en-US" sz="4800" dirty="0"/>
              <a:t>Train: 0.105</a:t>
            </a:r>
          </a:p>
          <a:p>
            <a:r>
              <a:rPr lang="en-US" sz="4800" dirty="0"/>
              <a:t>Test: 0.114</a:t>
            </a:r>
          </a:p>
          <a:p>
            <a:endParaRPr lang="en-US" sz="4800" dirty="0"/>
          </a:p>
          <a:p>
            <a:endParaRPr lang="en-US" sz="4800" dirty="0"/>
          </a:p>
          <a:p>
            <a:r>
              <a:rPr lang="en-US" sz="4800" dirty="0"/>
              <a:t>R-squared (uncentered):	0.838</a:t>
            </a:r>
          </a:p>
          <a:p>
            <a:r>
              <a:rPr lang="en-US" sz="4800" dirty="0"/>
              <a:t>Adj. R-squared (uncentered):	0.838</a:t>
            </a:r>
          </a:p>
          <a:p>
            <a:r>
              <a:rPr lang="en-US" sz="4800" dirty="0"/>
              <a:t>F-statistic:	1.180e+05</a:t>
            </a:r>
          </a:p>
          <a:p>
            <a:r>
              <a:rPr lang="en-US" sz="4800" dirty="0"/>
              <a:t>AIC:		-1.555e+05</a:t>
            </a:r>
          </a:p>
          <a:p>
            <a:r>
              <a:rPr lang="en-US" sz="4800" dirty="0"/>
              <a:t>Durbin-Watson: 2.000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B83408D6-840C-438D-BBD9-656471F31C31}"/>
              </a:ext>
            </a:extLst>
          </p:cNvPr>
          <p:cNvPicPr/>
          <p:nvPr/>
        </p:nvPicPr>
        <p:blipFill>
          <a:blip r:embed="rId2"/>
          <a:stretch>
            <a:fillRect/>
          </a:stretch>
        </p:blipFill>
        <p:spPr>
          <a:xfrm>
            <a:off x="6493666" y="2047875"/>
            <a:ext cx="4791075" cy="2762250"/>
          </a:xfrm>
          <a:prstGeom prst="rect">
            <a:avLst/>
          </a:prstGeom>
        </p:spPr>
      </p:pic>
    </p:spTree>
    <p:extLst>
      <p:ext uri="{BB962C8B-B14F-4D97-AF65-F5344CB8AC3E}">
        <p14:creationId xmlns:p14="http://schemas.microsoft.com/office/powerpoint/2010/main" val="4187907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7CFC9-8B03-429E-B747-CEB10D61971C}"/>
              </a:ext>
            </a:extLst>
          </p:cNvPr>
          <p:cNvSpPr>
            <a:spLocks noGrp="1"/>
          </p:cNvSpPr>
          <p:nvPr>
            <p:ph idx="1"/>
          </p:nvPr>
        </p:nvSpPr>
        <p:spPr>
          <a:xfrm>
            <a:off x="1484310" y="1869621"/>
            <a:ext cx="10018713" cy="3921580"/>
          </a:xfrm>
        </p:spPr>
        <p:txBody>
          <a:bodyPr>
            <a:normAutofit/>
          </a:bodyPr>
          <a:lstStyle/>
          <a:p>
            <a:pPr marL="0" lvl="0" indent="0">
              <a:lnSpc>
                <a:spcPct val="106000"/>
              </a:lnSpc>
              <a:spcAft>
                <a:spcPts val="800"/>
              </a:spcAft>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Logistic Regression – all available information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a:r>
              <a:rPr lang="en-IN" sz="1200" dirty="0">
                <a:effectLst/>
                <a:ea typeface="Calibri" panose="020F0502020204030204" pitchFamily="34" charset="0"/>
                <a:cs typeface="Times New Roman" panose="02020603050405020304" pitchFamily="18" charset="0"/>
              </a:rPr>
              <a:t>Train accuracy: 0.84</a:t>
            </a:r>
          </a:p>
          <a:p>
            <a:pPr marL="914400"/>
            <a:r>
              <a:rPr lang="en-IN" sz="1200" dirty="0">
                <a:effectLst/>
                <a:ea typeface="Calibri" panose="020F0502020204030204" pitchFamily="34" charset="0"/>
                <a:cs typeface="Times New Roman" panose="02020603050405020304" pitchFamily="18" charset="0"/>
              </a:rPr>
              <a:t>Test accuracy: 0.73</a:t>
            </a:r>
          </a:p>
          <a:p>
            <a:pPr marL="914400"/>
            <a:r>
              <a:rPr lang="en-IN" sz="1200" dirty="0">
                <a:effectLst/>
                <a:ea typeface="Calibri" panose="020F0502020204030204" pitchFamily="34" charset="0"/>
                <a:cs typeface="Times New Roman" panose="02020603050405020304" pitchFamily="18" charset="0"/>
              </a:rPr>
              <a:t>Train recall: 0.87</a:t>
            </a:r>
          </a:p>
          <a:p>
            <a:pPr marL="914400"/>
            <a:r>
              <a:rPr lang="en-IN" sz="1200" dirty="0">
                <a:effectLst/>
                <a:ea typeface="Calibri" panose="020F0502020204030204" pitchFamily="34" charset="0"/>
                <a:cs typeface="Times New Roman" panose="02020603050405020304" pitchFamily="18" charset="0"/>
              </a:rPr>
              <a:t>Test recall: 0.82</a:t>
            </a:r>
          </a:p>
          <a:p>
            <a:pPr marL="914400"/>
            <a:r>
              <a:rPr lang="en-IN" sz="1200" dirty="0">
                <a:effectLst/>
                <a:ea typeface="Calibri" panose="020F0502020204030204" pitchFamily="34" charset="0"/>
                <a:cs typeface="Times New Roman" panose="02020603050405020304" pitchFamily="18" charset="0"/>
              </a:rPr>
              <a:t>Train precision: 0.82</a:t>
            </a:r>
          </a:p>
          <a:p>
            <a:pPr marL="914400"/>
            <a:r>
              <a:rPr lang="en-IN" sz="1200" dirty="0">
                <a:effectLst/>
                <a:ea typeface="Calibri" panose="020F0502020204030204" pitchFamily="34" charset="0"/>
                <a:cs typeface="Times New Roman" panose="02020603050405020304" pitchFamily="18" charset="0"/>
              </a:rPr>
              <a:t>Test precision: 0.69</a:t>
            </a:r>
          </a:p>
          <a:p>
            <a:pPr marL="914400"/>
            <a:r>
              <a:rPr lang="en-IN" sz="1200" dirty="0">
                <a:effectLst/>
                <a:ea typeface="Calibri" panose="020F0502020204030204" pitchFamily="34" charset="0"/>
                <a:cs typeface="Times New Roman" panose="02020603050405020304" pitchFamily="18" charset="0"/>
              </a:rPr>
              <a:t>Train AUC: 0.902</a:t>
            </a:r>
          </a:p>
          <a:p>
            <a:pPr marL="914400"/>
            <a:r>
              <a:rPr lang="en-IN" sz="1200" dirty="0">
                <a:effectLst/>
                <a:ea typeface="Calibri" panose="020F0502020204030204" pitchFamily="34" charset="0"/>
                <a:cs typeface="Times New Roman" panose="02020603050405020304" pitchFamily="18" charset="0"/>
              </a:rPr>
              <a:t>Test AUC: 0.842</a:t>
            </a:r>
          </a:p>
          <a:p>
            <a:pPr marL="914400"/>
            <a:r>
              <a:rPr lang="en-IN" sz="1200" dirty="0">
                <a:solidFill>
                  <a:srgbClr val="212121"/>
                </a:solidFill>
                <a:effectLst/>
                <a:ea typeface="Calibri" panose="020F0502020204030204" pitchFamily="34" charset="0"/>
                <a:cs typeface="Times New Roman" panose="02020603050405020304" pitchFamily="18" charset="0"/>
              </a:rPr>
              <a:t>Delta in p-Value: -0.2482833</a:t>
            </a:r>
            <a:endParaRPr lang="en-IN" sz="1200" dirty="0">
              <a:effectLst/>
              <a:ea typeface="Calibri" panose="020F0502020204030204" pitchFamily="34" charset="0"/>
              <a:cs typeface="Times New Roman" panose="02020603050405020304" pitchFamily="18" charset="0"/>
            </a:endParaRPr>
          </a:p>
          <a:p>
            <a:pPr marL="914400"/>
            <a:endParaRPr lang="en-IN" sz="1200" dirty="0">
              <a:effectLst/>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E0EDB27F-1E5B-4B2B-B79A-EF572CED2444}"/>
              </a:ext>
            </a:extLst>
          </p:cNvPr>
          <p:cNvPicPr/>
          <p:nvPr/>
        </p:nvPicPr>
        <p:blipFill>
          <a:blip r:embed="rId2"/>
          <a:stretch>
            <a:fillRect/>
          </a:stretch>
        </p:blipFill>
        <p:spPr>
          <a:xfrm>
            <a:off x="7384466" y="571089"/>
            <a:ext cx="4285189" cy="2702334"/>
          </a:xfrm>
          <a:prstGeom prst="rect">
            <a:avLst/>
          </a:prstGeom>
        </p:spPr>
      </p:pic>
      <p:pic>
        <p:nvPicPr>
          <p:cNvPr id="6" name="Picture 5">
            <a:extLst>
              <a:ext uri="{FF2B5EF4-FFF2-40B4-BE49-F238E27FC236}">
                <a16:creationId xmlns:a16="http://schemas.microsoft.com/office/drawing/2014/main" id="{CC924990-6335-4208-9D13-B6F3B7431121}"/>
              </a:ext>
            </a:extLst>
          </p:cNvPr>
          <p:cNvPicPr/>
          <p:nvPr/>
        </p:nvPicPr>
        <p:blipFill>
          <a:blip r:embed="rId3"/>
          <a:stretch>
            <a:fillRect/>
          </a:stretch>
        </p:blipFill>
        <p:spPr>
          <a:xfrm>
            <a:off x="7551098" y="3347038"/>
            <a:ext cx="3951923" cy="3315155"/>
          </a:xfrm>
          <a:prstGeom prst="rect">
            <a:avLst/>
          </a:prstGeom>
        </p:spPr>
      </p:pic>
      <p:pic>
        <p:nvPicPr>
          <p:cNvPr id="7" name="Picture 6">
            <a:extLst>
              <a:ext uri="{FF2B5EF4-FFF2-40B4-BE49-F238E27FC236}">
                <a16:creationId xmlns:a16="http://schemas.microsoft.com/office/drawing/2014/main" id="{55E140D5-B48D-4E58-A30B-55CB4CBCE16A}"/>
              </a:ext>
            </a:extLst>
          </p:cNvPr>
          <p:cNvPicPr/>
          <p:nvPr/>
        </p:nvPicPr>
        <p:blipFill>
          <a:blip r:embed="rId4"/>
          <a:stretch>
            <a:fillRect/>
          </a:stretch>
        </p:blipFill>
        <p:spPr>
          <a:xfrm>
            <a:off x="2366779" y="3347038"/>
            <a:ext cx="3951923" cy="3315155"/>
          </a:xfrm>
          <a:prstGeom prst="rect">
            <a:avLst/>
          </a:prstGeom>
        </p:spPr>
      </p:pic>
    </p:spTree>
    <p:extLst>
      <p:ext uri="{BB962C8B-B14F-4D97-AF65-F5344CB8AC3E}">
        <p14:creationId xmlns:p14="http://schemas.microsoft.com/office/powerpoint/2010/main" val="3668700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9F7FBF-96A4-4F10-B32B-434CE83BA61C}"/>
              </a:ext>
            </a:extLst>
          </p:cNvPr>
          <p:cNvSpPr>
            <a:spLocks noGrp="1"/>
          </p:cNvSpPr>
          <p:nvPr>
            <p:ph type="title"/>
          </p:nvPr>
        </p:nvSpPr>
        <p:spPr>
          <a:xfrm>
            <a:off x="1306286" y="1126671"/>
            <a:ext cx="10885713" cy="547008"/>
          </a:xfrm>
        </p:spPr>
        <p:txBody>
          <a:bodyPr>
            <a:normAutofit fontScale="90000"/>
          </a:bodyPr>
          <a:lstStyle/>
          <a:p>
            <a:pPr marL="457200" indent="-457200" algn="l">
              <a:buFont typeface="Arial" panose="020B0604020202020204" pitchFamily="34" charset="0"/>
              <a:buChar char="•"/>
            </a:pPr>
            <a:r>
              <a:rPr lang="en-US" sz="2700" dirty="0"/>
              <a:t>Clustering-then-Regression: K-Means Clustering and Decision Tree using only selected acoustic features and artist information</a:t>
            </a:r>
            <a:br>
              <a:rPr lang="en-US" sz="2700" dirty="0"/>
            </a:br>
            <a:r>
              <a:rPr lang="en-US" sz="2200" dirty="0"/>
              <a:t>K-Means Clustering</a:t>
            </a:r>
            <a:br>
              <a:rPr lang="en-US" dirty="0"/>
            </a:br>
            <a:br>
              <a:rPr lang="en-US" dirty="0"/>
            </a:br>
            <a:endParaRPr lang="en-IN" dirty="0"/>
          </a:p>
        </p:txBody>
      </p:sp>
      <p:sp>
        <p:nvSpPr>
          <p:cNvPr id="6" name="Content Placeholder 5">
            <a:extLst>
              <a:ext uri="{FF2B5EF4-FFF2-40B4-BE49-F238E27FC236}">
                <a16:creationId xmlns:a16="http://schemas.microsoft.com/office/drawing/2014/main" id="{08E97916-2A63-4A4B-BFA8-3EFA3C35FA1A}"/>
              </a:ext>
            </a:extLst>
          </p:cNvPr>
          <p:cNvSpPr>
            <a:spLocks noGrp="1"/>
          </p:cNvSpPr>
          <p:nvPr>
            <p:ph idx="1"/>
          </p:nvPr>
        </p:nvSpPr>
        <p:spPr>
          <a:xfrm>
            <a:off x="1541418" y="1645386"/>
            <a:ext cx="4998133" cy="369332"/>
          </a:xfrm>
        </p:spPr>
        <p:txBody>
          <a:bodyPr>
            <a:normAutofit fontScale="62500" lnSpcReduction="20000"/>
          </a:bodyPr>
          <a:lstStyle/>
          <a:p>
            <a:r>
              <a:rPr lang="en-US" dirty="0"/>
              <a:t>Determining k:</a:t>
            </a:r>
          </a:p>
          <a:p>
            <a:endParaRPr lang="en-IN" dirty="0"/>
          </a:p>
        </p:txBody>
      </p:sp>
      <p:pic>
        <p:nvPicPr>
          <p:cNvPr id="8" name="Picture 7" descr="Shape, square&#10;&#10;Description automatically generated">
            <a:extLst>
              <a:ext uri="{FF2B5EF4-FFF2-40B4-BE49-F238E27FC236}">
                <a16:creationId xmlns:a16="http://schemas.microsoft.com/office/drawing/2014/main" id="{FBF725DE-3F99-4207-B6FC-63EF9873125A}"/>
              </a:ext>
            </a:extLst>
          </p:cNvPr>
          <p:cNvPicPr>
            <a:picLocks noChangeAspect="1"/>
          </p:cNvPicPr>
          <p:nvPr/>
        </p:nvPicPr>
        <p:blipFill>
          <a:blip r:embed="rId2"/>
          <a:stretch>
            <a:fillRect/>
          </a:stretch>
        </p:blipFill>
        <p:spPr>
          <a:xfrm>
            <a:off x="1827653" y="1673679"/>
            <a:ext cx="3681313" cy="2624443"/>
          </a:xfrm>
          <a:prstGeom prst="rect">
            <a:avLst/>
          </a:prstGeom>
        </p:spPr>
      </p:pic>
      <p:sp>
        <p:nvSpPr>
          <p:cNvPr id="9" name="TextBox 8">
            <a:extLst>
              <a:ext uri="{FF2B5EF4-FFF2-40B4-BE49-F238E27FC236}">
                <a16:creationId xmlns:a16="http://schemas.microsoft.com/office/drawing/2014/main" id="{37577EAC-663D-4C46-AED7-69FD7BA942C9}"/>
              </a:ext>
            </a:extLst>
          </p:cNvPr>
          <p:cNvSpPr txBox="1"/>
          <p:nvPr/>
        </p:nvSpPr>
        <p:spPr>
          <a:xfrm>
            <a:off x="5687786" y="2962627"/>
            <a:ext cx="5407024" cy="369332"/>
          </a:xfrm>
          <a:prstGeom prst="rect">
            <a:avLst/>
          </a:prstGeom>
          <a:noFill/>
        </p:spPr>
        <p:txBody>
          <a:bodyPr wrap="square" rtlCol="0">
            <a:spAutoFit/>
          </a:bodyPr>
          <a:lstStyle/>
          <a:p>
            <a:r>
              <a:rPr lang="en-IN" dirty="0"/>
              <a:t>The optimal number of clusters is 25. ( Elbow Method)</a:t>
            </a:r>
          </a:p>
        </p:txBody>
      </p:sp>
      <p:pic>
        <p:nvPicPr>
          <p:cNvPr id="7" name="Content Placeholder 4">
            <a:extLst>
              <a:ext uri="{FF2B5EF4-FFF2-40B4-BE49-F238E27FC236}">
                <a16:creationId xmlns:a16="http://schemas.microsoft.com/office/drawing/2014/main" id="{B4D6BE47-44C5-4503-884F-51F02D811360}"/>
              </a:ext>
            </a:extLst>
          </p:cNvPr>
          <p:cNvPicPr>
            <a:picLocks noChangeAspect="1"/>
          </p:cNvPicPr>
          <p:nvPr/>
        </p:nvPicPr>
        <p:blipFill>
          <a:blip r:embed="rId3"/>
          <a:srcRect/>
          <a:stretch/>
        </p:blipFill>
        <p:spPr>
          <a:xfrm>
            <a:off x="7231968" y="3910694"/>
            <a:ext cx="4410303" cy="2811022"/>
          </a:xfrm>
          <a:prstGeom prst="rect">
            <a:avLst/>
          </a:prstGeom>
        </p:spPr>
      </p:pic>
      <p:sp>
        <p:nvSpPr>
          <p:cNvPr id="10" name="TextBox 9">
            <a:extLst>
              <a:ext uri="{FF2B5EF4-FFF2-40B4-BE49-F238E27FC236}">
                <a16:creationId xmlns:a16="http://schemas.microsoft.com/office/drawing/2014/main" id="{C00B3261-57CE-4972-BAA7-09A5CD6A15C1}"/>
              </a:ext>
            </a:extLst>
          </p:cNvPr>
          <p:cNvSpPr txBox="1"/>
          <p:nvPr/>
        </p:nvSpPr>
        <p:spPr>
          <a:xfrm>
            <a:off x="2142719" y="4843282"/>
            <a:ext cx="4731609" cy="369332"/>
          </a:xfrm>
          <a:prstGeom prst="rect">
            <a:avLst/>
          </a:prstGeom>
          <a:noFill/>
        </p:spPr>
        <p:txBody>
          <a:bodyPr wrap="square" rtlCol="0">
            <a:spAutoFit/>
          </a:bodyPr>
          <a:lstStyle/>
          <a:p>
            <a:r>
              <a:rPr lang="en-IN" dirty="0"/>
              <a:t>The genre information is added to the dataset.</a:t>
            </a:r>
          </a:p>
        </p:txBody>
      </p:sp>
    </p:spTree>
    <p:extLst>
      <p:ext uri="{BB962C8B-B14F-4D97-AF65-F5344CB8AC3E}">
        <p14:creationId xmlns:p14="http://schemas.microsoft.com/office/powerpoint/2010/main" val="282927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8461-7839-4BE2-8F12-195EDD75F035}"/>
              </a:ext>
            </a:extLst>
          </p:cNvPr>
          <p:cNvSpPr>
            <a:spLocks noGrp="1"/>
          </p:cNvSpPr>
          <p:nvPr>
            <p:ph type="title"/>
          </p:nvPr>
        </p:nvSpPr>
        <p:spPr>
          <a:xfrm>
            <a:off x="1484311" y="1"/>
            <a:ext cx="10018713" cy="1066800"/>
          </a:xfrm>
        </p:spPr>
        <p:txBody>
          <a:bodyPr/>
          <a:lstStyle/>
          <a:p>
            <a:r>
              <a:rPr lang="en-IN" dirty="0"/>
              <a:t>Clustering Results – PCA for Visualization</a:t>
            </a:r>
          </a:p>
        </p:txBody>
      </p:sp>
      <p:pic>
        <p:nvPicPr>
          <p:cNvPr id="9" name="Picture 8">
            <a:extLst>
              <a:ext uri="{FF2B5EF4-FFF2-40B4-BE49-F238E27FC236}">
                <a16:creationId xmlns:a16="http://schemas.microsoft.com/office/drawing/2014/main" id="{DFDE9144-8765-451B-B4CE-808E0FF14DBE}"/>
              </a:ext>
            </a:extLst>
          </p:cNvPr>
          <p:cNvPicPr>
            <a:picLocks noChangeAspect="1"/>
          </p:cNvPicPr>
          <p:nvPr/>
        </p:nvPicPr>
        <p:blipFill>
          <a:blip r:embed="rId2"/>
          <a:srcRect/>
          <a:stretch/>
        </p:blipFill>
        <p:spPr>
          <a:xfrm>
            <a:off x="2651803" y="1469369"/>
            <a:ext cx="7863797" cy="5055299"/>
          </a:xfrm>
          <a:prstGeom prst="rect">
            <a:avLst/>
          </a:prstGeom>
        </p:spPr>
      </p:pic>
      <p:sp>
        <p:nvSpPr>
          <p:cNvPr id="4" name="Content Placeholder 3">
            <a:extLst>
              <a:ext uri="{FF2B5EF4-FFF2-40B4-BE49-F238E27FC236}">
                <a16:creationId xmlns:a16="http://schemas.microsoft.com/office/drawing/2014/main" id="{521C9F7C-0B8E-44DF-BDCE-6A1AD369052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4681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F1C2-8947-4019-BEA6-B3AE5C5E30F0}"/>
              </a:ext>
            </a:extLst>
          </p:cNvPr>
          <p:cNvSpPr>
            <a:spLocks noGrp="1"/>
          </p:cNvSpPr>
          <p:nvPr>
            <p:ph type="title"/>
          </p:nvPr>
        </p:nvSpPr>
        <p:spPr>
          <a:xfrm>
            <a:off x="1484311" y="114301"/>
            <a:ext cx="10018713" cy="1551214"/>
          </a:xfrm>
        </p:spPr>
        <p:txBody>
          <a:bodyPr/>
          <a:lstStyle/>
          <a:p>
            <a:r>
              <a:rPr lang="en-IN" dirty="0"/>
              <a:t>Scope</a:t>
            </a:r>
          </a:p>
        </p:txBody>
      </p:sp>
      <p:sp>
        <p:nvSpPr>
          <p:cNvPr id="3" name="Content Placeholder 2">
            <a:extLst>
              <a:ext uri="{FF2B5EF4-FFF2-40B4-BE49-F238E27FC236}">
                <a16:creationId xmlns:a16="http://schemas.microsoft.com/office/drawing/2014/main" id="{78C63236-DF28-46F4-94E5-D7A34DBFF1DC}"/>
              </a:ext>
            </a:extLst>
          </p:cNvPr>
          <p:cNvSpPr>
            <a:spLocks noGrp="1"/>
          </p:cNvSpPr>
          <p:nvPr>
            <p:ph idx="1"/>
          </p:nvPr>
        </p:nvSpPr>
        <p:spPr>
          <a:xfrm>
            <a:off x="1484310" y="2008415"/>
            <a:ext cx="10018713" cy="3782786"/>
          </a:xfrm>
        </p:spPr>
        <p:txBody>
          <a:bodyPr>
            <a:normAutofit/>
          </a:bodyPr>
          <a:lstStyle/>
          <a:p>
            <a:pPr indent="457200">
              <a:lnSpc>
                <a:spcPct val="106000"/>
              </a:lnSpc>
              <a:spcAft>
                <a:spcPts val="800"/>
              </a:spcAft>
            </a:pPr>
            <a:r>
              <a:rPr lang="en-IN" sz="1800" dirty="0">
                <a:effectLst/>
                <a:ea typeface="Calibri" panose="020F0502020204030204" pitchFamily="34" charset="0"/>
                <a:cs typeface="Times New Roman" panose="02020603050405020304" pitchFamily="18" charset="0"/>
              </a:rPr>
              <a:t>This project is limited to analysing the tracks of a particular music streaming service and as with any streaming service the users of the service are primarily young people. This might affect the model’s accuracy in predicting the popularity of tracks across the entire population. </a:t>
            </a:r>
          </a:p>
          <a:p>
            <a:pPr indent="457200">
              <a:lnSpc>
                <a:spcPct val="106000"/>
              </a:lnSpc>
              <a:spcAft>
                <a:spcPts val="800"/>
              </a:spcAft>
            </a:pPr>
            <a:r>
              <a:rPr lang="en-IN" sz="1800" dirty="0">
                <a:effectLst/>
                <a:ea typeface="Calibri" panose="020F0502020204030204" pitchFamily="34" charset="0"/>
                <a:cs typeface="Times New Roman" panose="02020603050405020304" pitchFamily="18" charset="0"/>
              </a:rPr>
              <a:t>The dataset only contains information about the tracks themselves but not any relevant information about the artists producing the tracks. The dataset also does not contain any historical data about popular songs that might be useful. </a:t>
            </a:r>
          </a:p>
          <a:p>
            <a:pPr indent="457200">
              <a:lnSpc>
                <a:spcPct val="106000"/>
              </a:lnSpc>
              <a:spcAft>
                <a:spcPts val="800"/>
              </a:spcAft>
            </a:pPr>
            <a:r>
              <a:rPr lang="en-IN" sz="1800" dirty="0">
                <a:effectLst/>
                <a:ea typeface="Calibri" panose="020F0502020204030204" pitchFamily="34" charset="0"/>
                <a:cs typeface="Times New Roman" panose="02020603050405020304" pitchFamily="18" charset="0"/>
              </a:rPr>
              <a:t>The dataset does however contain relevant data from a business use-case standpoint where in the popularity of a track on a service like Spotify generally indicates a good reach and overall “hit” level.</a:t>
            </a:r>
          </a:p>
          <a:p>
            <a:endParaRPr lang="en-IN" dirty="0"/>
          </a:p>
        </p:txBody>
      </p:sp>
    </p:spTree>
    <p:extLst>
      <p:ext uri="{BB962C8B-B14F-4D97-AF65-F5344CB8AC3E}">
        <p14:creationId xmlns:p14="http://schemas.microsoft.com/office/powerpoint/2010/main" val="849891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7CFC9-8B03-429E-B747-CEB10D61971C}"/>
              </a:ext>
            </a:extLst>
          </p:cNvPr>
          <p:cNvSpPr>
            <a:spLocks noGrp="1"/>
          </p:cNvSpPr>
          <p:nvPr>
            <p:ph idx="1"/>
          </p:nvPr>
        </p:nvSpPr>
        <p:spPr>
          <a:xfrm>
            <a:off x="1484310" y="1869621"/>
            <a:ext cx="10018713" cy="3921580"/>
          </a:xfrm>
        </p:spPr>
        <p:txBody>
          <a:bodyPr>
            <a:normAutofit fontScale="25000" lnSpcReduction="20000"/>
          </a:bodyPr>
          <a:lstStyle/>
          <a:p>
            <a:pPr marL="0" indent="0">
              <a:lnSpc>
                <a:spcPct val="106000"/>
              </a:lnSpc>
              <a:spcAft>
                <a:spcPts val="800"/>
              </a:spcAft>
              <a:buNone/>
            </a:pPr>
            <a:r>
              <a:rPr lang="en-IN" sz="8000" dirty="0">
                <a:effectLst/>
                <a:ea typeface="Calibri" panose="020F0502020204030204" pitchFamily="34" charset="0"/>
                <a:cs typeface="Times New Roman" panose="02020603050405020304" pitchFamily="18" charset="0"/>
              </a:rPr>
              <a:t>Decision Tree – modified dataset using only selected acoustic features and artist information</a:t>
            </a:r>
          </a:p>
          <a:p>
            <a:pPr marL="0" indent="0">
              <a:buNone/>
            </a:pPr>
            <a:endParaRPr lang="en-IN" sz="4800" dirty="0">
              <a:effectLst/>
              <a:ea typeface="Calibri" panose="020F0502020204030204" pitchFamily="34" charset="0"/>
              <a:cs typeface="Times New Roman" panose="02020603050405020304" pitchFamily="18" charset="0"/>
            </a:endParaRPr>
          </a:p>
          <a:p>
            <a:pPr marL="0" indent="0">
              <a:buNone/>
            </a:pPr>
            <a:r>
              <a:rPr lang="en-IN" sz="4800" dirty="0">
                <a:effectLst/>
                <a:ea typeface="Calibri" panose="020F0502020204030204" pitchFamily="34" charset="0"/>
                <a:cs typeface="Times New Roman" panose="02020603050405020304" pitchFamily="18" charset="0"/>
              </a:rPr>
              <a:t>The features selected were:</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Year</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Acousticness</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Energy</a:t>
            </a:r>
          </a:p>
          <a:p>
            <a:pPr>
              <a:lnSpc>
                <a:spcPct val="106000"/>
              </a:lnSpc>
              <a:buFont typeface="+mj-lt"/>
              <a:buAutoNum type="alphaLcPeriod"/>
            </a:pPr>
            <a:r>
              <a:rPr lang="en-IN" sz="4800" dirty="0">
                <a:effectLst/>
                <a:ea typeface="Calibri" panose="020F0502020204030204" pitchFamily="34" charset="0"/>
                <a:cs typeface="Times New Roman" panose="02020603050405020304" pitchFamily="18" charset="0"/>
              </a:rPr>
              <a:t>Loudness </a:t>
            </a:r>
          </a:p>
          <a:p>
            <a:pPr>
              <a:lnSpc>
                <a:spcPct val="106000"/>
              </a:lnSpc>
              <a:spcAft>
                <a:spcPts val="800"/>
              </a:spcAft>
              <a:buFont typeface="+mj-lt"/>
              <a:buAutoNum type="alphaLcPeriod"/>
            </a:pPr>
            <a:r>
              <a:rPr lang="en-IN" sz="4800" dirty="0">
                <a:effectLst/>
                <a:ea typeface="Calibri" panose="020F0502020204030204" pitchFamily="34" charset="0"/>
                <a:cs typeface="Times New Roman" panose="02020603050405020304" pitchFamily="18" charset="0"/>
              </a:rPr>
              <a:t>Instrumentalness</a:t>
            </a:r>
          </a:p>
          <a:p>
            <a:pPr>
              <a:lnSpc>
                <a:spcPct val="106000"/>
              </a:lnSpc>
              <a:spcAft>
                <a:spcPts val="800"/>
              </a:spcAft>
              <a:buFont typeface="+mj-lt"/>
              <a:buAutoNum type="alphaLcPeriod"/>
            </a:pPr>
            <a:r>
              <a:rPr lang="en-IN" sz="4800" dirty="0">
                <a:ea typeface="Calibri" panose="020F0502020204030204" pitchFamily="34" charset="0"/>
                <a:cs typeface="Times New Roman" panose="02020603050405020304" pitchFamily="18" charset="0"/>
              </a:rPr>
              <a:t>Artist Information</a:t>
            </a:r>
          </a:p>
          <a:p>
            <a:pPr>
              <a:lnSpc>
                <a:spcPct val="106000"/>
              </a:lnSpc>
              <a:spcAft>
                <a:spcPts val="800"/>
              </a:spcAft>
              <a:buFont typeface="+mj-lt"/>
              <a:buAutoNum type="alphaLcPeriod"/>
            </a:pPr>
            <a:r>
              <a:rPr lang="en-IN" sz="4800" dirty="0">
                <a:effectLst/>
                <a:ea typeface="Calibri" panose="020F0502020204030204" pitchFamily="34" charset="0"/>
                <a:cs typeface="Times New Roman" panose="02020603050405020304" pitchFamily="18" charset="0"/>
              </a:rPr>
              <a:t>Genre Information</a:t>
            </a:r>
          </a:p>
          <a:p>
            <a:pPr marL="0" indent="0">
              <a:buNone/>
            </a:pPr>
            <a:endParaRPr lang="en-US" sz="4800" dirty="0"/>
          </a:p>
          <a:p>
            <a:pPr marL="0" indent="0">
              <a:buNone/>
            </a:pPr>
            <a:r>
              <a:rPr lang="en-US" sz="4800" dirty="0"/>
              <a:t>RMSE:</a:t>
            </a:r>
          </a:p>
          <a:p>
            <a:r>
              <a:rPr lang="en-US" sz="4800" dirty="0"/>
              <a:t>Train: 0.10421681427960094</a:t>
            </a:r>
          </a:p>
          <a:p>
            <a:r>
              <a:rPr lang="en-US" sz="4800" dirty="0"/>
              <a:t>Test: 0.11232989759946345</a:t>
            </a:r>
          </a:p>
          <a:p>
            <a:endParaRPr lang="en-US" sz="4800" dirty="0"/>
          </a:p>
          <a:p>
            <a:r>
              <a:rPr lang="en-US" sz="4800" dirty="0"/>
              <a:t>R-squared (uncentered):	0.838</a:t>
            </a:r>
          </a:p>
          <a:p>
            <a:r>
              <a:rPr lang="en-US" sz="4800" dirty="0"/>
              <a:t>Adj. R-squared (uncentered):	0.838</a:t>
            </a:r>
          </a:p>
          <a:p>
            <a:r>
              <a:rPr lang="en-US" sz="4800" dirty="0"/>
              <a:t>F-statistic:	1.012e+05</a:t>
            </a:r>
          </a:p>
          <a:p>
            <a:r>
              <a:rPr lang="en-US" sz="4800" dirty="0"/>
              <a:t>AIC:		-1.556e+05</a:t>
            </a:r>
          </a:p>
          <a:p>
            <a:r>
              <a:rPr lang="en-US" sz="4800" dirty="0"/>
              <a:t>Durbin-Watson: 2.001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6FBE87A3-1700-4BCB-B2DE-D44A114424FB}"/>
              </a:ext>
            </a:extLst>
          </p:cNvPr>
          <p:cNvPicPr/>
          <p:nvPr/>
        </p:nvPicPr>
        <p:blipFill>
          <a:blip r:embed="rId2"/>
          <a:stretch>
            <a:fillRect/>
          </a:stretch>
        </p:blipFill>
        <p:spPr>
          <a:xfrm>
            <a:off x="6161314" y="3057526"/>
            <a:ext cx="4924425" cy="2733675"/>
          </a:xfrm>
          <a:prstGeom prst="rect">
            <a:avLst/>
          </a:prstGeom>
        </p:spPr>
      </p:pic>
    </p:spTree>
    <p:extLst>
      <p:ext uri="{BB962C8B-B14F-4D97-AF65-F5344CB8AC3E}">
        <p14:creationId xmlns:p14="http://schemas.microsoft.com/office/powerpoint/2010/main" val="2174515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25EF-3093-4E80-9A2F-0F274B29C159}"/>
              </a:ext>
            </a:extLst>
          </p:cNvPr>
          <p:cNvSpPr>
            <a:spLocks noGrp="1"/>
          </p:cNvSpPr>
          <p:nvPr>
            <p:ph type="title"/>
          </p:nvPr>
        </p:nvSpPr>
        <p:spPr>
          <a:xfrm>
            <a:off x="1484311" y="1"/>
            <a:ext cx="10018713" cy="906236"/>
          </a:xfrm>
        </p:spPr>
        <p:txBody>
          <a:bodyPr/>
          <a:lstStyle/>
          <a:p>
            <a:r>
              <a:rPr lang="en-IN" dirty="0"/>
              <a:t>Conclusion</a:t>
            </a:r>
          </a:p>
        </p:txBody>
      </p:sp>
      <p:sp>
        <p:nvSpPr>
          <p:cNvPr id="3" name="Content Placeholder 2">
            <a:extLst>
              <a:ext uri="{FF2B5EF4-FFF2-40B4-BE49-F238E27FC236}">
                <a16:creationId xmlns:a16="http://schemas.microsoft.com/office/drawing/2014/main" id="{F911FC47-9B78-42B9-A587-6E9FE5261431}"/>
              </a:ext>
            </a:extLst>
          </p:cNvPr>
          <p:cNvSpPr>
            <a:spLocks noGrp="1"/>
          </p:cNvSpPr>
          <p:nvPr>
            <p:ph idx="1"/>
          </p:nvPr>
        </p:nvSpPr>
        <p:spPr>
          <a:xfrm>
            <a:off x="1484310" y="1232807"/>
            <a:ext cx="10018713" cy="4558393"/>
          </a:xfrm>
        </p:spPr>
        <p:txBody>
          <a:bodyPr>
            <a:normAutofit/>
          </a:bodyPr>
          <a:lstStyle/>
          <a:p>
            <a:r>
              <a:rPr lang="en-US" sz="1600" dirty="0"/>
              <a:t>In this project a methodology to predict the popularity of a song using data collected from Spotify was presented. </a:t>
            </a:r>
          </a:p>
          <a:p>
            <a:r>
              <a:rPr lang="en-US" sz="1600" dirty="0"/>
              <a:t>The best results were achieved using a decision tree using only the highly corelated features, artist data and the genre data obtained using clustering. The logistic regression algorithm performed very well for the case of binary classification with a training AUC of 0.90 and a test AUC of 0.84.</a:t>
            </a:r>
          </a:p>
          <a:p>
            <a:r>
              <a:rPr lang="en-US" sz="1600" dirty="0"/>
              <a:t>With the available dataset currently a logistic regression model performs much better than any linear regression model.</a:t>
            </a:r>
          </a:p>
          <a:p>
            <a:r>
              <a:rPr lang="en-US" sz="1600" dirty="0"/>
              <a:t>Even though the project is limited to data on Spotify, the models can be extended to other platforms. </a:t>
            </a:r>
          </a:p>
          <a:p>
            <a:r>
              <a:rPr lang="en-US" sz="1600" dirty="0"/>
              <a:t>Furthermore, while this project explored models that use only acoustic information, historical data about the previously popular songs and other information about the current social media trends can help greatly in improving the accuracy of the models.</a:t>
            </a:r>
          </a:p>
          <a:p>
            <a:endParaRPr lang="en-IN" dirty="0"/>
          </a:p>
        </p:txBody>
      </p:sp>
    </p:spTree>
    <p:extLst>
      <p:ext uri="{BB962C8B-B14F-4D97-AF65-F5344CB8AC3E}">
        <p14:creationId xmlns:p14="http://schemas.microsoft.com/office/powerpoint/2010/main" val="629997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C7BB-57A1-49C2-BD72-83A5F621670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FF4C085-1BC7-48E1-AA44-DC9C3FD8D8DA}"/>
              </a:ext>
            </a:extLst>
          </p:cNvPr>
          <p:cNvSpPr>
            <a:spLocks noGrp="1"/>
          </p:cNvSpPr>
          <p:nvPr>
            <p:ph idx="1"/>
          </p:nvPr>
        </p:nvSpPr>
        <p:spPr/>
        <p:txBody>
          <a:bodyPr>
            <a:normAutofit fontScale="70000" lnSpcReduction="20000"/>
          </a:bodyPr>
          <a:lstStyle/>
          <a:p>
            <a:r>
              <a:rPr lang="en-US" dirty="0"/>
              <a:t>[1] D. Herremans, D. Martens, and K. Sorensen, “Dance hit song prediction,” Journal of New Music Research, vol. 43, no. 3, pp. 291–302, 2014..881888</a:t>
            </a:r>
          </a:p>
          <a:p>
            <a:endParaRPr lang="en-US" dirty="0"/>
          </a:p>
          <a:p>
            <a:r>
              <a:rPr lang="en-US" dirty="0"/>
              <a:t>[2] V. Dhar and E. A. Chang, “Does chatter matter? the impact of user-generated content on music sales,” Journal of Interactive Marketing, vol. 23, no. 4, pp. 300 – 307, 2009. </a:t>
            </a:r>
          </a:p>
          <a:p>
            <a:endParaRPr lang="en-US" dirty="0"/>
          </a:p>
          <a:p>
            <a:r>
              <a:rPr lang="en-US" dirty="0"/>
              <a:t>[3] J. Lee and J. Lee, “Music popularity: Metrics, characteristics, and audio based prediction,” IEEE Transactions on Multimedia, vol. 20, no. 11, pp. 3173–3182, Nov 2018.</a:t>
            </a:r>
          </a:p>
          <a:p>
            <a:endParaRPr lang="en-US" dirty="0"/>
          </a:p>
          <a:p>
            <a:r>
              <a:rPr lang="en-US" dirty="0"/>
              <a:t>[4] https://www.kaggle.com/yamaerenay/spotify-dataset-19212020-160k-tracks</a:t>
            </a:r>
          </a:p>
          <a:p>
            <a:endParaRPr lang="en-IN" dirty="0"/>
          </a:p>
        </p:txBody>
      </p:sp>
    </p:spTree>
    <p:extLst>
      <p:ext uri="{BB962C8B-B14F-4D97-AF65-F5344CB8AC3E}">
        <p14:creationId xmlns:p14="http://schemas.microsoft.com/office/powerpoint/2010/main" val="298066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3"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4"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5"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7"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8"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4" name="Title 3">
            <a:extLst>
              <a:ext uri="{FF2B5EF4-FFF2-40B4-BE49-F238E27FC236}">
                <a16:creationId xmlns:a16="http://schemas.microsoft.com/office/drawing/2014/main" id="{AF58A9A0-2396-494F-AAFB-7D78FF3F21AA}"/>
              </a:ext>
            </a:extLst>
          </p:cNvPr>
          <p:cNvSpPr>
            <a:spLocks noGrp="1"/>
          </p:cNvSpPr>
          <p:nvPr>
            <p:ph type="ctrTitle"/>
          </p:nvPr>
        </p:nvSpPr>
        <p:spPr>
          <a:xfrm>
            <a:off x="1018190" y="924232"/>
            <a:ext cx="8174971" cy="3285866"/>
          </a:xfrm>
        </p:spPr>
        <p:txBody>
          <a:bodyPr>
            <a:normAutofit/>
          </a:bodyPr>
          <a:lstStyle/>
          <a:p>
            <a:pPr algn="l"/>
            <a:r>
              <a:rPr lang="en-IN" sz="6200" dirty="0"/>
              <a:t>Thank You</a:t>
            </a:r>
          </a:p>
        </p:txBody>
      </p:sp>
      <p:sp>
        <p:nvSpPr>
          <p:cNvPr id="5" name="Subtitle 4">
            <a:extLst>
              <a:ext uri="{FF2B5EF4-FFF2-40B4-BE49-F238E27FC236}">
                <a16:creationId xmlns:a16="http://schemas.microsoft.com/office/drawing/2014/main" id="{F4E57C3B-6EE8-40E4-A1BB-9E1C6D255047}"/>
              </a:ext>
            </a:extLst>
          </p:cNvPr>
          <p:cNvSpPr>
            <a:spLocks noGrp="1"/>
          </p:cNvSpPr>
          <p:nvPr>
            <p:ph type="subTitle" idx="1"/>
          </p:nvPr>
        </p:nvSpPr>
        <p:spPr>
          <a:xfrm>
            <a:off x="1018190" y="4210098"/>
            <a:ext cx="7178070" cy="863348"/>
          </a:xfrm>
        </p:spPr>
        <p:txBody>
          <a:bodyPr>
            <a:normAutofit/>
          </a:bodyPr>
          <a:lstStyle/>
          <a:p>
            <a:pPr algn="l"/>
            <a:endParaRPr lang="en-IN" dirty="0"/>
          </a:p>
        </p:txBody>
      </p:sp>
    </p:spTree>
    <p:extLst>
      <p:ext uri="{BB962C8B-B14F-4D97-AF65-F5344CB8AC3E}">
        <p14:creationId xmlns:p14="http://schemas.microsoft.com/office/powerpoint/2010/main" val="15633049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90A3-5E15-4766-8040-CB2C274E99D6}"/>
              </a:ext>
            </a:extLst>
          </p:cNvPr>
          <p:cNvSpPr>
            <a:spLocks noGrp="1"/>
          </p:cNvSpPr>
          <p:nvPr>
            <p:ph type="title"/>
          </p:nvPr>
        </p:nvSpPr>
        <p:spPr>
          <a:xfrm>
            <a:off x="1484311" y="408215"/>
            <a:ext cx="10018713" cy="1649186"/>
          </a:xfrm>
        </p:spPr>
        <p:txBody>
          <a:bodyPr/>
          <a:lstStyle/>
          <a:p>
            <a:r>
              <a:rPr lang="en-IN" dirty="0"/>
              <a:t>Dataset Description</a:t>
            </a:r>
          </a:p>
        </p:txBody>
      </p:sp>
      <p:sp>
        <p:nvSpPr>
          <p:cNvPr id="3" name="Content Placeholder 2">
            <a:extLst>
              <a:ext uri="{FF2B5EF4-FFF2-40B4-BE49-F238E27FC236}">
                <a16:creationId xmlns:a16="http://schemas.microsoft.com/office/drawing/2014/main" id="{D9AE2FF6-674E-4BC5-9F12-86172642FB71}"/>
              </a:ext>
            </a:extLst>
          </p:cNvPr>
          <p:cNvSpPr>
            <a:spLocks noGrp="1"/>
          </p:cNvSpPr>
          <p:nvPr>
            <p:ph idx="1"/>
          </p:nvPr>
        </p:nvSpPr>
        <p:spPr>
          <a:xfrm>
            <a:off x="1484310" y="1730829"/>
            <a:ext cx="10018713" cy="4060372"/>
          </a:xfrm>
        </p:spPr>
        <p:txBody>
          <a:bodyPr/>
          <a:lstStyle/>
          <a:p>
            <a:pPr marL="457200" indent="457200"/>
            <a:r>
              <a:rPr lang="en-IN" sz="2400" dirty="0">
                <a:effectLst/>
                <a:ea typeface="Calibri" panose="020F0502020204030204" pitchFamily="34" charset="0"/>
                <a:cs typeface="Times New Roman" panose="02020603050405020304" pitchFamily="18" charset="0"/>
              </a:rPr>
              <a:t>The dataset contains the data about the features of </a:t>
            </a:r>
            <a:r>
              <a:rPr lang="en-US" sz="2400" b="0" dirty="0">
                <a:effectLst/>
                <a:ea typeface="Calibri" panose="020F0502020204030204" pitchFamily="34" charset="0"/>
                <a:cs typeface="Times New Roman" panose="02020603050405020304" pitchFamily="18" charset="0"/>
              </a:rPr>
              <a:t>tracks on Spotify, the popular music streaming platform. The data was collected using the Spotify Web API.</a:t>
            </a:r>
            <a:endParaRPr lang="en-IN" sz="2400" dirty="0">
              <a:effectLst/>
              <a:ea typeface="Calibri" panose="020F0502020204030204" pitchFamily="34" charset="0"/>
              <a:cs typeface="Times New Roman" panose="02020603050405020304" pitchFamily="18" charset="0"/>
            </a:endParaRPr>
          </a:p>
          <a:p>
            <a:pPr marL="457200" indent="457200"/>
            <a:r>
              <a:rPr lang="en-US" sz="2400" b="0" dirty="0">
                <a:effectLst/>
                <a:ea typeface="Calibri" panose="020F0502020204030204" pitchFamily="34" charset="0"/>
                <a:cs typeface="Times New Roman" panose="02020603050405020304" pitchFamily="18" charset="0"/>
              </a:rPr>
              <a:t>Link : </a:t>
            </a:r>
            <a:r>
              <a:rPr lang="en-US" sz="2400" b="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https://www.kaggle.com/yamaerenay/spotify-dataset-19212020-160k-tracks</a:t>
            </a:r>
            <a:endParaRPr lang="en-US" sz="2400" b="0" u="sng" dirty="0">
              <a:effectLst/>
              <a:ea typeface="Calibri" panose="020F0502020204030204" pitchFamily="34" charset="0"/>
              <a:cs typeface="Times New Roman" panose="02020603050405020304" pitchFamily="18" charset="0"/>
            </a:endParaRPr>
          </a:p>
          <a:p>
            <a:pPr marL="457200" indent="457200"/>
            <a:r>
              <a:rPr lang="en-US" sz="2400" b="0" dirty="0">
                <a:effectLst/>
                <a:ea typeface="Calibri" panose="020F0502020204030204" pitchFamily="34" charset="0"/>
                <a:cs typeface="Times New Roman" panose="02020603050405020304" pitchFamily="18" charset="0"/>
              </a:rPr>
              <a:t>There are 174389 tracks in the dataset with each track being described by 19 features.</a:t>
            </a:r>
            <a:endParaRPr lang="en-IN" dirty="0"/>
          </a:p>
        </p:txBody>
      </p:sp>
    </p:spTree>
    <p:extLst>
      <p:ext uri="{BB962C8B-B14F-4D97-AF65-F5344CB8AC3E}">
        <p14:creationId xmlns:p14="http://schemas.microsoft.com/office/powerpoint/2010/main" val="25698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C110-F675-4F22-B1C7-7E02308B04C7}"/>
              </a:ext>
            </a:extLst>
          </p:cNvPr>
          <p:cNvSpPr>
            <a:spLocks noGrp="1"/>
          </p:cNvSpPr>
          <p:nvPr>
            <p:ph type="title"/>
          </p:nvPr>
        </p:nvSpPr>
        <p:spPr>
          <a:xfrm>
            <a:off x="1484311" y="0"/>
            <a:ext cx="10018713" cy="824593"/>
          </a:xfrm>
        </p:spPr>
        <p:txBody>
          <a:bodyPr>
            <a:normAutofit/>
          </a:bodyPr>
          <a:lstStyle/>
          <a:p>
            <a:r>
              <a:rPr lang="en-IN" dirty="0"/>
              <a:t>Features of the Dataset</a:t>
            </a:r>
          </a:p>
        </p:txBody>
      </p:sp>
      <p:sp>
        <p:nvSpPr>
          <p:cNvPr id="3" name="Content Placeholder 2">
            <a:extLst>
              <a:ext uri="{FF2B5EF4-FFF2-40B4-BE49-F238E27FC236}">
                <a16:creationId xmlns:a16="http://schemas.microsoft.com/office/drawing/2014/main" id="{A102C766-BA79-43A0-AA11-930E78E12E30}"/>
              </a:ext>
            </a:extLst>
          </p:cNvPr>
          <p:cNvSpPr>
            <a:spLocks noGrp="1"/>
          </p:cNvSpPr>
          <p:nvPr>
            <p:ph idx="1"/>
          </p:nvPr>
        </p:nvSpPr>
        <p:spPr>
          <a:xfrm>
            <a:off x="1484310" y="1036864"/>
            <a:ext cx="10018713" cy="5821136"/>
          </a:xfrm>
        </p:spPr>
        <p:txBody>
          <a:bodyPr>
            <a:normAutofit fontScale="92500" lnSpcReduction="20000"/>
          </a:bodyPr>
          <a:lstStyle/>
          <a:p>
            <a:pPr marL="0" indent="0">
              <a:buNone/>
            </a:pPr>
            <a:endParaRPr lang="en-US" sz="1700" dirty="0"/>
          </a:p>
          <a:p>
            <a:r>
              <a:rPr lang="en-IN" sz="1500" dirty="0"/>
              <a:t>Primary</a:t>
            </a:r>
          </a:p>
          <a:p>
            <a:pPr lvl="1"/>
            <a:r>
              <a:rPr lang="en-US" sz="1300" b="0" dirty="0">
                <a:effectLst/>
                <a:ea typeface="Calibri" panose="020F0502020204030204" pitchFamily="34" charset="0"/>
                <a:cs typeface="Times New Roman" panose="02020603050405020304" pitchFamily="18" charset="0"/>
              </a:rPr>
              <a:t>ID: The primary identifier for the track, generated by Spotify</a:t>
            </a:r>
          </a:p>
          <a:p>
            <a:pPr marL="457200" lvl="1" indent="0">
              <a:buNone/>
            </a:pPr>
            <a:endParaRPr lang="en-US" sz="1300" b="0" dirty="0">
              <a:effectLst/>
              <a:ea typeface="Calibri" panose="020F0502020204030204" pitchFamily="34" charset="0"/>
              <a:cs typeface="Times New Roman" panose="02020603050405020304" pitchFamily="18" charset="0"/>
            </a:endParaRPr>
          </a:p>
          <a:p>
            <a:r>
              <a:rPr lang="en-US" sz="1500" dirty="0">
                <a:ea typeface="Calibri" panose="020F0502020204030204" pitchFamily="34" charset="0"/>
                <a:cs typeface="Times New Roman" panose="02020603050405020304" pitchFamily="18" charset="0"/>
              </a:rPr>
              <a:t>Numerical</a:t>
            </a:r>
          </a:p>
          <a:p>
            <a:pPr marL="1828800" lvl="1"/>
            <a:r>
              <a:rPr lang="en-US" sz="1300" b="0" dirty="0">
                <a:effectLst/>
                <a:ea typeface="Calibri" panose="020F0502020204030204" pitchFamily="34" charset="0"/>
                <a:cs typeface="Times New Roman" panose="02020603050405020304" pitchFamily="18" charset="0"/>
              </a:rPr>
              <a:t>Valence: The positiveness of the track. Higher values mean, the track evokes positive emotions (like joy) otherwise means, it evokes negative emotions (like anger, fear). Ranges between 0-1. </a:t>
            </a:r>
            <a:endParaRPr lang="en-IN" sz="1300" dirty="0">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Year: The release year of the track.</a:t>
            </a:r>
            <a:endParaRPr lang="en-IN" sz="1300" dirty="0">
              <a:effectLst/>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Acousticness: The value that describes how acoustic a song is. Higher values mean that the song is most likely to be an acoustic one. Ranges between 0-1.</a:t>
            </a:r>
            <a:endParaRPr lang="en-IN" sz="1300" dirty="0">
              <a:effectLst/>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Danceability: The relative measurement of the track being danceable. Higher values mean that the song is more danceable. Ranges between 0-1.</a:t>
            </a:r>
            <a:endParaRPr lang="en-IN" sz="1300" dirty="0">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Duration: The length of the track. In milliseconds.</a:t>
            </a:r>
            <a:endParaRPr lang="en-IN" sz="1300" dirty="0">
              <a:effectLst/>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Energy: The energy value of the track. Higher values mean that the song is more energetic. Ranges between 0-1.</a:t>
            </a:r>
            <a:endParaRPr lang="en-IN" sz="1300" dirty="0">
              <a:effectLst/>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Instrumentalness: The relative ratio of the track being instrumental. Higher values mean that the song contains more instrumental sounds. Ranges between 0-1. </a:t>
            </a:r>
            <a:endParaRPr lang="en-IN" sz="1300" dirty="0">
              <a:effectLst/>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Liveness: Detects the presence of an audience in the recording. Higher values represent an increased probability that the track was performed live. A value above 0.8 provides a strong likelihood that the track is live. Ranges between 0-1. </a:t>
            </a:r>
            <a:endParaRPr lang="en-IN" sz="1300" dirty="0">
              <a:effectLst/>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Loudness: The overall loudness of a track in decibels (dB). Loudness values are averaged across the entire track and are useful for comparing the relative loudness of tracks. Loudness is the quality of a sound that is the primary psychological correlate of physical strength (amplitude). Values typical range between -60 and 0 dB. </a:t>
            </a:r>
            <a:endParaRPr lang="en-IN" sz="1300" dirty="0">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Popularity: The popularity of the song. Ranges between 0 and 100. </a:t>
            </a:r>
            <a:endParaRPr lang="en-IN" sz="1300" dirty="0">
              <a:effectLst/>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Speechiness: The relative length of the track containing any kind of human voice. Ranged between 0-1. </a:t>
            </a:r>
            <a:endParaRPr lang="en-IN" sz="1300" dirty="0">
              <a:ea typeface="Calibri" panose="020F0502020204030204" pitchFamily="34" charset="0"/>
              <a:cs typeface="Times New Roman" panose="02020603050405020304" pitchFamily="18" charset="0"/>
            </a:endParaRPr>
          </a:p>
          <a:p>
            <a:pPr marL="1828800" lvl="1"/>
            <a:r>
              <a:rPr lang="en-US" sz="1300" b="0" dirty="0">
                <a:effectLst/>
                <a:ea typeface="Calibri" panose="020F0502020204030204" pitchFamily="34" charset="0"/>
                <a:cs typeface="Times New Roman" panose="02020603050405020304" pitchFamily="18" charset="0"/>
              </a:rPr>
              <a:t>Tempo: The tempo of the track in Beat Per Minute (BPM).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2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390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C110-F675-4F22-B1C7-7E02308B04C7}"/>
              </a:ext>
            </a:extLst>
          </p:cNvPr>
          <p:cNvSpPr>
            <a:spLocks noGrp="1"/>
          </p:cNvSpPr>
          <p:nvPr>
            <p:ph type="title"/>
          </p:nvPr>
        </p:nvSpPr>
        <p:spPr>
          <a:xfrm>
            <a:off x="1484311" y="0"/>
            <a:ext cx="10018713" cy="824593"/>
          </a:xfrm>
        </p:spPr>
        <p:txBody>
          <a:bodyPr>
            <a:normAutofit/>
          </a:bodyPr>
          <a:lstStyle/>
          <a:p>
            <a:r>
              <a:rPr lang="en-IN" dirty="0"/>
              <a:t>Features of the Dataset</a:t>
            </a:r>
          </a:p>
        </p:txBody>
      </p:sp>
      <p:sp>
        <p:nvSpPr>
          <p:cNvPr id="3" name="Content Placeholder 2">
            <a:extLst>
              <a:ext uri="{FF2B5EF4-FFF2-40B4-BE49-F238E27FC236}">
                <a16:creationId xmlns:a16="http://schemas.microsoft.com/office/drawing/2014/main" id="{A102C766-BA79-43A0-AA11-930E78E12E30}"/>
              </a:ext>
            </a:extLst>
          </p:cNvPr>
          <p:cNvSpPr>
            <a:spLocks noGrp="1"/>
          </p:cNvSpPr>
          <p:nvPr>
            <p:ph idx="1"/>
          </p:nvPr>
        </p:nvSpPr>
        <p:spPr>
          <a:xfrm>
            <a:off x="1484310" y="1289956"/>
            <a:ext cx="10018713" cy="4049487"/>
          </a:xfrm>
        </p:spPr>
        <p:txBody>
          <a:bodyPr>
            <a:normAutofit/>
          </a:bodyPr>
          <a:lstStyle/>
          <a:p>
            <a:pPr marL="457200" lvl="1" indent="0">
              <a:buNone/>
            </a:pPr>
            <a:endParaRPr lang="en-US" sz="1300" b="0" dirty="0">
              <a:effectLst/>
              <a:ea typeface="Calibri" panose="020F0502020204030204" pitchFamily="34" charset="0"/>
              <a:cs typeface="Times New Roman" panose="02020603050405020304" pitchFamily="18" charset="0"/>
            </a:endParaRPr>
          </a:p>
          <a:p>
            <a:r>
              <a:rPr lang="en-US" sz="1500" dirty="0">
                <a:latin typeface="+mj-lt"/>
                <a:ea typeface="Calibri" panose="020F0502020204030204" pitchFamily="34" charset="0"/>
                <a:cs typeface="Times New Roman" panose="02020603050405020304" pitchFamily="18" charset="0"/>
              </a:rPr>
              <a:t>Categorical</a:t>
            </a:r>
            <a:endParaRPr lang="en-US" sz="1200" dirty="0">
              <a:latin typeface="+mj-lt"/>
              <a:ea typeface="Calibri" panose="020F0502020204030204" pitchFamily="34" charset="0"/>
              <a:cs typeface="Times New Roman" panose="02020603050405020304" pitchFamily="18" charset="0"/>
            </a:endParaRPr>
          </a:p>
          <a:p>
            <a:pPr marL="1828800" lvl="1"/>
            <a:r>
              <a:rPr lang="en-US" sz="1200" b="0" dirty="0">
                <a:solidFill>
                  <a:srgbClr val="000000"/>
                </a:solidFill>
                <a:effectLst/>
                <a:latin typeface="+mj-lt"/>
                <a:ea typeface="Calibri" panose="020F0502020204030204" pitchFamily="34" charset="0"/>
                <a:cs typeface="Times New Roman" panose="02020603050405020304" pitchFamily="18" charset="0"/>
              </a:rPr>
              <a:t>Key: All keys on octave encoded as values ranging from 0 to 11, starting on C as 0, C# as 1, etc.</a:t>
            </a:r>
            <a:r>
              <a:rPr lang="en-IN" sz="1200" dirty="0">
                <a:effectLst/>
                <a:latin typeface="+mj-lt"/>
                <a:ea typeface="Calibri" panose="020F0502020204030204" pitchFamily="34" charset="0"/>
                <a:cs typeface="Times New Roman" panose="02020603050405020304" pitchFamily="18" charset="0"/>
              </a:rPr>
              <a:t> </a:t>
            </a:r>
          </a:p>
          <a:p>
            <a:pPr marL="1828800" lvl="1"/>
            <a:r>
              <a:rPr lang="en-US" sz="1200" b="0" dirty="0">
                <a:solidFill>
                  <a:srgbClr val="000000"/>
                </a:solidFill>
                <a:effectLst/>
                <a:latin typeface="+mj-lt"/>
                <a:ea typeface="Calibri" panose="020F0502020204030204" pitchFamily="34" charset="0"/>
                <a:cs typeface="Times New Roman" panose="02020603050405020304" pitchFamily="18" charset="0"/>
              </a:rPr>
              <a:t>Mode: Mode indicates the modality (major or minor) of a track, the type of scale from which its melodic content is derived. Major is represented by 1 and minor is 0.</a:t>
            </a:r>
            <a:endParaRPr lang="en-IN" sz="1200" dirty="0">
              <a:latin typeface="+mj-lt"/>
              <a:ea typeface="Calibri" panose="020F0502020204030204" pitchFamily="34" charset="0"/>
              <a:cs typeface="Times New Roman" panose="02020603050405020304" pitchFamily="18" charset="0"/>
            </a:endParaRPr>
          </a:p>
          <a:p>
            <a:pPr marL="1828800" lvl="1"/>
            <a:r>
              <a:rPr lang="en-US" sz="1200" b="0" dirty="0">
                <a:solidFill>
                  <a:srgbClr val="000000"/>
                </a:solidFill>
                <a:effectLst/>
                <a:latin typeface="+mj-lt"/>
                <a:ea typeface="Calibri" panose="020F0502020204030204" pitchFamily="34" charset="0"/>
              </a:rPr>
              <a:t>Explicit: The binary value whether the track contains explicit content or not.</a:t>
            </a:r>
          </a:p>
          <a:p>
            <a:pPr marL="1828800" lvl="1"/>
            <a:endParaRPr lang="en-IN" sz="1600" dirty="0">
              <a:effectLst/>
              <a:latin typeface="+mj-lt"/>
              <a:ea typeface="Calibri" panose="020F0502020204030204" pitchFamily="34" charset="0"/>
              <a:cs typeface="Times New Roman" panose="02020603050405020304" pitchFamily="18" charset="0"/>
            </a:endParaRPr>
          </a:p>
          <a:p>
            <a:r>
              <a:rPr lang="en-US" sz="1500" dirty="0">
                <a:latin typeface="+mj-lt"/>
                <a:ea typeface="Calibri" panose="020F0502020204030204" pitchFamily="34" charset="0"/>
                <a:cs typeface="Times New Roman" panose="02020603050405020304" pitchFamily="18" charset="0"/>
              </a:rPr>
              <a:t>Nominal</a:t>
            </a:r>
            <a:endParaRPr lang="en-US" sz="1200" dirty="0">
              <a:latin typeface="+mj-lt"/>
              <a:ea typeface="Calibri" panose="020F0502020204030204" pitchFamily="34" charset="0"/>
              <a:cs typeface="Times New Roman" panose="02020603050405020304" pitchFamily="18" charset="0"/>
            </a:endParaRPr>
          </a:p>
          <a:p>
            <a:pPr marL="1828800" lvl="1"/>
            <a:r>
              <a:rPr lang="en-US" sz="1200" b="0" dirty="0">
                <a:solidFill>
                  <a:srgbClr val="000000"/>
                </a:solidFill>
                <a:effectLst/>
                <a:latin typeface="+mj-lt"/>
                <a:ea typeface="Calibri" panose="020F0502020204030204" pitchFamily="34" charset="0"/>
              </a:rPr>
              <a:t>Artists: The list of artists credited for the production of the track. </a:t>
            </a:r>
          </a:p>
          <a:p>
            <a:pPr marL="1828800" lvl="1"/>
            <a:r>
              <a:rPr lang="en-US" sz="1200" b="0" dirty="0">
                <a:solidFill>
                  <a:srgbClr val="000000"/>
                </a:solidFill>
                <a:effectLst/>
                <a:latin typeface="+mj-lt"/>
                <a:ea typeface="Calibri" panose="020F0502020204030204" pitchFamily="34" charset="0"/>
                <a:cs typeface="Times New Roman" panose="02020603050405020304" pitchFamily="18" charset="0"/>
              </a:rPr>
              <a:t>Release Date: The date of release of the track in yyyy-mm-dd, yyyy-mm, or even yyyy format</a:t>
            </a:r>
            <a:endParaRPr lang="en-IN" sz="1200" dirty="0">
              <a:latin typeface="+mj-lt"/>
              <a:ea typeface="Calibri" panose="020F0502020204030204" pitchFamily="34" charset="0"/>
              <a:cs typeface="Times New Roman" panose="02020603050405020304" pitchFamily="18" charset="0"/>
            </a:endParaRPr>
          </a:p>
          <a:p>
            <a:pPr marL="1828800" lvl="1"/>
            <a:r>
              <a:rPr lang="en-US" sz="1200" b="0" dirty="0">
                <a:solidFill>
                  <a:srgbClr val="000000"/>
                </a:solidFill>
                <a:effectLst/>
                <a:latin typeface="+mj-lt"/>
                <a:ea typeface="Calibri" panose="020F0502020204030204" pitchFamily="34" charset="0"/>
                <a:cs typeface="Times New Roman" panose="02020603050405020304" pitchFamily="18" charset="0"/>
              </a:rPr>
              <a:t>Name: The name of the song.</a:t>
            </a:r>
            <a:endParaRPr lang="en-IN" dirty="0">
              <a:latin typeface="+mj-lt"/>
            </a:endParaRPr>
          </a:p>
        </p:txBody>
      </p:sp>
    </p:spTree>
    <p:extLst>
      <p:ext uri="{BB962C8B-B14F-4D97-AF65-F5344CB8AC3E}">
        <p14:creationId xmlns:p14="http://schemas.microsoft.com/office/powerpoint/2010/main" val="81005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4B06-20DF-4174-9BD9-ECCC49A4435B}"/>
              </a:ext>
            </a:extLst>
          </p:cNvPr>
          <p:cNvSpPr>
            <a:spLocks noGrp="1"/>
          </p:cNvSpPr>
          <p:nvPr>
            <p:ph type="title"/>
          </p:nvPr>
        </p:nvSpPr>
        <p:spPr>
          <a:xfrm>
            <a:off x="1484311" y="0"/>
            <a:ext cx="10018713" cy="1232807"/>
          </a:xfrm>
        </p:spPr>
        <p:txBody>
          <a:bodyPr/>
          <a:lstStyle/>
          <a:p>
            <a:r>
              <a:rPr lang="en-IN" dirty="0"/>
              <a:t>Proposed Solution</a:t>
            </a:r>
          </a:p>
        </p:txBody>
      </p:sp>
      <p:sp>
        <p:nvSpPr>
          <p:cNvPr id="3" name="Content Placeholder 2">
            <a:extLst>
              <a:ext uri="{FF2B5EF4-FFF2-40B4-BE49-F238E27FC236}">
                <a16:creationId xmlns:a16="http://schemas.microsoft.com/office/drawing/2014/main" id="{0DCEBF7E-B528-4C60-BF13-3AD20ABDABAC}"/>
              </a:ext>
            </a:extLst>
          </p:cNvPr>
          <p:cNvSpPr>
            <a:spLocks noGrp="1"/>
          </p:cNvSpPr>
          <p:nvPr>
            <p:ph idx="1"/>
          </p:nvPr>
        </p:nvSpPr>
        <p:spPr>
          <a:xfrm>
            <a:off x="1484310" y="971551"/>
            <a:ext cx="10018713" cy="4819650"/>
          </a:xfrm>
        </p:spPr>
        <p:txBody>
          <a:bodyPr>
            <a:normAutofit/>
          </a:bodyPr>
          <a:lstStyle/>
          <a:p>
            <a:r>
              <a:rPr lang="en-US" dirty="0"/>
              <a:t>The strategies used for popularity prediction are:</a:t>
            </a:r>
          </a:p>
          <a:p>
            <a:pPr marL="0" indent="0">
              <a:buNone/>
            </a:pPr>
            <a:r>
              <a:rPr lang="en-US" dirty="0"/>
              <a:t>1.	EDA and Feature Analysis</a:t>
            </a:r>
          </a:p>
          <a:p>
            <a:pPr marL="0" indent="0">
              <a:buNone/>
            </a:pPr>
            <a:r>
              <a:rPr lang="en-US" dirty="0"/>
              <a:t>2.	Linear Regression – Only selected acoustic features</a:t>
            </a:r>
          </a:p>
          <a:p>
            <a:pPr marL="0" indent="0">
              <a:buNone/>
            </a:pPr>
            <a:r>
              <a:rPr lang="en-US" dirty="0"/>
              <a:t>3.	Linear Regression – Only selected acoustic features and artist information</a:t>
            </a:r>
          </a:p>
          <a:p>
            <a:pPr marL="0" indent="0">
              <a:buNone/>
            </a:pPr>
            <a:r>
              <a:rPr lang="en-US" dirty="0"/>
              <a:t>4.	Linear Regression – All available information</a:t>
            </a:r>
          </a:p>
          <a:p>
            <a:pPr marL="0" indent="0">
              <a:buNone/>
            </a:pPr>
            <a:r>
              <a:rPr lang="en-US" dirty="0"/>
              <a:t>5.	Decision Tree – only selected acoustic features and artist information</a:t>
            </a:r>
          </a:p>
          <a:p>
            <a:pPr marL="0" indent="0">
              <a:buNone/>
            </a:pPr>
            <a:r>
              <a:rPr lang="en-US" dirty="0"/>
              <a:t>6.	Logistic Regression – All available information </a:t>
            </a:r>
          </a:p>
          <a:p>
            <a:pPr marL="0" indent="0">
              <a:buNone/>
            </a:pPr>
            <a:r>
              <a:rPr lang="en-US" dirty="0"/>
              <a:t>7.	Clustering-then-Regression: K-Means Clustering and Decision Tree using only selected acoustic features and artist information</a:t>
            </a:r>
          </a:p>
          <a:p>
            <a:endParaRPr lang="en-IN" dirty="0"/>
          </a:p>
        </p:txBody>
      </p:sp>
    </p:spTree>
    <p:extLst>
      <p:ext uri="{BB962C8B-B14F-4D97-AF65-F5344CB8AC3E}">
        <p14:creationId xmlns:p14="http://schemas.microsoft.com/office/powerpoint/2010/main" val="320441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088B3A-14DF-4B0C-81F9-5F5207462868}"/>
              </a:ext>
            </a:extLst>
          </p:cNvPr>
          <p:cNvSpPr>
            <a:spLocks noGrp="1"/>
          </p:cNvSpPr>
          <p:nvPr>
            <p:ph idx="1"/>
          </p:nvPr>
        </p:nvSpPr>
        <p:spPr>
          <a:xfrm>
            <a:off x="1484313" y="204788"/>
            <a:ext cx="10018712" cy="6653212"/>
          </a:xfrm>
        </p:spPr>
        <p:txBody>
          <a:bodyPr>
            <a:normAutofit/>
          </a:bodyPr>
          <a:lstStyle/>
          <a:p>
            <a:pPr marL="0" indent="0">
              <a:lnSpc>
                <a:spcPct val="106000"/>
              </a:lnSpc>
              <a:spcAft>
                <a:spcPts val="800"/>
              </a:spcAft>
              <a:buNone/>
            </a:pPr>
            <a:r>
              <a:rPr lang="en-IN" sz="1100" b="1" dirty="0">
                <a:effectLst/>
                <a:ea typeface="Calibri" panose="020F0502020204030204" pitchFamily="34" charset="0"/>
                <a:cs typeface="Times New Roman" panose="02020603050405020304" pitchFamily="18" charset="0"/>
              </a:rPr>
              <a:t>Tools used</a:t>
            </a:r>
            <a:endParaRPr lang="en-IN" sz="1100" dirty="0">
              <a:effectLst/>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IN" sz="1100" dirty="0">
                <a:effectLst/>
                <a:ea typeface="Calibri" panose="020F0502020204030204" pitchFamily="34" charset="0"/>
                <a:cs typeface="Times New Roman" panose="02020603050405020304" pitchFamily="18" charset="0"/>
              </a:rPr>
              <a:t>Python</a:t>
            </a:r>
          </a:p>
          <a:p>
            <a:pPr marL="342900" lvl="0" indent="-342900">
              <a:lnSpc>
                <a:spcPct val="106000"/>
              </a:lnSpc>
              <a:buFont typeface="+mj-lt"/>
              <a:buAutoNum type="arabicPeriod"/>
            </a:pPr>
            <a:r>
              <a:rPr lang="en-IN" sz="1100" dirty="0" err="1">
                <a:effectLst/>
                <a:ea typeface="Calibri" panose="020F0502020204030204" pitchFamily="34" charset="0"/>
                <a:cs typeface="Times New Roman" panose="02020603050405020304" pitchFamily="18" charset="0"/>
              </a:rPr>
              <a:t>Jupyter</a:t>
            </a:r>
            <a:r>
              <a:rPr lang="en-IN" sz="1100" dirty="0">
                <a:effectLst/>
                <a:ea typeface="Calibri" panose="020F0502020204030204" pitchFamily="34" charset="0"/>
                <a:cs typeface="Times New Roman" panose="02020603050405020304" pitchFamily="18" charset="0"/>
              </a:rPr>
              <a:t> Notebook</a:t>
            </a:r>
          </a:p>
          <a:p>
            <a:pPr marL="342900" lvl="0" indent="-342900">
              <a:lnSpc>
                <a:spcPct val="106000"/>
              </a:lnSpc>
              <a:buFont typeface="+mj-lt"/>
              <a:buAutoNum type="arabicPeriod"/>
            </a:pPr>
            <a:r>
              <a:rPr lang="en-IN" sz="1100" dirty="0">
                <a:effectLst/>
                <a:ea typeface="Calibri" panose="020F0502020204030204" pitchFamily="34" charset="0"/>
                <a:cs typeface="Times New Roman" panose="02020603050405020304" pitchFamily="18" charset="0"/>
              </a:rPr>
              <a:t>Python Libraries Used:</a:t>
            </a:r>
          </a:p>
          <a:p>
            <a:pPr marL="742950" lvl="1" indent="-285750">
              <a:lnSpc>
                <a:spcPct val="106000"/>
              </a:lnSpc>
              <a:buFont typeface="+mj-lt"/>
              <a:buAutoNum type="alphaLcPeriod"/>
            </a:pPr>
            <a:r>
              <a:rPr lang="en-IN" sz="1100" dirty="0" err="1">
                <a:effectLst/>
                <a:ea typeface="Calibri" panose="020F0502020204030204" pitchFamily="34" charset="0"/>
                <a:cs typeface="Times New Roman" panose="02020603050405020304" pitchFamily="18" charset="0"/>
              </a:rPr>
              <a:t>Numpy</a:t>
            </a:r>
            <a:endParaRPr lang="en-IN" sz="1100" dirty="0">
              <a:effectLst/>
              <a:ea typeface="Calibri" panose="020F0502020204030204" pitchFamily="34" charset="0"/>
              <a:cs typeface="Times New Roman" panose="02020603050405020304" pitchFamily="18" charset="0"/>
            </a:endParaRPr>
          </a:p>
          <a:p>
            <a:pPr marL="742950" lvl="1" indent="-285750">
              <a:lnSpc>
                <a:spcPct val="106000"/>
              </a:lnSpc>
              <a:buFont typeface="+mj-lt"/>
              <a:buAutoNum type="alphaLcPeriod"/>
            </a:pPr>
            <a:r>
              <a:rPr lang="en-IN" sz="1100" dirty="0" err="1">
                <a:effectLst/>
                <a:ea typeface="Calibri" panose="020F0502020204030204" pitchFamily="34" charset="0"/>
                <a:cs typeface="Times New Roman" panose="02020603050405020304" pitchFamily="18" charset="0"/>
              </a:rPr>
              <a:t>Scipy</a:t>
            </a:r>
            <a:endParaRPr lang="en-IN" sz="1100" dirty="0">
              <a:effectLst/>
              <a:ea typeface="Calibri" panose="020F0502020204030204" pitchFamily="34" charset="0"/>
              <a:cs typeface="Times New Roman" panose="02020603050405020304" pitchFamily="18" charset="0"/>
            </a:endParaRPr>
          </a:p>
          <a:p>
            <a:pPr marL="742950" lvl="1" indent="-285750">
              <a:lnSpc>
                <a:spcPct val="106000"/>
              </a:lnSpc>
              <a:buFont typeface="+mj-lt"/>
              <a:buAutoNum type="alphaLcPeriod"/>
            </a:pPr>
            <a:r>
              <a:rPr lang="en-IN" sz="1100" dirty="0">
                <a:effectLst/>
                <a:ea typeface="Calibri" panose="020F0502020204030204" pitchFamily="34" charset="0"/>
                <a:cs typeface="Times New Roman" panose="02020603050405020304" pitchFamily="18" charset="0"/>
              </a:rPr>
              <a:t>Pandas</a:t>
            </a:r>
          </a:p>
          <a:p>
            <a:pPr marL="742950" lvl="1" indent="-285750">
              <a:lnSpc>
                <a:spcPct val="106000"/>
              </a:lnSpc>
              <a:buFont typeface="+mj-lt"/>
              <a:buAutoNum type="alphaLcPeriod"/>
            </a:pPr>
            <a:r>
              <a:rPr lang="en-IN" sz="1100" dirty="0">
                <a:effectLst/>
                <a:ea typeface="Calibri" panose="020F0502020204030204" pitchFamily="34" charset="0"/>
                <a:cs typeface="Times New Roman" panose="02020603050405020304" pitchFamily="18" charset="0"/>
              </a:rPr>
              <a:t>Scikit-learn</a:t>
            </a:r>
          </a:p>
          <a:p>
            <a:pPr marL="742950" lvl="1" indent="-285750">
              <a:lnSpc>
                <a:spcPct val="106000"/>
              </a:lnSpc>
              <a:spcAft>
                <a:spcPts val="800"/>
              </a:spcAft>
              <a:buFont typeface="+mj-lt"/>
              <a:buAutoNum type="alphaLcPeriod"/>
            </a:pPr>
            <a:r>
              <a:rPr lang="en-IN" sz="1100" dirty="0">
                <a:effectLst/>
                <a:ea typeface="Calibri" panose="020F0502020204030204" pitchFamily="34" charset="0"/>
                <a:cs typeface="Times New Roman" panose="02020603050405020304" pitchFamily="18" charset="0"/>
              </a:rPr>
              <a:t>matplotlib</a:t>
            </a:r>
          </a:p>
          <a:p>
            <a:pPr marL="0" indent="0">
              <a:lnSpc>
                <a:spcPct val="106000"/>
              </a:lnSpc>
              <a:spcAft>
                <a:spcPts val="800"/>
              </a:spcAft>
              <a:buNone/>
            </a:pPr>
            <a:r>
              <a:rPr lang="en-IN" sz="1100" b="1" dirty="0">
                <a:effectLst/>
                <a:ea typeface="Calibri" panose="020F0502020204030204" pitchFamily="34" charset="0"/>
                <a:cs typeface="Times New Roman" panose="02020603050405020304" pitchFamily="18" charset="0"/>
              </a:rPr>
              <a:t>Other Tools/Methodologies</a:t>
            </a:r>
            <a:endParaRPr lang="en-IN" sz="1100" dirty="0">
              <a:effectLst/>
              <a:ea typeface="Calibri" panose="020F0502020204030204" pitchFamily="34" charset="0"/>
              <a:cs typeface="Times New Roman" panose="02020603050405020304" pitchFamily="18" charset="0"/>
            </a:endParaRPr>
          </a:p>
          <a:p>
            <a:pPr>
              <a:lnSpc>
                <a:spcPct val="106000"/>
              </a:lnSpc>
              <a:spcAft>
                <a:spcPts val="800"/>
              </a:spcAft>
            </a:pPr>
            <a:r>
              <a:rPr lang="en-IN" sz="1100" b="1" dirty="0">
                <a:effectLst/>
                <a:ea typeface="Calibri" panose="020F0502020204030204" pitchFamily="34" charset="0"/>
                <a:cs typeface="Times New Roman" panose="02020603050405020304" pitchFamily="18" charset="0"/>
              </a:rPr>
              <a:t>	</a:t>
            </a:r>
            <a:r>
              <a:rPr lang="en-IN" sz="1100" dirty="0">
                <a:effectLst/>
                <a:ea typeface="Calibri" panose="020F0502020204030204" pitchFamily="34" charset="0"/>
                <a:cs typeface="Times New Roman" panose="02020603050405020304" pitchFamily="18" charset="0"/>
              </a:rPr>
              <a:t>Some other algorithms that can be used are:</a:t>
            </a:r>
          </a:p>
          <a:p>
            <a:pPr marL="800100" lvl="1" indent="-342900">
              <a:lnSpc>
                <a:spcPct val="106000"/>
              </a:lnSpc>
              <a:buFont typeface="+mj-lt"/>
              <a:buAutoNum type="arabicPeriod"/>
            </a:pPr>
            <a:r>
              <a:rPr lang="en-IN" sz="1100" dirty="0">
                <a:effectLst/>
                <a:ea typeface="Calibri" panose="020F0502020204030204" pitchFamily="34" charset="0"/>
                <a:cs typeface="Times New Roman" panose="02020603050405020304" pitchFamily="18" charset="0"/>
              </a:rPr>
              <a:t>K Nearest Algorithm</a:t>
            </a:r>
          </a:p>
          <a:p>
            <a:pPr marL="800100" lvl="1" indent="-342900">
              <a:lnSpc>
                <a:spcPct val="106000"/>
              </a:lnSpc>
              <a:buFont typeface="+mj-lt"/>
              <a:buAutoNum type="arabicPeriod"/>
            </a:pPr>
            <a:r>
              <a:rPr lang="en-IN" sz="1100" dirty="0">
                <a:effectLst/>
                <a:ea typeface="Calibri" panose="020F0502020204030204" pitchFamily="34" charset="0"/>
                <a:cs typeface="Times New Roman" panose="02020603050405020304" pitchFamily="18" charset="0"/>
              </a:rPr>
              <a:t>Support Vector Machines</a:t>
            </a:r>
          </a:p>
          <a:p>
            <a:pPr marL="800100" lvl="1" indent="-342900">
              <a:lnSpc>
                <a:spcPct val="106000"/>
              </a:lnSpc>
              <a:buFont typeface="+mj-lt"/>
              <a:buAutoNum type="arabicPeriod"/>
            </a:pPr>
            <a:r>
              <a:rPr lang="en-IN" sz="1100" dirty="0">
                <a:effectLst/>
                <a:ea typeface="Calibri" panose="020F0502020204030204" pitchFamily="34" charset="0"/>
                <a:cs typeface="Times New Roman" panose="02020603050405020304" pitchFamily="18" charset="0"/>
              </a:rPr>
              <a:t>Lasso Regression</a:t>
            </a:r>
          </a:p>
          <a:p>
            <a:pPr marL="800100" lvl="1" indent="-342900">
              <a:lnSpc>
                <a:spcPct val="106000"/>
              </a:lnSpc>
              <a:spcAft>
                <a:spcPts val="800"/>
              </a:spcAft>
              <a:buFont typeface="+mj-lt"/>
              <a:buAutoNum type="arabicPeriod"/>
            </a:pPr>
            <a:r>
              <a:rPr lang="en-IN" sz="1100" dirty="0">
                <a:effectLst/>
                <a:ea typeface="Calibri" panose="020F0502020204030204" pitchFamily="34" charset="0"/>
                <a:cs typeface="Times New Roman" panose="02020603050405020304" pitchFamily="18" charset="0"/>
              </a:rPr>
              <a:t>Artificial Neural Networks</a:t>
            </a:r>
          </a:p>
          <a:p>
            <a:pPr>
              <a:lnSpc>
                <a:spcPct val="106000"/>
              </a:lnSpc>
              <a:spcAft>
                <a:spcPts val="800"/>
              </a:spcAft>
            </a:pPr>
            <a:r>
              <a:rPr lang="en-IN" sz="1100" dirty="0">
                <a:effectLst/>
                <a:ea typeface="Calibri" panose="020F0502020204030204" pitchFamily="34" charset="0"/>
                <a:cs typeface="Times New Roman" panose="02020603050405020304" pitchFamily="18" charset="0"/>
              </a:rPr>
              <a:t>	Some other tools that can be used include :</a:t>
            </a:r>
          </a:p>
          <a:p>
            <a:pPr marL="800100" lvl="1" indent="-342900">
              <a:lnSpc>
                <a:spcPct val="106000"/>
              </a:lnSpc>
              <a:buFont typeface="+mj-lt"/>
              <a:buAutoNum type="arabicPeriod"/>
            </a:pPr>
            <a:r>
              <a:rPr lang="en-IN" sz="1100" dirty="0">
                <a:effectLst/>
                <a:ea typeface="Calibri" panose="020F0502020204030204" pitchFamily="34" charset="0"/>
                <a:cs typeface="Times New Roman" panose="02020603050405020304" pitchFamily="18" charset="0"/>
              </a:rPr>
              <a:t>R</a:t>
            </a:r>
          </a:p>
          <a:p>
            <a:pPr marL="800100" lvl="1" indent="-342900">
              <a:lnSpc>
                <a:spcPct val="106000"/>
              </a:lnSpc>
              <a:buFont typeface="+mj-lt"/>
              <a:buAutoNum type="arabicPeriod"/>
            </a:pPr>
            <a:r>
              <a:rPr lang="en-IN" sz="1100" dirty="0">
                <a:effectLst/>
                <a:ea typeface="Calibri" panose="020F0502020204030204" pitchFamily="34" charset="0"/>
                <a:cs typeface="Times New Roman" panose="02020603050405020304" pitchFamily="18" charset="0"/>
              </a:rPr>
              <a:t>TensorFlow</a:t>
            </a:r>
          </a:p>
          <a:p>
            <a:pPr marL="800100" lvl="1" indent="-342900">
              <a:lnSpc>
                <a:spcPct val="106000"/>
              </a:lnSpc>
              <a:buFont typeface="+mj-lt"/>
              <a:buAutoNum type="arabicPeriod"/>
            </a:pPr>
            <a:r>
              <a:rPr lang="en-IN" sz="1100" dirty="0">
                <a:effectLst/>
                <a:ea typeface="Calibri" panose="020F0502020204030204" pitchFamily="34" charset="0"/>
                <a:cs typeface="Times New Roman" panose="02020603050405020304" pitchFamily="18" charset="0"/>
              </a:rPr>
              <a:t>TensorBoard</a:t>
            </a:r>
          </a:p>
          <a:p>
            <a:pPr marL="800100" lvl="1" indent="-342900">
              <a:lnSpc>
                <a:spcPct val="106000"/>
              </a:lnSpc>
              <a:spcAft>
                <a:spcPts val="800"/>
              </a:spcAft>
              <a:buFont typeface="+mj-lt"/>
              <a:buAutoNum type="arabicPeriod"/>
            </a:pPr>
            <a:r>
              <a:rPr lang="en-IN" sz="1100" dirty="0">
                <a:effectLst/>
                <a:ea typeface="Calibri" panose="020F0502020204030204" pitchFamily="34" charset="0"/>
                <a:cs typeface="Times New Roman" panose="02020603050405020304" pitchFamily="18" charset="0"/>
              </a:rPr>
              <a:t>Tableau</a:t>
            </a:r>
          </a:p>
          <a:p>
            <a:endParaRPr lang="en-IN" sz="1100" dirty="0"/>
          </a:p>
        </p:txBody>
      </p:sp>
    </p:spTree>
    <p:extLst>
      <p:ext uri="{BB962C8B-B14F-4D97-AF65-F5344CB8AC3E}">
        <p14:creationId xmlns:p14="http://schemas.microsoft.com/office/powerpoint/2010/main" val="4220825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1016</TotalTime>
  <Words>3676</Words>
  <Application>Microsoft Office PowerPoint</Application>
  <PresentationFormat>Widescreen</PresentationFormat>
  <Paragraphs>504</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Corbel</vt:lpstr>
      <vt:lpstr>MathJax_Main</vt:lpstr>
      <vt:lpstr>MathJax_Math-italic</vt:lpstr>
      <vt:lpstr>Times New Roman</vt:lpstr>
      <vt:lpstr>var(--vscode-editor-font-family)</vt:lpstr>
      <vt:lpstr>Wingdings</vt:lpstr>
      <vt:lpstr>Parallax</vt:lpstr>
      <vt:lpstr>UCS1625 - Foundations of Data Science : Project Work ANALYSIS OF TECHNIQUES FOR POPULARITY PREDICTION OF SPOTIFY TRACKS  </vt:lpstr>
      <vt:lpstr>Problem Statement</vt:lpstr>
      <vt:lpstr>Literature Survey</vt:lpstr>
      <vt:lpstr>Scope</vt:lpstr>
      <vt:lpstr>Dataset Description</vt:lpstr>
      <vt:lpstr>Features of the Dataset</vt:lpstr>
      <vt:lpstr>Features of the Dataset</vt:lpstr>
      <vt:lpstr>Proposed Solution</vt:lpstr>
      <vt:lpstr>PowerPoint Presentation</vt:lpstr>
      <vt:lpstr>EDA</vt:lpstr>
      <vt:lpstr>PowerPoint Presentation</vt:lpstr>
      <vt:lpstr>Oldest and Newest Record</vt:lpstr>
      <vt:lpstr>Time Series Visualizations</vt:lpstr>
      <vt:lpstr>Time Series Visualizations</vt:lpstr>
      <vt:lpstr>Time Series Visualizations</vt:lpstr>
      <vt:lpstr>Rankings</vt:lpstr>
      <vt:lpstr>Rankings Most Popular Song of each year</vt:lpstr>
      <vt:lpstr>Hypothesis Testing  Relationship between the Mode of a song and its Popularity</vt:lpstr>
      <vt:lpstr>PART Approach</vt:lpstr>
      <vt:lpstr>Distribution of the Features</vt:lpstr>
      <vt:lpstr>Distribution of the Features</vt:lpstr>
      <vt:lpstr>Distribution of the Features</vt:lpstr>
      <vt:lpstr>Hypothesis Testing</vt:lpstr>
      <vt:lpstr>Hypothesis Testing</vt:lpstr>
      <vt:lpstr>Performance Metrics</vt:lpstr>
      <vt:lpstr>Results</vt:lpstr>
      <vt:lpstr>PowerPoint Presentation</vt:lpstr>
      <vt:lpstr>PowerPoint Presentation</vt:lpstr>
      <vt:lpstr>Categorical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Clustering-then-Regression: K-Means Clustering and Decision Tree using only selected acoustic features and artist information K-Means Clustering  </vt:lpstr>
      <vt:lpstr>Clustering Results – PCA for Visualization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Aarthi Sathish</dc:creator>
  <cp:lastModifiedBy>Aarthi Sathish</cp:lastModifiedBy>
  <cp:revision>39</cp:revision>
  <dcterms:created xsi:type="dcterms:W3CDTF">2021-04-07T09:34:13Z</dcterms:created>
  <dcterms:modified xsi:type="dcterms:W3CDTF">2021-05-22T13:01:10Z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