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anjith\Downloads\Employee_data%20(Aarthi%20B)%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(Aarthi B) 2.xlsx]ETA!PivotTable1</c:name>
    <c:fmtId val="10"/>
  </c:pivotSource>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2400" dirty="0"/>
              <a:t>Employee's</a:t>
            </a:r>
            <a:r>
              <a:rPr lang="en-US" sz="2400" baseline="0" dirty="0"/>
              <a:t> Turnover Analysis</a:t>
            </a:r>
            <a:endParaRPr lang="en-US" sz="2400" dirty="0"/>
          </a:p>
        </c:rich>
      </c:tx>
      <c:layout>
        <c:manualLayout>
          <c:xMode val="edge"/>
          <c:yMode val="edge"/>
          <c:x val="0.33996387478157281"/>
          <c:y val="3.8618600841479188E-2"/>
        </c:manualLayout>
      </c:layout>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099122100253778"/>
          <c:y val="0.14549728700967665"/>
          <c:w val="0.83422383432564617"/>
          <c:h val="0.67335721754518907"/>
        </c:manualLayout>
      </c:layout>
      <c:bar3DChart>
        <c:barDir val="col"/>
        <c:grouping val="percentStacked"/>
        <c:varyColors val="0"/>
        <c:ser>
          <c:idx val="0"/>
          <c:order val="0"/>
          <c:tx>
            <c:strRef>
              <c:f>ETA!$B$3:$B$4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ETA!$A$5:$A$15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ETA!$B$5:$B$15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0341-4B6B-8412-674F01AF5465}"/>
            </c:ext>
          </c:extLst>
        </c:ser>
        <c:ser>
          <c:idx val="1"/>
          <c:order val="1"/>
          <c:tx>
            <c:strRef>
              <c:f>ETA!$C$3:$C$4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ETA!$A$5:$A$15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ETA!$C$5:$C$15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0341-4B6B-8412-674F01AF5465}"/>
            </c:ext>
          </c:extLst>
        </c:ser>
        <c:ser>
          <c:idx val="2"/>
          <c:order val="2"/>
          <c:tx>
            <c:strRef>
              <c:f>ETA!$D$3:$D$4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ETA!$A$5:$A$15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ETA!$D$5:$D$15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0341-4B6B-8412-674F01AF5465}"/>
            </c:ext>
          </c:extLst>
        </c:ser>
        <c:ser>
          <c:idx val="3"/>
          <c:order val="3"/>
          <c:tx>
            <c:strRef>
              <c:f>ETA!$E$3:$E$4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ETA!$A$5:$A$15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ETA!$E$5:$E$15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0341-4B6B-8412-674F01AF5465}"/>
            </c:ext>
          </c:extLst>
        </c:ser>
        <c:dLbls>
          <c:showLegendKey val="0"/>
          <c:showVal val="0"/>
          <c:showCatName val="0"/>
          <c:showSerName val="0"/>
          <c:showPercent val="0"/>
          <c:showBubbleSize val="0"/>
        </c:dLbls>
        <c:gapWidth val="95"/>
        <c:gapDepth val="95"/>
        <c:shape val="box"/>
        <c:axId val="407596383"/>
        <c:axId val="407601183"/>
        <c:axId val="0"/>
      </c:bar3DChart>
      <c:catAx>
        <c:axId val="4075963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07601183"/>
        <c:crosses val="autoZero"/>
        <c:auto val="1"/>
        <c:lblAlgn val="ctr"/>
        <c:lblOffset val="100"/>
        <c:noMultiLvlLbl val="0"/>
      </c:catAx>
      <c:valAx>
        <c:axId val="407601183"/>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US"/>
                  <a:t>percentage (%)</a:t>
                </a:r>
              </a:p>
            </c:rich>
          </c:tx>
          <c:layout>
            <c:manualLayout>
              <c:xMode val="edge"/>
              <c:yMode val="edge"/>
              <c:x val="7.1717247511086324E-2"/>
              <c:y val="0.37595310143262906"/>
            </c:manualLayout>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07596383"/>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0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3000" y="26207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432040" y="276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14600" y="206498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332277"/>
            <a:ext cx="8610600"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STUDENT NAME: </a:t>
            </a:r>
            <a:r>
              <a:rPr lang="en-US" sz="2000" dirty="0">
                <a:latin typeface="Times New Roman" panose="02020603050405020304" pitchFamily="18" charset="0"/>
                <a:cs typeface="Times New Roman" panose="02020603050405020304" pitchFamily="18" charset="0"/>
              </a:rPr>
              <a:t>AARTHI.B</a:t>
            </a:r>
          </a:p>
          <a:p>
            <a:r>
              <a:rPr lang="en-US" sz="2000" b="1" dirty="0">
                <a:latin typeface="Times New Roman" panose="02020603050405020304" pitchFamily="18" charset="0"/>
                <a:cs typeface="Times New Roman" panose="02020603050405020304" pitchFamily="18" charset="0"/>
              </a:rPr>
              <a:t>REGISTER NO: </a:t>
            </a:r>
            <a:r>
              <a:rPr lang="en-US" sz="2000" dirty="0">
                <a:latin typeface="Times New Roman" panose="02020603050405020304" pitchFamily="18" charset="0"/>
                <a:cs typeface="Times New Roman" panose="02020603050405020304" pitchFamily="18" charset="0"/>
              </a:rPr>
              <a:t>312210735 /7B3B389C5D791FDA2B944304510DAF0C</a:t>
            </a:r>
          </a:p>
          <a:p>
            <a:r>
              <a:rPr lang="en-US" sz="2000" b="1" dirty="0">
                <a:latin typeface="Times New Roman" panose="02020603050405020304" pitchFamily="18" charset="0"/>
                <a:cs typeface="Times New Roman" panose="02020603050405020304" pitchFamily="18" charset="0"/>
              </a:rPr>
              <a:t>DEPARTMENT: </a:t>
            </a:r>
            <a:r>
              <a:rPr lang="en-US" sz="2000" dirty="0">
                <a:latin typeface="Times New Roman" panose="02020603050405020304" pitchFamily="18" charset="0"/>
                <a:cs typeface="Times New Roman" panose="02020603050405020304" pitchFamily="18" charset="0"/>
              </a:rPr>
              <a:t>BCOM (ACCOUNTING AND FINANCE)</a:t>
            </a:r>
          </a:p>
          <a:p>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BHAKTAVATSALAM MEMORIAL COLLEGE FOR WOMEN</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291146"/>
            <a:ext cx="8861425" cy="6022803"/>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imes New Roman" panose="02020603050405020304" pitchFamily="18" charset="0"/>
                <a:cs typeface="Times New Roman" panose="02020603050405020304" pitchFamily="18" charset="0"/>
              </a:rPr>
              <a:t>M</a:t>
            </a:r>
            <a:r>
              <a:rPr lang="en-US" sz="2400" b="1" u="sng" spc="15" dirty="0">
                <a:latin typeface="Times New Roman" panose="02020603050405020304" pitchFamily="18" charset="0"/>
                <a:cs typeface="Times New Roman" panose="02020603050405020304" pitchFamily="18" charset="0"/>
              </a:rPr>
              <a:t>odelling</a:t>
            </a:r>
            <a:endParaRPr lang="en-US" sz="2400" b="1" u="sng"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0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US" sz="2000" b="1" dirty="0">
                <a:latin typeface="Times New Roman" panose="02020603050405020304" pitchFamily="18" charset="0"/>
                <a:cs typeface="Times New Roman" panose="02020603050405020304" pitchFamily="18" charset="0"/>
              </a:rPr>
              <a:t>Gathering and Compiling Data:</a:t>
            </a:r>
            <a:r>
              <a:rPr lang="en-US" sz="2000" dirty="0">
                <a:latin typeface="Times New Roman" panose="02020603050405020304" pitchFamily="18" charset="0"/>
                <a:cs typeface="Times New Roman" panose="02020603050405020304" pitchFamily="18" charset="0"/>
              </a:rPr>
              <a:t> In this  context of employee turnover analysis involves collecting employee’s-related data from various sources such  databases, employee records and surveys. This data typically includes details such as employee ID, department, date of hire, date of exit, reasons for leaving, performance ratings, and demographic information (age, gender, etc.).</a:t>
            </a:r>
          </a:p>
          <a:p>
            <a:pPr marL="12700">
              <a:lnSpc>
                <a:spcPct val="100000"/>
              </a:lnSpc>
              <a:spcBef>
                <a:spcPts val="105"/>
              </a:spcBef>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Refinement and Preprocessing</a:t>
            </a:r>
            <a:r>
              <a:rPr lang="en-US" sz="2000" dirty="0">
                <a:latin typeface="Times New Roman" panose="02020603050405020304" pitchFamily="18" charset="0"/>
                <a:cs typeface="Times New Roman" panose="02020603050405020304" pitchFamily="18" charset="0"/>
              </a:rPr>
              <a:t>:  After the above process gets over  we have to start cleaning, transforming, and organizing the gathered data to ensure accuracy and consistency. This step is crucial for eliminating any inaccuracies, such as missing, duplicate, or inconsistent entries in analysis. It includes:</a:t>
            </a:r>
          </a:p>
          <a:p>
            <a:pPr>
              <a:buFont typeface="+mj-lt"/>
              <a:buAutoNum type="arabicPeriod"/>
            </a:pPr>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Removing errors, correcting inconsistencies, and handling missing values by either filling them, filtering them, or using statistical methods.</a:t>
            </a:r>
          </a:p>
          <a:p>
            <a:pPr>
              <a:buFont typeface="+mj-lt"/>
              <a:buAutoNum type="arabicPeriod"/>
            </a:pPr>
            <a:r>
              <a:rPr lang="en-US" sz="2000" b="1" dirty="0">
                <a:latin typeface="Times New Roman" panose="02020603050405020304" pitchFamily="18" charset="0"/>
                <a:cs typeface="Times New Roman" panose="02020603050405020304" pitchFamily="18" charset="0"/>
              </a:rPr>
              <a:t>Data Transformation:</a:t>
            </a:r>
            <a:r>
              <a:rPr lang="en-US" sz="2000" dirty="0">
                <a:latin typeface="Times New Roman" panose="02020603050405020304" pitchFamily="18" charset="0"/>
                <a:cs typeface="Times New Roman" panose="02020603050405020304" pitchFamily="18" charset="0"/>
              </a:rPr>
              <a:t> Converting data into a usable format, such as converting date formats or categorizing reasons for turnover into predefined groups (e.g., voluntary, involuntary, retirement).</a:t>
            </a:r>
          </a:p>
          <a:p>
            <a:pPr>
              <a:buFont typeface="+mj-lt"/>
              <a:buAutoNum type="arabicPeriod"/>
            </a:pPr>
            <a:r>
              <a:rPr lang="en-US" sz="2000" b="1" dirty="0">
                <a:latin typeface="Times New Roman" panose="02020603050405020304" pitchFamily="18" charset="0"/>
                <a:cs typeface="Times New Roman" panose="02020603050405020304" pitchFamily="18" charset="0"/>
              </a:rPr>
              <a:t>Data Normalization:</a:t>
            </a:r>
            <a:r>
              <a:rPr lang="en-US" sz="2000" dirty="0">
                <a:latin typeface="Times New Roman" panose="02020603050405020304" pitchFamily="18" charset="0"/>
                <a:cs typeface="Times New Roman" panose="02020603050405020304" pitchFamily="18" charset="0"/>
              </a:rPr>
              <a:t> Ensuring that data is consistent across all records, such as standardizing names of departments, positions, or reasons for leaving.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7E876-1402-9BB8-48C3-BE7E3080AFE2}"/>
              </a:ext>
            </a:extLst>
          </p:cNvPr>
          <p:cNvSpPr txBox="1"/>
          <p:nvPr/>
        </p:nvSpPr>
        <p:spPr>
          <a:xfrm>
            <a:off x="381000" y="304801"/>
            <a:ext cx="8772939" cy="5670783"/>
          </a:xfrm>
          <a:prstGeom prst="rect">
            <a:avLst/>
          </a:prstGeom>
          <a:noFill/>
        </p:spPr>
        <p:txBody>
          <a:bodyPr wrap="square">
            <a:spAutoFit/>
          </a:bodyPr>
          <a:lstStyle/>
          <a:p>
            <a:pPr>
              <a:buFont typeface="+mj-lt"/>
              <a:buAutoNum type="arabicPeriod"/>
            </a:pPr>
            <a:r>
              <a:rPr lang="en-US" sz="2000" b="1" dirty="0">
                <a:latin typeface="Times New Roman" panose="02020603050405020304" pitchFamily="18" charset="0"/>
                <a:cs typeface="Times New Roman" panose="02020603050405020304" pitchFamily="18" charset="0"/>
              </a:rPr>
              <a:t>Data Enrichment:</a:t>
            </a:r>
            <a:r>
              <a:rPr lang="en-US" sz="2000" dirty="0">
                <a:latin typeface="Times New Roman" panose="02020603050405020304" pitchFamily="18" charset="0"/>
                <a:cs typeface="Times New Roman" panose="02020603050405020304" pitchFamily="18" charset="0"/>
              </a:rPr>
              <a:t> Adding relevant information that may not be directly collected but is useful for deeper analysis, like calculating tenure from the date of hire and exit or identifying high-risk departments with higher turnover rates.</a:t>
            </a:r>
          </a:p>
          <a:p>
            <a:endParaRPr lang="en-US" sz="2000"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US" sz="2000" b="1" dirty="0">
                <a:latin typeface="Times New Roman" panose="02020603050405020304" pitchFamily="18" charset="0"/>
                <a:cs typeface="Times New Roman" panose="02020603050405020304" pitchFamily="18" charset="0"/>
              </a:rPr>
              <a:t>Methods and Approaches</a:t>
            </a:r>
            <a:r>
              <a:rPr lang="en-US" sz="2000" dirty="0">
                <a:latin typeface="Times New Roman" panose="02020603050405020304" pitchFamily="18" charset="0"/>
                <a:cs typeface="Times New Roman" panose="02020603050405020304" pitchFamily="18" charset="0"/>
              </a:rPr>
              <a:t>: In this step employee turnover analysis refer to the various statistical, analytical, and modeling techniques such as IFS condition, conditional formatting, filtering etc. were  used to examine employee turnover data to identify patterns and potential solutions. This involves employing a range of quantitative and qualitative methods to derive insights about the factors which contribute to higher turnover rates.</a:t>
            </a:r>
          </a:p>
          <a:p>
            <a:pPr marL="12700">
              <a:lnSpc>
                <a:spcPct val="100000"/>
              </a:lnSpc>
              <a:spcBef>
                <a:spcPts val="105"/>
              </a:spcBef>
            </a:pPr>
            <a:r>
              <a:rPr lang="en-US" sz="2000" dirty="0">
                <a:latin typeface="Times New Roman" panose="02020603050405020304" pitchFamily="18" charset="0"/>
                <a:cs typeface="Times New Roman" panose="02020603050405020304" pitchFamily="18" charset="0"/>
              </a:rPr>
              <a:t> </a:t>
            </a:r>
          </a:p>
          <a:p>
            <a:pPr marL="12700">
              <a:lnSpc>
                <a:spcPct val="100000"/>
              </a:lnSpc>
              <a:spcBef>
                <a:spcPts val="105"/>
              </a:spcBef>
            </a:pPr>
            <a:r>
              <a:rPr lang="en-US" sz="2000" b="1" dirty="0">
                <a:latin typeface="Times New Roman" panose="02020603050405020304" pitchFamily="18" charset="0"/>
                <a:cs typeface="Times New Roman" panose="02020603050405020304" pitchFamily="18" charset="0"/>
              </a:rPr>
              <a:t>Outcome Tools and Solutions</a:t>
            </a:r>
            <a:r>
              <a:rPr lang="en-US" sz="2000" dirty="0">
                <a:latin typeface="Times New Roman" panose="02020603050405020304" pitchFamily="18" charset="0"/>
                <a:cs typeface="Times New Roman" panose="02020603050405020304" pitchFamily="18" charset="0"/>
              </a:rPr>
              <a:t>: In this context of employee turnover analysis refer to the software frameworks such as pivot table, charts, graphs and strategies that are developed and implemented based on analytical insights to manage  turnover rates and improve employee retention. These tools and solutions are designed to provide actionable outcomes from the analysis, enabling organizations to make data-driven decisions. </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7626" y="536475"/>
            <a:ext cx="1835468" cy="1921680"/>
          </a:xfrm>
          <a:prstGeom prst="rect">
            <a:avLst/>
          </a:prstGeom>
        </p:spPr>
        <p:txBody>
          <a:bodyPr vert="horz" wrap="square" lIns="0" tIns="13335" rIns="0" bIns="0" rtlCol="0">
            <a:spAutoFit/>
          </a:bodyPr>
          <a:lstStyle/>
          <a:p>
            <a:pPr marL="12700">
              <a:lnSpc>
                <a:spcPct val="100000"/>
              </a:lnSpc>
              <a:spcBef>
                <a:spcPts val="105"/>
              </a:spcBef>
            </a:pPr>
            <a:r>
              <a:rPr sz="2400" dirty="0">
                <a:latin typeface="Times New Roman" panose="02020603050405020304" pitchFamily="18" charset="0"/>
                <a:cs typeface="Times New Roman" panose="02020603050405020304" pitchFamily="18" charset="0"/>
              </a:rPr>
              <a:t>R</a:t>
            </a:r>
            <a:r>
              <a:rPr lang="en-US" sz="2400" spc="-40" dirty="0">
                <a:latin typeface="Times New Roman" panose="02020603050405020304" pitchFamily="18" charset="0"/>
                <a:cs typeface="Times New Roman" panose="02020603050405020304" pitchFamily="18" charset="0"/>
              </a:rPr>
              <a:t>esults</a:t>
            </a:r>
            <a:br>
              <a:rPr lang="en-US"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318A28F-369B-E4C9-D9F5-F112BED0314C}"/>
              </a:ext>
            </a:extLst>
          </p:cNvPr>
          <p:cNvGraphicFramePr>
            <a:graphicFrameLocks noChangeAspect="1"/>
          </p:cNvGraphicFramePr>
          <p:nvPr>
            <p:extLst>
              <p:ext uri="{D42A27DB-BD31-4B8C-83A1-F6EECF244321}">
                <p14:modId xmlns:p14="http://schemas.microsoft.com/office/powerpoint/2010/main" val="2599716950"/>
              </p:ext>
            </p:extLst>
          </p:nvPr>
        </p:nvGraphicFramePr>
        <p:xfrm>
          <a:off x="381000" y="1107975"/>
          <a:ext cx="8332796" cy="478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1600200"/>
            <a:ext cx="8769668" cy="2954655"/>
          </a:xfrm>
        </p:spPr>
        <p:txBody>
          <a:bodyPr/>
          <a:lstStyle/>
          <a:p>
            <a:r>
              <a:rPr lang="en-US" sz="2400" dirty="0">
                <a:latin typeface="Times New Roman" panose="02020603050405020304" pitchFamily="18" charset="0"/>
                <a:cs typeface="Times New Roman" panose="02020603050405020304" pitchFamily="18" charset="0"/>
              </a:rPr>
              <a:t>Conclusion</a:t>
            </a:r>
            <a:br>
              <a:rPr lang="en-US" sz="44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The conclusion of an employee turnover analysis in excel typically highlights the key findings such as the main reasons for employee departures, departments with high turnover rates, and trends over time. It provides actionable recommendations for reducing turnover, such as improving management  practices, enhancing employee engagement or adjusting compensation strategies to retain talent.  </a:t>
            </a: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7450888" y="17428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8224868" y="216670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549587" y="1295400"/>
            <a:ext cx="48990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433742" y="3100991"/>
            <a:ext cx="7008398" cy="584775"/>
          </a:xfrm>
          <a:prstGeom prst="rect">
            <a:avLst/>
          </a:prstGeom>
          <a:noFill/>
        </p:spPr>
        <p:txBody>
          <a:bodyPr wrap="square" rtlCol="0">
            <a:spAutoFit/>
          </a:bodyPr>
          <a:lstStyle/>
          <a:p>
            <a:r>
              <a:rPr lang="en-US" sz="3200"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25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43826" y="-5080"/>
            <a:ext cx="4785512"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663477" y="918347"/>
            <a:ext cx="2357120" cy="382797"/>
          </a:xfrm>
          <a:prstGeom prst="rect">
            <a:avLst/>
          </a:prstGeom>
        </p:spPr>
        <p:txBody>
          <a:bodyPr vert="horz" wrap="square" lIns="0" tIns="13335" rIns="0" bIns="0" rtlCol="0">
            <a:spAutoFit/>
          </a:bodyPr>
          <a:lstStyle/>
          <a:p>
            <a:pPr marL="12700">
              <a:lnSpc>
                <a:spcPct val="100000"/>
              </a:lnSpc>
              <a:spcBef>
                <a:spcPts val="105"/>
              </a:spcBef>
            </a:pPr>
            <a:r>
              <a:rPr sz="2400" spc="25" dirty="0">
                <a:latin typeface="Times New Roman" panose="02020603050405020304" pitchFamily="18" charset="0"/>
                <a:cs typeface="Times New Roman" panose="02020603050405020304" pitchFamily="18" charset="0"/>
              </a:rPr>
              <a:t>A</a:t>
            </a:r>
            <a:r>
              <a:rPr lang="en-US" sz="2400" spc="-5" dirty="0">
                <a:latin typeface="Times New Roman" panose="02020603050405020304" pitchFamily="18" charset="0"/>
                <a:cs typeface="Times New Roman" panose="02020603050405020304" pitchFamily="18" charset="0"/>
              </a:rPr>
              <a:t>genda</a:t>
            </a:r>
            <a:endParaRPr sz="2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84720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7352216">
            <a:off x="6554905" y="-3979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2802" y="2270505"/>
            <a:ext cx="7538403" cy="325602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lang="en-US" sz="2400" spc="-20" dirty="0">
                <a:latin typeface="Times New Roman" panose="02020603050405020304" pitchFamily="18" charset="0"/>
                <a:cs typeface="Times New Roman" panose="02020603050405020304" pitchFamily="18" charset="0"/>
              </a:rPr>
              <a:t>Problem Statement</a:t>
            </a:r>
            <a:br>
              <a:rPr lang="en-US" sz="2800" spc="-20" dirty="0">
                <a:latin typeface="Times New Roman" panose="02020603050405020304" pitchFamily="18" charset="0"/>
                <a:cs typeface="Times New Roman" panose="02020603050405020304" pitchFamily="18" charset="0"/>
              </a:rPr>
            </a:br>
            <a:br>
              <a:rPr lang="en-US" sz="2000" spc="10" dirty="0"/>
            </a:br>
            <a:r>
              <a:rPr lang="en-US" sz="2000" b="0" spc="10" dirty="0">
                <a:latin typeface="Times New Roman" panose="02020603050405020304" pitchFamily="18" charset="0"/>
                <a:cs typeface="Times New Roman" panose="02020603050405020304" pitchFamily="18" charset="0"/>
              </a:rPr>
              <a:t>Employee turnover analysis is essential because it helps to identify the reasons behind employee departures, allowing organization to address underlying issues such as job dissatisfaction ,poor management or inadequate compensation. By understanding these factors companies can develop their strategies to improve employee retention and maintain a more stable, experienced workforce.</a:t>
            </a:r>
            <a:br>
              <a:rPr lang="en-US" sz="4250" spc="10" dirty="0"/>
            </a:br>
            <a:endParaRPr lang="en-US"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1059469"/>
            <a:ext cx="7261225" cy="3217547"/>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2400" spc="5" dirty="0">
                <a:latin typeface="Times New Roman" panose="02020603050405020304" pitchFamily="18" charset="0"/>
                <a:cs typeface="Times New Roman" panose="02020603050405020304" pitchFamily="18" charset="0"/>
              </a:rPr>
              <a:t>P</a:t>
            </a:r>
            <a:r>
              <a:rPr lang="en-US" sz="2400" spc="5" dirty="0">
                <a:latin typeface="Times New Roman" panose="02020603050405020304" pitchFamily="18" charset="0"/>
                <a:cs typeface="Times New Roman" panose="02020603050405020304" pitchFamily="18" charset="0"/>
              </a:rPr>
              <a:t>roject </a:t>
            </a:r>
            <a:r>
              <a:rPr sz="2400" spc="-20" dirty="0">
                <a:latin typeface="Times New Roman" panose="02020603050405020304" pitchFamily="18" charset="0"/>
                <a:cs typeface="Times New Roman" panose="02020603050405020304" pitchFamily="18" charset="0"/>
              </a:rPr>
              <a:t>O</a:t>
            </a:r>
            <a:r>
              <a:rPr lang="en-US" sz="2400" spc="-20" dirty="0">
                <a:latin typeface="Times New Roman" panose="02020603050405020304" pitchFamily="18" charset="0"/>
                <a:cs typeface="Times New Roman" panose="02020603050405020304" pitchFamily="18" charset="0"/>
              </a:rPr>
              <a:t>verview</a:t>
            </a:r>
            <a:br>
              <a:rPr lang="en-US" sz="2000" spc="-20" dirty="0">
                <a:latin typeface="Times New Roman" panose="02020603050405020304" pitchFamily="18" charset="0"/>
                <a:cs typeface="Times New Roman" panose="02020603050405020304" pitchFamily="18" charset="0"/>
              </a:rPr>
            </a:br>
            <a:br>
              <a:rPr lang="en-US" sz="200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Employee turnover analysis in excel involves using spreadsheets to track and analyze employee departure data. This process typically includes calculating turnover rates, identifying patterns or trends, and visualizing the data through charts and graphs. Excels function and pivot tables can help break down turnover by providing actionable insights to improve employee retention.</a:t>
            </a:r>
            <a:br>
              <a:rPr lang="en-US" sz="2000" spc="-20" dirty="0">
                <a:latin typeface="Times New Roman" panose="02020603050405020304" pitchFamily="18" charset="0"/>
                <a:cs typeface="Times New Roman" panose="02020603050405020304" pitchFamily="18" charset="0"/>
              </a:rPr>
            </a:br>
            <a:br>
              <a:rPr lang="en-IN" sz="2000" spc="-2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8200" y="1981200"/>
            <a:ext cx="8368348" cy="2109552"/>
          </a:xfrm>
          <a:prstGeom prst="rect">
            <a:avLst/>
          </a:prstGeom>
        </p:spPr>
        <p:txBody>
          <a:bodyPr vert="horz" wrap="square" lIns="0" tIns="16510" rIns="0" bIns="0" rtlCol="0">
            <a:spAutoFit/>
          </a:bodyPr>
          <a:lstStyle/>
          <a:p>
            <a:pPr marL="12700">
              <a:lnSpc>
                <a:spcPct val="100000"/>
              </a:lnSpc>
              <a:spcBef>
                <a:spcPts val="130"/>
              </a:spcBef>
            </a:pPr>
            <a:r>
              <a:rPr sz="2400" spc="25" dirty="0">
                <a:latin typeface="Times New Roman" panose="02020603050405020304" pitchFamily="18" charset="0"/>
                <a:cs typeface="Times New Roman" panose="02020603050405020304" pitchFamily="18" charset="0"/>
              </a:rPr>
              <a:t>W</a:t>
            </a:r>
            <a:r>
              <a:rPr lang="en-US" sz="2400" spc="-20" dirty="0">
                <a:latin typeface="Times New Roman" panose="02020603050405020304" pitchFamily="18" charset="0"/>
                <a:cs typeface="Times New Roman" panose="02020603050405020304" pitchFamily="18" charset="0"/>
              </a:rPr>
              <a:t>ho are the end users</a:t>
            </a:r>
            <a:r>
              <a:rPr sz="2400" spc="5" dirty="0">
                <a:latin typeface="Times New Roman" panose="02020603050405020304" pitchFamily="18" charset="0"/>
                <a:cs typeface="Times New Roman" panose="02020603050405020304" pitchFamily="18" charset="0"/>
              </a:rPr>
              <a:t>?</a:t>
            </a:r>
            <a:br>
              <a:rPr lang="en-US" sz="2800" spc="5" dirty="0">
                <a:latin typeface="Times New Roman" panose="02020603050405020304" pitchFamily="18" charset="0"/>
                <a:cs typeface="Times New Roman" panose="02020603050405020304" pitchFamily="18" charset="0"/>
              </a:rPr>
            </a:br>
            <a:br>
              <a:rPr lang="en-US" sz="2800" spc="5" dirty="0">
                <a:latin typeface="Times New Roman" panose="02020603050405020304" pitchFamily="18" charset="0"/>
                <a:cs typeface="Times New Roman" panose="02020603050405020304" pitchFamily="18" charset="0"/>
              </a:rPr>
            </a:br>
            <a:r>
              <a:rPr lang="en-IN" sz="2000" b="0" spc="5" dirty="0">
                <a:latin typeface="Times New Roman" panose="02020603050405020304" pitchFamily="18" charset="0"/>
                <a:cs typeface="Times New Roman" panose="02020603050405020304" pitchFamily="18" charset="0"/>
              </a:rPr>
              <a:t>The end users of employee turnover analysis are primarily HR professionals, managers, production department employers and organizational leaders. They use this analysis to make informed decision about workforce management, retention strategies, and improve overall employee satisfaction.</a:t>
            </a:r>
            <a:endParaRPr sz="32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0200" y="0"/>
            <a:ext cx="2971800" cy="3248025"/>
          </a:xfrm>
          <a:prstGeom prst="rect">
            <a:avLst/>
          </a:prstGeom>
        </p:spPr>
      </p:pic>
      <p:sp>
        <p:nvSpPr>
          <p:cNvPr id="3" name="object 3"/>
          <p:cNvSpPr/>
          <p:nvPr/>
        </p:nvSpPr>
        <p:spPr>
          <a:xfrm>
            <a:off x="6037193" y="563507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6705600" y="586367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4" y="765727"/>
            <a:ext cx="7705725" cy="5491888"/>
          </a:xfrm>
          <a:prstGeom prst="rect">
            <a:avLst/>
          </a:prstGeom>
        </p:spPr>
        <p:txBody>
          <a:bodyPr vert="horz" wrap="square" lIns="0" tIns="13335" rIns="0" bIns="0" rtlCol="0">
            <a:spAutoFit/>
          </a:bodyPr>
          <a:lstStyle/>
          <a:p>
            <a:pPr marL="12700" algn="l">
              <a:lnSpc>
                <a:spcPct val="100000"/>
              </a:lnSpc>
              <a:spcBef>
                <a:spcPts val="105"/>
              </a:spcBef>
            </a:pPr>
            <a:r>
              <a:rPr lang="en-IN" sz="2400" dirty="0">
                <a:latin typeface="Times New Roman" panose="02020603050405020304" pitchFamily="18" charset="0"/>
                <a:cs typeface="Times New Roman" panose="02020603050405020304" pitchFamily="18" charset="0"/>
              </a:rPr>
              <a:t>Our solution and its value proportion </a:t>
            </a:r>
            <a:br>
              <a:rPr lang="en-IN" sz="24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While analysing the employee turnover in excel sheet I use    </a:t>
            </a:r>
            <a:br>
              <a:rPr lang="en-IN" sz="2000" b="0" dirty="0">
                <a:latin typeface="Times New Roman" panose="02020603050405020304" pitchFamily="18" charset="0"/>
                <a:cs typeface="Times New Roman" panose="02020603050405020304" pitchFamily="18" charset="0"/>
              </a:rPr>
            </a:br>
            <a:br>
              <a:rPr lang="en-IN" sz="2000" b="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Filtering – </a:t>
            </a:r>
            <a:r>
              <a:rPr lang="en-IN" sz="2000" b="0" dirty="0">
                <a:latin typeface="Times New Roman" panose="02020603050405020304" pitchFamily="18" charset="0"/>
                <a:cs typeface="Times New Roman" panose="02020603050405020304" pitchFamily="18" charset="0"/>
              </a:rPr>
              <a:t>This option is used to remove missing values. </a:t>
            </a:r>
            <a:br>
              <a:rPr lang="en-IN" sz="2000" b="0" dirty="0">
                <a:latin typeface="Times New Roman" panose="02020603050405020304" pitchFamily="18" charset="0"/>
                <a:cs typeface="Times New Roman" panose="02020603050405020304" pitchFamily="18" charset="0"/>
              </a:rPr>
            </a:br>
            <a:br>
              <a:rPr lang="en-IN" sz="2000" b="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Conditional formatting – </a:t>
            </a:r>
            <a:r>
              <a:rPr lang="en-IN" sz="2000" b="0" dirty="0">
                <a:latin typeface="Times New Roman" panose="02020603050405020304" pitchFamily="18" charset="0"/>
                <a:cs typeface="Times New Roman" panose="02020603050405020304" pitchFamily="18" charset="0"/>
              </a:rPr>
              <a:t>This option is used to  highlight the blank values. </a:t>
            </a:r>
            <a:br>
              <a:rPr lang="en-IN" sz="2000" b="0" dirty="0">
                <a:latin typeface="Times New Roman" panose="02020603050405020304" pitchFamily="18" charset="0"/>
                <a:cs typeface="Times New Roman" panose="02020603050405020304" pitchFamily="18" charset="0"/>
              </a:rPr>
            </a:br>
            <a:br>
              <a:rPr lang="en-IN" sz="2000" b="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Pivot table – </a:t>
            </a:r>
            <a:r>
              <a:rPr lang="en-IN" sz="2000" b="0" dirty="0">
                <a:latin typeface="Times New Roman" panose="02020603050405020304" pitchFamily="18" charset="0"/>
                <a:cs typeface="Times New Roman" panose="02020603050405020304" pitchFamily="18" charset="0"/>
              </a:rPr>
              <a:t>This option is used to prepare a summary for the employee’s data .</a:t>
            </a:r>
            <a:br>
              <a:rPr lang="en-IN" sz="2000" b="0" dirty="0">
                <a:latin typeface="Times New Roman" panose="02020603050405020304" pitchFamily="18" charset="0"/>
                <a:cs typeface="Times New Roman" panose="02020603050405020304" pitchFamily="18" charset="0"/>
              </a:rPr>
            </a:br>
            <a:br>
              <a:rPr lang="en-IN" sz="2000" b="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Chart-</a:t>
            </a:r>
            <a:r>
              <a:rPr lang="en-IN" sz="2000" b="0" dirty="0">
                <a:latin typeface="Times New Roman" panose="02020603050405020304" pitchFamily="18" charset="0"/>
                <a:cs typeface="Times New Roman" panose="02020603050405020304" pitchFamily="18" charset="0"/>
              </a:rPr>
              <a:t> This option is used to visualize the summary of the employee’s turnover.                      </a:t>
            </a:r>
            <a:br>
              <a:rPr lang="en-IN" sz="2000" b="0" dirty="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br>
              <a:rPr lang="en-IN" sz="3600" b="0" dirty="0"/>
            </a:br>
            <a:endParaRPr sz="36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1219200"/>
            <a:ext cx="8388667" cy="3693319"/>
          </a:xfrm>
        </p:spPr>
        <p:txBody>
          <a:bodyPr/>
          <a:lstStyle/>
          <a:p>
            <a:pPr algn="l"/>
            <a:r>
              <a:rPr lang="en-IN" sz="2400" dirty="0">
                <a:latin typeface="Times New Roman" panose="02020603050405020304" pitchFamily="18" charset="0"/>
                <a:cs typeface="Times New Roman" panose="02020603050405020304" pitchFamily="18" charset="0"/>
              </a:rPr>
              <a:t>Dataset Description</a:t>
            </a:r>
            <a:br>
              <a:rPr lang="en-IN" sz="2800" dirty="0">
                <a:latin typeface="Times New Roman" panose="02020603050405020304" pitchFamily="18" charset="0"/>
                <a:cs typeface="Times New Roman" panose="02020603050405020304" pitchFamily="18" charset="0"/>
              </a:rPr>
            </a:br>
            <a:br>
              <a:rPr lang="en-IN" sz="2400" dirty="0"/>
            </a:br>
            <a:r>
              <a:rPr lang="en-IN" sz="2400" b="0" dirty="0">
                <a:latin typeface="Times New Roman" panose="02020603050405020304" pitchFamily="18" charset="0"/>
                <a:cs typeface="Times New Roman" panose="02020603050405020304" pitchFamily="18" charset="0"/>
              </a:rPr>
              <a:t>I used the employee dataset which is taken from the Kaggle and it contains 26 features but I used 12 features for my employee turnover analysis. The features are emp id-numerical, first name-character, last name-character, start date-numerical, exit date-numerical, title-character, business unit-character, termination-character, termination description-character, department-character, gender-character,  performance score-character, current employee rating-numerical.  </a:t>
            </a: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2597" y="1447800"/>
            <a:ext cx="7718425" cy="1309333"/>
          </a:xfrm>
          <a:prstGeom prst="rect">
            <a:avLst/>
          </a:prstGeom>
        </p:spPr>
        <p:txBody>
          <a:bodyPr vert="horz" wrap="square" lIns="0" tIns="16510" rIns="0" bIns="0" rtlCol="0">
            <a:spAutoFit/>
          </a:bodyPr>
          <a:lstStyle/>
          <a:p>
            <a:pPr marL="12700">
              <a:lnSpc>
                <a:spcPct val="100000"/>
              </a:lnSpc>
              <a:spcBef>
                <a:spcPts val="130"/>
              </a:spcBef>
            </a:pPr>
            <a:r>
              <a:rPr sz="2400" spc="15"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a:t>
            </a:r>
            <a:r>
              <a:rPr sz="2400" spc="10" dirty="0">
                <a:latin typeface="Times New Roman" panose="02020603050405020304" pitchFamily="18" charset="0"/>
                <a:cs typeface="Times New Roman" panose="02020603050405020304" pitchFamily="18" charset="0"/>
              </a:rPr>
              <a:t>WOW</a:t>
            </a:r>
            <a:r>
              <a:rPr lang="en-US" sz="2400" spc="10" dirty="0">
                <a:latin typeface="Times New Roman" panose="02020603050405020304" pitchFamily="18" charset="0"/>
                <a:cs typeface="Times New Roman" panose="02020603050405020304" pitchFamily="18" charset="0"/>
              </a:rPr>
              <a:t>"</a:t>
            </a:r>
            <a:r>
              <a:rPr sz="2400" spc="8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OUR</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SOLUTION</a:t>
            </a:r>
            <a:br>
              <a:rPr lang="en-US" sz="2800" spc="20" dirty="0">
                <a:latin typeface="Times New Roman" panose="02020603050405020304" pitchFamily="18" charset="0"/>
                <a:cs typeface="Times New Roman" panose="02020603050405020304" pitchFamily="18" charset="0"/>
              </a:rPr>
            </a:b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In my employee turnover analysis I used an “IFS” condition in the current employee rating cell for changing the numerical data into character. </a:t>
            </a:r>
            <a:endParaRPr sz="4250" b="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357</TotalTime>
  <Words>893</Words>
  <Application>Microsoft Office PowerPoint</Application>
  <PresentationFormat>Widescreen</PresentationFormat>
  <Paragraphs>54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Roboto</vt:lpstr>
      <vt:lpstr>Times New Roman</vt:lpstr>
      <vt:lpstr>Trebuchet MS</vt:lpstr>
      <vt:lpstr>Office Theme</vt:lpstr>
      <vt:lpstr>Employee Data Analysis using Excel  </vt:lpstr>
      <vt:lpstr>PROJECT TITLE</vt:lpstr>
      <vt:lpstr>Agenda</vt:lpstr>
      <vt:lpstr>Problem Statement  Employee turnover analysis is essential because it helps to identify the reasons behind employee departures, allowing organization to address underlying issues such as job dissatisfaction ,poor management or inadequate compensation. By understanding these factors companies can develop their strategies to improve employee retention and maintain a more stable, experienced workforce. </vt:lpstr>
      <vt:lpstr>Project Overview  Employee turnover analysis in excel involves using spreadsheets to track and analyze employee departure data. This process typically includes calculating turnover rates, identifying patterns or trends, and visualizing the data through charts and graphs. Excels function and pivot tables can help break down turnover by providing actionable insights to improve employee retention.  </vt:lpstr>
      <vt:lpstr>Who are the end users?  The end users of employee turnover analysis are primarily HR professionals, managers, production department employers and organizational leaders. They use this analysis to make informed decision about workforce management, retention strategies, and improve overall employee satisfaction.</vt:lpstr>
      <vt:lpstr>Our solution and its value proportion   While analysing the employee turnover in excel sheet I use      Filtering – This option is used to remove missing values.   Conditional formatting – This option is used to  highlight the blank values.   Pivot table – This option is used to prepare a summary for the employee’s data .  Chart- This option is used to visualize the summary of the employee’s turnover.                                                          </vt:lpstr>
      <vt:lpstr>Dataset Description  I used the employee dataset which is taken from the Kaggle and it contains 26 features but I used 12 features for my employee turnover analysis. The features are emp id-numerical, first name-character, last name-character, start date-numerical, exit date-numerical, title-character, business unit-character, termination-character, termination description-character, department-character, gender-character,  performance score-character, current employee rating-numerical.  </vt:lpstr>
      <vt:lpstr>THE "WOW" IN OUR SOLUTION  In my employee turnover analysis I used an “IFS” condition in the current employee rating cell for changing the numerical data into character. </vt:lpstr>
      <vt:lpstr>PowerPoint Presentation</vt:lpstr>
      <vt:lpstr>PowerPoint Presentation</vt:lpstr>
      <vt:lpstr>Results  </vt:lpstr>
      <vt:lpstr>Conclusion  The conclusion of an employee turnover analysis in excel typically highlights the key findings such as the main reasons for employee departures, departments with high turnover rates, and trends over time. It provides actionable recommendations for reducing turnover, such as improving management  practices, enhancing employee engagement or adjusting compensation strategies to retain talent.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Ranjith B</cp:lastModifiedBy>
  <cp:revision>15</cp:revision>
  <dcterms:created xsi:type="dcterms:W3CDTF">2024-03-29T15:07:22Z</dcterms:created>
  <dcterms:modified xsi:type="dcterms:W3CDTF">2024-08-30T18:42:07Z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