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1468272" y="246629"/>
            <a:ext cx="93639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1344550" y="2889725"/>
            <a:ext cx="7809000" cy="2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STUDENT NAME: AARTHI 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REGISTER NO: 312205564 (asunm287d22bcomge096)</a:t>
            </a:r>
            <a:endParaRPr b="1" sz="2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DEPARTMENT: B.COM (GENERAL)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COLLEGE: SRI MUTHUKUMARAN ARTS AND SCIENCE COLLEGE 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</a:t>
            </a:r>
            <a:endParaRPr b="1" sz="2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06157" y="1049337"/>
            <a:ext cx="101094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 Cleaning and Preparation:</a:t>
            </a:r>
            <a:endParaRPr lang="en-US" u="sng" dirty="0"/>
          </a:p>
          <a:p>
            <a:endParaRPr lang="en-US" b="1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endParaRPr lang="en-US" b="1" u="sng" dirty="0"/>
          </a:p>
          <a:p>
            <a:r>
              <a:rPr lang="en-US" b="1" u="sng" dirty="0"/>
              <a:t>Feature Engineering:</a:t>
            </a:r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endParaRPr lang="en-US" b="1" u="sng" dirty="0"/>
          </a:p>
          <a:p>
            <a:r>
              <a:rPr lang="en-US" b="1" u="sng" dirty="0"/>
              <a:t>Exploratory Data Analysis (EDA):</a:t>
            </a:r>
            <a:endParaRPr lang="en-US" u="sng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Model Selection and Training:</a:t>
            </a:r>
            <a:endParaRPr lang="en-US" u="sng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u="sng" dirty="0"/>
              <a:t>Model Evaluation:</a:t>
            </a:r>
            <a:endParaRPr lang="en-US" u="sng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u="sng" dirty="0"/>
              <a:t>Interpretation and Insights:</a:t>
            </a:r>
            <a:endParaRPr lang="en-US" u="sng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3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5" name="Google Shape;4145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6" name="Google Shape;4146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7" name="Google Shape;414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8" name="Google Shape;4148;p6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4149" name="Google Shape;4149;p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50" name="Google Shape;4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9663" y="1852697"/>
            <a:ext cx="6232525" cy="35098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151" name="Google Shape;4151;p6"/>
          <p:cNvSpPr txBox="1"/>
          <p:nvPr/>
        </p:nvSpPr>
        <p:spPr>
          <a:xfrm>
            <a:off x="4324218" y="1216666"/>
            <a:ext cx="24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2" name="Shape 4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3" name="Google Shape;41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43895" y="1604819"/>
            <a:ext cx="7299325" cy="4112664"/>
          </a:xfrm>
          <a:prstGeom prst="rect">
            <a:avLst/>
          </a:prstGeom>
          <a:noFill/>
          <a:ln>
            <a:noFill/>
          </a:ln>
        </p:spPr>
      </p:pic>
      <p:sp>
        <p:nvSpPr>
          <p:cNvPr id="4154" name="Google Shape;4154;p7"/>
          <p:cNvSpPr txBox="1"/>
          <p:nvPr/>
        </p:nvSpPr>
        <p:spPr>
          <a:xfrm>
            <a:off x="4191364" y="771185"/>
            <a:ext cx="34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5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Google Shape;4156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7" name="Google Shape;4157;p8"/>
          <p:cNvSpPr txBox="1"/>
          <p:nvPr/>
        </p:nvSpPr>
        <p:spPr>
          <a:xfrm>
            <a:off x="1409700" y="1477600"/>
            <a:ext cx="93726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cifico"/>
              <a:buChar char="•"/>
            </a:pPr>
            <a:r>
              <a:rPr lang="en-US" sz="2500">
                <a:solidFill>
                  <a:schemeClr val="dk1"/>
                </a:solidFill>
                <a:highlight>
                  <a:srgbClr val="D0E0E3"/>
                </a:highlight>
                <a:latin typeface="Pacifico"/>
                <a:ea typeface="Pacifico"/>
                <a:cs typeface="Pacifico"/>
                <a:sym typeface="Pacifico"/>
              </a:rPr>
              <a:t>Uneven resource distribution.</a:t>
            </a:r>
            <a:endParaRPr sz="2500">
              <a:highlight>
                <a:srgbClr val="D0E0E3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302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cifico"/>
              <a:buChar char="•"/>
            </a:pPr>
            <a:r>
              <a:rPr lang="en-US" sz="2500">
                <a:solidFill>
                  <a:schemeClr val="dk1"/>
                </a:solidFill>
                <a:highlight>
                  <a:srgbClr val="D0E0E3"/>
                </a:highlight>
                <a:latin typeface="Pacifico"/>
                <a:ea typeface="Pacifico"/>
                <a:cs typeface="Pacifico"/>
                <a:sym typeface="Pacifico"/>
              </a:rPr>
              <a:t>Project-oriented focus.</a:t>
            </a:r>
            <a:endParaRPr sz="2500">
              <a:highlight>
                <a:srgbClr val="D0E0E3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302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cifico"/>
              <a:buChar char="•"/>
            </a:pPr>
            <a:r>
              <a:rPr lang="en-US" sz="2500">
                <a:solidFill>
                  <a:schemeClr val="dk1"/>
                </a:solidFill>
                <a:highlight>
                  <a:srgbClr val="D0E0E3"/>
                </a:highlight>
                <a:latin typeface="Pacifico"/>
                <a:ea typeface="Pacifico"/>
                <a:cs typeface="Pacifico"/>
                <a:sym typeface="Pacifico"/>
              </a:rPr>
              <a:t>Administrative and support functions.</a:t>
            </a:r>
            <a:endParaRPr sz="2500">
              <a:highlight>
                <a:srgbClr val="D0E0E3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302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cifico"/>
              <a:buChar char="•"/>
            </a:pPr>
            <a:r>
              <a:rPr lang="en-US" sz="2500">
                <a:solidFill>
                  <a:schemeClr val="dk1"/>
                </a:solidFill>
                <a:highlight>
                  <a:srgbClr val="D0E0E3"/>
                </a:highlight>
                <a:latin typeface="Pacifico"/>
                <a:ea typeface="Pacifico"/>
                <a:cs typeface="Pacifico"/>
                <a:sym typeface="Pacifico"/>
              </a:rPr>
              <a:t>Inefficient resource utilization.</a:t>
            </a:r>
            <a:endParaRPr sz="2500">
              <a:highlight>
                <a:srgbClr val="D0E0E3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highlight>
                <a:srgbClr val="D0E0E3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highlight>
                  <a:srgbClr val="D0E0E3"/>
                </a:highlight>
                <a:latin typeface="Pacifico"/>
                <a:ea typeface="Pacifico"/>
                <a:cs typeface="Pacifico"/>
                <a:sym typeface="Pacifico"/>
              </a:rPr>
              <a:t>Recommendations:</a:t>
            </a:r>
            <a:endParaRPr sz="2500">
              <a:solidFill>
                <a:schemeClr val="dk1"/>
              </a:solidFill>
              <a:highlight>
                <a:srgbClr val="D0E0E3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302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cifico"/>
              <a:buChar char="•"/>
            </a:pPr>
            <a:r>
              <a:rPr lang="en-US" sz="2500">
                <a:solidFill>
                  <a:schemeClr val="dk1"/>
                </a:solidFill>
                <a:highlight>
                  <a:srgbClr val="D0E0E3"/>
                </a:highlight>
                <a:latin typeface="Pacifico"/>
                <a:ea typeface="Pacifico"/>
                <a:cs typeface="Pacifico"/>
                <a:sym typeface="Pacifico"/>
              </a:rPr>
              <a:t>Re-evaluate resource allocation strategies.</a:t>
            </a:r>
            <a:endParaRPr sz="2500">
              <a:highlight>
                <a:srgbClr val="D0E0E3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302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cifico"/>
              <a:buChar char="•"/>
            </a:pPr>
            <a:r>
              <a:rPr lang="en-US" sz="2500">
                <a:solidFill>
                  <a:schemeClr val="dk1"/>
                </a:solidFill>
                <a:highlight>
                  <a:srgbClr val="D0E0E3"/>
                </a:highlight>
                <a:latin typeface="Pacifico"/>
                <a:ea typeface="Pacifico"/>
                <a:cs typeface="Pacifico"/>
                <a:sym typeface="Pacifico"/>
              </a:rPr>
              <a:t>Implement balanced resource distribution.</a:t>
            </a:r>
            <a:endParaRPr sz="2500">
              <a:highlight>
                <a:srgbClr val="D0E0E3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302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cifico"/>
              <a:buChar char="•"/>
            </a:pPr>
            <a:r>
              <a:rPr lang="en-US" sz="2500">
                <a:solidFill>
                  <a:schemeClr val="dk1"/>
                </a:solidFill>
                <a:highlight>
                  <a:srgbClr val="D0E0E3"/>
                </a:highlight>
                <a:latin typeface="Pacifico"/>
                <a:ea typeface="Pacifico"/>
                <a:cs typeface="Pacifico"/>
                <a:sym typeface="Pacifico"/>
              </a:rPr>
              <a:t>Promote strategic planning.</a:t>
            </a:r>
            <a:endParaRPr sz="2500">
              <a:highlight>
                <a:srgbClr val="D0E0E3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-3302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cifico"/>
              <a:buChar char="•"/>
            </a:pPr>
            <a:r>
              <a:rPr lang="en-US" sz="2500">
                <a:solidFill>
                  <a:schemeClr val="dk1"/>
                </a:solidFill>
                <a:highlight>
                  <a:srgbClr val="D0E0E3"/>
                </a:highlight>
                <a:latin typeface="Pacifico"/>
                <a:ea typeface="Pacifico"/>
                <a:cs typeface="Pacifico"/>
                <a:sym typeface="Pacifico"/>
              </a:rPr>
              <a:t>Enhance efficiency and productivity.</a:t>
            </a:r>
            <a:endParaRPr sz="2500">
              <a:highlight>
                <a:srgbClr val="D0E0E3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highlight>
                <a:srgbClr val="D0E0E3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2" name="Google Shape;4112;p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4113" name="Google Shape;4113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4" name="Google Shape;4114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15" name="Google Shape;41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16" name="Google Shape;4116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7" name="Google Shape;4117;p2"/>
          <p:cNvSpPr txBox="1"/>
          <p:nvPr>
            <p:ph type="title"/>
          </p:nvPr>
        </p:nvSpPr>
        <p:spPr>
          <a:xfrm>
            <a:off x="610500" y="371545"/>
            <a:ext cx="56370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4118" name="Google Shape;4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9" name="Google Shape;4119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0" name="Google Shape;4120;p2"/>
          <p:cNvSpPr/>
          <p:nvPr/>
        </p:nvSpPr>
        <p:spPr>
          <a:xfrm>
            <a:off x="838200" y="1437426"/>
            <a:ext cx="838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1" name="Google Shape;4121;p2"/>
          <p:cNvSpPr txBox="1"/>
          <p:nvPr/>
        </p:nvSpPr>
        <p:spPr>
          <a:xfrm>
            <a:off x="838325" y="1695450"/>
            <a:ext cx="83895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Employee Type Distribution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the distribution of employee types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(fixed term, permanent, temporary) across different departments and identify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imbalances or disparities.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Examination of the provided dataset, which includes departmental names, employee type counts, and total results.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Departmental Comparison: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Comparison of employee type distributions across various departments to identify any patterns or trends.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 Assessment: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Evaluation of the balance between fixed-term, permanent, and temporary employees in each department and so 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2" name="Shape 4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3" name="Google Shape;4123;p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124" name="Google Shape;4124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5" name="Google Shape;4125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26" name="Google Shape;4126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7" name="Google Shape;4127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8" name="Google Shape;4128;p3"/>
          <p:cNvSpPr txBox="1"/>
          <p:nvPr>
            <p:ph type="title"/>
          </p:nvPr>
        </p:nvSpPr>
        <p:spPr>
          <a:xfrm>
            <a:off x="832485" y="367809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4129" name="Google Shape;4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0" name="Google Shape;4130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1" name="Google Shape;4131;p3"/>
          <p:cNvSpPr txBox="1"/>
          <p:nvPr/>
        </p:nvSpPr>
        <p:spPr>
          <a:xfrm>
            <a:off x="388061" y="1248279"/>
            <a:ext cx="99678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analyze the distribution of employee types (fixed term, permanent, temporary) across departments and identify areas for improvement.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imbalances in employee type distribution.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 the balance of employee types within departments.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recommendations for optimizing 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 of departmental information, employee type counts, and total results.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Comparative analysis across departments.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Assessment of employee type balance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 and analysis.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Departmental comparison.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 assessment.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development.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2" name="Shape 4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3" name="Google Shape;4133;p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4" name="Google Shape;4134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5" name="Google Shape;4135;p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6" name="Google Shape;4136;p4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4137" name="Google Shape;41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8" name="Google Shape;4138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9" name="Google Shape;4139;p4"/>
          <p:cNvSpPr/>
          <p:nvPr/>
        </p:nvSpPr>
        <p:spPr>
          <a:xfrm>
            <a:off x="607300" y="3604593"/>
            <a:ext cx="6624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Directly affected by resource allocation decisions.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Employees working within the various departments of the organization.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0" name="Shape 4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1" name="Google Shape;4141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4142" name="Google Shape;4142;p5"/>
          <p:cNvSpPr txBox="1"/>
          <p:nvPr/>
        </p:nvSpPr>
        <p:spPr>
          <a:xfrm>
            <a:off x="1436025" y="1859323"/>
            <a:ext cx="6987900" cy="387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11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Contains information about departmental resource allocation.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Department, Count – Department, Count – Name.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“Count – Name” likely represents individuals assigned to projects.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Analysis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Departmental size comparison, resource allocation analysis, efficiency assessment, bottleneck identification, comparison to departmental goals.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Considerations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Data quality, privacy, and visualization.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70321" y="1325634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endParaRPr lang="en-US" sz="2400" b="1" dirty="0"/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endParaRPr lang="en-US" sz="2400" dirty="0"/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