
<file path=[Content_Types].xml><?xml version="1.0" encoding="utf-8"?>
<Types xmlns="http://schemas.openxmlformats.org/package/2006/content-types">
  <Default ContentType="image/jpeg" Extension="jpg"/>
  <Default ContentType="application/xml" Extension="xml"/>
  <Default ContentType="image/png" Extension="png"/>
  <Default ContentType="image/jpeg" Extension="jpeg"/>
  <Default ContentType="application/vnd.openxmlformats-package.relationships+xml" Extension="rels"/>
  <Override ContentType="application/vnd.openxmlformats-officedocument.presentationml.notesSlide+xml" PartName="/ppt/notesSlides/notesSlide12.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11.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1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5.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5.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5.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5.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5.xml"/><Relationship Id="rId3" Type="http://schemas.openxmlformats.org/officeDocument/2006/relationships/presProps" Target="presProps5.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5283200" cy="3444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6905625" y="0"/>
            <a:ext cx="5283200" cy="3444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6513513"/>
            <a:ext cx="5283200" cy="3444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 name="Google Shape;55;p1:notes"/>
          <p:cNvSpPr txBox="1">
            <a:spLocks noGrp="1"/>
          </p:cNvSpPr>
          <p:nvPr>
            <p:ph type="body" idx="1"/>
          </p:nvPr>
        </p:nvSpPr>
        <p:spPr>
          <a:xfrm>
            <a:off x="1219200" y="3300413"/>
            <a:ext cx="9753600" cy="270033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 name="Google Shape;56;p1:notes"/>
          <p:cNvSpPr txBox="1">
            <a:spLocks noGrp="1"/>
          </p:cNvSpPr>
          <p:nvPr>
            <p:ph type="sldNum" idx="12"/>
          </p:nvPr>
        </p:nvSpPr>
        <p:spPr>
          <a:xfrm>
            <a:off x="6905625" y="6513513"/>
            <a:ext cx="5283200" cy="3444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0: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0" name="Google Shape;190;p10: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1: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1: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4: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4: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5: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5: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6: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8" name="Google Shape;148;p6: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p7: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0" name="Google Shape;160;p7: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8: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8: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9:notes"/>
          <p:cNvSpPr txBox="1">
            <a:spLocks noGrp="1"/>
          </p:cNvSpPr>
          <p:nvPr>
            <p:ph type="body" idx="1"/>
          </p:nvPr>
        </p:nvSpPr>
        <p:spPr>
          <a:xfrm>
            <a:off x="1219200" y="3300413"/>
            <a:ext cx="9753600" cy="2700337"/>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8" name="Google Shape;178;p9:notes"/>
          <p:cNvSpPr>
            <a:spLocks noGrp="1" noRot="1" noChangeAspect="1"/>
          </p:cNvSpPr>
          <p:nvPr>
            <p:ph type="sldImg" idx="2"/>
          </p:nvPr>
        </p:nvSpPr>
        <p:spPr>
          <a:xfrm>
            <a:off x="4038600" y="857250"/>
            <a:ext cx="4114800" cy="231457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obj">
  <p:cSld name="OBJECT">
    <p:spTree>
      <p:nvGrpSpPr>
        <p:cNvPr id="1" name="Shape 25"/>
        <p:cNvGrpSpPr/>
        <p:nvPr/>
      </p:nvGrpSpPr>
      <p:grpSpPr>
        <a:xfrm>
          <a:off x="0" y="0"/>
          <a:ext cx="0" cy="0"/>
          <a:chOff x="0" y="0"/>
          <a:chExt cx="0" cy="0"/>
        </a:xfrm>
      </p:grpSpPr>
      <p:sp>
        <p:nvSpPr>
          <p:cNvPr id="26" name="Google Shape;26;p14"/>
          <p:cNvSpPr txBox="1">
            <a:spLocks noGrp="1"/>
          </p:cNvSpPr>
          <p:nvPr>
            <p:ph type="ctrTitle"/>
          </p:nvPr>
        </p:nvSpPr>
        <p:spPr>
          <a:xfrm>
            <a:off x="3195574" y="2067305"/>
            <a:ext cx="5800851" cy="51816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3200" b="0"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 name="Google Shape;27;p14"/>
          <p:cNvSpPr txBox="1">
            <a:spLocks noGrp="1"/>
          </p:cNvSpPr>
          <p:nvPr>
            <p:ph type="subTitle" idx="1"/>
          </p:nvPr>
        </p:nvSpPr>
        <p:spPr>
          <a:xfrm>
            <a:off x="1828800" y="3840480"/>
            <a:ext cx="8534400" cy="17145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4"/>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14"/>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14"/>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31"/>
        <p:cNvGrpSpPr/>
        <p:nvPr/>
      </p:nvGrpSpPr>
      <p:grpSpPr>
        <a:xfrm>
          <a:off x="0" y="0"/>
          <a:ext cx="0" cy="0"/>
          <a:chOff x="0" y="0"/>
          <a:chExt cx="0" cy="0"/>
        </a:xfrm>
      </p:grpSpPr>
      <p:sp>
        <p:nvSpPr>
          <p:cNvPr id="32" name="Google Shape;32;p15"/>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5"/>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5"/>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6"/>
        <p:cNvGrpSpPr/>
        <p:nvPr/>
      </p:nvGrpSpPr>
      <p:grpSpPr>
        <a:xfrm>
          <a:off x="0" y="0"/>
          <a:ext cx="0" cy="0"/>
          <a:chOff x="0" y="0"/>
          <a:chExt cx="0" cy="0"/>
        </a:xfrm>
      </p:grpSpPr>
      <p:sp>
        <p:nvSpPr>
          <p:cNvPr id="37" name="Google Shape;37;p16"/>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6"/>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0" name="Google Shape;40;p16"/>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16"/>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42"/>
        <p:cNvGrpSpPr/>
        <p:nvPr/>
      </p:nvGrpSpPr>
      <p:grpSpPr>
        <a:xfrm>
          <a:off x="0" y="0"/>
          <a:ext cx="0" cy="0"/>
          <a:chOff x="0" y="0"/>
          <a:chExt cx="0" cy="0"/>
        </a:xfrm>
      </p:grpSpPr>
      <p:sp>
        <p:nvSpPr>
          <p:cNvPr id="43" name="Google Shape;43;p17"/>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sz="4800" b="1" i="0">
                <a:solidFill>
                  <a:schemeClr val="dk1"/>
                </a:solidFill>
                <a:latin typeface="Trebuchet MS"/>
                <a:ea typeface="Trebuchet MS"/>
                <a:cs typeface="Trebuchet MS"/>
                <a:sym typeface="Trebuchet M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 name="Google Shape;44;p17"/>
          <p:cNvSpPr txBox="1">
            <a:spLocks noGrp="1"/>
          </p:cNvSpPr>
          <p:nvPr>
            <p:ph type="body" idx="1"/>
          </p:nvPr>
        </p:nvSpPr>
        <p:spPr>
          <a:xfrm>
            <a:off x="60960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5" name="Google Shape;45;p17"/>
          <p:cNvSpPr txBox="1">
            <a:spLocks noGrp="1"/>
          </p:cNvSpPr>
          <p:nvPr>
            <p:ph type="body" idx="2"/>
          </p:nvPr>
        </p:nvSpPr>
        <p:spPr>
          <a:xfrm>
            <a:off x="6278880" y="1577340"/>
            <a:ext cx="5303520" cy="4526280"/>
          </a:xfrm>
          <a:prstGeom prst="rect">
            <a:avLst/>
          </a:prstGeom>
          <a:noFill/>
          <a:ln>
            <a:noFill/>
          </a:ln>
        </p:spPr>
        <p:txBody>
          <a:bodyPr spcFirstLastPara="1" wrap="square" lIns="0" tIns="0" rIns="0" bIns="0" anchor="t" anchorCtr="0">
            <a:spAutoFit/>
          </a:bodyPr>
          <a:lstStyle>
            <a:lvl1pPr marL="457200" lvl="0" indent="-228600" algn="l">
              <a:spcBef>
                <a:spcPts val="0"/>
              </a:spcBef>
              <a:spcAft>
                <a:spcPts val="0"/>
              </a:spcAft>
              <a:buSzPts val="1400"/>
              <a:buNone/>
              <a:defRPr/>
            </a:lvl1pPr>
            <a:lvl2pPr marL="914400" lvl="1" indent="-228600" algn="l">
              <a:spcBef>
                <a:spcPts val="0"/>
              </a:spcBef>
              <a:spcAft>
                <a:spcPts val="0"/>
              </a:spcAft>
              <a:buSzPts val="1400"/>
              <a:buNone/>
              <a:defRPr/>
            </a:lvl2pPr>
            <a:lvl3pPr marL="1371600" lvl="2" indent="-228600" algn="l">
              <a:spcBef>
                <a:spcPts val="0"/>
              </a:spcBef>
              <a:spcAft>
                <a:spcPts val="0"/>
              </a:spcAft>
              <a:buSzPts val="1400"/>
              <a:buNone/>
              <a:defRPr/>
            </a:lvl3pPr>
            <a:lvl4pPr marL="1828800" lvl="3" indent="-228600" algn="l">
              <a:spcBef>
                <a:spcPts val="0"/>
              </a:spcBef>
              <a:spcAft>
                <a:spcPts val="0"/>
              </a:spcAft>
              <a:buSzPts val="1400"/>
              <a:buNone/>
              <a:defRPr/>
            </a:lvl4pPr>
            <a:lvl5pPr marL="2286000" lvl="4" indent="-228600" algn="l">
              <a:spcBef>
                <a:spcPts val="0"/>
              </a:spcBef>
              <a:spcAft>
                <a:spcPts val="0"/>
              </a:spcAft>
              <a:buSzPts val="1400"/>
              <a:buNone/>
              <a:defRPr/>
            </a:lvl5pPr>
            <a:lvl6pPr marL="2743200" lvl="5" indent="-228600" algn="l">
              <a:spcBef>
                <a:spcPts val="0"/>
              </a:spcBef>
              <a:spcAft>
                <a:spcPts val="0"/>
              </a:spcAft>
              <a:buSzPts val="1400"/>
              <a:buNone/>
              <a:defRPr/>
            </a:lvl6pPr>
            <a:lvl7pPr marL="3200400" lvl="6" indent="-228600" algn="l">
              <a:spcBef>
                <a:spcPts val="0"/>
              </a:spcBef>
              <a:spcAft>
                <a:spcPts val="0"/>
              </a:spcAft>
              <a:buSzPts val="1400"/>
              <a:buNone/>
              <a:defRPr/>
            </a:lvl7pPr>
            <a:lvl8pPr marL="3657600" lvl="7" indent="-228600" algn="l">
              <a:spcBef>
                <a:spcPts val="0"/>
              </a:spcBef>
              <a:spcAft>
                <a:spcPts val="0"/>
              </a:spcAft>
              <a:buSzPts val="1400"/>
              <a:buNone/>
              <a:defRPr/>
            </a:lvl8pPr>
            <a:lvl9pPr marL="4114800" lvl="8" indent="-228600" algn="l">
              <a:spcBef>
                <a:spcPts val="0"/>
              </a:spcBef>
              <a:spcAft>
                <a:spcPts val="0"/>
              </a:spcAft>
              <a:buSzPts val="1400"/>
              <a:buNone/>
              <a:defRPr/>
            </a:lvl9pPr>
          </a:lstStyle>
          <a:p>
            <a:endParaRPr/>
          </a:p>
        </p:txBody>
      </p:sp>
      <p:sp>
        <p:nvSpPr>
          <p:cNvPr id="46" name="Google Shape;46;p17"/>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7"/>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7"/>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9"/>
        <p:cNvGrpSpPr/>
        <p:nvPr/>
      </p:nvGrpSpPr>
      <p:grpSpPr>
        <a:xfrm>
          <a:off x="0" y="0"/>
          <a:ext cx="0" cy="0"/>
          <a:chOff x="0" y="0"/>
          <a:chExt cx="0" cy="0"/>
        </a:xfrm>
      </p:grpSpPr>
      <p:sp>
        <p:nvSpPr>
          <p:cNvPr id="50" name="Google Shape;50;p18"/>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18"/>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8"/>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a:lnSpc>
                <a:spcPct val="100000"/>
              </a:lnSpc>
              <a:spcBef>
                <a:spcPts val="0"/>
              </a:spcBef>
              <a:buNone/>
              <a:defRPr sz="1100" b="0" i="0">
                <a:solidFill>
                  <a:srgbClr val="2D936B"/>
                </a:solidFill>
                <a:latin typeface="Trebuchet MS"/>
                <a:ea typeface="Trebuchet MS"/>
                <a:cs typeface="Trebuchet MS"/>
                <a:sym typeface="Trebuchet MS"/>
              </a:defRPr>
            </a:lvl1pPr>
            <a:lvl2pPr marL="38100" marR="0" lvl="1" indent="0" algn="l">
              <a:lnSpc>
                <a:spcPct val="100000"/>
              </a:lnSpc>
              <a:spcBef>
                <a:spcPts val="0"/>
              </a:spcBef>
              <a:buNone/>
              <a:defRPr sz="1100" b="0" i="0">
                <a:solidFill>
                  <a:srgbClr val="2D936B"/>
                </a:solidFill>
                <a:latin typeface="Trebuchet MS"/>
                <a:ea typeface="Trebuchet MS"/>
                <a:cs typeface="Trebuchet MS"/>
                <a:sym typeface="Trebuchet MS"/>
              </a:defRPr>
            </a:lvl2pPr>
            <a:lvl3pPr marL="38100" marR="0" lvl="2" indent="0" algn="l">
              <a:lnSpc>
                <a:spcPct val="100000"/>
              </a:lnSpc>
              <a:spcBef>
                <a:spcPts val="0"/>
              </a:spcBef>
              <a:buNone/>
              <a:defRPr sz="1100" b="0" i="0">
                <a:solidFill>
                  <a:srgbClr val="2D936B"/>
                </a:solidFill>
                <a:latin typeface="Trebuchet MS"/>
                <a:ea typeface="Trebuchet MS"/>
                <a:cs typeface="Trebuchet MS"/>
                <a:sym typeface="Trebuchet MS"/>
              </a:defRPr>
            </a:lvl3pPr>
            <a:lvl4pPr marL="38100" marR="0" lvl="3" indent="0" algn="l">
              <a:lnSpc>
                <a:spcPct val="100000"/>
              </a:lnSpc>
              <a:spcBef>
                <a:spcPts val="0"/>
              </a:spcBef>
              <a:buNone/>
              <a:defRPr sz="1100" b="0" i="0">
                <a:solidFill>
                  <a:srgbClr val="2D936B"/>
                </a:solidFill>
                <a:latin typeface="Trebuchet MS"/>
                <a:ea typeface="Trebuchet MS"/>
                <a:cs typeface="Trebuchet MS"/>
                <a:sym typeface="Trebuchet MS"/>
              </a:defRPr>
            </a:lvl4pPr>
            <a:lvl5pPr marL="38100" marR="0" lvl="4" indent="0" algn="l">
              <a:lnSpc>
                <a:spcPct val="100000"/>
              </a:lnSpc>
              <a:spcBef>
                <a:spcPts val="0"/>
              </a:spcBef>
              <a:buNone/>
              <a:defRPr sz="1100" b="0" i="0">
                <a:solidFill>
                  <a:srgbClr val="2D936B"/>
                </a:solidFill>
                <a:latin typeface="Trebuchet MS"/>
                <a:ea typeface="Trebuchet MS"/>
                <a:cs typeface="Trebuchet MS"/>
                <a:sym typeface="Trebuchet MS"/>
              </a:defRPr>
            </a:lvl5pPr>
            <a:lvl6pPr marL="38100" marR="0" lvl="5" indent="0" algn="l">
              <a:lnSpc>
                <a:spcPct val="100000"/>
              </a:lnSpc>
              <a:spcBef>
                <a:spcPts val="0"/>
              </a:spcBef>
              <a:buNone/>
              <a:defRPr sz="1100" b="0" i="0">
                <a:solidFill>
                  <a:srgbClr val="2D936B"/>
                </a:solidFill>
                <a:latin typeface="Trebuchet MS"/>
                <a:ea typeface="Trebuchet MS"/>
                <a:cs typeface="Trebuchet MS"/>
                <a:sym typeface="Trebuchet MS"/>
              </a:defRPr>
            </a:lvl6pPr>
            <a:lvl7pPr marL="38100" marR="0" lvl="6" indent="0" algn="l">
              <a:lnSpc>
                <a:spcPct val="100000"/>
              </a:lnSpc>
              <a:spcBef>
                <a:spcPts val="0"/>
              </a:spcBef>
              <a:buNone/>
              <a:defRPr sz="1100" b="0" i="0">
                <a:solidFill>
                  <a:srgbClr val="2D936B"/>
                </a:solidFill>
                <a:latin typeface="Trebuchet MS"/>
                <a:ea typeface="Trebuchet MS"/>
                <a:cs typeface="Trebuchet MS"/>
                <a:sym typeface="Trebuchet MS"/>
              </a:defRPr>
            </a:lvl7pPr>
            <a:lvl8pPr marL="38100" marR="0" lvl="7" indent="0" algn="l">
              <a:lnSpc>
                <a:spcPct val="100000"/>
              </a:lnSpc>
              <a:spcBef>
                <a:spcPts val="0"/>
              </a:spcBef>
              <a:buNone/>
              <a:defRPr sz="1100" b="0" i="0">
                <a:solidFill>
                  <a:srgbClr val="2D936B"/>
                </a:solidFill>
                <a:latin typeface="Trebuchet MS"/>
                <a:ea typeface="Trebuchet MS"/>
                <a:cs typeface="Trebuchet MS"/>
                <a:sym typeface="Trebuchet MS"/>
              </a:defRPr>
            </a:lvl8pPr>
            <a:lvl9pPr marL="38100" marR="0" lvl="8" indent="0" algn="l">
              <a:lnSpc>
                <a:spcPct val="100000"/>
              </a:lnSpc>
              <a:spcBef>
                <a:spcPts val="0"/>
              </a:spcBef>
              <a:buNone/>
              <a:defRPr sz="1100" b="0" i="0">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9"/>
        <p:cNvGrpSpPr/>
        <p:nvPr/>
      </p:nvGrpSpPr>
      <p:grpSpPr>
        <a:xfrm>
          <a:off x="0" y="0"/>
          <a:ext cx="0" cy="0"/>
          <a:chOff x="0" y="0"/>
          <a:chExt cx="0" cy="0"/>
        </a:xfrm>
      </p:grpSpPr>
      <p:sp>
        <p:nvSpPr>
          <p:cNvPr id="10" name="Google Shape;10;p1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 name="Google Shape;11;p1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2" name="Google Shape;12;p1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3" name="Google Shape;13;p1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4" name="Google Shape;14;p1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5" name="Google Shape;15;p1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6" name="Google Shape;16;p1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7" name="Google Shape;17;p1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8" name="Google Shape;18;p1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9" name="Google Shape;19;p1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20" name="Google Shape;20;p13"/>
          <p:cNvSpPr txBox="1">
            <a:spLocks noGrp="1"/>
          </p:cNvSpPr>
          <p:nvPr>
            <p:ph type="title"/>
          </p:nvPr>
        </p:nvSpPr>
        <p:spPr>
          <a:xfrm>
            <a:off x="755332" y="385444"/>
            <a:ext cx="10681335" cy="75819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4800" b="1"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1" name="Google Shape;21;p13"/>
          <p:cNvSpPr txBox="1">
            <a:spLocks noGrp="1"/>
          </p:cNvSpPr>
          <p:nvPr>
            <p:ph type="body" idx="1"/>
          </p:nvPr>
        </p:nvSpPr>
        <p:spPr>
          <a:xfrm>
            <a:off x="609600" y="1577340"/>
            <a:ext cx="10972800" cy="4526280"/>
          </a:xfrm>
          <a:prstGeom prst="rect">
            <a:avLst/>
          </a:prstGeom>
          <a:noFill/>
          <a:ln>
            <a:noFill/>
          </a:ln>
        </p:spPr>
        <p:txBody>
          <a:bodyPr spcFirstLastPara="1" wrap="square" lIns="0" tIns="0" rIns="0" bIns="0" anchor="t" anchorCtr="0">
            <a:spAutoFit/>
          </a:bodyPr>
          <a:lstStyle>
            <a:lvl1pPr marL="457200" marR="0" lvl="0" indent="-228600" algn="l" rtl="0">
              <a:spcBef>
                <a:spcPts val="0"/>
              </a:spcBef>
              <a:spcAft>
                <a:spcPts val="0"/>
              </a:spcAft>
              <a:buSzPts val="1400"/>
              <a:buNone/>
              <a:defRPr sz="1800" b="0" i="0" u="none" strike="noStrike" cap="none">
                <a:latin typeface="Calibri"/>
                <a:ea typeface="Calibri"/>
                <a:cs typeface="Calibri"/>
                <a:sym typeface="Calibri"/>
              </a:defRPr>
            </a:lvl1pPr>
            <a:lvl2pPr marL="914400" marR="0" lvl="1" indent="-228600" algn="l" rtl="0">
              <a:spcBef>
                <a:spcPts val="0"/>
              </a:spcBef>
              <a:spcAft>
                <a:spcPts val="0"/>
              </a:spcAft>
              <a:buSzPts val="1400"/>
              <a:buNone/>
              <a:defRPr sz="1800" b="0" i="0" u="none" strike="noStrike" cap="none">
                <a:latin typeface="Calibri"/>
                <a:ea typeface="Calibri"/>
                <a:cs typeface="Calibri"/>
                <a:sym typeface="Calibri"/>
              </a:defRPr>
            </a:lvl2pPr>
            <a:lvl3pPr marL="1371600" marR="0" lvl="2" indent="-228600" algn="l" rtl="0">
              <a:spcBef>
                <a:spcPts val="0"/>
              </a:spcBef>
              <a:spcAft>
                <a:spcPts val="0"/>
              </a:spcAft>
              <a:buSzPts val="1400"/>
              <a:buNone/>
              <a:defRPr sz="1800" b="0" i="0" u="none" strike="noStrike" cap="none">
                <a:latin typeface="Calibri"/>
                <a:ea typeface="Calibri"/>
                <a:cs typeface="Calibri"/>
                <a:sym typeface="Calibri"/>
              </a:defRPr>
            </a:lvl3pPr>
            <a:lvl4pPr marL="1828800" marR="0" lvl="3" indent="-228600" algn="l" rtl="0">
              <a:spcBef>
                <a:spcPts val="0"/>
              </a:spcBef>
              <a:spcAft>
                <a:spcPts val="0"/>
              </a:spcAft>
              <a:buSzPts val="1400"/>
              <a:buNone/>
              <a:defRPr sz="1800" b="0" i="0" u="none" strike="noStrike" cap="none">
                <a:latin typeface="Calibri"/>
                <a:ea typeface="Calibri"/>
                <a:cs typeface="Calibri"/>
                <a:sym typeface="Calibri"/>
              </a:defRPr>
            </a:lvl4pPr>
            <a:lvl5pPr marL="2286000" marR="0" lvl="4" indent="-228600" algn="l" rtl="0">
              <a:spcBef>
                <a:spcPts val="0"/>
              </a:spcBef>
              <a:spcAft>
                <a:spcPts val="0"/>
              </a:spcAft>
              <a:buSzPts val="1400"/>
              <a:buNone/>
              <a:defRPr sz="1800" b="0" i="0" u="none" strike="noStrike" cap="none">
                <a:latin typeface="Calibri"/>
                <a:ea typeface="Calibri"/>
                <a:cs typeface="Calibri"/>
                <a:sym typeface="Calibri"/>
              </a:defRPr>
            </a:lvl5pPr>
            <a:lvl6pPr marL="2743200" marR="0" lvl="5" indent="-228600" algn="l" rtl="0">
              <a:spcBef>
                <a:spcPts val="0"/>
              </a:spcBef>
              <a:spcAft>
                <a:spcPts val="0"/>
              </a:spcAft>
              <a:buSzPts val="1400"/>
              <a:buNone/>
              <a:defRPr sz="1800" b="0" i="0" u="none" strike="noStrike" cap="none">
                <a:latin typeface="Calibri"/>
                <a:ea typeface="Calibri"/>
                <a:cs typeface="Calibri"/>
                <a:sym typeface="Calibri"/>
              </a:defRPr>
            </a:lvl6pPr>
            <a:lvl7pPr marL="3200400" marR="0" lvl="6" indent="-228600" algn="l" rtl="0">
              <a:spcBef>
                <a:spcPts val="0"/>
              </a:spcBef>
              <a:spcAft>
                <a:spcPts val="0"/>
              </a:spcAft>
              <a:buSzPts val="1400"/>
              <a:buNone/>
              <a:defRPr sz="1800" b="0" i="0" u="none" strike="noStrike" cap="none">
                <a:latin typeface="Calibri"/>
                <a:ea typeface="Calibri"/>
                <a:cs typeface="Calibri"/>
                <a:sym typeface="Calibri"/>
              </a:defRPr>
            </a:lvl7pPr>
            <a:lvl8pPr marL="3657600" marR="0" lvl="7" indent="-228600" algn="l" rtl="0">
              <a:spcBef>
                <a:spcPts val="0"/>
              </a:spcBef>
              <a:spcAft>
                <a:spcPts val="0"/>
              </a:spcAft>
              <a:buSzPts val="1400"/>
              <a:buNone/>
              <a:defRPr sz="1800" b="0" i="0" u="none" strike="noStrike" cap="none">
                <a:latin typeface="Calibri"/>
                <a:ea typeface="Calibri"/>
                <a:cs typeface="Calibri"/>
                <a:sym typeface="Calibri"/>
              </a:defRPr>
            </a:lvl8pPr>
            <a:lvl9pPr marL="4114800" marR="0" lvl="8" indent="-228600" algn="l" rtl="0">
              <a:spcBef>
                <a:spcPts val="0"/>
              </a:spcBef>
              <a:spcAft>
                <a:spcPts val="0"/>
              </a:spcAft>
              <a:buSzPts val="1400"/>
              <a:buNone/>
              <a:defRPr sz="1800" b="0" i="0" u="none" strike="noStrike" cap="none">
                <a:latin typeface="Calibri"/>
                <a:ea typeface="Calibri"/>
                <a:cs typeface="Calibri"/>
                <a:sym typeface="Calibri"/>
              </a:defRPr>
            </a:lvl9pPr>
          </a:lstStyle>
          <a:p>
            <a:endParaRPr/>
          </a:p>
        </p:txBody>
      </p:sp>
      <p:sp>
        <p:nvSpPr>
          <p:cNvPr id="22" name="Google Shape;22;p13"/>
          <p:cNvSpPr txBox="1">
            <a:spLocks noGrp="1"/>
          </p:cNvSpPr>
          <p:nvPr>
            <p:ph type="ftr" idx="11"/>
          </p:nvPr>
        </p:nvSpPr>
        <p:spPr>
          <a:xfrm>
            <a:off x="4145280" y="6377940"/>
            <a:ext cx="3901440" cy="342900"/>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3" name="Google Shape;23;p13"/>
          <p:cNvSpPr txBox="1">
            <a:spLocks noGrp="1"/>
          </p:cNvSpPr>
          <p:nvPr>
            <p:ph type="dt" idx="10"/>
          </p:nvPr>
        </p:nvSpPr>
        <p:spPr>
          <a:xfrm>
            <a:off x="609600" y="6377940"/>
            <a:ext cx="2804160" cy="342900"/>
          </a:xfrm>
          <a:prstGeom prst="rect">
            <a:avLst/>
          </a:prstGeom>
          <a:noFill/>
          <a:ln>
            <a:noFill/>
          </a:ln>
        </p:spPr>
        <p:txBody>
          <a:bodyPr spcFirstLastPara="1" wrap="square" lIns="0" tIns="0" rIns="0" bIns="0" anchor="t" anchorCtr="0">
            <a:spAutoFit/>
          </a:bodyPr>
          <a:lstStyle>
            <a:lvl1pPr marR="0" lvl="0" algn="l" rtl="0">
              <a:spcBef>
                <a:spcPts val="0"/>
              </a:spcBef>
              <a:spcAft>
                <a:spcPts val="0"/>
              </a:spcAft>
              <a:buSzPts val="1400"/>
              <a:buNone/>
              <a:defRPr sz="18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4" name="Google Shape;24;p13"/>
          <p:cNvSpPr txBox="1">
            <a:spLocks noGrp="1"/>
          </p:cNvSpPr>
          <p:nvPr>
            <p:ph type="sldNum" idx="12"/>
          </p:nvPr>
        </p:nvSpPr>
        <p:spPr>
          <a:xfrm>
            <a:off x="11353418" y="6473337"/>
            <a:ext cx="151129" cy="191770"/>
          </a:xfrm>
          <a:prstGeom prst="rect">
            <a:avLst/>
          </a:prstGeom>
          <a:noFill/>
          <a:ln>
            <a:noFill/>
          </a:ln>
        </p:spPr>
        <p:txBody>
          <a:bodyPr spcFirstLastPara="1" wrap="square" lIns="0" tIns="0" rIns="0" bIns="0" anchor="t" anchorCtr="0">
            <a:spAutoFit/>
          </a:bodyPr>
          <a:lstStyle>
            <a:lvl1pPr marL="38100" marR="0" lvl="0" indent="0" algn="l" rtl="0">
              <a:lnSpc>
                <a:spcPct val="100000"/>
              </a:lnSpc>
              <a:spcBef>
                <a:spcPts val="0"/>
              </a:spcBef>
              <a:buNone/>
              <a:defRPr sz="1100" b="0" i="0" u="none">
                <a:solidFill>
                  <a:srgbClr val="2D936B"/>
                </a:solidFill>
                <a:latin typeface="Trebuchet MS"/>
                <a:ea typeface="Trebuchet MS"/>
                <a:cs typeface="Trebuchet MS"/>
                <a:sym typeface="Trebuchet MS"/>
              </a:defRPr>
            </a:lvl1pPr>
            <a:lvl2pPr marL="38100" marR="0" lvl="1" indent="0" algn="l" rtl="0">
              <a:lnSpc>
                <a:spcPct val="100000"/>
              </a:lnSpc>
              <a:spcBef>
                <a:spcPts val="0"/>
              </a:spcBef>
              <a:buNone/>
              <a:defRPr sz="1100" b="0" i="0" u="none">
                <a:solidFill>
                  <a:srgbClr val="2D936B"/>
                </a:solidFill>
                <a:latin typeface="Trebuchet MS"/>
                <a:ea typeface="Trebuchet MS"/>
                <a:cs typeface="Trebuchet MS"/>
                <a:sym typeface="Trebuchet MS"/>
              </a:defRPr>
            </a:lvl2pPr>
            <a:lvl3pPr marL="38100" marR="0" lvl="2" indent="0" algn="l" rtl="0">
              <a:lnSpc>
                <a:spcPct val="100000"/>
              </a:lnSpc>
              <a:spcBef>
                <a:spcPts val="0"/>
              </a:spcBef>
              <a:buNone/>
              <a:defRPr sz="1100" b="0" i="0" u="none">
                <a:solidFill>
                  <a:srgbClr val="2D936B"/>
                </a:solidFill>
                <a:latin typeface="Trebuchet MS"/>
                <a:ea typeface="Trebuchet MS"/>
                <a:cs typeface="Trebuchet MS"/>
                <a:sym typeface="Trebuchet MS"/>
              </a:defRPr>
            </a:lvl3pPr>
            <a:lvl4pPr marL="38100" marR="0" lvl="3" indent="0" algn="l" rtl="0">
              <a:lnSpc>
                <a:spcPct val="100000"/>
              </a:lnSpc>
              <a:spcBef>
                <a:spcPts val="0"/>
              </a:spcBef>
              <a:buNone/>
              <a:defRPr sz="1100" b="0" i="0" u="none">
                <a:solidFill>
                  <a:srgbClr val="2D936B"/>
                </a:solidFill>
                <a:latin typeface="Trebuchet MS"/>
                <a:ea typeface="Trebuchet MS"/>
                <a:cs typeface="Trebuchet MS"/>
                <a:sym typeface="Trebuchet MS"/>
              </a:defRPr>
            </a:lvl4pPr>
            <a:lvl5pPr marL="38100" marR="0" lvl="4" indent="0" algn="l" rtl="0">
              <a:lnSpc>
                <a:spcPct val="100000"/>
              </a:lnSpc>
              <a:spcBef>
                <a:spcPts val="0"/>
              </a:spcBef>
              <a:buNone/>
              <a:defRPr sz="1100" b="0" i="0" u="none">
                <a:solidFill>
                  <a:srgbClr val="2D936B"/>
                </a:solidFill>
                <a:latin typeface="Trebuchet MS"/>
                <a:ea typeface="Trebuchet MS"/>
                <a:cs typeface="Trebuchet MS"/>
                <a:sym typeface="Trebuchet MS"/>
              </a:defRPr>
            </a:lvl5pPr>
            <a:lvl6pPr marL="38100" marR="0" lvl="5" indent="0" algn="l" rtl="0">
              <a:lnSpc>
                <a:spcPct val="100000"/>
              </a:lnSpc>
              <a:spcBef>
                <a:spcPts val="0"/>
              </a:spcBef>
              <a:buNone/>
              <a:defRPr sz="1100" b="0" i="0" u="none">
                <a:solidFill>
                  <a:srgbClr val="2D936B"/>
                </a:solidFill>
                <a:latin typeface="Trebuchet MS"/>
                <a:ea typeface="Trebuchet MS"/>
                <a:cs typeface="Trebuchet MS"/>
                <a:sym typeface="Trebuchet MS"/>
              </a:defRPr>
            </a:lvl6pPr>
            <a:lvl7pPr marL="38100" marR="0" lvl="6" indent="0" algn="l" rtl="0">
              <a:lnSpc>
                <a:spcPct val="100000"/>
              </a:lnSpc>
              <a:spcBef>
                <a:spcPts val="0"/>
              </a:spcBef>
              <a:buNone/>
              <a:defRPr sz="1100" b="0" i="0" u="none">
                <a:solidFill>
                  <a:srgbClr val="2D936B"/>
                </a:solidFill>
                <a:latin typeface="Trebuchet MS"/>
                <a:ea typeface="Trebuchet MS"/>
                <a:cs typeface="Trebuchet MS"/>
                <a:sym typeface="Trebuchet MS"/>
              </a:defRPr>
            </a:lvl7pPr>
            <a:lvl8pPr marL="38100" marR="0" lvl="7" indent="0" algn="l" rtl="0">
              <a:lnSpc>
                <a:spcPct val="100000"/>
              </a:lnSpc>
              <a:spcBef>
                <a:spcPts val="0"/>
              </a:spcBef>
              <a:buNone/>
              <a:defRPr sz="1100" b="0" i="0" u="none">
                <a:solidFill>
                  <a:srgbClr val="2D936B"/>
                </a:solidFill>
                <a:latin typeface="Trebuchet MS"/>
                <a:ea typeface="Trebuchet MS"/>
                <a:cs typeface="Trebuchet MS"/>
                <a:sym typeface="Trebuchet MS"/>
              </a:defRPr>
            </a:lvl8pPr>
            <a:lvl9pPr marL="38100" marR="0" lvl="8" indent="0" algn="l" rtl="0">
              <a:lnSpc>
                <a:spcPct val="100000"/>
              </a:lnSpc>
              <a:spcBef>
                <a:spcPts val="0"/>
              </a:spcBef>
              <a:buNone/>
              <a:defRPr sz="1100" b="0" i="0" u="none">
                <a:solidFill>
                  <a:srgbClr val="2D936B"/>
                </a:solidFill>
                <a:latin typeface="Trebuchet MS"/>
                <a:ea typeface="Trebuchet MS"/>
                <a:cs typeface="Trebuchet MS"/>
                <a:sym typeface="Trebuchet MS"/>
              </a:defRPr>
            </a:lvl9pPr>
          </a:lstStyle>
          <a:p>
            <a:pPr marL="38100" lvl="0" indent="0" algn="l"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0" name="Shape 1070"/>
        <p:cNvGrpSpPr/>
        <p:nvPr/>
      </p:nvGrpSpPr>
      <p:grpSpPr>
        <a:xfrm>
          <a:off x="0" y="0"/>
          <a:ext cx="0" cy="0"/>
          <a:chOff x="0" y="0"/>
          <a:chExt cx="0" cy="0"/>
        </a:xfrm>
      </p:grpSpPr>
      <p:grpSp>
        <p:nvGrpSpPr>
          <p:cNvPr id="1071" name="Google Shape;1071;p1"/>
          <p:cNvGrpSpPr/>
          <p:nvPr/>
        </p:nvGrpSpPr>
        <p:grpSpPr>
          <a:xfrm>
            <a:off x="876299" y="990600"/>
            <a:ext cx="1743075" cy="1333500"/>
            <a:chOff x="742950" y="1104900"/>
            <a:chExt cx="1743075" cy="1333500"/>
          </a:xfrm>
        </p:grpSpPr>
        <p:sp>
          <p:nvSpPr>
            <p:cNvPr id="1072" name="Google Shape;1072;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3" name="Google Shape;1073;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grpSp>
      <p:sp>
        <p:nvSpPr>
          <p:cNvPr id="1074" name="Google Shape;1074;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5" name="Google Shape;1075;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076" name="Google Shape;1076;p1"/>
          <p:cNvSpPr txBox="1"/>
          <p:nvPr>
            <p:ph type="ctrTitle"/>
          </p:nvPr>
        </p:nvSpPr>
        <p:spPr>
          <a:xfrm>
            <a:off x="-728232" y="107740"/>
            <a:ext cx="9872100" cy="1001400"/>
          </a:xfrm>
          <a:prstGeom prst="rect">
            <a:avLst/>
          </a:prstGeom>
          <a:noFill/>
          <a:ln>
            <a:noFill/>
          </a:ln>
        </p:spPr>
        <p:txBody>
          <a:bodyPr anchorCtr="0" anchor="t" bIns="0" lIns="0" spcFirstLastPara="1" rIns="0" wrap="square" tIns="16500">
            <a:spAutoFit/>
          </a:bodyPr>
          <a:lstStyle/>
          <a:p>
            <a:pPr indent="0" lvl="0" marL="3213735" rtl="0" algn="ctr">
              <a:lnSpc>
                <a:spcPct val="100000"/>
              </a:lnSpc>
              <a:spcBef>
                <a:spcPts val="0"/>
              </a:spcBef>
              <a:spcAft>
                <a:spcPts val="0"/>
              </a:spcAft>
              <a:buClr>
                <a:srgbClr val="0F0F0F"/>
              </a:buClr>
              <a:buSzPts val="3200"/>
              <a:buFont typeface="Times New Roman"/>
              <a:buNone/>
            </a:pPr>
            <a:r>
              <a:rPr b="1" lang="en-US">
                <a:solidFill>
                  <a:srgbClr val="0F0F0F"/>
                </a:solidFill>
                <a:latin typeface="Times New Roman"/>
                <a:ea typeface="Times New Roman"/>
                <a:cs typeface="Times New Roman"/>
                <a:sym typeface="Times New Roman"/>
              </a:rPr>
              <a:t>Employee Data Analysis using Excel</a:t>
            </a:r>
            <a:r>
              <a:rPr b="1" i="0" lang="en-US">
                <a:solidFill>
                  <a:srgbClr val="0F0F0F"/>
                </a:solidFill>
                <a:latin typeface="Times New Roman"/>
                <a:ea typeface="Times New Roman"/>
                <a:cs typeface="Times New Roman"/>
                <a:sym typeface="Times New Roman"/>
              </a:rPr>
              <a:t> </a:t>
            </a:r>
            <a:br>
              <a:rPr b="1" i="0" lang="en-US">
                <a:solidFill>
                  <a:srgbClr val="0F0F0F"/>
                </a:solidFill>
                <a:latin typeface="Roboto"/>
                <a:ea typeface="Roboto"/>
                <a:cs typeface="Roboto"/>
                <a:sym typeface="Roboto"/>
              </a:rPr>
            </a:br>
            <a:endParaRPr/>
          </a:p>
        </p:txBody>
      </p:sp>
      <p:pic>
        <p:nvPicPr>
          <p:cNvPr id="1077" name="Google Shape;1077;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078" name="Google Shape;1078;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Clr>
                <a:srgbClr val="2D936B"/>
              </a:buClr>
              <a:buSzPts val="1100"/>
              <a:buFont typeface="Trebuchet MS"/>
              <a:buNone/>
            </a:pPr>
            <a:fld id="{00000000-1234-1234-1234-123412341234}" type="slidenum">
              <a:rPr lang="en-US"/>
              <a:t>‹#›</a:t>
            </a:fld>
            <a:endParaRPr/>
          </a:p>
        </p:txBody>
      </p:sp>
      <p:sp>
        <p:nvSpPr>
          <p:cNvPr id="1079" name="Google Shape;1079;p1"/>
          <p:cNvSpPr txBox="1"/>
          <p:nvPr/>
        </p:nvSpPr>
        <p:spPr>
          <a:xfrm>
            <a:off x="0" y="2718569"/>
            <a:ext cx="12192000" cy="1300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STUDENT NAME: AARTHI.J</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REGISTER NO:312211220/929D78F01DEBB89859E42BA6450EDC17</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DEPARTMENT: B. COM GENERAL (COMMERCE) </a:t>
            </a:r>
            <a:endParaRPr sz="1800">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rPr lang="en-US" sz="1800">
                <a:latin typeface="Calibri"/>
                <a:ea typeface="Calibri"/>
                <a:cs typeface="Calibri"/>
                <a:sym typeface="Calibri"/>
              </a:rPr>
              <a:t>COLLEGE:  DR.M.G.R.JANAKI OF ARTS AND FOR WOMEN</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0"/>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93" name="Google Shape;193;p10"/>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194" name="Google Shape;194;p10"/>
          <p:cNvSpPr txBox="1"/>
          <p:nvPr/>
        </p:nvSpPr>
        <p:spPr>
          <a:xfrm>
            <a:off x="11277218" y="6473337"/>
            <a:ext cx="228600" cy="19177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95" name="Google Shape;195;p10"/>
          <p:cNvSpPr txBox="1"/>
          <p:nvPr/>
        </p:nvSpPr>
        <p:spPr>
          <a:xfrm>
            <a:off x="739775" y="291147"/>
            <a:ext cx="3303904" cy="752119"/>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800" b="1" dirty="0" smtClean="0">
                <a:solidFill>
                  <a:schemeClr val="dk1"/>
                </a:solidFill>
                <a:latin typeface="Trebuchet MS"/>
                <a:ea typeface="Trebuchet MS"/>
                <a:cs typeface="Trebuchet MS"/>
                <a:sym typeface="Trebuchet MS"/>
              </a:rPr>
              <a:t>MODELLING</a:t>
            </a:r>
          </a:p>
        </p:txBody>
      </p:sp>
      <p:sp>
        <p:nvSpPr>
          <p:cNvPr id="196" name="Google Shape;196;p10"/>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 name="TextBox 2"/>
          <p:cNvSpPr txBox="1"/>
          <p:nvPr/>
        </p:nvSpPr>
        <p:spPr>
          <a:xfrm>
            <a:off x="1066800" y="1149927"/>
            <a:ext cx="8286750" cy="5693866"/>
          </a:xfrm>
          <a:prstGeom prst="rect">
            <a:avLst/>
          </a:prstGeom>
          <a:noFill/>
        </p:spPr>
        <p:txBody>
          <a:bodyPr wrap="square" rtlCol="0">
            <a:spAutoFit/>
          </a:bodyPr>
          <a:lstStyle/>
          <a:p>
            <a:r>
              <a:rPr lang="en-US" sz="2000" dirty="0" smtClean="0"/>
              <a:t>DATA COLLECTION</a:t>
            </a:r>
          </a:p>
          <a:p>
            <a:r>
              <a:rPr lang="en-US" sz="1800" dirty="0" smtClean="0"/>
              <a:t> 1) </a:t>
            </a:r>
            <a:r>
              <a:rPr lang="en-US" sz="1800" dirty="0" err="1" smtClean="0"/>
              <a:t>kaggle</a:t>
            </a:r>
            <a:r>
              <a:rPr lang="en-US" sz="1800" dirty="0" smtClean="0"/>
              <a:t>-employee</a:t>
            </a:r>
          </a:p>
          <a:p>
            <a:r>
              <a:rPr lang="en-US" sz="1800" dirty="0" smtClean="0"/>
              <a:t> 2) login</a:t>
            </a:r>
          </a:p>
          <a:p>
            <a:r>
              <a:rPr lang="en-US" sz="1800" dirty="0" smtClean="0"/>
              <a:t> 3) Employees Data collect</a:t>
            </a:r>
          </a:p>
          <a:p>
            <a:endParaRPr lang="en-US" sz="1800" dirty="0" smtClean="0"/>
          </a:p>
          <a:p>
            <a:r>
              <a:rPr lang="en-US" sz="2000" dirty="0" smtClean="0"/>
              <a:t>FEATURES COLLECTION</a:t>
            </a:r>
          </a:p>
          <a:p>
            <a:r>
              <a:rPr lang="en-US" sz="1800" dirty="0" smtClean="0"/>
              <a:t> 1) 26-Features</a:t>
            </a:r>
          </a:p>
          <a:p>
            <a:r>
              <a:rPr lang="en-US" sz="1800" dirty="0" smtClean="0"/>
              <a:t> 2) Select 10-features</a:t>
            </a:r>
          </a:p>
          <a:p>
            <a:r>
              <a:rPr lang="en-US" sz="1800" dirty="0" smtClean="0"/>
              <a:t> * Employee ID</a:t>
            </a:r>
          </a:p>
          <a:p>
            <a:r>
              <a:rPr lang="en-US" sz="1800" dirty="0" smtClean="0"/>
              <a:t> * First name</a:t>
            </a:r>
          </a:p>
          <a:p>
            <a:r>
              <a:rPr lang="en-US" sz="1800" dirty="0" smtClean="0"/>
              <a:t> * Last name</a:t>
            </a:r>
          </a:p>
          <a:p>
            <a:r>
              <a:rPr lang="en-US" sz="1800" dirty="0" smtClean="0"/>
              <a:t> * Business unit</a:t>
            </a:r>
          </a:p>
          <a:p>
            <a:r>
              <a:rPr lang="en-US" sz="1800" dirty="0" smtClean="0"/>
              <a:t> * Employee status</a:t>
            </a:r>
          </a:p>
          <a:p>
            <a:r>
              <a:rPr lang="en-US" sz="1800" dirty="0" smtClean="0"/>
              <a:t> * Employee type</a:t>
            </a:r>
          </a:p>
          <a:p>
            <a:r>
              <a:rPr lang="en-US" sz="1800" dirty="0" smtClean="0"/>
              <a:t> * Employee classification type</a:t>
            </a:r>
          </a:p>
          <a:p>
            <a:r>
              <a:rPr lang="en-US" sz="1800" dirty="0" smtClean="0"/>
              <a:t> * Gender</a:t>
            </a:r>
          </a:p>
          <a:p>
            <a:r>
              <a:rPr lang="en-US" sz="1800" dirty="0" smtClean="0"/>
              <a:t> * Performance score</a:t>
            </a:r>
          </a:p>
          <a:p>
            <a:r>
              <a:rPr lang="en-US" sz="1800" dirty="0" smtClean="0"/>
              <a:t> * Current employee rating</a:t>
            </a:r>
          </a:p>
          <a:p>
            <a:r>
              <a:rPr lang="en-US" sz="1800" dirty="0" smtClean="0"/>
              <a:t> * Performance analysis value</a:t>
            </a:r>
          </a:p>
          <a:p>
            <a:endParaRPr lang="en-US" sz="1800" dirty="0" smtClean="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81891" y="235527"/>
            <a:ext cx="7422113" cy="5632311"/>
          </a:xfrm>
          <a:prstGeom prst="rect">
            <a:avLst/>
          </a:prstGeom>
          <a:noFill/>
        </p:spPr>
        <p:txBody>
          <a:bodyPr wrap="square" rtlCol="0">
            <a:spAutoFit/>
          </a:bodyPr>
          <a:lstStyle/>
          <a:p>
            <a:r>
              <a:rPr lang="en-US" sz="1800" dirty="0"/>
              <a:t>DATA CLEANING</a:t>
            </a:r>
          </a:p>
          <a:p>
            <a:r>
              <a:rPr lang="en-US" sz="1800" dirty="0"/>
              <a:t>1)Select filter option</a:t>
            </a:r>
          </a:p>
          <a:p>
            <a:r>
              <a:rPr lang="en-US" sz="1800" dirty="0"/>
              <a:t>2)Insert </a:t>
            </a:r>
            <a:r>
              <a:rPr lang="en-US" sz="1800" dirty="0" err="1" smtClean="0"/>
              <a:t>colour</a:t>
            </a:r>
            <a:endParaRPr lang="en-US" sz="1800" dirty="0"/>
          </a:p>
          <a:p>
            <a:r>
              <a:rPr lang="en-US" sz="1800" dirty="0"/>
              <a:t>3)Select no file</a:t>
            </a:r>
          </a:p>
          <a:p>
            <a:endParaRPr lang="en-US" sz="1800" dirty="0"/>
          </a:p>
          <a:p>
            <a:r>
              <a:rPr lang="en-US" sz="1800" dirty="0"/>
              <a:t>PERFORMANCE LEVEL</a:t>
            </a:r>
          </a:p>
          <a:p>
            <a:r>
              <a:rPr lang="en-US" sz="1800" dirty="0"/>
              <a:t>1)Value of j2</a:t>
            </a:r>
          </a:p>
          <a:p>
            <a:r>
              <a:rPr lang="en-US" sz="1800" dirty="0"/>
              <a:t>2)=IFS(J2.=5,”VERY HIGH”,J2.=4,”HIGH”,J2.=3,”MED”,”TRUE”,’LOW”)</a:t>
            </a:r>
          </a:p>
          <a:p>
            <a:endParaRPr lang="en-US" sz="1800" dirty="0"/>
          </a:p>
          <a:p>
            <a:r>
              <a:rPr lang="en-US" sz="1800" dirty="0"/>
              <a:t>SUMMARY</a:t>
            </a:r>
          </a:p>
          <a:p>
            <a:r>
              <a:rPr lang="en-US" sz="1800" dirty="0"/>
              <a:t>1)Auto file</a:t>
            </a:r>
          </a:p>
          <a:p>
            <a:r>
              <a:rPr lang="en-US" sz="1800" dirty="0" smtClean="0"/>
              <a:t>2)Graphs </a:t>
            </a:r>
            <a:r>
              <a:rPr lang="en-US" sz="1800" dirty="0"/>
              <a:t>&amp; chart </a:t>
            </a:r>
          </a:p>
          <a:p>
            <a:r>
              <a:rPr lang="en-US" sz="1800" dirty="0"/>
              <a:t>3)Collect </a:t>
            </a:r>
            <a:r>
              <a:rPr lang="en-US" sz="1800" dirty="0" smtClean="0"/>
              <a:t>data &amp; analysis</a:t>
            </a:r>
          </a:p>
          <a:p>
            <a:endParaRPr lang="en-US" sz="1800" dirty="0" smtClean="0"/>
          </a:p>
          <a:p>
            <a:r>
              <a:rPr lang="en-US" sz="1800" dirty="0" smtClean="0"/>
              <a:t>VISUALIZATION</a:t>
            </a:r>
          </a:p>
          <a:p>
            <a:r>
              <a:rPr lang="en-US" sz="1800" dirty="0" smtClean="0"/>
              <a:t>1)Dashboard creation</a:t>
            </a:r>
          </a:p>
          <a:p>
            <a:r>
              <a:rPr lang="en-US" sz="1800" dirty="0" smtClean="0"/>
              <a:t>2)Conditional formatting</a:t>
            </a:r>
          </a:p>
          <a:p>
            <a:r>
              <a:rPr lang="en-US" sz="1800" dirty="0" smtClean="0"/>
              <a:t>3)Pivot tables</a:t>
            </a:r>
          </a:p>
          <a:p>
            <a:r>
              <a:rPr lang="en-US" sz="1800" dirty="0" smtClean="0"/>
              <a:t>4)Trend analysis</a:t>
            </a:r>
            <a:endParaRPr lang="en-US" sz="1800" dirty="0"/>
          </a:p>
          <a:p>
            <a:endParaRPr lang="en-US" sz="1800" dirty="0"/>
          </a:p>
        </p:txBody>
      </p:sp>
    </p:spTree>
    <p:extLst>
      <p:ext uri="{BB962C8B-B14F-4D97-AF65-F5344CB8AC3E}">
        <p14:creationId xmlns:p14="http://schemas.microsoft.com/office/powerpoint/2010/main" val="2503061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2" name="Google Shape;202;p1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204" name="Google Shape;204;p11"/>
          <p:cNvPicPr preferRelativeResize="0"/>
          <p:nvPr/>
        </p:nvPicPr>
        <p:blipFill rotWithShape="1">
          <a:blip r:embed="rId3">
            <a:alphaModFix/>
          </a:blip>
          <a:srcRect/>
          <a:stretch/>
        </p:blipFill>
        <p:spPr>
          <a:xfrm>
            <a:off x="1666875" y="6467475"/>
            <a:ext cx="76200" cy="177800"/>
          </a:xfrm>
          <a:prstGeom prst="rect">
            <a:avLst/>
          </a:prstGeom>
          <a:noFill/>
          <a:ln>
            <a:noFill/>
          </a:ln>
        </p:spPr>
      </p:pic>
      <p:sp>
        <p:nvSpPr>
          <p:cNvPr id="205" name="Google Shape;205;p11"/>
          <p:cNvSpPr txBox="1">
            <a:spLocks noGrp="1"/>
          </p:cNvSpPr>
          <p:nvPr>
            <p:ph type="title"/>
          </p:nvPr>
        </p:nvSpPr>
        <p:spPr/>
        <p:txBody>
          <a:bodyPr/>
          <a:lstStyle/>
          <a:p>
            <a:pPr lvl="0"/>
            <a:r>
              <a:rPr lang="en-US" smtClean="0"/>
              <a:t>RESULTS</a:t>
            </a:r>
            <a:endParaRPr lang="en-US"/>
          </a:p>
        </p:txBody>
      </p:sp>
      <p:sp>
        <p:nvSpPr>
          <p:cNvPr id="206" name="Google Shape;206;p1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12</a:t>
            </a:fld>
            <a:endParaRPr sz="1100">
              <a:solidFill>
                <a:schemeClr val="dk1"/>
              </a:solidFill>
              <a:latin typeface="Trebuchet MS"/>
              <a:ea typeface="Trebuchet MS"/>
              <a:cs typeface="Trebuchet MS"/>
              <a:sym typeface="Trebuchet MS"/>
            </a:endParaRPr>
          </a:p>
        </p:txBody>
      </p:sp>
      <p:sp>
        <p:nvSpPr>
          <p:cNvPr id="207" name="Google Shape;207;p11"/>
          <p:cNvSpPr txBox="1"/>
          <p:nvPr/>
        </p:nvSpPr>
        <p:spPr>
          <a:xfrm>
            <a:off x="0" y="1625471"/>
            <a:ext cx="12192000" cy="4638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1800">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332" y="1468067"/>
            <a:ext cx="7146779" cy="45525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4" name="Shape 1054"/>
        <p:cNvGrpSpPr/>
        <p:nvPr/>
      </p:nvGrpSpPr>
      <p:grpSpPr>
        <a:xfrm>
          <a:off x="0" y="0"/>
          <a:ext cx="0" cy="0"/>
          <a:chOff x="0" y="0"/>
          <a:chExt cx="0" cy="0"/>
        </a:xfrm>
      </p:grpSpPr>
      <p:sp>
        <p:nvSpPr>
          <p:cNvPr id="1055" name="Google Shape;1055;p1"/>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SzPts val="1400"/>
              <a:buNone/>
            </a:pPr>
            <a:r>
              <a:rPr lang="en-US">
                <a:latin typeface="Times New Roman"/>
                <a:ea typeface="Times New Roman"/>
                <a:cs typeface="Times New Roman"/>
                <a:sym typeface="Times New Roman"/>
              </a:rPr>
              <a:t>conclusion</a:t>
            </a:r>
            <a:endParaRPr>
              <a:latin typeface="Times New Roman"/>
              <a:ea typeface="Times New Roman"/>
              <a:cs typeface="Times New Roman"/>
              <a:sym typeface="Times New Roman"/>
            </a:endParaRPr>
          </a:p>
        </p:txBody>
      </p:sp>
      <p:sp>
        <p:nvSpPr>
          <p:cNvPr id="1056" name="Google Shape;1056;p1"/>
          <p:cNvSpPr txBox="1"/>
          <p:nvPr/>
        </p:nvSpPr>
        <p:spPr>
          <a:xfrm>
            <a:off x="755325" y="1428550"/>
            <a:ext cx="68247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This distribution provides a comprehensive overview of how employees are performing across different levels, highlighting areas of strength and areas needing improvement within the organization. </a:t>
            </a:r>
            <a:endParaRPr sz="2400"/>
          </a:p>
          <a:p>
            <a:pPr indent="0" lvl="0" marL="0" rtl="0" algn="l">
              <a:spcBef>
                <a:spcPts val="0"/>
              </a:spcBef>
              <a:spcAft>
                <a:spcPts val="0"/>
              </a:spcAft>
              <a:buNone/>
            </a:pPr>
            <a:r>
              <a:rPr lang="en-US" sz="2400"/>
              <a:t>And motivated the low performance employee because they high members of the data so motivated the low performance employee</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2"/>
          <p:cNvSpPr/>
          <p:nvPr/>
        </p:nvSpPr>
        <p:spPr>
          <a:xfrm>
            <a:off x="0" y="0"/>
            <a:ext cx="12192000"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grpSp>
        <p:nvGrpSpPr>
          <p:cNvPr id="74" name="Google Shape;74;p2"/>
          <p:cNvGrpSpPr/>
          <p:nvPr/>
        </p:nvGrpSpPr>
        <p:grpSpPr>
          <a:xfrm>
            <a:off x="7448612" y="0"/>
            <a:ext cx="4743796" cy="6858466"/>
            <a:chOff x="7448612" y="0"/>
            <a:chExt cx="4743796" cy="6858466"/>
          </a:xfrm>
        </p:grpSpPr>
        <p:sp>
          <p:nvSpPr>
            <p:cNvPr id="75" name="Google Shape;75;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6" name="Google Shape;76;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7" name="Google Shape;77;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8" name="Google Shape;78;p2"/>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9" name="Google Shape;79;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2"/>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3" name="Google Shape;83;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84" name="Google Shape;84;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5" name="Google Shape;85;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6" name="Google Shape;86;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7" name="Google Shape;87;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8" name="Google Shape;88;p2"/>
          <p:cNvSpPr txBox="1">
            <a:spLocks noGrp="1"/>
          </p:cNvSpPr>
          <p:nvPr>
            <p:ph type="title"/>
          </p:nvPr>
        </p:nvSpPr>
        <p:spPr>
          <a:xfrm>
            <a:off x="739775" y="829627"/>
            <a:ext cx="3909695" cy="67818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89" name="Google Shape;89;p2"/>
          <p:cNvGrpSpPr/>
          <p:nvPr/>
        </p:nvGrpSpPr>
        <p:grpSpPr>
          <a:xfrm>
            <a:off x="466725" y="6410325"/>
            <a:ext cx="3705225" cy="295275"/>
            <a:chOff x="466725" y="6410325"/>
            <a:chExt cx="3705225" cy="295275"/>
          </a:xfrm>
        </p:grpSpPr>
        <p:pic>
          <p:nvPicPr>
            <p:cNvPr id="90" name="Google Shape;90;p2"/>
            <p:cNvPicPr preferRelativeResize="0"/>
            <p:nvPr/>
          </p:nvPicPr>
          <p:blipFill rotWithShape="1">
            <a:blip r:embed="rId3">
              <a:alphaModFix/>
            </a:blip>
            <a:srcRect/>
            <a:stretch/>
          </p:blipFill>
          <p:spPr>
            <a:xfrm>
              <a:off x="676275" y="6467475"/>
              <a:ext cx="2143125" cy="200025"/>
            </a:xfrm>
            <a:prstGeom prst="rect">
              <a:avLst/>
            </a:prstGeom>
            <a:noFill/>
            <a:ln>
              <a:noFill/>
            </a:ln>
          </p:spPr>
        </p:pic>
        <p:pic>
          <p:nvPicPr>
            <p:cNvPr id="91" name="Google Shape;91;p2"/>
            <p:cNvPicPr preferRelativeResize="0"/>
            <p:nvPr/>
          </p:nvPicPr>
          <p:blipFill rotWithShape="1">
            <a:blip r:embed="rId4">
              <a:alphaModFix/>
            </a:blip>
            <a:srcRect/>
            <a:stretch/>
          </p:blipFill>
          <p:spPr>
            <a:xfrm>
              <a:off x="466725" y="6410325"/>
              <a:ext cx="3705225" cy="295275"/>
            </a:xfrm>
            <a:prstGeom prst="rect">
              <a:avLst/>
            </a:prstGeom>
            <a:noFill/>
            <a:ln>
              <a:noFill/>
            </a:ln>
          </p:spPr>
        </p:pic>
      </p:grpSp>
      <p:sp>
        <p:nvSpPr>
          <p:cNvPr id="92" name="Google Shape;92;p2"/>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
        <p:nvSpPr>
          <p:cNvPr id="93" name="Google Shape;93;p2"/>
          <p:cNvSpPr txBox="1"/>
          <p:nvPr/>
        </p:nvSpPr>
        <p:spPr>
          <a:xfrm>
            <a:off x="1217522" y="2123271"/>
            <a:ext cx="8593228" cy="144655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4400" b="1">
                <a:solidFill>
                  <a:srgbClr val="0F0F0F"/>
                </a:solidFill>
                <a:latin typeface="Times New Roman"/>
                <a:ea typeface="Times New Roman"/>
                <a:cs typeface="Times New Roman"/>
                <a:sym typeface="Times New Roman"/>
              </a:rPr>
              <a:t>Employee Performance Analysis using Excel</a:t>
            </a:r>
            <a:endParaRPr sz="2800">
              <a:solidFill>
                <a:srgbClr val="7030A0"/>
              </a:solidFill>
              <a:latin typeface="Times New Roman"/>
              <a:ea typeface="Times New Roman"/>
              <a:cs typeface="Times New Roman"/>
              <a:sym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p:nvPr/>
        </p:nvSpPr>
        <p:spPr>
          <a:xfrm>
            <a:off x="-76200" y="28579"/>
            <a:ext cx="12481713" cy="685800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nvGrpSpPr>
          <p:cNvPr id="99" name="Google Shape;99;p3"/>
          <p:cNvGrpSpPr/>
          <p:nvPr/>
        </p:nvGrpSpPr>
        <p:grpSpPr>
          <a:xfrm>
            <a:off x="7448612" y="0"/>
            <a:ext cx="4743796" cy="6858466"/>
            <a:chOff x="7448612" y="0"/>
            <a:chExt cx="4743796" cy="6858466"/>
          </a:xfrm>
        </p:grpSpPr>
        <p:sp>
          <p:nvSpPr>
            <p:cNvPr id="100" name="Google Shape;100;p3"/>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3"/>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2" name="Google Shape;102;p3"/>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86"/>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3" name="Google Shape;103;p3"/>
            <p:cNvSpPr/>
            <p:nvPr/>
          </p:nvSpPr>
          <p:spPr>
            <a:xfrm>
              <a:off x="9602878" y="0"/>
              <a:ext cx="2589530"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4" name="Google Shape;104;p3"/>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5" name="Google Shape;105;p3"/>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6" name="Google Shape;106;p3"/>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7" name="Google Shape;107;p3"/>
            <p:cNvSpPr/>
            <p:nvPr/>
          </p:nvSpPr>
          <p:spPr>
            <a:xfrm>
              <a:off x="10936247" y="0"/>
              <a:ext cx="1256030"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07"/>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8" name="Google Shape;108;p3"/>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109" name="Google Shape;109;p3"/>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3"/>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0" name="Google Shape;110;p3"/>
          <p:cNvSpPr txBox="1"/>
          <p:nvPr/>
        </p:nvSpPr>
        <p:spPr>
          <a:xfrm>
            <a:off x="752475" y="6486037"/>
            <a:ext cx="1773555" cy="16637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1" name="Google Shape;111;p3"/>
          <p:cNvSpPr/>
          <p:nvPr/>
        </p:nvSpPr>
        <p:spPr>
          <a:xfrm>
            <a:off x="7362825" y="447675"/>
            <a:ext cx="361950" cy="361950"/>
          </a:xfrm>
          <a:custGeom>
            <a:avLst/>
            <a:gdLst/>
            <a:ahLst/>
            <a:cxnLst/>
            <a:rect l="l" t="t" r="r" b="b"/>
            <a:pathLst>
              <a:path w="361950" h="361950" extrusionOk="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12" name="Google Shape;112;p3"/>
          <p:cNvSpPr/>
          <p:nvPr/>
        </p:nvSpPr>
        <p:spPr>
          <a:xfrm>
            <a:off x="11010900" y="5610225"/>
            <a:ext cx="647700" cy="647700"/>
          </a:xfrm>
          <a:custGeom>
            <a:avLst/>
            <a:gdLst/>
            <a:ahLst/>
            <a:cxnLst/>
            <a:rect l="l" t="t" r="r" b="b"/>
            <a:pathLst>
              <a:path w="647700" h="647700" extrusionOk="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113" name="Google Shape;113;p3"/>
          <p:cNvPicPr preferRelativeResize="0"/>
          <p:nvPr/>
        </p:nvPicPr>
        <p:blipFill rotWithShape="1">
          <a:blip r:embed="rId3">
            <a:alphaModFix/>
          </a:blip>
          <a:srcRect/>
          <a:stretch/>
        </p:blipFill>
        <p:spPr>
          <a:xfrm>
            <a:off x="10687050" y="6134100"/>
            <a:ext cx="247650" cy="247650"/>
          </a:xfrm>
          <a:prstGeom prst="rect">
            <a:avLst/>
          </a:prstGeom>
          <a:noFill/>
          <a:ln>
            <a:noFill/>
          </a:ln>
        </p:spPr>
      </p:pic>
      <p:grpSp>
        <p:nvGrpSpPr>
          <p:cNvPr id="114" name="Google Shape;114;p3"/>
          <p:cNvGrpSpPr/>
          <p:nvPr/>
        </p:nvGrpSpPr>
        <p:grpSpPr>
          <a:xfrm>
            <a:off x="47625" y="3819523"/>
            <a:ext cx="4124325" cy="3009898"/>
            <a:chOff x="47625" y="3819523"/>
            <a:chExt cx="4124325" cy="3009898"/>
          </a:xfrm>
        </p:grpSpPr>
        <p:pic>
          <p:nvPicPr>
            <p:cNvPr id="115" name="Google Shape;115;p3"/>
            <p:cNvPicPr preferRelativeResize="0"/>
            <p:nvPr/>
          </p:nvPicPr>
          <p:blipFill rotWithShape="1">
            <a:blip r:embed="rId4">
              <a:alphaModFix/>
            </a:blip>
            <a:srcRect/>
            <a:stretch/>
          </p:blipFill>
          <p:spPr>
            <a:xfrm>
              <a:off x="466725" y="6410325"/>
              <a:ext cx="3705225" cy="295275"/>
            </a:xfrm>
            <a:prstGeom prst="rect">
              <a:avLst/>
            </a:prstGeom>
            <a:noFill/>
            <a:ln>
              <a:noFill/>
            </a:ln>
          </p:spPr>
        </p:pic>
        <p:pic>
          <p:nvPicPr>
            <p:cNvPr id="116" name="Google Shape;116;p3"/>
            <p:cNvPicPr preferRelativeResize="0"/>
            <p:nvPr/>
          </p:nvPicPr>
          <p:blipFill rotWithShape="1">
            <a:blip r:embed="rId5">
              <a:alphaModFix/>
            </a:blip>
            <a:srcRect/>
            <a:stretch/>
          </p:blipFill>
          <p:spPr>
            <a:xfrm>
              <a:off x="47625" y="3819523"/>
              <a:ext cx="1733550" cy="3009898"/>
            </a:xfrm>
            <a:prstGeom prst="rect">
              <a:avLst/>
            </a:prstGeom>
            <a:noFill/>
            <a:ln>
              <a:noFill/>
            </a:ln>
          </p:spPr>
        </p:pic>
      </p:grpSp>
      <p:sp>
        <p:nvSpPr>
          <p:cNvPr id="117" name="Google Shape;117;p3"/>
          <p:cNvSpPr txBox="1">
            <a:spLocks noGrp="1"/>
          </p:cNvSpPr>
          <p:nvPr>
            <p:ph type="title"/>
          </p:nvPr>
        </p:nvSpPr>
        <p:spPr>
          <a:xfrm>
            <a:off x="739775" y="445388"/>
            <a:ext cx="2357120" cy="75819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a:t>AGENDA</a:t>
            </a:r>
            <a:endParaRPr/>
          </a:p>
        </p:txBody>
      </p:sp>
      <p:sp>
        <p:nvSpPr>
          <p:cNvPr id="118" name="Google Shape;118;p3"/>
          <p:cNvSpPr txBox="1">
            <a:spLocks noGrp="1"/>
          </p:cNvSpPr>
          <p:nvPr>
            <p:ph type="sldNum" idx="12"/>
          </p:nvPr>
        </p:nvSpPr>
        <p:spPr>
          <a:xfrm>
            <a:off x="11353418" y="6473337"/>
            <a:ext cx="151129" cy="19177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3</a:t>
            </a:fld>
            <a:endParaRPr/>
          </a:p>
        </p:txBody>
      </p:sp>
      <p:sp>
        <p:nvSpPr>
          <p:cNvPr id="119" name="Google Shape;119;p3"/>
          <p:cNvSpPr txBox="1"/>
          <p:nvPr/>
        </p:nvSpPr>
        <p:spPr>
          <a:xfrm>
            <a:off x="2509807" y="1041533"/>
            <a:ext cx="5029200" cy="440120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Problem Statement</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Project Overview</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End Users</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Our Solution and Proposition</a:t>
            </a:r>
            <a:endParaRPr/>
          </a:p>
          <a:p>
            <a:pPr marL="0" marR="0" lvl="0" indent="-177800" algn="l" rtl="0">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Dataset Description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Modelling Approach</a:t>
            </a:r>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Discussion</a:t>
            </a:r>
            <a:endParaRPr sz="2800" b="0" i="0">
              <a:solidFill>
                <a:srgbClr val="0D0D0D"/>
              </a:solidFill>
              <a:latin typeface="Times New Roman"/>
              <a:ea typeface="Times New Roman"/>
              <a:cs typeface="Times New Roman"/>
              <a:sym typeface="Times New Roman"/>
            </a:endParaRPr>
          </a:p>
          <a:p>
            <a:pPr marL="0" marR="0" lvl="0" indent="-177800" algn="l" rtl="0">
              <a:spcBef>
                <a:spcPts val="0"/>
              </a:spcBef>
              <a:spcAft>
                <a:spcPts val="0"/>
              </a:spcAft>
              <a:buClr>
                <a:srgbClr val="0D0D0D"/>
              </a:buClr>
              <a:buSzPts val="2800"/>
              <a:buFont typeface="Calibri"/>
              <a:buAutoNum type="arabicPeriod"/>
            </a:pPr>
            <a:r>
              <a:rPr lang="en-US" sz="2800" b="0" i="0">
                <a:solidFill>
                  <a:srgbClr val="0D0D0D"/>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grpSp>
        <p:nvGrpSpPr>
          <p:cNvPr id="124" name="Google Shape;124;p4"/>
          <p:cNvGrpSpPr/>
          <p:nvPr/>
        </p:nvGrpSpPr>
        <p:grpSpPr>
          <a:xfrm rot="-635851">
            <a:off x="9052566" y="3881002"/>
            <a:ext cx="2282993" cy="2093926"/>
            <a:chOff x="7991475" y="2933700"/>
            <a:chExt cx="2762251" cy="3257550"/>
          </a:xfrm>
        </p:grpSpPr>
        <p:sp>
          <p:nvSpPr>
            <p:cNvPr id="125" name="Google Shape;125;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6" name="Google Shape;126;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pic>
          <p:nvPicPr>
            <p:cNvPr id="127" name="Google Shape;127;p4"/>
            <p:cNvPicPr preferRelativeResize="0"/>
            <p:nvPr/>
          </p:nvPicPr>
          <p:blipFill rotWithShape="1">
            <a:blip r:embed="rId3">
              <a:alphaModFix/>
            </a:blip>
            <a:srcRect/>
            <a:stretch/>
          </p:blipFill>
          <p:spPr>
            <a:xfrm>
              <a:off x="7991475" y="2933700"/>
              <a:ext cx="2762251" cy="3257550"/>
            </a:xfrm>
            <a:prstGeom prst="rect">
              <a:avLst/>
            </a:prstGeom>
            <a:noFill/>
            <a:ln>
              <a:noFill/>
            </a:ln>
          </p:spPr>
        </p:pic>
      </p:grpSp>
      <p:sp>
        <p:nvSpPr>
          <p:cNvPr id="128" name="Google Shape;128;p4"/>
          <p:cNvSpPr/>
          <p:nvPr/>
        </p:nvSpPr>
        <p:spPr>
          <a:xfrm>
            <a:off x="8565165" y="255072"/>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29" name="Google Shape;129;p4"/>
          <p:cNvSpPr txBox="1">
            <a:spLocks noGrp="1"/>
          </p:cNvSpPr>
          <p:nvPr>
            <p:ph type="title"/>
          </p:nvPr>
        </p:nvSpPr>
        <p:spPr>
          <a:xfrm>
            <a:off x="834071" y="575055"/>
            <a:ext cx="6148619" cy="670686"/>
          </a:xfrm>
          <a:prstGeom prst="rect">
            <a:avLst/>
          </a:prstGeom>
          <a:noFill/>
          <a:ln>
            <a:noFill/>
          </a:ln>
        </p:spPr>
        <p:txBody>
          <a:bodyPr spcFirstLastPara="1" wrap="square" lIns="0" tIns="16500" rIns="0" bIns="0" anchor="t" anchorCtr="0">
            <a:spAutoFit/>
          </a:bodyPr>
          <a:lstStyle/>
          <a:p>
            <a:pPr marL="12700" lvl="0" indent="0" algn="ctr" rtl="0">
              <a:lnSpc>
                <a:spcPct val="100000"/>
              </a:lnSpc>
              <a:spcBef>
                <a:spcPts val="0"/>
              </a:spcBef>
              <a:spcAft>
                <a:spcPts val="0"/>
              </a:spcAft>
              <a:buClr>
                <a:schemeClr val="dk1"/>
              </a:buClr>
              <a:buSzPts val="4250"/>
              <a:buFont typeface="Trebuchet MS"/>
              <a:buNone/>
            </a:pPr>
            <a:r>
              <a:rPr lang="en-US" sz="4250" dirty="0" smtClean="0"/>
              <a:t>PROBLEM STATEMENT</a:t>
            </a:r>
            <a:endParaRPr sz="4250" dirty="0"/>
          </a:p>
        </p:txBody>
      </p:sp>
      <p:pic>
        <p:nvPicPr>
          <p:cNvPr id="130" name="Google Shape;130;p4"/>
          <p:cNvPicPr preferRelativeResize="0"/>
          <p:nvPr/>
        </p:nvPicPr>
        <p:blipFill rotWithShape="1">
          <a:blip r:embed="rId4">
            <a:alphaModFix/>
          </a:blip>
          <a:srcRect/>
          <a:stretch/>
        </p:blipFill>
        <p:spPr>
          <a:xfrm>
            <a:off x="676275" y="6467475"/>
            <a:ext cx="2143125" cy="200025"/>
          </a:xfrm>
          <a:prstGeom prst="rect">
            <a:avLst/>
          </a:prstGeom>
          <a:noFill/>
          <a:ln>
            <a:noFill/>
          </a:ln>
        </p:spPr>
      </p:pic>
      <p:sp>
        <p:nvSpPr>
          <p:cNvPr id="131" name="Google Shape;131;p4"/>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4</a:t>
            </a:fld>
            <a:endParaRPr/>
          </a:p>
        </p:txBody>
      </p:sp>
      <p:sp>
        <p:nvSpPr>
          <p:cNvPr id="132" name="Google Shape;132;p4"/>
          <p:cNvSpPr txBox="1"/>
          <p:nvPr/>
        </p:nvSpPr>
        <p:spPr>
          <a:xfrm>
            <a:off x="180109" y="1552076"/>
            <a:ext cx="12332085" cy="3877954"/>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*Traditional </a:t>
            </a:r>
            <a:r>
              <a:rPr lang="en-US" sz="2000" b="0" i="0" u="none" strike="noStrike" cap="none" dirty="0">
                <a:solidFill>
                  <a:srgbClr val="000000"/>
                </a:solidFill>
                <a:latin typeface="Calibri"/>
                <a:ea typeface="Calibri"/>
                <a:cs typeface="Calibri"/>
                <a:sym typeface="Calibri"/>
              </a:rPr>
              <a:t>methods of assessing employee performance lack consistency and fail </a:t>
            </a:r>
            <a:r>
              <a:rPr lang="en-US" sz="2000" b="0" i="0" u="none" strike="noStrike" cap="none" dirty="0" smtClean="0">
                <a:solidFill>
                  <a:srgbClr val="000000"/>
                </a:solidFill>
                <a:latin typeface="Calibri"/>
                <a:ea typeface="Calibri"/>
                <a:cs typeface="Calibri"/>
                <a:sym typeface="Calibri"/>
              </a:rPr>
              <a:t>to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provide </a:t>
            </a:r>
            <a:r>
              <a:rPr lang="en-US" sz="2000" b="0" i="0" u="none" strike="noStrike" cap="none" dirty="0">
                <a:solidFill>
                  <a:srgbClr val="000000"/>
                </a:solidFill>
                <a:latin typeface="Calibri"/>
                <a:ea typeface="Calibri"/>
                <a:cs typeface="Calibri"/>
                <a:sym typeface="Calibri"/>
              </a:rPr>
              <a:t>actionable insights for organizational growth. </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leads to inefficiencies in resource allocation and missed opportunities for improving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productivity </a:t>
            </a:r>
            <a:r>
              <a:rPr lang="en-US" sz="2000" b="0" i="0" u="none" strike="noStrike" cap="none" dirty="0">
                <a:solidFill>
                  <a:srgbClr val="000000"/>
                </a:solidFill>
                <a:latin typeface="Calibri"/>
                <a:ea typeface="Calibri"/>
                <a:cs typeface="Calibri"/>
                <a:sym typeface="Calibri"/>
              </a:rPr>
              <a:t>and employee satisfaction.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*By </a:t>
            </a:r>
            <a:r>
              <a:rPr lang="en-US" sz="2000" b="0" i="0" u="none" strike="noStrike" cap="none" dirty="0">
                <a:solidFill>
                  <a:srgbClr val="000000"/>
                </a:solidFill>
                <a:latin typeface="Calibri"/>
                <a:ea typeface="Calibri"/>
                <a:cs typeface="Calibri"/>
                <a:sym typeface="Calibri"/>
              </a:rPr>
              <a:t>implementing a robust performance analysis framework using Excel, we aim to </a:t>
            </a:r>
            <a:r>
              <a:rPr lang="en-US" sz="2000" b="0" i="0" u="none" strike="noStrike" cap="none" dirty="0" smtClean="0">
                <a:solidFill>
                  <a:srgbClr val="000000"/>
                </a:solidFill>
                <a:latin typeface="Calibri"/>
                <a:ea typeface="Calibri"/>
                <a:cs typeface="Calibri"/>
                <a:sym typeface="Calibri"/>
              </a:rPr>
              <a:t>establish </a:t>
            </a: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 standardized </a:t>
            </a:r>
            <a:r>
              <a:rPr lang="en-US" sz="2000" b="0" i="0" u="none" strike="noStrike" cap="none" dirty="0">
                <a:solidFill>
                  <a:srgbClr val="000000"/>
                </a:solidFill>
                <a:latin typeface="Calibri"/>
                <a:ea typeface="Calibri"/>
                <a:cs typeface="Calibri"/>
                <a:sym typeface="Calibri"/>
              </a:rPr>
              <a:t>metrics and comprehensive data analysis capabilities</a:t>
            </a:r>
            <a:r>
              <a:rPr lang="en-US" sz="2000" b="0" i="0" u="none" strike="noStrike" cap="none" dirty="0" smtClean="0">
                <a:solidFill>
                  <a:srgbClr val="000000"/>
                </a:solidFill>
                <a:latin typeface="Calibri"/>
                <a:ea typeface="Calibri"/>
                <a:cs typeface="Calibri"/>
                <a:sym typeface="Calibri"/>
              </a:rPr>
              <a:t>.</a:t>
            </a:r>
          </a:p>
          <a:p>
            <a:pPr marL="0" marR="0" lvl="0" indent="0" algn="l" rtl="0">
              <a:lnSpc>
                <a:spcPct val="100000"/>
              </a:lnSpc>
              <a:spcBef>
                <a:spcPts val="0"/>
              </a:spcBef>
              <a:spcAft>
                <a:spcPts val="0"/>
              </a:spcAft>
              <a:buClr>
                <a:srgbClr val="000000"/>
              </a:buClr>
              <a:buSzPts val="1800"/>
              <a:buFont typeface="Arial"/>
              <a:buNone/>
            </a:pP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*This </a:t>
            </a:r>
            <a:r>
              <a:rPr lang="en-US" sz="2000" b="0" i="0" u="none" strike="noStrike" cap="none" dirty="0">
                <a:solidFill>
                  <a:srgbClr val="000000"/>
                </a:solidFill>
                <a:latin typeface="Calibri"/>
                <a:ea typeface="Calibri"/>
                <a:cs typeface="Calibri"/>
                <a:sym typeface="Calibri"/>
              </a:rPr>
              <a:t>initiative seeks to empower decision-makers with accurate insights to optimize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performance</a:t>
            </a:r>
            <a:r>
              <a:rPr lang="en-US" sz="2000" b="0" i="0" u="none" strike="noStrike" cap="none" dirty="0">
                <a:solidFill>
                  <a:srgbClr val="000000"/>
                </a:solidFill>
                <a:latin typeface="Calibri"/>
                <a:ea typeface="Calibri"/>
                <a:cs typeface="Calibri"/>
                <a:sym typeface="Calibri"/>
              </a:rPr>
              <a:t>, foster a culture of continuous improvement, and ultimately drive </a:t>
            </a:r>
            <a:endParaRPr lang="en-US" sz="2000" b="0" i="0" u="none" strike="noStrike" cap="none" dirty="0" smtClean="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latin typeface="Calibri"/>
                <a:ea typeface="Calibri"/>
                <a:cs typeface="Calibri"/>
                <a:sym typeface="Calibri"/>
              </a:rPr>
              <a:t> </a:t>
            </a:r>
            <a:r>
              <a:rPr lang="en-US" sz="2000" b="0" i="0" u="none" strike="noStrike" cap="none" dirty="0" smtClean="0">
                <a:solidFill>
                  <a:srgbClr val="000000"/>
                </a:solidFill>
                <a:latin typeface="Calibri"/>
                <a:ea typeface="Calibri"/>
                <a:cs typeface="Calibri"/>
                <a:sym typeface="Calibri"/>
              </a:rPr>
              <a:t>organizational </a:t>
            </a:r>
            <a:r>
              <a:rPr lang="en-US" sz="2000" b="0" i="0" u="none" strike="noStrike" cap="none" dirty="0">
                <a:solidFill>
                  <a:srgbClr val="000000"/>
                </a:solidFill>
                <a:latin typeface="Calibri"/>
                <a:ea typeface="Calibri"/>
                <a:cs typeface="Calibri"/>
                <a:sym typeface="Calibri"/>
              </a:rPr>
              <a:t>success.</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1" name="Shape 1041"/>
        <p:cNvGrpSpPr/>
        <p:nvPr/>
      </p:nvGrpSpPr>
      <p:grpSpPr>
        <a:xfrm>
          <a:off x="0" y="0"/>
          <a:ext cx="0" cy="0"/>
          <a:chOff x="0" y="0"/>
          <a:chExt cx="0" cy="0"/>
        </a:xfrm>
      </p:grpSpPr>
      <p:grpSp>
        <p:nvGrpSpPr>
          <p:cNvPr id="1042" name="Google Shape;1042;p1"/>
          <p:cNvGrpSpPr/>
          <p:nvPr/>
        </p:nvGrpSpPr>
        <p:grpSpPr>
          <a:xfrm>
            <a:off x="8658225" y="2647950"/>
            <a:ext cx="3533775" cy="3810000"/>
            <a:chOff x="8658225" y="2647950"/>
            <a:chExt cx="3533775" cy="3810000"/>
          </a:xfrm>
        </p:grpSpPr>
        <p:sp>
          <p:nvSpPr>
            <p:cNvPr id="1043" name="Google Shape;1043;p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4" name="Google Shape;1044;p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pic>
          <p:nvPicPr>
            <p:cNvPr id="1045" name="Google Shape;1045;p1"/>
            <p:cNvPicPr preferRelativeResize="0"/>
            <p:nvPr/>
          </p:nvPicPr>
          <p:blipFill rotWithShape="1">
            <a:blip r:embed="rId3">
              <a:alphaModFix/>
            </a:blip>
            <a:srcRect b="0" l="0" r="0" t="0"/>
            <a:stretch/>
          </p:blipFill>
          <p:spPr>
            <a:xfrm>
              <a:off x="8658225" y="2647950"/>
              <a:ext cx="3533775" cy="3810000"/>
            </a:xfrm>
            <a:prstGeom prst="rect">
              <a:avLst/>
            </a:prstGeom>
            <a:noFill/>
            <a:ln>
              <a:noFill/>
            </a:ln>
          </p:spPr>
        </p:pic>
      </p:grpSp>
      <p:sp>
        <p:nvSpPr>
          <p:cNvPr id="1046" name="Google Shape;1046;p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047" name="Google Shape;1047;p1"/>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1400"/>
              <a:buNone/>
            </a:pPr>
            <a:r>
              <a:rPr lang="en-US" sz="4250"/>
              <a:t>PROJECT	OVERVIEW</a:t>
            </a:r>
            <a:endParaRPr sz="4250"/>
          </a:p>
        </p:txBody>
      </p:sp>
      <p:pic>
        <p:nvPicPr>
          <p:cNvPr id="1048" name="Google Shape;1048;p1"/>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1049" name="Google Shape;1049;p1"/>
          <p:cNvSpPr txBox="1"/>
          <p:nvPr>
            <p:ph idx="12"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SzPts val="1100"/>
              <a:buNone/>
            </a:pPr>
            <a:fld id="{00000000-1234-1234-1234-123412341234}" type="slidenum">
              <a:rPr lang="en-US"/>
              <a:t>‹#›</a:t>
            </a:fld>
            <a:endParaRPr/>
          </a:p>
        </p:txBody>
      </p:sp>
      <p:sp>
        <p:nvSpPr>
          <p:cNvPr id="1050" name="Google Shape;1050;p1"/>
          <p:cNvSpPr txBox="1"/>
          <p:nvPr/>
        </p:nvSpPr>
        <p:spPr>
          <a:xfrm>
            <a:off x="990600" y="2133600"/>
            <a:ext cx="7924800" cy="831000"/>
          </a:xfrm>
          <a:prstGeom prst="rect">
            <a:avLst/>
          </a:prstGeom>
          <a:noFill/>
          <a:ln>
            <a:noFill/>
          </a:ln>
        </p:spPr>
        <p:txBody>
          <a:bodyPr anchorCtr="0" anchor="t" bIns="45700" lIns="91425" spcFirstLastPara="1" rIns="91425" wrap="square" tIns="45700">
            <a:spAutoFit/>
          </a:bodyPr>
          <a:lstStyle/>
          <a:p>
            <a:pPr indent="-152400" lvl="0" marL="0" marR="0" rtl="0" algn="l">
              <a:lnSpc>
                <a:spcPct val="100000"/>
              </a:lnSpc>
              <a:spcBef>
                <a:spcPts val="0"/>
              </a:spcBef>
              <a:spcAft>
                <a:spcPts val="0"/>
              </a:spcAft>
              <a:buClr>
                <a:srgbClr val="0D0D0D"/>
              </a:buClr>
              <a:buSzPts val="2400"/>
              <a:buFont typeface="Arial"/>
              <a:buChar char="•"/>
            </a:pPr>
            <a:r>
              <a:rPr b="0" i="0" lang="en-US" sz="2400" u="none" cap="none" strike="noStrike">
                <a:solidFill>
                  <a:srgbClr val="0D0D0D"/>
                </a:solidFill>
                <a:latin typeface="Times New Roman"/>
                <a:ea typeface="Times New Roman"/>
                <a:cs typeface="Times New Roman"/>
                <a:sym typeface="Times New Roman"/>
              </a:rPr>
              <a: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r>
              <a:t/>
            </a:r>
            <a:endParaRPr b="0" i="0" sz="2400" u="none" cap="none" strike="noStrike">
              <a:solidFill>
                <a:schemeClr val="dk1"/>
              </a:solidFill>
              <a:latin typeface="Times New Roman"/>
              <a:ea typeface="Times New Roman"/>
              <a:cs typeface="Times New Roman"/>
              <a:sym typeface="Times New Roman"/>
            </a:endParaRPr>
          </a:p>
        </p:txBody>
      </p:sp>
      <p:sp>
        <p:nvSpPr>
          <p:cNvPr id="1051" name="Google Shape;1051;p1"/>
          <p:cNvSpPr txBox="1"/>
          <p:nvPr/>
        </p:nvSpPr>
        <p:spPr>
          <a:xfrm>
            <a:off x="739775" y="2019308"/>
            <a:ext cx="6019800" cy="463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1052" name="Google Shape;1052;p1"/>
          <p:cNvSpPr txBox="1"/>
          <p:nvPr/>
        </p:nvSpPr>
        <p:spPr>
          <a:xfrm>
            <a:off x="295575" y="1845900"/>
            <a:ext cx="5707800" cy="35325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Calibri"/>
                <a:ea typeface="Calibri"/>
                <a:cs typeface="Calibri"/>
                <a:sym typeface="Calibri"/>
              </a:rPr>
              <a:t>Employee analysis the performance of the employee by consider various factors likeGender, performance score, rating achievement Performance analysis involves the systematic evaluation of employee productivity, efficiency, and effectiveness within an organization. By analyzing key metrics such as task completion rates, sales figures, customer satisfaction scores, and other relevant data, organizations can gain insights into individual and team performance. This process helps identify strengths, weaknesses, and areas for improvement, enabling informed decision-making and targeted interventions to enhance overall organizational performance.</a:t>
            </a:r>
            <a:endParaRPr b="0" i="0" sz="2400" u="none" cap="none" strike="noStrike">
              <a:solidFill>
                <a:srgbClr val="000000"/>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1" name="Google Shape;151;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2" name="Google Shape;152;p6"/>
          <p:cNvSpPr/>
          <p:nvPr/>
        </p:nvSpPr>
        <p:spPr>
          <a:xfrm rot="10800000" flipH="1">
            <a:off x="8337347" y="5347432"/>
            <a:ext cx="738830" cy="662368"/>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53" name="Google Shape;153;p6"/>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3200"/>
              <a:buFont typeface="Trebuchet MS"/>
              <a:buNone/>
            </a:pPr>
            <a:r>
              <a:rPr lang="en-US" sz="3200"/>
              <a:t>WHO ARE THE END USERS?</a:t>
            </a:r>
            <a:endParaRPr sz="3200"/>
          </a:p>
        </p:txBody>
      </p:sp>
      <p:pic>
        <p:nvPicPr>
          <p:cNvPr id="154" name="Google Shape;154;p6"/>
          <p:cNvPicPr preferRelativeResize="0"/>
          <p:nvPr/>
        </p:nvPicPr>
        <p:blipFill rotWithShape="1">
          <a:blip r:embed="rId3">
            <a:alphaModFix/>
          </a:blip>
          <a:srcRect/>
          <a:stretch/>
        </p:blipFill>
        <p:spPr>
          <a:xfrm>
            <a:off x="723900" y="6172200"/>
            <a:ext cx="2181225" cy="485775"/>
          </a:xfrm>
          <a:prstGeom prst="rect">
            <a:avLst/>
          </a:prstGeom>
          <a:noFill/>
          <a:ln>
            <a:noFill/>
          </a:ln>
        </p:spPr>
      </p:pic>
      <p:sp>
        <p:nvSpPr>
          <p:cNvPr id="155" name="Google Shape;155;p6"/>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6</a:t>
            </a:fld>
            <a:endParaRPr/>
          </a:p>
        </p:txBody>
      </p:sp>
      <p:sp>
        <p:nvSpPr>
          <p:cNvPr id="156" name="Google Shape;156;p6"/>
          <p:cNvSpPr txBox="1"/>
          <p:nvPr/>
        </p:nvSpPr>
        <p:spPr>
          <a:xfrm>
            <a:off x="394085" y="2422971"/>
            <a:ext cx="12192000" cy="463800"/>
          </a:xfrm>
          <a:prstGeom prst="rect">
            <a:avLst/>
          </a:prstGeom>
          <a:noFill/>
          <a:ln>
            <a:noFill/>
          </a:ln>
        </p:spPr>
        <p:txBody>
          <a:bodyPr spcFirstLastPara="1" wrap="square" lIns="91425" tIns="91425" rIns="91425" bIns="91425" anchor="t" anchorCtr="0">
            <a:spAutoFit/>
          </a:bodyPr>
          <a:lstStyle/>
          <a:p>
            <a:pPr marL="457200" marR="0" lvl="0" indent="-342900" algn="l" rtl="0">
              <a:lnSpc>
                <a:spcPct val="100000"/>
              </a:lnSpc>
              <a:spcBef>
                <a:spcPts val="0"/>
              </a:spcBef>
              <a:spcAft>
                <a:spcPts val="0"/>
              </a:spcAft>
              <a:buClr>
                <a:srgbClr val="000000"/>
              </a:buClr>
              <a:buSzPts val="1800"/>
              <a:buFont typeface="Calibri"/>
              <a:buChar char="●"/>
            </a:pPr>
            <a:endParaRPr sz="1800" b="0" i="0" u="none" strike="noStrike" cap="none">
              <a:solidFill>
                <a:srgbClr val="000000"/>
              </a:solidFill>
              <a:latin typeface="Calibri"/>
              <a:ea typeface="Calibri"/>
              <a:cs typeface="Calibri"/>
              <a:sym typeface="Calibri"/>
            </a:endParaRPr>
          </a:p>
        </p:txBody>
      </p:sp>
      <p:sp>
        <p:nvSpPr>
          <p:cNvPr id="157" name="Google Shape;157;p6"/>
          <p:cNvSpPr txBox="1"/>
          <p:nvPr/>
        </p:nvSpPr>
        <p:spPr>
          <a:xfrm>
            <a:off x="1380696" y="2228370"/>
            <a:ext cx="339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EMPLOYEES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EMPLOYERS</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ORGANISATION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a:solidFill>
                  <a:srgbClr val="000000"/>
                </a:solidFill>
                <a:latin typeface="Calibri"/>
                <a:ea typeface="Calibri"/>
                <a:cs typeface="Calibri"/>
                <a:sym typeface="Calibri"/>
              </a:rPr>
              <a:t>INDUSTRIES</a:t>
            </a:r>
            <a:endParaRPr sz="2000" b="0" i="0" u="none" strike="noStrike" cap="none" dirty="0">
              <a:solidFill>
                <a:srgbClr val="000000"/>
              </a:solidFill>
              <a:latin typeface="Calibri"/>
              <a:ea typeface="Calibri"/>
              <a:cs typeface="Calibri"/>
              <a:sym typeface="Calibri"/>
            </a:endParaRPr>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16194" y="3828723"/>
            <a:ext cx="2715004" cy="234347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7"/>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3" name="Google Shape;163;p7"/>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4" name="Google Shape;164;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65" name="Google Shape;165;p7"/>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Clr>
                <a:schemeClr val="dk1"/>
              </a:buClr>
              <a:buSzPts val="3600"/>
              <a:buFont typeface="Trebuchet MS"/>
              <a:buNone/>
            </a:pPr>
            <a:r>
              <a:rPr lang="en-US" sz="3600"/>
              <a:t>OUR SOLUTION AND ITS VALUE PROPOSITION</a:t>
            </a:r>
            <a:endParaRPr/>
          </a:p>
        </p:txBody>
      </p:sp>
      <p:pic>
        <p:nvPicPr>
          <p:cNvPr id="166" name="Google Shape;166;p7"/>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167" name="Google Shape;167;p7"/>
          <p:cNvSpPr txBox="1">
            <a:spLocks noGrp="1"/>
          </p:cNvSpPr>
          <p:nvPr>
            <p:ph type="sldNum" idx="12"/>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Clr>
                <a:srgbClr val="2D936B"/>
              </a:buClr>
              <a:buSzPts val="1100"/>
              <a:buFont typeface="Trebuchet MS"/>
              <a:buNone/>
            </a:pPr>
            <a:fld id="{00000000-1234-1234-1234-123412341234}" type="slidenum">
              <a:rPr lang="en-US"/>
              <a:t>7</a:t>
            </a:fld>
            <a:endParaRPr/>
          </a:p>
        </p:txBody>
      </p:sp>
      <p:sp>
        <p:nvSpPr>
          <p:cNvPr id="168" name="Google Shape;168;p7"/>
          <p:cNvSpPr txBox="1"/>
          <p:nvPr/>
        </p:nvSpPr>
        <p:spPr>
          <a:xfrm>
            <a:off x="1558363" y="2281481"/>
            <a:ext cx="8763000" cy="1415742"/>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FORMULA </a:t>
            </a:r>
            <a:r>
              <a:rPr lang="en-US" sz="2000" b="0" i="0" u="none" strike="noStrike" cap="none" dirty="0">
                <a:solidFill>
                  <a:srgbClr val="000000"/>
                </a:solidFill>
                <a:latin typeface="Calibri"/>
                <a:ea typeface="Calibri"/>
                <a:cs typeface="Calibri"/>
                <a:sym typeface="Calibri"/>
              </a:rPr>
              <a:t>-PERFORMANCE</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PIVOT  </a:t>
            </a:r>
            <a:r>
              <a:rPr lang="en-US" sz="2000" b="0" i="0" u="none" strike="noStrike" cap="none" dirty="0">
                <a:solidFill>
                  <a:srgbClr val="000000"/>
                </a:solidFill>
                <a:latin typeface="Calibri"/>
                <a:ea typeface="Calibri"/>
                <a:cs typeface="Calibri"/>
                <a:sym typeface="Calibri"/>
              </a:rPr>
              <a:t>-</a:t>
            </a:r>
            <a:r>
              <a:rPr lang="en-US" sz="2000" b="0" i="0" u="none" strike="noStrike" cap="none" dirty="0" smtClean="0">
                <a:solidFill>
                  <a:srgbClr val="000000"/>
                </a:solidFill>
                <a:latin typeface="Calibri"/>
                <a:ea typeface="Calibri"/>
                <a:cs typeface="Calibri"/>
                <a:sym typeface="Calibri"/>
              </a:rPr>
              <a:t>SUMMARY</a:t>
            </a:r>
            <a:endParaRPr lang="en-US" sz="2000" dirty="0">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GRAPHIC-DATA </a:t>
            </a:r>
            <a:r>
              <a:rPr lang="en-US" sz="2000" b="0" i="0" u="none" strike="noStrike" cap="none" dirty="0">
                <a:solidFill>
                  <a:srgbClr val="000000"/>
                </a:solidFill>
                <a:latin typeface="Calibri"/>
                <a:ea typeface="Calibri"/>
                <a:cs typeface="Calibri"/>
                <a:sym typeface="Calibri"/>
              </a:rPr>
              <a:t>VISUALISATION</a:t>
            </a:r>
            <a:endParaRPr sz="2000" b="0" i="0" u="none" strike="noStrike" cap="none" dirty="0">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b="0" i="0" u="none" strike="noStrike" cap="none" dirty="0" smtClean="0">
                <a:solidFill>
                  <a:srgbClr val="000000"/>
                </a:solidFill>
                <a:latin typeface="Calibri"/>
                <a:ea typeface="Calibri"/>
                <a:cs typeface="Calibri"/>
                <a:sym typeface="Calibri"/>
              </a:rPr>
              <a:t>CHART.</a:t>
            </a:r>
            <a:endParaRPr sz="2000" b="0" i="0" u="none" strike="noStrike" cap="none" dirty="0">
              <a:solidFill>
                <a:srgbClr val="000000"/>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Clr>
                <a:schemeClr val="dk1"/>
              </a:buClr>
              <a:buSzPts val="4800"/>
              <a:buFont typeface="Trebuchet MS"/>
              <a:buNone/>
            </a:pPr>
            <a:r>
              <a:rPr lang="en-US"/>
              <a:t>Dataset Description</a:t>
            </a:r>
            <a:endParaRPr/>
          </a:p>
        </p:txBody>
      </p:sp>
      <p:sp>
        <p:nvSpPr>
          <p:cNvPr id="174" name="Google Shape;174;p8"/>
          <p:cNvSpPr txBox="1"/>
          <p:nvPr/>
        </p:nvSpPr>
        <p:spPr>
          <a:xfrm>
            <a:off x="755325" y="1548630"/>
            <a:ext cx="12192000" cy="463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rgbClr val="000000"/>
              </a:solidFill>
              <a:latin typeface="Calibri"/>
              <a:ea typeface="Calibri"/>
              <a:cs typeface="Calibri"/>
              <a:sym typeface="Calibri"/>
            </a:endParaRPr>
          </a:p>
        </p:txBody>
      </p:sp>
      <p:sp>
        <p:nvSpPr>
          <p:cNvPr id="175" name="Google Shape;175;p8"/>
          <p:cNvSpPr txBox="1"/>
          <p:nvPr/>
        </p:nvSpPr>
        <p:spPr>
          <a:xfrm>
            <a:off x="866170" y="1548630"/>
            <a:ext cx="12192000" cy="4185731"/>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KAGGLE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26- FEATURES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10- FEATURES </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ID</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FIRST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LAST NAME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BUSINESS UNIT</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STATUS</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EMPLOYEE CLASSIFICATION TYPE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GENDER</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PERFORMANCE SCORE</a:t>
            </a:r>
            <a:endParaRPr sz="2000" dirty="0">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800"/>
              <a:buFont typeface="Arial"/>
              <a:buNone/>
            </a:pPr>
            <a:r>
              <a:rPr lang="en-US" sz="2000" dirty="0">
                <a:solidFill>
                  <a:schemeClr val="dk1"/>
                </a:solidFill>
                <a:latin typeface="Calibri"/>
                <a:ea typeface="Calibri"/>
                <a:cs typeface="Calibri"/>
                <a:sym typeface="Calibri"/>
              </a:rPr>
              <a:t>CURRENT EMPLOYEE RATING</a:t>
            </a:r>
            <a:endParaRPr sz="20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1" name="Google Shape;181;p9"/>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2" name="Google Shape;182;p9"/>
          <p:cNvSpPr/>
          <p:nvPr/>
        </p:nvSpPr>
        <p:spPr>
          <a:xfrm>
            <a:off x="3070080" y="5591175"/>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3" name="Google Shape;183;p9"/>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84" name="Google Shape;184;p9"/>
          <p:cNvSpPr/>
          <p:nvPr/>
        </p:nvSpPr>
        <p:spPr>
          <a:xfrm>
            <a:off x="45289" y="4763599"/>
            <a:ext cx="2466975" cy="3419475"/>
          </a:xfrm>
          <a:prstGeom prst="rect">
            <a:avLst/>
          </a:prstGeom>
          <a:noFill/>
          <a:ln>
            <a:noFill/>
          </a:ln>
        </p:spPr>
      </p:sp>
      <p:sp>
        <p:nvSpPr>
          <p:cNvPr id="185" name="Google Shape;185;p9"/>
          <p:cNvSpPr txBox="1">
            <a:spLocks noGrp="1"/>
          </p:cNvSpPr>
          <p:nvPr>
            <p:ph type="title"/>
          </p:nvPr>
        </p:nvSpPr>
        <p:spPr>
          <a:xfrm>
            <a:off x="739775" y="65493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THE "WOW" IN OUR SOLUTION</a:t>
            </a:r>
            <a:endParaRPr sz="4250"/>
          </a:p>
        </p:txBody>
      </p:sp>
      <p:sp>
        <p:nvSpPr>
          <p:cNvPr id="186" name="Google Shape;186;p9"/>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9</a:t>
            </a:fld>
            <a:endParaRPr sz="1100">
              <a:solidFill>
                <a:schemeClr val="dk1"/>
              </a:solidFill>
              <a:latin typeface="Trebuchet MS"/>
              <a:ea typeface="Trebuchet MS"/>
              <a:cs typeface="Trebuchet MS"/>
              <a:sym typeface="Trebuchet MS"/>
            </a:endParaRPr>
          </a:p>
        </p:txBody>
      </p:sp>
      <p:sp>
        <p:nvSpPr>
          <p:cNvPr id="187" name="Google Shape;187;p9"/>
          <p:cNvSpPr txBox="1"/>
          <p:nvPr/>
        </p:nvSpPr>
        <p:spPr>
          <a:xfrm>
            <a:off x="1191491" y="2459466"/>
            <a:ext cx="8343034" cy="6462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*Performance level=IFS(J2</a:t>
            </a:r>
            <a:r>
              <a:rPr lang="en-US" sz="1800" dirty="0">
                <a:solidFill>
                  <a:schemeClr val="dk1"/>
                </a:solidFill>
                <a:latin typeface="Calibri"/>
                <a:ea typeface="Calibri"/>
                <a:cs typeface="Calibri"/>
                <a:sym typeface="Calibri"/>
              </a:rPr>
              <a:t>&gt;=5, "</a:t>
            </a:r>
            <a:r>
              <a:rPr lang="en-US" sz="1800" dirty="0" smtClean="0">
                <a:solidFill>
                  <a:schemeClr val="dk1"/>
                </a:solidFill>
                <a:latin typeface="Calibri"/>
                <a:ea typeface="Calibri"/>
                <a:cs typeface="Calibri"/>
                <a:sym typeface="Calibri"/>
              </a:rPr>
              <a:t>VERYHIGH",J2</a:t>
            </a:r>
            <a:r>
              <a:rPr lang="en-US" sz="1800" dirty="0">
                <a:solidFill>
                  <a:schemeClr val="dk1"/>
                </a:solidFill>
                <a:latin typeface="Calibri"/>
                <a:ea typeface="Calibri"/>
                <a:cs typeface="Calibri"/>
                <a:sym typeface="Calibri"/>
              </a:rPr>
              <a:t>&gt;=4, " HIGH", J2&gt;=</a:t>
            </a:r>
            <a:r>
              <a:rPr lang="en-US" sz="1800" dirty="0" smtClean="0">
                <a:solidFill>
                  <a:schemeClr val="dk1"/>
                </a:solidFill>
                <a:latin typeface="Calibri"/>
                <a:ea typeface="Calibri"/>
                <a:cs typeface="Calibri"/>
                <a:sym typeface="Calibri"/>
              </a:rPr>
              <a:t>3,</a:t>
            </a:r>
          </a:p>
          <a:p>
            <a:pPr marL="0" marR="0" lvl="0" indent="0" algn="l" rtl="0">
              <a:spcBef>
                <a:spcPts val="0"/>
              </a:spcBef>
              <a:spcAft>
                <a:spcPts val="0"/>
              </a:spcAft>
              <a:buClr>
                <a:schemeClr val="dk1"/>
              </a:buClr>
              <a:buSzPts val="1800"/>
              <a:buFont typeface="Calibri"/>
              <a:buNone/>
            </a:pPr>
            <a:r>
              <a:rPr lang="en-US" sz="1800" dirty="0" smtClean="0">
                <a:solidFill>
                  <a:schemeClr val="dk1"/>
                </a:solidFill>
                <a:latin typeface="Calibri"/>
                <a:ea typeface="Calibri"/>
                <a:cs typeface="Calibri"/>
                <a:sym typeface="Calibri"/>
              </a:rPr>
              <a:t>                                     " </a:t>
            </a:r>
            <a:r>
              <a:rPr lang="en-US" sz="1800" dirty="0">
                <a:solidFill>
                  <a:schemeClr val="dk1"/>
                </a:solidFill>
                <a:latin typeface="Calibri"/>
                <a:ea typeface="Calibri"/>
                <a:cs typeface="Calibri"/>
                <a:sym typeface="Calibri"/>
              </a:rPr>
              <a:t>MED","TRUE", "</a:t>
            </a:r>
            <a:r>
              <a:rPr lang="en-US" sz="1800" dirty="0" smtClean="0">
                <a:solidFill>
                  <a:schemeClr val="dk1"/>
                </a:solidFill>
                <a:latin typeface="Calibri"/>
                <a:ea typeface="Calibri"/>
                <a:cs typeface="Calibri"/>
                <a:sym typeface="Calibri"/>
              </a:rPr>
              <a:t>LOW“)</a:t>
            </a:r>
            <a:endParaRPr sz="1800" dirty="0">
              <a:solidFill>
                <a:schemeClr val="dk1"/>
              </a:solidFill>
              <a:latin typeface="Calibri"/>
              <a:ea typeface="Calibri"/>
              <a:cs typeface="Calibri"/>
              <a:sym typeface="Calibri"/>
            </a:endParaRPr>
          </a:p>
        </p:txBody>
      </p:sp>
      <p:pic>
        <p:nvPicPr>
          <p:cNvPr id="1026" name="Picture 2" descr="Motivation logo with hand fist holding a pencil Line vector icon. Vector EPS 10, HD JPEG 4000 x 4000 px Pencil stock vecto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16200000">
            <a:off x="5513776" y="3547418"/>
            <a:ext cx="3367322" cy="344978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