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adventuresinmachinelearning.com/building-a-keylogger-in-python-using-the-pynput-module-a-beginners-guid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183"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1482AB"/>
                </a:solidFill>
                <a:latin typeface="Arial"/>
                <a:ea typeface="Arial"/>
                <a:cs typeface="Arial"/>
                <a:sym typeface="Arial"/>
              </a:rPr>
              <a:t>Presented B</a:t>
            </a:r>
            <a:r>
              <a:rPr b="1" lang="en-IN" sz="2000">
                <a:solidFill>
                  <a:srgbClr val="1482AB"/>
                </a:solidFill>
              </a:rPr>
              <a:t>y:  AARTHIKA R</a:t>
            </a:r>
            <a:endParaRPr b="1" sz="2000">
              <a:solidFill>
                <a:srgbClr val="1482AB"/>
              </a:solidFill>
              <a:latin typeface="Arial"/>
              <a:ea typeface="Arial"/>
              <a:cs typeface="Arial"/>
              <a:sym typeface="Arial"/>
            </a:endParaRPr>
          </a:p>
          <a:p>
            <a:pPr indent="0" lvl="0" marL="0" marR="0" rtl="0" algn="l">
              <a:spcBef>
                <a:spcPts val="0"/>
              </a:spcBef>
              <a:spcAft>
                <a:spcPts val="0"/>
              </a:spcAft>
              <a:buNone/>
            </a:pPr>
            <a:r>
              <a:rPr b="1" lang="en-IN" sz="2000">
                <a:solidFill>
                  <a:srgbClr val="1482AB"/>
                </a:solidFill>
                <a:latin typeface="Arial"/>
                <a:ea typeface="Arial"/>
                <a:cs typeface="Arial"/>
                <a:sym typeface="Arial"/>
              </a:rPr>
              <a:t>                          AVCCE-CSE III YEAR</a:t>
            </a:r>
            <a:endParaRPr/>
          </a:p>
          <a:p>
            <a:pPr indent="0" lvl="0" marL="0" marR="0" rtl="0" algn="l">
              <a:spcBef>
                <a:spcPts val="0"/>
              </a:spcBef>
              <a:spcAft>
                <a:spcPts val="0"/>
              </a:spcAft>
              <a:buNone/>
            </a:pPr>
            <a:r>
              <a:rPr b="1" lang="en-IN" sz="2000">
                <a:solidFill>
                  <a:srgbClr val="1482AB"/>
                </a:solidFill>
                <a:latin typeface="Arial"/>
                <a:ea typeface="Arial"/>
                <a:cs typeface="Arial"/>
                <a:sym typeface="Arial"/>
              </a:rPr>
              <a:t>                          au820321104</a:t>
            </a:r>
            <a:r>
              <a:rPr b="1" lang="en-IN" sz="2000">
                <a:solidFill>
                  <a:srgbClr val="1482AB"/>
                </a:solidFill>
              </a:rPr>
              <a:t>002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52" name="Google Shape;152;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IN" sz="2400" u="sng">
                <a:solidFill>
                  <a:schemeClr val="dk1"/>
                </a:solidFill>
                <a:hlinkClick r:id="rId3">
                  <a:extLst>
                    <a:ext uri="{A12FA001-AC4F-418D-AE19-62706E023703}">
                      <ahyp:hlinkClr val="tx"/>
                    </a:ext>
                  </a:extLst>
                </a:hlinkClick>
              </a:rPr>
              <a:t>Building a Keylogger in Python using the Pynput Module: A Beginner's Guide - Adventures in Machine Learning</a:t>
            </a:r>
            <a:endParaRPr/>
          </a:p>
          <a:p>
            <a:pPr indent="-165226" lvl="0" marL="305435" rtl="0" algn="l">
              <a:lnSpc>
                <a:spcPct val="110000"/>
              </a:lnSpc>
              <a:spcBef>
                <a:spcPts val="1080"/>
              </a:spcBef>
              <a:spcAft>
                <a:spcPts val="0"/>
              </a:spcAft>
              <a:buSzPts val="2208"/>
              <a:buNone/>
            </a:pPr>
            <a:r>
              <a:t/>
            </a:r>
            <a:endParaRPr sz="240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r>
              <a:rPr lang="en-IN"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r>
              <a:rPr lang="en-IN"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576"/>
              <a:buNone/>
            </a:pPr>
            <a:r>
              <a:rPr lang="en-IN" sz="2800">
                <a:solidFill>
                  <a:srgbClr val="0F0F0F"/>
                </a:solidFill>
                <a:latin typeface="Calibri"/>
                <a:ea typeface="Calibri"/>
                <a:cs typeface="Calibri"/>
                <a:sym typeface="Calibri"/>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131705" y="1203615"/>
            <a:ext cx="11613485" cy="5563973"/>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620"/>
              </a:spcBef>
              <a:spcAft>
                <a:spcPts val="0"/>
              </a:spcAft>
              <a:buSzPts val="1472"/>
              <a:buChar char="◼"/>
            </a:pPr>
            <a:r>
              <a:rPr b="1" lang="en-IN" sz="1600">
                <a:latin typeface="Calibri"/>
                <a:ea typeface="Calibri"/>
                <a:cs typeface="Calibri"/>
                <a:sym typeface="Calibri"/>
              </a:rPr>
              <a:t>Keylogger Implementation:</a:t>
            </a:r>
            <a:endParaRPr sz="1600">
              <a:latin typeface="Calibri"/>
              <a:ea typeface="Calibri"/>
              <a:cs typeface="Calibri"/>
              <a:sym typeface="Calibri"/>
            </a:endParaRPr>
          </a:p>
          <a:p>
            <a:pPr indent="0" lvl="0" marL="0" rtl="0" algn="l">
              <a:lnSpc>
                <a:spcPct val="110000"/>
              </a:lnSpc>
              <a:spcBef>
                <a:spcPts val="620"/>
              </a:spcBef>
              <a:spcAft>
                <a:spcPts val="0"/>
              </a:spcAft>
              <a:buSzPts val="1104"/>
              <a:buNone/>
            </a:pPr>
            <a:r>
              <a:rPr lang="en-IN" sz="1200">
                <a:latin typeface="Calibri"/>
                <a:ea typeface="Calibri"/>
                <a:cs typeface="Calibri"/>
                <a:sym typeface="Calibri"/>
              </a:rPr>
              <a:t>              </a:t>
            </a:r>
            <a:r>
              <a:rPr lang="en-IN" sz="1400">
                <a:latin typeface="Calibri"/>
                <a:ea typeface="Calibri"/>
                <a:cs typeface="Calibri"/>
                <a:sym typeface="Calibri"/>
              </a:rPr>
              <a:t>       </a:t>
            </a:r>
            <a:r>
              <a:rPr lang="en-IN" sz="1600">
                <a:latin typeface="Calibri"/>
                <a:ea typeface="Calibri"/>
                <a:cs typeface="Calibri"/>
                <a:sym typeface="Calibri"/>
              </a:rPr>
              <a:t>Develop a keylogger application using Python, leveraging the pynput library to capture keyboard events including key presses and releases.</a:t>
            </a:r>
            <a:endParaRPr sz="1600">
              <a:latin typeface="Calibri"/>
              <a:ea typeface="Calibri"/>
              <a:cs typeface="Calibri"/>
              <a:sym typeface="Calibri"/>
            </a:endParaRPr>
          </a:p>
          <a:p>
            <a:pPr indent="-305435" lvl="0" marL="305435" rtl="0" algn="l">
              <a:lnSpc>
                <a:spcPct val="110000"/>
              </a:lnSpc>
              <a:spcBef>
                <a:spcPts val="620"/>
              </a:spcBef>
              <a:spcAft>
                <a:spcPts val="0"/>
              </a:spcAft>
              <a:buSzPts val="1472"/>
              <a:buChar char="◼"/>
            </a:pPr>
            <a:r>
              <a:rPr b="1" lang="en-IN" sz="1600">
                <a:latin typeface="Calibri"/>
                <a:ea typeface="Calibri"/>
                <a:cs typeface="Calibri"/>
                <a:sym typeface="Calibri"/>
              </a:rPr>
              <a:t>Data Logging:</a:t>
            </a:r>
            <a:endParaRPr sz="1600"/>
          </a:p>
          <a:p>
            <a:pPr indent="0" lvl="0" marL="0" rtl="0" algn="l">
              <a:lnSpc>
                <a:spcPct val="110000"/>
              </a:lnSpc>
              <a:spcBef>
                <a:spcPts val="620"/>
              </a:spcBef>
              <a:spcAft>
                <a:spcPts val="0"/>
              </a:spcAft>
              <a:buSzPts val="1288"/>
              <a:buNone/>
            </a:pPr>
            <a:r>
              <a:rPr lang="en-IN" sz="1400">
                <a:latin typeface="Calibri"/>
                <a:ea typeface="Calibri"/>
                <a:cs typeface="Calibri"/>
                <a:sym typeface="Calibri"/>
              </a:rPr>
              <a:t>    </a:t>
            </a:r>
            <a:r>
              <a:rPr lang="en-IN" sz="1600">
                <a:latin typeface="Calibri"/>
                <a:ea typeface="Calibri"/>
                <a:cs typeface="Calibri"/>
                <a:sym typeface="Calibri"/>
              </a:rPr>
              <a:t>             Create functions to log the captured keystrokes into text and JSON files for easy storage and analysis. The text file will provide a simple chronological record of keystrokes, while the JSON file will allow for more structured data storage, enabling additional metadata to be captured alongside keystrokes.</a:t>
            </a:r>
            <a:endParaRPr sz="1600"/>
          </a:p>
          <a:p>
            <a:pPr indent="-305435" lvl="0" marL="305435" rtl="0" algn="l">
              <a:lnSpc>
                <a:spcPct val="110000"/>
              </a:lnSpc>
              <a:spcBef>
                <a:spcPts val="620"/>
              </a:spcBef>
              <a:spcAft>
                <a:spcPts val="0"/>
              </a:spcAft>
              <a:buSzPts val="1472"/>
              <a:buChar char="◼"/>
            </a:pPr>
            <a:r>
              <a:rPr b="1" lang="en-IN" sz="1600">
                <a:latin typeface="Calibri"/>
                <a:ea typeface="Calibri"/>
                <a:cs typeface="Calibri"/>
                <a:sym typeface="Calibri"/>
              </a:rPr>
              <a:t>Event Handling:</a:t>
            </a:r>
            <a:endParaRPr sz="1600"/>
          </a:p>
          <a:p>
            <a:pPr indent="0" lvl="0" marL="0" rtl="0" algn="l">
              <a:lnSpc>
                <a:spcPct val="110000"/>
              </a:lnSpc>
              <a:spcBef>
                <a:spcPts val="620"/>
              </a:spcBef>
              <a:spcAft>
                <a:spcPts val="0"/>
              </a:spcAft>
              <a:buSzPts val="1472"/>
              <a:buNone/>
            </a:pPr>
            <a:r>
              <a:rPr lang="en-IN" sz="1600">
                <a:latin typeface="Calibri"/>
                <a:ea typeface="Calibri"/>
                <a:cs typeface="Calibri"/>
                <a:sym typeface="Calibri"/>
              </a:rPr>
              <a:t>        Implement event handlers for key press and release events using the pynput.keyboard.Listener class. These handlers will be responsible for capturing the keystrokes and logging them appropriately.</a:t>
            </a:r>
            <a:endParaRPr sz="1600"/>
          </a:p>
          <a:p>
            <a:pPr indent="-305435" lvl="0" marL="305435" rtl="0" algn="l">
              <a:lnSpc>
                <a:spcPct val="110000"/>
              </a:lnSpc>
              <a:spcBef>
                <a:spcPts val="620"/>
              </a:spcBef>
              <a:spcAft>
                <a:spcPts val="0"/>
              </a:spcAft>
              <a:buSzPts val="1472"/>
              <a:buChar char="◼"/>
            </a:pPr>
            <a:r>
              <a:rPr b="1" lang="en-IN" sz="1600">
                <a:latin typeface="Calibri"/>
                <a:ea typeface="Calibri"/>
                <a:cs typeface="Calibri"/>
                <a:sym typeface="Calibri"/>
              </a:rPr>
              <a:t>User Interface: </a:t>
            </a:r>
            <a:endParaRPr/>
          </a:p>
          <a:p>
            <a:pPr indent="0" lvl="0" marL="0" rtl="0" algn="l">
              <a:lnSpc>
                <a:spcPct val="110000"/>
              </a:lnSpc>
              <a:spcBef>
                <a:spcPts val="620"/>
              </a:spcBef>
              <a:spcAft>
                <a:spcPts val="0"/>
              </a:spcAft>
              <a:buSzPts val="1104"/>
              <a:buNone/>
            </a:pPr>
            <a:r>
              <a:rPr b="1" lang="en-IN" sz="1200">
                <a:latin typeface="Calibri"/>
                <a:ea typeface="Calibri"/>
                <a:cs typeface="Calibri"/>
                <a:sym typeface="Calibri"/>
              </a:rPr>
              <a:t> </a:t>
            </a:r>
            <a:r>
              <a:rPr lang="en-IN" sz="1600">
                <a:latin typeface="Calibri"/>
                <a:ea typeface="Calibri"/>
                <a:cs typeface="Calibri"/>
                <a:sym typeface="Calibri"/>
              </a:rPr>
              <a:t>  Develop a user-friendly interface using the Tkinter library to facilitate interaction with the keylogger application. The interface should include buttons to start and stop the keylogger, as well as a label to display the current status of the keylogger.</a:t>
            </a:r>
            <a:endParaRPr sz="1400"/>
          </a:p>
          <a:p>
            <a:pPr indent="-305435" lvl="0" marL="305435" rtl="0" algn="l">
              <a:lnSpc>
                <a:spcPct val="110000"/>
              </a:lnSpc>
              <a:spcBef>
                <a:spcPts val="620"/>
              </a:spcBef>
              <a:spcAft>
                <a:spcPts val="0"/>
              </a:spcAft>
              <a:buSzPts val="1472"/>
              <a:buChar char="◼"/>
            </a:pPr>
            <a:r>
              <a:rPr b="1" lang="en-IN" sz="1600">
                <a:latin typeface="Calibri"/>
                <a:ea typeface="Calibri"/>
                <a:cs typeface="Calibri"/>
                <a:sym typeface="Calibri"/>
              </a:rPr>
              <a:t>Error Handling: </a:t>
            </a:r>
            <a:endParaRPr/>
          </a:p>
          <a:p>
            <a:pPr indent="0" lvl="0" marL="0" rtl="0" algn="l">
              <a:lnSpc>
                <a:spcPct val="110000"/>
              </a:lnSpc>
              <a:spcBef>
                <a:spcPts val="620"/>
              </a:spcBef>
              <a:spcAft>
                <a:spcPts val="0"/>
              </a:spcAft>
              <a:buSzPts val="1104"/>
              <a:buNone/>
            </a:pPr>
            <a:r>
              <a:rPr b="1" lang="en-IN" sz="1200">
                <a:latin typeface="Calibri"/>
                <a:ea typeface="Calibri"/>
                <a:cs typeface="Calibri"/>
                <a:sym typeface="Calibri"/>
              </a:rPr>
              <a:t>       </a:t>
            </a:r>
            <a:r>
              <a:rPr b="1" lang="en-IN" sz="1400">
                <a:latin typeface="Calibri"/>
                <a:ea typeface="Calibri"/>
                <a:cs typeface="Calibri"/>
                <a:sym typeface="Calibri"/>
              </a:rPr>
              <a:t>   </a:t>
            </a:r>
            <a:r>
              <a:rPr lang="en-IN" sz="1600">
                <a:latin typeface="Calibri"/>
                <a:ea typeface="Calibri"/>
                <a:cs typeface="Calibri"/>
                <a:sym typeface="Calibri"/>
              </a:rPr>
              <a:t>  Implement robust error handling mechanisms to gracefully handle any unexpected errors or exceptions that may occur during the operation of the keylogger. This will help maintain the reliability and stability of the application under various conditions.</a:t>
            </a:r>
            <a:endParaRPr/>
          </a:p>
          <a:p>
            <a:pPr indent="-235330" lvl="0" marL="305435" rtl="0" algn="l">
              <a:lnSpc>
                <a:spcPct val="110000"/>
              </a:lnSpc>
              <a:spcBef>
                <a:spcPts val="84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983050"/>
            <a:ext cx="11029615" cy="5712649"/>
          </a:xfrm>
          <a:prstGeom prst="rect">
            <a:avLst/>
          </a:prstGeom>
          <a:noFill/>
          <a:ln>
            <a:noFill/>
          </a:ln>
        </p:spPr>
        <p:txBody>
          <a:bodyPr anchorCtr="0" anchor="ctr" bIns="45700" lIns="91425" spcFirstLastPara="1" rIns="91425" wrap="square" tIns="45700">
            <a:normAutofit fontScale="25000" lnSpcReduction="20000"/>
          </a:bodyPr>
          <a:lstStyle/>
          <a:p>
            <a:pPr indent="0" lvl="0" marL="0" rtl="0" algn="l">
              <a:lnSpc>
                <a:spcPct val="110000"/>
              </a:lnSpc>
              <a:spcBef>
                <a:spcPts val="0"/>
              </a:spcBef>
              <a:spcAft>
                <a:spcPts val="0"/>
              </a:spcAft>
              <a:buSzPct val="91999"/>
              <a:buNone/>
            </a:pPr>
            <a:r>
              <a:t/>
            </a:r>
            <a:endParaRPr b="1" sz="1800">
              <a:solidFill>
                <a:srgbClr val="0F0F0F"/>
              </a:solidFill>
            </a:endParaRPr>
          </a:p>
          <a:p>
            <a:pPr indent="-211962" lvl="0" marL="305435" rtl="0" algn="l">
              <a:lnSpc>
                <a:spcPct val="110000"/>
              </a:lnSpc>
              <a:spcBef>
                <a:spcPts val="920"/>
              </a:spcBef>
              <a:spcAft>
                <a:spcPts val="0"/>
              </a:spcAft>
              <a:buSzPct val="92000"/>
              <a:buNone/>
            </a:pPr>
            <a:r>
              <a:t/>
            </a:r>
            <a:endParaRPr b="1" sz="6400">
              <a:solidFill>
                <a:srgbClr val="0F0F0F"/>
              </a:solidFill>
            </a:endParaRPr>
          </a:p>
          <a:p>
            <a:pPr indent="0" lvl="0" marL="0" rtl="0" algn="l">
              <a:lnSpc>
                <a:spcPct val="110000"/>
              </a:lnSpc>
              <a:spcBef>
                <a:spcPts val="920"/>
              </a:spcBef>
              <a:spcAft>
                <a:spcPts val="0"/>
              </a:spcAft>
              <a:buSzPct val="92000"/>
              <a:buNone/>
            </a:pPr>
            <a:r>
              <a:rPr b="1" lang="en-IN" sz="6400">
                <a:solidFill>
                  <a:srgbClr val="0F0F0F"/>
                </a:solidFill>
              </a:rPr>
              <a:t>The "System Approach" section outlines the overall strategy and methodology for developing and implementing the keylogger. Here's a suggested structure for this section:</a:t>
            </a:r>
            <a:endParaRPr sz="6400">
              <a:solidFill>
                <a:srgbClr val="404040"/>
              </a:solidFill>
            </a:endParaRPr>
          </a:p>
          <a:p>
            <a:pPr indent="-305435" lvl="0" marL="305435" rtl="0" algn="l">
              <a:lnSpc>
                <a:spcPct val="110000"/>
              </a:lnSpc>
              <a:spcBef>
                <a:spcPts val="880"/>
              </a:spcBef>
              <a:spcAft>
                <a:spcPts val="0"/>
              </a:spcAft>
              <a:buSzPct val="92000"/>
              <a:buChar char="◼"/>
            </a:pPr>
            <a:r>
              <a:rPr b="1" lang="en-IN" sz="5600">
                <a:solidFill>
                  <a:srgbClr val="0F0F0F"/>
                </a:solidFill>
              </a:rPr>
              <a:t>Requirement Assessment:</a:t>
            </a:r>
            <a:endParaRPr b="1" sz="5600"/>
          </a:p>
          <a:p>
            <a:pPr indent="-305435" lvl="0" marL="305435" rtl="0" algn="l">
              <a:lnSpc>
                <a:spcPct val="110000"/>
              </a:lnSpc>
              <a:spcBef>
                <a:spcPts val="880"/>
              </a:spcBef>
              <a:spcAft>
                <a:spcPts val="0"/>
              </a:spcAft>
              <a:buSzPct val="92000"/>
              <a:buChar char="◼"/>
            </a:pPr>
            <a:r>
              <a:rPr lang="en-IN" sz="5600">
                <a:solidFill>
                  <a:srgbClr val="0F0F0F"/>
                </a:solidFill>
              </a:rPr>
              <a:t> Identify the need for a keylogger system and determine its intended use cases.</a:t>
            </a:r>
            <a:endParaRPr sz="5600">
              <a:solidFill>
                <a:srgbClr val="404040"/>
              </a:solidFill>
            </a:endParaRPr>
          </a:p>
          <a:p>
            <a:pPr indent="-305435" lvl="0" marL="305435" rtl="0" algn="l">
              <a:lnSpc>
                <a:spcPct val="110000"/>
              </a:lnSpc>
              <a:spcBef>
                <a:spcPts val="880"/>
              </a:spcBef>
              <a:spcAft>
                <a:spcPts val="0"/>
              </a:spcAft>
              <a:buSzPct val="92000"/>
              <a:buChar char="◼"/>
            </a:pPr>
            <a:r>
              <a:rPr lang="en-IN" sz="5600">
                <a:solidFill>
                  <a:srgbClr val="0F0F0F"/>
                </a:solidFill>
              </a:rPr>
              <a:t>Define the essential features required for the keylogger, such as keystroke capturing and data storage.</a:t>
            </a:r>
            <a:endParaRPr sz="5600"/>
          </a:p>
          <a:p>
            <a:pPr indent="-305435" lvl="0" marL="305435" rtl="0" algn="l">
              <a:lnSpc>
                <a:spcPct val="110000"/>
              </a:lnSpc>
              <a:spcBef>
                <a:spcPts val="880"/>
              </a:spcBef>
              <a:spcAft>
                <a:spcPts val="0"/>
              </a:spcAft>
              <a:buSzPct val="92000"/>
              <a:buChar char="◼"/>
            </a:pPr>
            <a:r>
              <a:rPr b="1" lang="en-IN" sz="5600">
                <a:solidFill>
                  <a:srgbClr val="0F0F0F"/>
                </a:solidFill>
              </a:rPr>
              <a:t> Technology Selection and Library Requirements:</a:t>
            </a:r>
            <a:endParaRPr sz="5600">
              <a:solidFill>
                <a:srgbClr val="404040"/>
              </a:solidFill>
            </a:endParaRPr>
          </a:p>
          <a:p>
            <a:pPr indent="-305435" lvl="0" marL="305435" rtl="0" algn="l">
              <a:lnSpc>
                <a:spcPct val="110000"/>
              </a:lnSpc>
              <a:spcBef>
                <a:spcPts val="880"/>
              </a:spcBef>
              <a:spcAft>
                <a:spcPts val="0"/>
              </a:spcAft>
              <a:buSzPct val="92000"/>
              <a:buChar char="◼"/>
            </a:pPr>
            <a:r>
              <a:rPr lang="en-IN" sz="5600">
                <a:solidFill>
                  <a:srgbClr val="0F0F0F"/>
                </a:solidFill>
              </a:rPr>
              <a:t> Choose suitable technologies for keylogger implementation, focusing on reliability and cross-platform compatibility.</a:t>
            </a:r>
            <a:endParaRPr sz="5600">
              <a:solidFill>
                <a:srgbClr val="404040"/>
              </a:solidFill>
            </a:endParaRPr>
          </a:p>
          <a:p>
            <a:pPr indent="-305435" lvl="0" marL="305435" rtl="0" algn="l">
              <a:lnSpc>
                <a:spcPct val="110000"/>
              </a:lnSpc>
              <a:spcBef>
                <a:spcPts val="880"/>
              </a:spcBef>
              <a:spcAft>
                <a:spcPts val="0"/>
              </a:spcAft>
              <a:buSzPct val="92000"/>
              <a:buChar char="◼"/>
            </a:pPr>
            <a:r>
              <a:rPr lang="en-IN" sz="5600">
                <a:solidFill>
                  <a:srgbClr val="0F0F0F"/>
                </a:solidFill>
              </a:rPr>
              <a:t>Select Python as the programming language for development and utilize the `pynput` library for Python to capture keyboard events and interact with input devices.</a:t>
            </a:r>
            <a:endParaRPr sz="5600"/>
          </a:p>
          <a:p>
            <a:pPr indent="-305435" lvl="0" marL="305435" rtl="0" algn="l">
              <a:lnSpc>
                <a:spcPct val="110000"/>
              </a:lnSpc>
              <a:spcBef>
                <a:spcPts val="880"/>
              </a:spcBef>
              <a:spcAft>
                <a:spcPts val="0"/>
              </a:spcAft>
              <a:buSzPct val="92000"/>
              <a:buChar char="◼"/>
            </a:pPr>
            <a:r>
              <a:rPr b="1" lang="en-IN" sz="5600">
                <a:solidFill>
                  <a:srgbClr val="0F0F0F"/>
                </a:solidFill>
              </a:rPr>
              <a:t> Development Strategy:</a:t>
            </a:r>
            <a:endParaRPr b="1" sz="5600"/>
          </a:p>
          <a:p>
            <a:pPr indent="-305435" lvl="0" marL="305435" rtl="0" algn="l">
              <a:lnSpc>
                <a:spcPct val="110000"/>
              </a:lnSpc>
              <a:spcBef>
                <a:spcPts val="880"/>
              </a:spcBef>
              <a:spcAft>
                <a:spcPts val="0"/>
              </a:spcAft>
              <a:buSzPct val="92000"/>
              <a:buChar char="◼"/>
            </a:pPr>
            <a:r>
              <a:rPr lang="en-IN" sz="5600">
                <a:solidFill>
                  <a:srgbClr val="0F0F0F"/>
                </a:solidFill>
              </a:rPr>
              <a:t>    Break down the development process into manageable tasks and prioritize critical functionalities.</a:t>
            </a:r>
            <a:endParaRPr sz="5600"/>
          </a:p>
          <a:p>
            <a:pPr indent="-305435" lvl="0" marL="305435" rtl="0" algn="l">
              <a:lnSpc>
                <a:spcPct val="110000"/>
              </a:lnSpc>
              <a:spcBef>
                <a:spcPts val="880"/>
              </a:spcBef>
              <a:spcAft>
                <a:spcPts val="0"/>
              </a:spcAft>
              <a:buSzPct val="92000"/>
              <a:buChar char="◼"/>
            </a:pPr>
            <a:r>
              <a:rPr lang="en-IN" sz="5600">
                <a:solidFill>
                  <a:srgbClr val="0F0F0F"/>
                </a:solidFill>
              </a:rPr>
              <a:t>   Allocate resources efficiently to meet development timelines and milestones.</a:t>
            </a:r>
            <a:endParaRPr sz="5600"/>
          </a:p>
          <a:p>
            <a:pPr indent="-305435" lvl="0" marL="305435" rtl="0" algn="l">
              <a:lnSpc>
                <a:spcPct val="110000"/>
              </a:lnSpc>
              <a:spcBef>
                <a:spcPts val="880"/>
              </a:spcBef>
              <a:spcAft>
                <a:spcPts val="0"/>
              </a:spcAft>
              <a:buSzPct val="92000"/>
              <a:buFont typeface="Noto Sans Symbols"/>
              <a:buChar char="◼"/>
            </a:pPr>
            <a:r>
              <a:rPr b="1" lang="en-IN" sz="5600">
                <a:solidFill>
                  <a:srgbClr val="0F0F0F"/>
                </a:solidFill>
              </a:rPr>
              <a:t>Testing and Quality Assurance:</a:t>
            </a:r>
            <a:endParaRPr b="1" sz="5600">
              <a:solidFill>
                <a:srgbClr val="404040"/>
              </a:solidFill>
            </a:endParaRPr>
          </a:p>
          <a:p>
            <a:pPr indent="-305435" lvl="0" marL="305435" rtl="0" algn="l">
              <a:lnSpc>
                <a:spcPct val="110000"/>
              </a:lnSpc>
              <a:spcBef>
                <a:spcPts val="880"/>
              </a:spcBef>
              <a:spcAft>
                <a:spcPts val="0"/>
              </a:spcAft>
              <a:buSzPct val="92000"/>
              <a:buChar char="◼"/>
            </a:pPr>
            <a:r>
              <a:rPr lang="en-IN" sz="5600">
                <a:solidFill>
                  <a:srgbClr val="0F0F0F"/>
                </a:solidFill>
              </a:rPr>
              <a:t>    Develop test cases to validate the functionality and performance of the keylogger system.</a:t>
            </a:r>
            <a:endParaRPr sz="5600">
              <a:solidFill>
                <a:srgbClr val="404040"/>
              </a:solidFill>
            </a:endParaRPr>
          </a:p>
          <a:p>
            <a:pPr indent="-305435" lvl="0" marL="305435" rtl="0" algn="l">
              <a:lnSpc>
                <a:spcPct val="110000"/>
              </a:lnSpc>
              <a:spcBef>
                <a:spcPts val="880"/>
              </a:spcBef>
              <a:spcAft>
                <a:spcPts val="0"/>
              </a:spcAft>
              <a:buSzPct val="92000"/>
              <a:buChar char="◼"/>
            </a:pPr>
            <a:r>
              <a:rPr lang="en-IN" sz="5600">
                <a:solidFill>
                  <a:srgbClr val="0F0F0F"/>
                </a:solidFill>
              </a:rPr>
              <a:t>    Conduct thorough testing to identify and address any bugs or issues before deployment.</a:t>
            </a:r>
            <a:endParaRPr sz="5600"/>
          </a:p>
          <a:p>
            <a:pPr indent="-305435" lvl="0" marL="305435" rtl="0" algn="l">
              <a:lnSpc>
                <a:spcPct val="110000"/>
              </a:lnSpc>
              <a:spcBef>
                <a:spcPts val="880"/>
              </a:spcBef>
              <a:spcAft>
                <a:spcPts val="0"/>
              </a:spcAft>
              <a:buSzPct val="92000"/>
              <a:buChar char="◼"/>
            </a:pPr>
            <a:r>
              <a:rPr b="1" lang="en-IN" sz="5600">
                <a:solidFill>
                  <a:srgbClr val="0F0F0F"/>
                </a:solidFill>
              </a:rPr>
              <a:t> Deployment and Maintenance:</a:t>
            </a:r>
            <a:endParaRPr b="1" sz="5600"/>
          </a:p>
          <a:p>
            <a:pPr indent="-305435" lvl="0" marL="305435" rtl="0" algn="l">
              <a:lnSpc>
                <a:spcPct val="110000"/>
              </a:lnSpc>
              <a:spcBef>
                <a:spcPts val="880"/>
              </a:spcBef>
              <a:spcAft>
                <a:spcPts val="0"/>
              </a:spcAft>
              <a:buSzPct val="92000"/>
              <a:buChar char="◼"/>
            </a:pPr>
            <a:r>
              <a:rPr lang="en-IN" sz="5600">
                <a:solidFill>
                  <a:srgbClr val="0F0F0F"/>
                </a:solidFill>
              </a:rPr>
              <a:t>   Deploy the keylogger system following a well-defined deployment strategy, considering platform compatibility and security requirements.</a:t>
            </a:r>
            <a:endParaRPr sz="5600"/>
          </a:p>
          <a:p>
            <a:pPr indent="-305435" lvl="0" marL="305435" rtl="0" algn="l">
              <a:lnSpc>
                <a:spcPct val="110000"/>
              </a:lnSpc>
              <a:spcBef>
                <a:spcPts val="880"/>
              </a:spcBef>
              <a:spcAft>
                <a:spcPts val="0"/>
              </a:spcAft>
              <a:buSzPct val="92000"/>
              <a:buChar char="◼"/>
            </a:pPr>
            <a:r>
              <a:rPr lang="en-IN" sz="5600">
                <a:solidFill>
                  <a:srgbClr val="0F0F0F"/>
                </a:solidFill>
              </a:rPr>
              <a:t>   Establish processes for ongoing maintenance, including updates and user support.</a:t>
            </a:r>
            <a:endParaRPr sz="5600"/>
          </a:p>
          <a:p>
            <a:pPr indent="-276225" lvl="0" marL="305435" rtl="0" algn="l">
              <a:lnSpc>
                <a:spcPct val="110000"/>
              </a:lnSpc>
              <a:spcBef>
                <a:spcPts val="700"/>
              </a:spcBef>
              <a:spcAft>
                <a:spcPts val="0"/>
              </a:spcAft>
              <a:buSzPct val="91999"/>
              <a:buNone/>
            </a:pPr>
            <a:r>
              <a:t/>
            </a:r>
            <a:endParaRPr sz="2000"/>
          </a:p>
          <a:p>
            <a:pPr indent="-276225" lvl="0" marL="305435" rtl="0" algn="l">
              <a:lnSpc>
                <a:spcPct val="110000"/>
              </a:lnSpc>
              <a:spcBef>
                <a:spcPts val="700"/>
              </a:spcBef>
              <a:spcAft>
                <a:spcPts val="0"/>
              </a:spcAft>
              <a:buSzPct val="91999"/>
              <a:buNone/>
            </a:pPr>
            <a:r>
              <a:t/>
            </a:r>
            <a:endParaRPr sz="2000">
              <a:solidFill>
                <a:srgbClr val="0F0F0F"/>
              </a:solidFill>
            </a:endParaRPr>
          </a:p>
          <a:p>
            <a:pPr indent="-276225" lvl="0" marL="305435" rtl="0" algn="l">
              <a:lnSpc>
                <a:spcPct val="110000"/>
              </a:lnSpc>
              <a:spcBef>
                <a:spcPts val="700"/>
              </a:spcBef>
              <a:spcAft>
                <a:spcPts val="0"/>
              </a:spcAft>
              <a:buSzPct val="91999"/>
              <a:buNone/>
            </a:pPr>
            <a:r>
              <a:t/>
            </a:r>
            <a:endParaRPr sz="20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472"/>
              <a:buNone/>
            </a:pPr>
            <a:r>
              <a:t/>
            </a:r>
            <a:endParaRPr sz="1600"/>
          </a:p>
          <a:p>
            <a:pPr indent="-305435" lvl="0" marL="305435" rtl="0" algn="l">
              <a:lnSpc>
                <a:spcPct val="110000"/>
              </a:lnSpc>
              <a:spcBef>
                <a:spcPts val="920"/>
              </a:spcBef>
              <a:spcAft>
                <a:spcPts val="0"/>
              </a:spcAft>
              <a:buSzPts val="1472"/>
              <a:buChar char="◼"/>
            </a:pPr>
            <a:r>
              <a:rPr b="1" lang="en-IN" sz="1600"/>
              <a:t>Algorithm Selection:</a:t>
            </a:r>
            <a:endParaRPr sz="1600"/>
          </a:p>
          <a:p>
            <a:pPr indent="0" lvl="1" marL="324485" rtl="0" algn="l">
              <a:spcBef>
                <a:spcPts val="920"/>
              </a:spcBef>
              <a:spcAft>
                <a:spcPts val="0"/>
              </a:spcAft>
              <a:buSzPts val="1472"/>
              <a:buNone/>
            </a:pPr>
            <a:r>
              <a:rPr lang="en-IN" sz="1600">
                <a:solidFill>
                  <a:srgbClr val="404040"/>
                </a:solidFill>
              </a:rPr>
              <a:t>       For the keylogger, we have chosen to utilize the </a:t>
            </a:r>
            <a:r>
              <a:rPr lang="en-IN" sz="1600">
                <a:solidFill>
                  <a:srgbClr val="404040"/>
                </a:solidFill>
                <a:latin typeface="Libre Franklin"/>
                <a:ea typeface="Libre Franklin"/>
                <a:cs typeface="Libre Franklin"/>
                <a:sym typeface="Libre Franklin"/>
              </a:rPr>
              <a:t>pynput</a:t>
            </a:r>
            <a:r>
              <a:rPr lang="en-IN" sz="1600">
                <a:solidFill>
                  <a:srgbClr val="404040"/>
                </a:solidFill>
              </a:rPr>
              <a:t> library in Python, which provides functionality for capturing keyboard events in real-time. This library offers a straightforward and efficient solution for capturing keystrokes and logging them for analysis.</a:t>
            </a:r>
            <a:endParaRPr sz="1600">
              <a:solidFill>
                <a:srgbClr val="404040"/>
              </a:solidFill>
            </a:endParaRPr>
          </a:p>
          <a:p>
            <a:pPr indent="-305435" lvl="0" marL="305435" rtl="0" algn="l">
              <a:lnSpc>
                <a:spcPct val="110000"/>
              </a:lnSpc>
              <a:spcBef>
                <a:spcPts val="920"/>
              </a:spcBef>
              <a:spcAft>
                <a:spcPts val="0"/>
              </a:spcAft>
              <a:buSzPts val="1472"/>
              <a:buChar char="◼"/>
            </a:pPr>
            <a:r>
              <a:rPr b="1" lang="en-IN" sz="1600"/>
              <a:t>Data Input:</a:t>
            </a:r>
            <a:endParaRPr sz="1600"/>
          </a:p>
          <a:p>
            <a:pPr indent="0" lvl="1" marL="324485" rtl="0" algn="l">
              <a:spcBef>
                <a:spcPts val="920"/>
              </a:spcBef>
              <a:spcAft>
                <a:spcPts val="0"/>
              </a:spcAft>
              <a:buSzPts val="1472"/>
              <a:buNone/>
            </a:pPr>
            <a:r>
              <a:rPr lang="en-IN" sz="1600">
                <a:solidFill>
                  <a:srgbClr val="404040"/>
                </a:solidFill>
              </a:rPr>
              <a:t>   The data input for the keylogger consists of keyboard events, including key presses and releases, captured by the </a:t>
            </a:r>
            <a:r>
              <a:rPr lang="en-IN" sz="1600">
                <a:solidFill>
                  <a:srgbClr val="404040"/>
                </a:solidFill>
                <a:latin typeface="Libre Franklin"/>
                <a:ea typeface="Libre Franklin"/>
                <a:cs typeface="Libre Franklin"/>
                <a:sym typeface="Libre Franklin"/>
              </a:rPr>
              <a:t>pynput</a:t>
            </a:r>
            <a:r>
              <a:rPr lang="en-IN" sz="1600">
                <a:solidFill>
                  <a:srgbClr val="404040"/>
                </a:solidFill>
              </a:rPr>
              <a:t> library. These events are processed in real-time and logged for further analysis and monitoring.</a:t>
            </a:r>
            <a:endParaRPr sz="1600">
              <a:solidFill>
                <a:srgbClr val="404040"/>
              </a:solidFill>
            </a:endParaRPr>
          </a:p>
          <a:p>
            <a:pPr indent="-305435" lvl="0" marL="305435" rtl="0" algn="l">
              <a:lnSpc>
                <a:spcPct val="110000"/>
              </a:lnSpc>
              <a:spcBef>
                <a:spcPts val="920"/>
              </a:spcBef>
              <a:spcAft>
                <a:spcPts val="0"/>
              </a:spcAft>
              <a:buSzPts val="1472"/>
              <a:buChar char="◼"/>
            </a:pPr>
            <a:r>
              <a:rPr b="1" lang="en-IN" sz="1600"/>
              <a:t>Training Process:</a:t>
            </a:r>
            <a:endParaRPr sz="1600"/>
          </a:p>
          <a:p>
            <a:pPr indent="0" lvl="1" marL="324485" rtl="0" algn="l">
              <a:spcBef>
                <a:spcPts val="920"/>
              </a:spcBef>
              <a:spcAft>
                <a:spcPts val="0"/>
              </a:spcAft>
              <a:buSzPts val="1472"/>
              <a:buNone/>
            </a:pPr>
            <a:r>
              <a:rPr lang="en-IN" sz="1600">
                <a:solidFill>
                  <a:srgbClr val="404040"/>
                </a:solidFill>
              </a:rPr>
              <a:t>   Since the keylogger does not involve a traditional training process like machine learning algorithms, there is no specific training phase. Instead, the keylogger continuously listens for keyboard events and logs them as they occur, without the need for explicit training.</a:t>
            </a:r>
            <a:endParaRPr sz="1600">
              <a:solidFill>
                <a:srgbClr val="404040"/>
              </a:solidFill>
            </a:endParaRPr>
          </a:p>
          <a:p>
            <a:pPr indent="-223646" lvl="1" marL="629920" rtl="0" algn="l">
              <a:spcBef>
                <a:spcPts val="880"/>
              </a:spcBef>
              <a:spcAft>
                <a:spcPts val="0"/>
              </a:spcAft>
              <a:buSzPts val="1288"/>
              <a:buNone/>
            </a:pPr>
            <a:r>
              <a:t/>
            </a:r>
            <a:endParaRPr sz="1400"/>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pic>
        <p:nvPicPr>
          <p:cNvPr descr="A computer code with black text&#10;&#10;Description automatically generated" id="134" name="Google Shape;134;p19"/>
          <p:cNvPicPr preferRelativeResize="0"/>
          <p:nvPr>
            <p:ph idx="1" type="body"/>
          </p:nvPr>
        </p:nvPicPr>
        <p:blipFill rotWithShape="1">
          <a:blip r:embed="rId3">
            <a:alphaModFix/>
          </a:blip>
          <a:srcRect b="0" l="0" r="0" t="0"/>
          <a:stretch/>
        </p:blipFill>
        <p:spPr>
          <a:xfrm>
            <a:off x="581192" y="1654968"/>
            <a:ext cx="11029615" cy="39674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81192" y="600386"/>
            <a:ext cx="11029616" cy="5952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40" name="Google Shape;140;p20"/>
          <p:cNvSpPr txBox="1"/>
          <p:nvPr>
            <p:ph idx="1" type="body"/>
          </p:nvPr>
        </p:nvSpPr>
        <p:spPr>
          <a:xfrm>
            <a:off x="581192" y="1014937"/>
            <a:ext cx="11029615" cy="5842904"/>
          </a:xfrm>
          <a:prstGeom prst="rect">
            <a:avLst/>
          </a:prstGeom>
          <a:noFill/>
          <a:ln>
            <a:noFill/>
          </a:ln>
        </p:spPr>
        <p:txBody>
          <a:bodyPr anchorCtr="0" anchor="ctr" bIns="45700" lIns="91425" spcFirstLastPara="1" rIns="91425" wrap="square" tIns="45700">
            <a:noAutofit/>
          </a:bodyPr>
          <a:lstStyle/>
          <a:p>
            <a:pPr indent="-171450" lvl="0" marL="171450" rtl="0" algn="l">
              <a:lnSpc>
                <a:spcPct val="90000"/>
              </a:lnSpc>
              <a:spcBef>
                <a:spcPts val="0"/>
              </a:spcBef>
              <a:spcAft>
                <a:spcPts val="0"/>
              </a:spcAft>
              <a:buSzPts val="1288"/>
              <a:buChar char="◼"/>
            </a:pPr>
            <a:r>
              <a:rPr b="1" lang="en-IN" sz="1400">
                <a:solidFill>
                  <a:srgbClr val="0F0F0F"/>
                </a:solidFill>
              </a:rPr>
              <a:t>Implementation Challenges:</a:t>
            </a:r>
            <a:endParaRPr b="1" sz="1400"/>
          </a:p>
          <a:p>
            <a:pPr indent="-305435" lvl="0" marL="305435" rtl="0" algn="l">
              <a:lnSpc>
                <a:spcPct val="90000"/>
              </a:lnSpc>
              <a:spcBef>
                <a:spcPts val="620"/>
              </a:spcBef>
              <a:spcAft>
                <a:spcPts val="0"/>
              </a:spcAft>
              <a:buSzPts val="1104"/>
              <a:buChar char="◼"/>
            </a:pPr>
            <a:r>
              <a:rPr lang="en-IN" sz="1200">
                <a:solidFill>
                  <a:srgbClr val="0F0F0F"/>
                </a:solidFill>
              </a:rPr>
              <a:t>   Platform Compatibility</a:t>
            </a:r>
            <a:endParaRPr sz="1200"/>
          </a:p>
          <a:p>
            <a:pPr indent="-305435" lvl="0" marL="305435" rtl="0" algn="l">
              <a:lnSpc>
                <a:spcPct val="90000"/>
              </a:lnSpc>
              <a:spcBef>
                <a:spcPts val="620"/>
              </a:spcBef>
              <a:spcAft>
                <a:spcPts val="0"/>
              </a:spcAft>
              <a:buSzPts val="1104"/>
              <a:buChar char="◼"/>
            </a:pPr>
            <a:r>
              <a:rPr lang="en-IN" sz="1200">
                <a:solidFill>
                  <a:srgbClr val="0F0F0F"/>
                </a:solidFill>
              </a:rPr>
              <a:t>   Security Concerns</a:t>
            </a:r>
            <a:endParaRPr sz="1200"/>
          </a:p>
          <a:p>
            <a:pPr indent="-305435" lvl="0" marL="305435" rtl="0" algn="l">
              <a:lnSpc>
                <a:spcPct val="90000"/>
              </a:lnSpc>
              <a:spcBef>
                <a:spcPts val="620"/>
              </a:spcBef>
              <a:spcAft>
                <a:spcPts val="0"/>
              </a:spcAft>
              <a:buSzPts val="1104"/>
              <a:buChar char="◼"/>
            </a:pPr>
            <a:r>
              <a:rPr lang="en-IN" sz="1200">
                <a:solidFill>
                  <a:srgbClr val="0F0F0F"/>
                </a:solidFill>
              </a:rPr>
              <a:t>   User Interface Complexity</a:t>
            </a:r>
            <a:endParaRPr sz="1200"/>
          </a:p>
          <a:p>
            <a:pPr indent="-305435" lvl="0" marL="305435" rtl="0" algn="l">
              <a:lnSpc>
                <a:spcPct val="90000"/>
              </a:lnSpc>
              <a:spcBef>
                <a:spcPts val="620"/>
              </a:spcBef>
              <a:spcAft>
                <a:spcPts val="0"/>
              </a:spcAft>
              <a:buSzPts val="1288"/>
              <a:buChar char="◼"/>
            </a:pPr>
            <a:r>
              <a:rPr b="1" lang="en-IN" sz="1400">
                <a:solidFill>
                  <a:srgbClr val="0F0F0F"/>
                </a:solidFill>
              </a:rPr>
              <a:t>Solutions:</a:t>
            </a:r>
            <a:endParaRPr sz="1400"/>
          </a:p>
          <a:p>
            <a:pPr indent="-305435" lvl="0" marL="305435" rtl="0" algn="l">
              <a:lnSpc>
                <a:spcPct val="90000"/>
              </a:lnSpc>
              <a:spcBef>
                <a:spcPts val="620"/>
              </a:spcBef>
              <a:spcAft>
                <a:spcPts val="0"/>
              </a:spcAft>
              <a:buSzPts val="1012"/>
              <a:buChar char="◼"/>
            </a:pPr>
            <a:r>
              <a:rPr lang="en-IN" sz="1100">
                <a:solidFill>
                  <a:srgbClr val="0F0F0F"/>
                </a:solidFill>
              </a:rPr>
              <a:t>    Utilizing Cross-Platform Libraries</a:t>
            </a:r>
            <a:endParaRPr sz="1100"/>
          </a:p>
          <a:p>
            <a:pPr indent="-305435" lvl="0" marL="305435" rtl="0" algn="l">
              <a:lnSpc>
                <a:spcPct val="90000"/>
              </a:lnSpc>
              <a:spcBef>
                <a:spcPts val="620"/>
              </a:spcBef>
              <a:spcAft>
                <a:spcPts val="0"/>
              </a:spcAft>
              <a:buSzPts val="1012"/>
              <a:buChar char="◼"/>
            </a:pPr>
            <a:r>
              <a:rPr lang="en-IN" sz="1100">
                <a:solidFill>
                  <a:srgbClr val="0F0F0F"/>
                </a:solidFill>
              </a:rPr>
              <a:t>   Implementing Robust Security Measures</a:t>
            </a:r>
            <a:endParaRPr sz="1100"/>
          </a:p>
          <a:p>
            <a:pPr indent="-305435" lvl="0" marL="305435" rtl="0" algn="l">
              <a:lnSpc>
                <a:spcPct val="90000"/>
              </a:lnSpc>
              <a:spcBef>
                <a:spcPts val="620"/>
              </a:spcBef>
              <a:spcAft>
                <a:spcPts val="0"/>
              </a:spcAft>
              <a:buSzPts val="1012"/>
              <a:buChar char="◼"/>
            </a:pPr>
            <a:r>
              <a:rPr lang="en-IN" sz="1100">
                <a:solidFill>
                  <a:srgbClr val="0F0F0F"/>
                </a:solidFill>
              </a:rPr>
              <a:t>   Streamlining User Interface</a:t>
            </a:r>
            <a:endParaRPr sz="1100"/>
          </a:p>
          <a:p>
            <a:pPr indent="-305435" lvl="0" marL="305435" rtl="0" algn="l">
              <a:lnSpc>
                <a:spcPct val="90000"/>
              </a:lnSpc>
              <a:spcBef>
                <a:spcPts val="620"/>
              </a:spcBef>
              <a:spcAft>
                <a:spcPts val="0"/>
              </a:spcAft>
              <a:buSzPts val="1288"/>
              <a:buChar char="◼"/>
            </a:pPr>
            <a:r>
              <a:rPr b="1" lang="en-IN" sz="1400">
                <a:solidFill>
                  <a:srgbClr val="0F0F0F"/>
                </a:solidFill>
              </a:rPr>
              <a:t>User Interface Enhancement Challenges:</a:t>
            </a:r>
            <a:endParaRPr b="1" sz="1200"/>
          </a:p>
          <a:p>
            <a:pPr indent="-305435" lvl="0" marL="305435" rtl="0" algn="l">
              <a:lnSpc>
                <a:spcPct val="90000"/>
              </a:lnSpc>
              <a:spcBef>
                <a:spcPts val="620"/>
              </a:spcBef>
              <a:spcAft>
                <a:spcPts val="0"/>
              </a:spcAft>
              <a:buSzPts val="1104"/>
              <a:buChar char="◼"/>
            </a:pPr>
            <a:r>
              <a:rPr lang="en-IN" sz="1200">
                <a:solidFill>
                  <a:srgbClr val="0F0F0F"/>
                </a:solidFill>
              </a:rPr>
              <a:t>   Lack of Intuitiveness</a:t>
            </a:r>
            <a:endParaRPr sz="1200"/>
          </a:p>
          <a:p>
            <a:pPr indent="-305435" lvl="0" marL="305435" rtl="0" algn="l">
              <a:lnSpc>
                <a:spcPct val="90000"/>
              </a:lnSpc>
              <a:spcBef>
                <a:spcPts val="620"/>
              </a:spcBef>
              <a:spcAft>
                <a:spcPts val="0"/>
              </a:spcAft>
              <a:buSzPts val="1104"/>
              <a:buChar char="◼"/>
            </a:pPr>
            <a:r>
              <a:rPr lang="en-IN" sz="1200">
                <a:solidFill>
                  <a:srgbClr val="0F0F0F"/>
                </a:solidFill>
              </a:rPr>
              <a:t>    Accessibility Issues</a:t>
            </a:r>
            <a:endParaRPr sz="1200"/>
          </a:p>
          <a:p>
            <a:pPr indent="-305435" lvl="0" marL="305435" rtl="0" algn="l">
              <a:lnSpc>
                <a:spcPct val="90000"/>
              </a:lnSpc>
              <a:spcBef>
                <a:spcPts val="620"/>
              </a:spcBef>
              <a:spcAft>
                <a:spcPts val="0"/>
              </a:spcAft>
              <a:buSzPts val="1288"/>
              <a:buChar char="◼"/>
            </a:pPr>
            <a:r>
              <a:rPr b="1" lang="en-IN" sz="1400">
                <a:solidFill>
                  <a:srgbClr val="0F0F0F"/>
                </a:solidFill>
              </a:rPr>
              <a:t>Solutions Implemented</a:t>
            </a:r>
            <a:endParaRPr b="1" sz="1200"/>
          </a:p>
          <a:p>
            <a:pPr indent="-305435" lvl="0" marL="305435" rtl="0" algn="l">
              <a:lnSpc>
                <a:spcPct val="90000"/>
              </a:lnSpc>
              <a:spcBef>
                <a:spcPts val="620"/>
              </a:spcBef>
              <a:spcAft>
                <a:spcPts val="0"/>
              </a:spcAft>
              <a:buSzPts val="1104"/>
              <a:buChar char="◼"/>
            </a:pPr>
            <a:r>
              <a:rPr lang="en-IN" sz="1200">
                <a:solidFill>
                  <a:srgbClr val="0F0F0F"/>
                </a:solidFill>
              </a:rPr>
              <a:t>   Redesigning Interface</a:t>
            </a:r>
            <a:endParaRPr sz="1200"/>
          </a:p>
          <a:p>
            <a:pPr indent="-305435" lvl="0" marL="305435" rtl="0" algn="l">
              <a:lnSpc>
                <a:spcPct val="90000"/>
              </a:lnSpc>
              <a:spcBef>
                <a:spcPts val="620"/>
              </a:spcBef>
              <a:spcAft>
                <a:spcPts val="0"/>
              </a:spcAft>
              <a:buSzPts val="1104"/>
              <a:buChar char="◼"/>
            </a:pPr>
            <a:r>
              <a:rPr lang="en-IN" sz="1200">
                <a:solidFill>
                  <a:srgbClr val="0F0F0F"/>
                </a:solidFill>
              </a:rPr>
              <a:t>   Implementing Accessibility Features</a:t>
            </a:r>
            <a:endParaRPr sz="1200"/>
          </a:p>
          <a:p>
            <a:pPr indent="-305435" lvl="0" marL="305435" rtl="0" algn="l">
              <a:lnSpc>
                <a:spcPct val="90000"/>
              </a:lnSpc>
              <a:spcBef>
                <a:spcPts val="620"/>
              </a:spcBef>
              <a:spcAft>
                <a:spcPts val="0"/>
              </a:spcAft>
              <a:buSzPts val="1288"/>
              <a:buChar char="◼"/>
            </a:pPr>
            <a:r>
              <a:rPr b="1" lang="en-IN" sz="1400">
                <a:solidFill>
                  <a:srgbClr val="0F0F0F"/>
                </a:solidFill>
              </a:rPr>
              <a:t>Ethical Usage and Data Privacy Challenges:</a:t>
            </a:r>
            <a:endParaRPr sz="1400"/>
          </a:p>
          <a:p>
            <a:pPr indent="-305435" lvl="0" marL="305435" rtl="0" algn="l">
              <a:lnSpc>
                <a:spcPct val="90000"/>
              </a:lnSpc>
              <a:spcBef>
                <a:spcPts val="620"/>
              </a:spcBef>
              <a:spcAft>
                <a:spcPts val="0"/>
              </a:spcAft>
              <a:buSzPts val="736"/>
              <a:buChar char="◼"/>
            </a:pPr>
            <a:r>
              <a:rPr lang="en-IN" sz="800">
                <a:solidFill>
                  <a:srgbClr val="0F0F0F"/>
                </a:solidFill>
              </a:rPr>
              <a:t>   </a:t>
            </a:r>
            <a:r>
              <a:rPr lang="en-IN" sz="1200">
                <a:solidFill>
                  <a:srgbClr val="0F0F0F"/>
                </a:solidFill>
              </a:rPr>
              <a:t> Ethical Concerns</a:t>
            </a:r>
            <a:endParaRPr sz="1200"/>
          </a:p>
          <a:p>
            <a:pPr indent="-305435" lvl="0" marL="305435" rtl="0" algn="l">
              <a:lnSpc>
                <a:spcPct val="90000"/>
              </a:lnSpc>
              <a:spcBef>
                <a:spcPts val="620"/>
              </a:spcBef>
              <a:spcAft>
                <a:spcPts val="0"/>
              </a:spcAft>
              <a:buSzPts val="1104"/>
              <a:buChar char="◼"/>
            </a:pPr>
            <a:r>
              <a:rPr lang="en-IN" sz="1200">
                <a:solidFill>
                  <a:srgbClr val="0F0F0F"/>
                </a:solidFill>
              </a:rPr>
              <a:t>   Data Protection</a:t>
            </a:r>
            <a:endParaRPr sz="1200"/>
          </a:p>
          <a:p>
            <a:pPr indent="-305435" lvl="0" marL="305435" rtl="0" algn="l">
              <a:lnSpc>
                <a:spcPct val="90000"/>
              </a:lnSpc>
              <a:spcBef>
                <a:spcPts val="620"/>
              </a:spcBef>
              <a:spcAft>
                <a:spcPts val="0"/>
              </a:spcAft>
              <a:buSzPts val="1104"/>
              <a:buChar char="◼"/>
            </a:pPr>
            <a:r>
              <a:rPr lang="en-IN" sz="1200">
                <a:solidFill>
                  <a:srgbClr val="0F0F0F"/>
                </a:solidFill>
              </a:rPr>
              <a:t>   Compliance with Regulations</a:t>
            </a:r>
            <a:endParaRPr sz="1050"/>
          </a:p>
          <a:p>
            <a:pPr indent="-305435" lvl="0" marL="305435" rtl="0" algn="l">
              <a:lnSpc>
                <a:spcPct val="90000"/>
              </a:lnSpc>
              <a:spcBef>
                <a:spcPts val="620"/>
              </a:spcBef>
              <a:spcAft>
                <a:spcPts val="0"/>
              </a:spcAft>
              <a:buSzPts val="1288"/>
              <a:buChar char="◼"/>
            </a:pPr>
            <a:r>
              <a:rPr b="1" lang="en-IN" sz="1400">
                <a:solidFill>
                  <a:srgbClr val="0F0F0F"/>
                </a:solidFill>
              </a:rPr>
              <a:t>Solutions Implemented:</a:t>
            </a:r>
            <a:endParaRPr sz="1400">
              <a:solidFill>
                <a:srgbClr val="404040"/>
              </a:solidFill>
            </a:endParaRPr>
          </a:p>
          <a:p>
            <a:pPr indent="-305435" lvl="0" marL="305435" rtl="0" algn="l">
              <a:lnSpc>
                <a:spcPct val="90000"/>
              </a:lnSpc>
              <a:spcBef>
                <a:spcPts val="620"/>
              </a:spcBef>
              <a:spcAft>
                <a:spcPts val="0"/>
              </a:spcAft>
              <a:buSzPts val="736"/>
              <a:buChar char="◼"/>
            </a:pPr>
            <a:r>
              <a:rPr lang="en-IN" sz="800">
                <a:solidFill>
                  <a:srgbClr val="0F0F0F"/>
                </a:solidFill>
              </a:rPr>
              <a:t>  </a:t>
            </a:r>
            <a:r>
              <a:rPr lang="en-IN" sz="1400">
                <a:solidFill>
                  <a:srgbClr val="0F0F0F"/>
                </a:solidFill>
              </a:rPr>
              <a:t>  Establishing Usage Guidelines</a:t>
            </a:r>
            <a:endParaRPr sz="1400"/>
          </a:p>
          <a:p>
            <a:pPr indent="-305435" lvl="0" marL="305435" rtl="0" algn="l">
              <a:lnSpc>
                <a:spcPct val="90000"/>
              </a:lnSpc>
              <a:spcBef>
                <a:spcPts val="620"/>
              </a:spcBef>
              <a:spcAft>
                <a:spcPts val="0"/>
              </a:spcAft>
              <a:buSzPts val="1288"/>
              <a:buChar char="◼"/>
            </a:pPr>
            <a:r>
              <a:rPr lang="en-IN" sz="1400">
                <a:solidFill>
                  <a:srgbClr val="0F0F0F"/>
                </a:solidFill>
              </a:rPr>
              <a:t>   Implementing Encryption and Access Controls</a:t>
            </a:r>
            <a:endParaRPr sz="1400"/>
          </a:p>
          <a:p>
            <a:pPr indent="-305435" lvl="0" marL="305435" rtl="0" algn="l">
              <a:lnSpc>
                <a:spcPct val="90000"/>
              </a:lnSpc>
              <a:spcBef>
                <a:spcPts val="620"/>
              </a:spcBef>
              <a:spcAft>
                <a:spcPts val="0"/>
              </a:spcAft>
              <a:buSzPts val="1288"/>
              <a:buChar char="◼"/>
            </a:pPr>
            <a:r>
              <a:rPr lang="en-IN" sz="1400">
                <a:solidFill>
                  <a:srgbClr val="0F0F0F"/>
                </a:solidFill>
              </a:rPr>
              <a:t>   Conducting Privacy Audits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idx="1" type="body"/>
          </p:nvPr>
        </p:nvSpPr>
        <p:spPr>
          <a:xfrm>
            <a:off x="581192" y="1560331"/>
            <a:ext cx="11029615" cy="4673324"/>
          </a:xfrm>
          <a:prstGeom prst="rect">
            <a:avLst/>
          </a:prstGeom>
          <a:noFill/>
          <a:ln>
            <a:noFill/>
          </a:ln>
        </p:spPr>
        <p:txBody>
          <a:bodyPr anchorCtr="0" anchor="ctr" bIns="45700" lIns="91425" spcFirstLastPara="1" rIns="91425" wrap="square" tIns="45700">
            <a:noAutofit/>
          </a:bodyPr>
          <a:lstStyle/>
          <a:p>
            <a:pPr indent="-342900" lvl="0" marL="342900" rtl="0" algn="l">
              <a:lnSpc>
                <a:spcPct val="110000"/>
              </a:lnSpc>
              <a:spcBef>
                <a:spcPts val="0"/>
              </a:spcBef>
              <a:spcAft>
                <a:spcPts val="0"/>
              </a:spcAft>
              <a:buSzPts val="1288"/>
              <a:buChar char="◼"/>
            </a:pPr>
            <a:r>
              <a:rPr lang="en-IN" sz="1400"/>
              <a:t> </a:t>
            </a:r>
            <a:r>
              <a:rPr b="1" lang="en-IN" sz="1400"/>
              <a:t>Enhanced Data Capture:</a:t>
            </a:r>
            <a:endParaRPr/>
          </a:p>
          <a:p>
            <a:pPr indent="-342900" lvl="0" marL="342900" rtl="0" algn="l">
              <a:lnSpc>
                <a:spcPct val="110000"/>
              </a:lnSpc>
              <a:spcBef>
                <a:spcPts val="880"/>
              </a:spcBef>
              <a:spcAft>
                <a:spcPts val="0"/>
              </a:spcAft>
              <a:buSzPts val="1288"/>
              <a:buFont typeface="Noto Sans Symbols"/>
              <a:buChar char="◼"/>
            </a:pPr>
            <a:r>
              <a:rPr lang="en-IN" sz="1400"/>
              <a:t>  Incorporate additional data sources such as mouse clicks and application usage to provide a more comprehensive view of user activity.</a:t>
            </a:r>
            <a:endParaRPr sz="1400"/>
          </a:p>
          <a:p>
            <a:pPr indent="-342900" lvl="0" marL="342900" rtl="0" algn="l">
              <a:lnSpc>
                <a:spcPct val="110000"/>
              </a:lnSpc>
              <a:spcBef>
                <a:spcPts val="880"/>
              </a:spcBef>
              <a:spcAft>
                <a:spcPts val="0"/>
              </a:spcAft>
              <a:buSzPts val="1288"/>
              <a:buChar char="◼"/>
            </a:pPr>
            <a:r>
              <a:rPr lang="en-IN" sz="1400"/>
              <a:t>  By expanding the scope of data capture, the keylogger can offer deeper insights into user behavior and interactions beyond keyboard activity.</a:t>
            </a:r>
            <a:endParaRPr sz="1400"/>
          </a:p>
          <a:p>
            <a:pPr indent="-342900" lvl="0" marL="342900" rtl="0" algn="l">
              <a:lnSpc>
                <a:spcPct val="110000"/>
              </a:lnSpc>
              <a:spcBef>
                <a:spcPts val="880"/>
              </a:spcBef>
              <a:spcAft>
                <a:spcPts val="0"/>
              </a:spcAft>
              <a:buSzPts val="1288"/>
              <a:buChar char="◼"/>
            </a:pPr>
            <a:r>
              <a:rPr b="1" lang="en-IN" sz="1400"/>
              <a:t>Improved Algorithm Performance:</a:t>
            </a:r>
            <a:endParaRPr/>
          </a:p>
          <a:p>
            <a:pPr indent="-342900" lvl="0" marL="342900" rtl="0" algn="l">
              <a:lnSpc>
                <a:spcPct val="110000"/>
              </a:lnSpc>
              <a:spcBef>
                <a:spcPts val="880"/>
              </a:spcBef>
              <a:spcAft>
                <a:spcPts val="0"/>
              </a:spcAft>
              <a:buSzPts val="1288"/>
              <a:buChar char="◼"/>
            </a:pPr>
            <a:r>
              <a:rPr lang="en-IN" sz="1400"/>
              <a:t>    Implement real-time analysis and anomaly detection techniques to enhance the keylogger's ability to identify patterns and anomalies in user behavior.</a:t>
            </a:r>
            <a:endParaRPr sz="1400"/>
          </a:p>
          <a:p>
            <a:pPr indent="-342900" lvl="0" marL="342900" rtl="0" algn="l">
              <a:lnSpc>
                <a:spcPct val="110000"/>
              </a:lnSpc>
              <a:spcBef>
                <a:spcPts val="880"/>
              </a:spcBef>
              <a:spcAft>
                <a:spcPts val="0"/>
              </a:spcAft>
              <a:buSzPts val="1288"/>
              <a:buChar char="◼"/>
            </a:pPr>
            <a:r>
              <a:rPr lang="en-IN" sz="1400"/>
              <a:t>    By optimizing the algorithm for better performance, the keylogger can provide more timely and accurate insights into potential security threats or unusual activities.</a:t>
            </a:r>
            <a:endParaRPr sz="1400"/>
          </a:p>
          <a:p>
            <a:pPr indent="-342900" lvl="0" marL="342900" rtl="0" algn="l">
              <a:lnSpc>
                <a:spcPct val="110000"/>
              </a:lnSpc>
              <a:spcBef>
                <a:spcPts val="880"/>
              </a:spcBef>
              <a:spcAft>
                <a:spcPts val="0"/>
              </a:spcAft>
              <a:buSzPts val="1288"/>
              <a:buChar char="◼"/>
            </a:pPr>
            <a:r>
              <a:rPr b="1" lang="en-IN" sz="1400"/>
              <a:t>Expanded Coverage and Compatibility:</a:t>
            </a:r>
            <a:endParaRPr/>
          </a:p>
          <a:p>
            <a:pPr indent="-342900" lvl="0" marL="342900" rtl="0" algn="l">
              <a:lnSpc>
                <a:spcPct val="110000"/>
              </a:lnSpc>
              <a:spcBef>
                <a:spcPts val="880"/>
              </a:spcBef>
              <a:spcAft>
                <a:spcPts val="0"/>
              </a:spcAft>
              <a:buSzPts val="1288"/>
              <a:buChar char="◼"/>
            </a:pPr>
            <a:r>
              <a:rPr lang="en-IN" sz="1400"/>
              <a:t>   Extend the keylogger's support to multiple users and devices, enabling monitoring of diverse environments such as shared workspaces or family computers.</a:t>
            </a:r>
            <a:endParaRPr sz="1400"/>
          </a:p>
          <a:p>
            <a:pPr indent="-342900" lvl="0" marL="342900" rtl="0" algn="l">
              <a:lnSpc>
                <a:spcPct val="110000"/>
              </a:lnSpc>
              <a:spcBef>
                <a:spcPts val="880"/>
              </a:spcBef>
              <a:spcAft>
                <a:spcPts val="0"/>
              </a:spcAft>
              <a:buSzPts val="1288"/>
              <a:buChar char="◼"/>
            </a:pPr>
            <a:r>
              <a:rPr lang="en-IN" sz="1400"/>
              <a:t>   By ensuring compatibility with a wide range of devices and platforms, the keylogger can offer broader coverage and usability for various use cases.</a:t>
            </a:r>
            <a:endParaRPr/>
          </a:p>
          <a:p>
            <a:pPr indent="-206121" lvl="0" marL="305435" rtl="0" algn="l">
              <a:lnSpc>
                <a:spcPct val="110000"/>
              </a:lnSpc>
              <a:spcBef>
                <a:spcPts val="940"/>
              </a:spcBef>
              <a:spcAft>
                <a:spcPts val="0"/>
              </a:spcAft>
              <a:buSzPts val="1564"/>
              <a:buNone/>
            </a:pPr>
            <a:r>
              <a:t/>
            </a:r>
            <a:endParaRPr/>
          </a:p>
        </p:txBody>
      </p:sp>
      <p:sp>
        <p:nvSpPr>
          <p:cNvPr id="146" name="Google Shape;146;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