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Arial Black"/>
      <p:regular r:id="rId15"/>
    </p:embeddedFont>
    <p:embeddedFont>
      <p:font typeface="Century Gothic"/>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rialBlack-regular.fntdata"/><Relationship Id="rId14" Type="http://schemas.openxmlformats.org/officeDocument/2006/relationships/slide" Target="slides/slide10.xml"/><Relationship Id="rId17" Type="http://schemas.openxmlformats.org/officeDocument/2006/relationships/font" Target="fonts/CenturyGothic-bold.fntdata"/><Relationship Id="rId16" Type="http://schemas.openxmlformats.org/officeDocument/2006/relationships/font" Target="fonts/CenturyGothic-regular.fntdata"/><Relationship Id="rId5" Type="http://schemas.openxmlformats.org/officeDocument/2006/relationships/slide" Target="slides/slide1.xml"/><Relationship Id="rId19" Type="http://schemas.openxmlformats.org/officeDocument/2006/relationships/font" Target="fonts/CenturyGothic-boldItalic.fntdata"/><Relationship Id="rId6" Type="http://schemas.openxmlformats.org/officeDocument/2006/relationships/slide" Target="slides/slide2.xml"/><Relationship Id="rId18" Type="http://schemas.openxmlformats.org/officeDocument/2006/relationships/font" Target="fonts/CenturyGothic-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EE52A4"/>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p:nvPr>
            <p:ph idx="2" type="pic"/>
          </p:nvPr>
        </p:nvSpPr>
        <p:spPr>
          <a:xfrm>
            <a:off x="1154955" y="685799"/>
            <a:ext cx="8825658" cy="3640667"/>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1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1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13"/>
          <p:cNvSpPr txBox="1"/>
          <p:nvPr>
            <p:ph type="title"/>
          </p:nvPr>
        </p:nvSpPr>
        <p:spPr>
          <a:xfrm>
            <a:off x="1574800"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1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EE52A4"/>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EE52A4"/>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14"/>
          <p:cNvSpPr txBox="1"/>
          <p:nvPr>
            <p:ph type="title"/>
          </p:nvPr>
        </p:nvSpPr>
        <p:spPr>
          <a:xfrm>
            <a:off x="1154954" y="3124201"/>
            <a:ext cx="8825659"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1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1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1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1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15"/>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11" name="Google Shape;111;p15"/>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12" name="Google Shape;112;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1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1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1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1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1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16"/>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27" name="Google Shape;127;p16"/>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28" name="Google Shape;12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2" name="Google Shape;32;p4"/>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3" name="Google Shape;33;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9" name="Google Shape;39;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6"/>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6"/>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6"/>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154954" y="1447800"/>
            <a:ext cx="3401063"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9"/>
          <p:cNvSpPr txBox="1"/>
          <p:nvPr>
            <p:ph idx="2" type="body"/>
          </p:nvPr>
        </p:nvSpPr>
        <p:spPr>
          <a:xfrm>
            <a:off x="1154955" y="3129280"/>
            <a:ext cx="3401062"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1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5.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44" r="0" t="0"/>
          <a:stretch/>
        </p:blipFill>
        <p:spPr>
          <a:xfrm>
            <a:off x="0" y="2669685"/>
            <a:ext cx="4035669" cy="4188315"/>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8609012"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EE52A4"/>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EE52A4"/>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EE52A4"/>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2528887" y="436036"/>
            <a:ext cx="8648700" cy="2421464"/>
          </a:xfrm>
          <a:prstGeom prst="rect">
            <a:avLst/>
          </a:prstGeom>
          <a:noFill/>
          <a:ln>
            <a:noFill/>
          </a:ln>
        </p:spPr>
        <p:txBody>
          <a:bodyPr anchorCtr="0" anchor="b" bIns="45700" lIns="91425" spcFirstLastPara="1" rIns="91425" wrap="square" tIns="45700">
            <a:normAutofit/>
          </a:bodyPr>
          <a:lstStyle/>
          <a:p>
            <a:pPr indent="0" lvl="0" marL="0" rtl="0" algn="just">
              <a:spcBef>
                <a:spcPts val="0"/>
              </a:spcBef>
              <a:spcAft>
                <a:spcPts val="0"/>
              </a:spcAft>
              <a:buClr>
                <a:srgbClr val="00CCFF"/>
              </a:buClr>
              <a:buSzPts val="4500"/>
              <a:buFont typeface="Arial Black"/>
              <a:buNone/>
            </a:pPr>
            <a:r>
              <a:rPr b="1" lang="en-US" sz="4500">
                <a:solidFill>
                  <a:srgbClr val="00CCFF"/>
                </a:solidFill>
                <a:latin typeface="Arial Black"/>
                <a:ea typeface="Arial Black"/>
                <a:cs typeface="Arial Black"/>
                <a:sym typeface="Arial Black"/>
              </a:rPr>
              <a:t>Keylogger</a:t>
            </a:r>
            <a:r>
              <a:rPr lang="en-US" sz="4500">
                <a:latin typeface="Arial Black"/>
                <a:ea typeface="Arial Black"/>
                <a:cs typeface="Arial Black"/>
                <a:sym typeface="Arial Black"/>
              </a:rPr>
              <a:t> &amp; </a:t>
            </a:r>
            <a:r>
              <a:rPr b="1" lang="en-US" sz="4500">
                <a:solidFill>
                  <a:srgbClr val="00CCFF"/>
                </a:solidFill>
                <a:latin typeface="Arial Black"/>
                <a:ea typeface="Arial Black"/>
                <a:cs typeface="Arial Black"/>
                <a:sym typeface="Arial Black"/>
              </a:rPr>
              <a:t>Security</a:t>
            </a:r>
            <a:endParaRPr/>
          </a:p>
        </p:txBody>
      </p:sp>
      <p:sp>
        <p:nvSpPr>
          <p:cNvPr id="148" name="Google Shape;148;p19"/>
          <p:cNvSpPr txBox="1"/>
          <p:nvPr>
            <p:ph idx="1" type="subTitle"/>
          </p:nvPr>
        </p:nvSpPr>
        <p:spPr>
          <a:xfrm>
            <a:off x="2633660" y="3143250"/>
            <a:ext cx="8334377" cy="1800225"/>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spcBef>
                <a:spcPts val="0"/>
              </a:spcBef>
              <a:spcAft>
                <a:spcPts val="0"/>
              </a:spcAft>
              <a:buSzPct val="80000"/>
              <a:buNone/>
            </a:pPr>
            <a:r>
              <a:rPr b="1" lang="en-US" sz="2800">
                <a:latin typeface="Arial Rounded"/>
                <a:ea typeface="Arial Rounded"/>
                <a:cs typeface="Arial Rounded"/>
                <a:sym typeface="Arial Rounded"/>
              </a:rPr>
              <a:t>PRESENTED BY:</a:t>
            </a:r>
            <a:endParaRPr/>
          </a:p>
          <a:p>
            <a:pPr indent="0" lvl="0" marL="0" rtl="0" algn="just">
              <a:spcBef>
                <a:spcPts val="1000"/>
              </a:spcBef>
              <a:spcAft>
                <a:spcPts val="0"/>
              </a:spcAft>
              <a:buSzPct val="80000"/>
              <a:buNone/>
            </a:pPr>
            <a:r>
              <a:rPr b="1" i="0" lang="en-US" sz="2400"/>
              <a:t>AARTHY K</a:t>
            </a:r>
            <a:endParaRPr/>
          </a:p>
          <a:p>
            <a:pPr indent="0" lvl="0" marL="0" rtl="0" algn="just">
              <a:spcBef>
                <a:spcPts val="1000"/>
              </a:spcBef>
              <a:spcAft>
                <a:spcPts val="0"/>
              </a:spcAft>
              <a:buSzPct val="80000"/>
              <a:buNone/>
            </a:pPr>
            <a:r>
              <a:rPr b="1" lang="en-US" sz="2800">
                <a:latin typeface="Arial Rounded"/>
                <a:ea typeface="Arial Rounded"/>
                <a:cs typeface="Arial Rounded"/>
                <a:sym typeface="Arial Rounded"/>
              </a:rPr>
              <a:t>SRI MUTHUKUMARAN INSTITUTE OF TECHNOLOGY</a:t>
            </a:r>
            <a:endParaRPr/>
          </a:p>
          <a:p>
            <a:pPr indent="0" lvl="0" marL="0" rtl="0" algn="just">
              <a:spcBef>
                <a:spcPts val="1000"/>
              </a:spcBef>
              <a:spcAft>
                <a:spcPts val="0"/>
              </a:spcAft>
              <a:buSzPct val="80000"/>
              <a:buNone/>
            </a:pPr>
            <a:r>
              <a:rPr b="1" lang="en-US" sz="2800">
                <a:latin typeface="Arial Rounded"/>
                <a:ea typeface="Arial Rounded"/>
                <a:cs typeface="Arial Rounded"/>
                <a:sym typeface="Arial Rounded"/>
              </a:rPr>
              <a:t>CSE DEPARTMENT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CCFF"/>
              </a:buClr>
              <a:buSzPts val="4200"/>
              <a:buFont typeface="Arial Rounded"/>
              <a:buNone/>
            </a:pPr>
            <a:r>
              <a:rPr b="1" lang="en-US">
                <a:solidFill>
                  <a:srgbClr val="00CCFF"/>
                </a:solidFill>
                <a:latin typeface="Arial Rounded"/>
                <a:ea typeface="Arial Rounded"/>
                <a:cs typeface="Arial Rounded"/>
                <a:sym typeface="Arial Rounded"/>
              </a:rPr>
              <a:t>FUTURE SCOPE:</a:t>
            </a:r>
            <a:endParaRPr/>
          </a:p>
        </p:txBody>
      </p:sp>
      <p:sp>
        <p:nvSpPr>
          <p:cNvPr id="203" name="Google Shape;203;p28"/>
          <p:cNvSpPr txBox="1"/>
          <p:nvPr>
            <p:ph idx="1" type="body"/>
          </p:nvPr>
        </p:nvSpPr>
        <p:spPr>
          <a:xfrm>
            <a:off x="1030287" y="1884892"/>
            <a:ext cx="10131425" cy="364913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760"/>
              <a:buChar char="►"/>
            </a:pPr>
            <a:r>
              <a:rPr b="1" lang="en-US" sz="2200">
                <a:latin typeface="Arial"/>
                <a:ea typeface="Arial"/>
                <a:cs typeface="Arial"/>
                <a:sym typeface="Arial"/>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685800" y="685271"/>
            <a:ext cx="10131425" cy="145626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CCFF"/>
              </a:buClr>
              <a:buSzPts val="4200"/>
              <a:buFont typeface="Arial Rounded"/>
              <a:buNone/>
            </a:pPr>
            <a:r>
              <a:rPr b="1" lang="en-US">
                <a:solidFill>
                  <a:srgbClr val="00CCFF"/>
                </a:solidFill>
                <a:latin typeface="Arial Rounded"/>
                <a:ea typeface="Arial Rounded"/>
                <a:cs typeface="Arial Rounded"/>
                <a:sym typeface="Arial Rounded"/>
              </a:rPr>
              <a:t>Outline</a:t>
            </a:r>
            <a:r>
              <a:rPr b="1" lang="en-US">
                <a:latin typeface="Century Gothic"/>
                <a:ea typeface="Century Gothic"/>
                <a:cs typeface="Century Gothic"/>
                <a:sym typeface="Century Gothic"/>
              </a:rPr>
              <a:t>:</a:t>
            </a:r>
            <a:endParaRPr/>
          </a:p>
        </p:txBody>
      </p:sp>
      <p:sp>
        <p:nvSpPr>
          <p:cNvPr id="154" name="Google Shape;154;p20"/>
          <p:cNvSpPr txBox="1"/>
          <p:nvPr>
            <p:ph idx="1" type="body"/>
          </p:nvPr>
        </p:nvSpPr>
        <p:spPr>
          <a:xfrm>
            <a:off x="904875" y="1617662"/>
            <a:ext cx="10782300" cy="47259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lang="en-US" sz="2000">
                <a:latin typeface="Arial"/>
                <a:ea typeface="Arial"/>
                <a:cs typeface="Arial"/>
                <a:sym typeface="Arial"/>
              </a:rPr>
              <a:t>  </a:t>
            </a:r>
            <a:endParaRPr b="1" sz="2200">
              <a:latin typeface="Arial"/>
              <a:ea typeface="Arial"/>
              <a:cs typeface="Arial"/>
              <a:sym typeface="Arial"/>
            </a:endParaRPr>
          </a:p>
          <a:p>
            <a:pPr indent="-305435" lvl="0" marL="305435" rtl="0" algn="l">
              <a:spcBef>
                <a:spcPts val="1000"/>
              </a:spcBef>
              <a:spcAft>
                <a:spcPts val="0"/>
              </a:spcAft>
              <a:buSzPts val="1760"/>
              <a:buChar char="►"/>
            </a:pPr>
            <a:r>
              <a:rPr b="1" lang="en-US" sz="2200">
                <a:latin typeface="Arial"/>
                <a:ea typeface="Arial"/>
                <a:cs typeface="Arial"/>
                <a:sym typeface="Arial"/>
              </a:rPr>
              <a:t>Introduction</a:t>
            </a:r>
            <a:endParaRPr/>
          </a:p>
          <a:p>
            <a:pPr indent="-305435" lvl="0" marL="305435" rtl="0" algn="l">
              <a:spcBef>
                <a:spcPts val="1000"/>
              </a:spcBef>
              <a:spcAft>
                <a:spcPts val="0"/>
              </a:spcAft>
              <a:buSzPts val="1760"/>
              <a:buChar char="►"/>
            </a:pPr>
            <a:r>
              <a:rPr b="1" lang="en-US" sz="2200">
                <a:latin typeface="Arial"/>
                <a:ea typeface="Arial"/>
                <a:cs typeface="Arial"/>
                <a:sym typeface="Arial"/>
              </a:rPr>
              <a:t>Problem Statement</a:t>
            </a:r>
            <a:endParaRPr sz="2200">
              <a:latin typeface="Arial"/>
              <a:ea typeface="Arial"/>
              <a:cs typeface="Arial"/>
              <a:sym typeface="Arial"/>
            </a:endParaRPr>
          </a:p>
          <a:p>
            <a:pPr indent="-305435" lvl="0" marL="305435" rtl="0" algn="l">
              <a:spcBef>
                <a:spcPts val="1000"/>
              </a:spcBef>
              <a:spcAft>
                <a:spcPts val="0"/>
              </a:spcAft>
              <a:buSzPts val="1760"/>
              <a:buChar char="►"/>
            </a:pPr>
            <a:r>
              <a:rPr b="1" lang="en-US" sz="2200">
                <a:latin typeface="Arial"/>
                <a:ea typeface="Arial"/>
                <a:cs typeface="Arial"/>
                <a:sym typeface="Arial"/>
              </a:rPr>
              <a:t>Proposed System/Solution</a:t>
            </a:r>
            <a:endParaRPr sz="2200">
              <a:latin typeface="Arial"/>
              <a:ea typeface="Arial"/>
              <a:cs typeface="Arial"/>
              <a:sym typeface="Arial"/>
            </a:endParaRPr>
          </a:p>
          <a:p>
            <a:pPr indent="-305435" lvl="0" marL="305435" rtl="0" algn="l">
              <a:spcBef>
                <a:spcPts val="1000"/>
              </a:spcBef>
              <a:spcAft>
                <a:spcPts val="0"/>
              </a:spcAft>
              <a:buSzPts val="1760"/>
              <a:buChar char="►"/>
            </a:pPr>
            <a:r>
              <a:rPr b="1" lang="en-US" sz="2200">
                <a:latin typeface="Arial"/>
                <a:ea typeface="Arial"/>
                <a:cs typeface="Arial"/>
                <a:sym typeface="Arial"/>
              </a:rPr>
              <a:t>System Development Approach</a:t>
            </a:r>
            <a:endParaRPr sz="2200">
              <a:latin typeface="Arial"/>
              <a:ea typeface="Arial"/>
              <a:cs typeface="Arial"/>
              <a:sym typeface="Arial"/>
            </a:endParaRPr>
          </a:p>
          <a:p>
            <a:pPr indent="-305435" lvl="0" marL="305435" rtl="0" algn="l">
              <a:spcBef>
                <a:spcPts val="1000"/>
              </a:spcBef>
              <a:spcAft>
                <a:spcPts val="0"/>
              </a:spcAft>
              <a:buSzPts val="1760"/>
              <a:buChar char="►"/>
            </a:pPr>
            <a:r>
              <a:rPr b="1" lang="en-US" sz="2200">
                <a:latin typeface="Arial"/>
                <a:ea typeface="Arial"/>
                <a:cs typeface="Arial"/>
                <a:sym typeface="Arial"/>
              </a:rPr>
              <a:t>Algorithm &amp; Deployment  </a:t>
            </a:r>
            <a:endParaRPr sz="2200">
              <a:latin typeface="Arial"/>
              <a:ea typeface="Arial"/>
              <a:cs typeface="Arial"/>
              <a:sym typeface="Arial"/>
            </a:endParaRPr>
          </a:p>
          <a:p>
            <a:pPr indent="-305435" lvl="0" marL="305435" rtl="0" algn="l">
              <a:spcBef>
                <a:spcPts val="1000"/>
              </a:spcBef>
              <a:spcAft>
                <a:spcPts val="0"/>
              </a:spcAft>
              <a:buSzPts val="1760"/>
              <a:buChar char="►"/>
            </a:pPr>
            <a:r>
              <a:rPr b="1" lang="en-US" sz="2200">
                <a:latin typeface="Arial"/>
                <a:ea typeface="Arial"/>
                <a:cs typeface="Arial"/>
                <a:sym typeface="Arial"/>
              </a:rPr>
              <a:t>Result </a:t>
            </a:r>
            <a:endParaRPr/>
          </a:p>
          <a:p>
            <a:pPr indent="-305435" lvl="0" marL="305435" rtl="0" algn="l">
              <a:spcBef>
                <a:spcPts val="1000"/>
              </a:spcBef>
              <a:spcAft>
                <a:spcPts val="0"/>
              </a:spcAft>
              <a:buSzPts val="1760"/>
              <a:buChar char="►"/>
            </a:pPr>
            <a:r>
              <a:rPr b="1" lang="en-US" sz="2200">
                <a:latin typeface="Arial"/>
                <a:ea typeface="Arial"/>
                <a:cs typeface="Arial"/>
                <a:sym typeface="Arial"/>
              </a:rPr>
              <a:t>Conclusion</a:t>
            </a:r>
            <a:endParaRPr sz="2200">
              <a:latin typeface="Arial"/>
              <a:ea typeface="Arial"/>
              <a:cs typeface="Arial"/>
              <a:sym typeface="Arial"/>
            </a:endParaRPr>
          </a:p>
          <a:p>
            <a:pPr indent="-305435" lvl="0" marL="305435" rtl="0" algn="l">
              <a:spcBef>
                <a:spcPts val="1000"/>
              </a:spcBef>
              <a:spcAft>
                <a:spcPts val="0"/>
              </a:spcAft>
              <a:buSzPts val="1760"/>
              <a:buChar char="►"/>
            </a:pPr>
            <a:r>
              <a:rPr b="1" lang="en-US" sz="2200">
                <a:latin typeface="Arial"/>
                <a:ea typeface="Arial"/>
                <a:cs typeface="Arial"/>
                <a:sym typeface="Arial"/>
              </a:rPr>
              <a:t>Future Scope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CCFF"/>
              </a:buClr>
              <a:buSzPts val="4200"/>
              <a:buFont typeface="Arial Rounded"/>
              <a:buNone/>
            </a:pPr>
            <a:r>
              <a:rPr b="1" lang="en-US">
                <a:solidFill>
                  <a:srgbClr val="00CCFF"/>
                </a:solidFill>
                <a:latin typeface="Arial Rounded"/>
                <a:ea typeface="Arial Rounded"/>
                <a:cs typeface="Arial Rounded"/>
                <a:sym typeface="Arial Rounded"/>
              </a:rPr>
              <a:t>Introduction</a:t>
            </a:r>
            <a:r>
              <a:rPr b="1" lang="en-US">
                <a:latin typeface="Arial Rounded"/>
                <a:ea typeface="Arial Rounded"/>
                <a:cs typeface="Arial Rounded"/>
                <a:sym typeface="Arial Rounded"/>
              </a:rPr>
              <a:t>:</a:t>
            </a:r>
            <a:endParaRPr/>
          </a:p>
        </p:txBody>
      </p:sp>
      <p:sp>
        <p:nvSpPr>
          <p:cNvPr id="160" name="Google Shape;160;p21"/>
          <p:cNvSpPr txBox="1"/>
          <p:nvPr>
            <p:ph idx="1" type="body"/>
          </p:nvPr>
        </p:nvSpPr>
        <p:spPr>
          <a:xfrm>
            <a:off x="904876" y="1588029"/>
            <a:ext cx="10953749" cy="4491567"/>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760"/>
              <a:buNone/>
            </a:pPr>
            <a:r>
              <a:rPr b="1" lang="en-US" sz="2200">
                <a:latin typeface="Arial"/>
                <a:ea typeface="Arial"/>
                <a:cs typeface="Arial"/>
                <a:sym typeface="Arial"/>
              </a:rPr>
              <a:t>	</a:t>
            </a:r>
            <a:r>
              <a:rPr b="1" i="0" lang="en-US" sz="2400">
                <a:solidFill>
                  <a:srgbClr val="ECECEC"/>
                </a:solidFill>
                <a:latin typeface="Arial"/>
                <a:ea typeface="Arial"/>
                <a:cs typeface="Arial"/>
                <a:sym typeface="Arial"/>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b="1" sz="2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CCFF"/>
              </a:buClr>
              <a:buSzPts val="4200"/>
              <a:buFont typeface="Arial Rounded"/>
              <a:buNone/>
            </a:pPr>
            <a:r>
              <a:rPr b="1" lang="en-US">
                <a:solidFill>
                  <a:srgbClr val="00CCFF"/>
                </a:solidFill>
                <a:latin typeface="Arial Rounded"/>
                <a:ea typeface="Arial Rounded"/>
                <a:cs typeface="Arial Rounded"/>
                <a:sym typeface="Arial Rounded"/>
              </a:rPr>
              <a:t>Problem Statement:</a:t>
            </a:r>
            <a:endParaRPr/>
          </a:p>
        </p:txBody>
      </p:sp>
      <p:sp>
        <p:nvSpPr>
          <p:cNvPr id="166" name="Google Shape;166;p22"/>
          <p:cNvSpPr txBox="1"/>
          <p:nvPr>
            <p:ph idx="1" type="body"/>
          </p:nvPr>
        </p:nvSpPr>
        <p:spPr>
          <a:xfrm>
            <a:off x="685801" y="1604433"/>
            <a:ext cx="10131425" cy="364913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600"/>
              <a:buNone/>
            </a:pPr>
            <a:r>
              <a:rPr lang="en-US"/>
              <a:t> 	</a:t>
            </a:r>
            <a:r>
              <a:rPr b="1" lang="en-US" sz="2200">
                <a:latin typeface="Arial"/>
                <a:ea typeface="Arial"/>
                <a:cs typeface="Arial"/>
                <a:sym typeface="Aria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CCFF"/>
              </a:buClr>
              <a:buSzPts val="4200"/>
              <a:buFont typeface="Arial"/>
              <a:buNone/>
            </a:pPr>
            <a:r>
              <a:rPr b="1" lang="en-US">
                <a:solidFill>
                  <a:srgbClr val="00CCFF"/>
                </a:solidFill>
                <a:latin typeface="Arial"/>
                <a:ea typeface="Arial"/>
                <a:cs typeface="Arial"/>
                <a:sym typeface="Arial"/>
              </a:rPr>
              <a:t>Proposed solution:</a:t>
            </a:r>
            <a:endParaRPr/>
          </a:p>
        </p:txBody>
      </p:sp>
      <p:sp>
        <p:nvSpPr>
          <p:cNvPr id="172" name="Google Shape;172;p23"/>
          <p:cNvSpPr txBox="1"/>
          <p:nvPr>
            <p:ph idx="1" type="body"/>
          </p:nvPr>
        </p:nvSpPr>
        <p:spPr>
          <a:xfrm>
            <a:off x="1030287" y="1355620"/>
            <a:ext cx="10131425" cy="364913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80"/>
              <a:buFont typeface="Arial"/>
              <a:buChar char="•"/>
            </a:pPr>
            <a:r>
              <a:rPr b="1" lang="en-US" sz="1600">
                <a:latin typeface="Arial"/>
                <a:ea typeface="Arial"/>
                <a:cs typeface="Arial"/>
                <a:sym typeface="Arial"/>
              </a:rPr>
              <a:t> Our solution employs signature-based detection, anomaly detection, and behavior analysis to combat keylogger threats effectively.</a:t>
            </a:r>
            <a:endParaRPr/>
          </a:p>
          <a:p>
            <a:pPr indent="-261620" lvl="0" marL="342900" rtl="0" algn="l">
              <a:spcBef>
                <a:spcPts val="1000"/>
              </a:spcBef>
              <a:spcAft>
                <a:spcPts val="0"/>
              </a:spcAft>
              <a:buSzPts val="1280"/>
              <a:buFont typeface="Arial"/>
              <a:buNone/>
            </a:pPr>
            <a:r>
              <a:t/>
            </a:r>
            <a:endParaRPr b="1" sz="1600">
              <a:latin typeface="Arial"/>
              <a:ea typeface="Arial"/>
              <a:cs typeface="Arial"/>
              <a:sym typeface="Arial"/>
            </a:endParaRPr>
          </a:p>
          <a:p>
            <a:pPr indent="-342900" lvl="0" marL="342900" rtl="0" algn="l">
              <a:spcBef>
                <a:spcPts val="1000"/>
              </a:spcBef>
              <a:spcAft>
                <a:spcPts val="0"/>
              </a:spcAft>
              <a:buSzPts val="1280"/>
              <a:buFont typeface="Arial"/>
              <a:buChar char="•"/>
            </a:pPr>
            <a:r>
              <a:rPr b="1" lang="en-US" sz="1600">
                <a:latin typeface="Arial"/>
                <a:ea typeface="Arial"/>
                <a:cs typeface="Arial"/>
                <a:sym typeface="Arial"/>
              </a:rPr>
              <a:t>Using machine learning, it adapts dynamically to new threats, ensuring continuous protection.</a:t>
            </a:r>
            <a:endParaRPr/>
          </a:p>
          <a:p>
            <a:pPr indent="-261620" lvl="0" marL="342900" rtl="0" algn="l">
              <a:spcBef>
                <a:spcPts val="1000"/>
              </a:spcBef>
              <a:spcAft>
                <a:spcPts val="0"/>
              </a:spcAft>
              <a:buSzPts val="1280"/>
              <a:buFont typeface="Arial"/>
              <a:buNone/>
            </a:pPr>
            <a:r>
              <a:t/>
            </a:r>
            <a:endParaRPr b="1" sz="1600">
              <a:latin typeface="Arial"/>
              <a:ea typeface="Arial"/>
              <a:cs typeface="Arial"/>
              <a:sym typeface="Arial"/>
            </a:endParaRPr>
          </a:p>
          <a:p>
            <a:pPr indent="-342900" lvl="0" marL="342900" rtl="0" algn="l">
              <a:spcBef>
                <a:spcPts val="1000"/>
              </a:spcBef>
              <a:spcAft>
                <a:spcPts val="0"/>
              </a:spcAft>
              <a:buSzPts val="1280"/>
              <a:buFont typeface="Arial"/>
              <a:buChar char="•"/>
            </a:pPr>
            <a:r>
              <a:rPr b="1" lang="en-US" sz="1600">
                <a:latin typeface="Arial"/>
                <a:ea typeface="Arial"/>
                <a:cs typeface="Arial"/>
                <a:sym typeface="Arial"/>
              </a:rPr>
              <a:t> Proactive features like real-time keystroke encryption and secure input handling prevent data compromise.</a:t>
            </a:r>
            <a:endParaRPr/>
          </a:p>
          <a:p>
            <a:pPr indent="-261620" lvl="0" marL="342900" rtl="0" algn="l">
              <a:spcBef>
                <a:spcPts val="1000"/>
              </a:spcBef>
              <a:spcAft>
                <a:spcPts val="0"/>
              </a:spcAft>
              <a:buSzPts val="1280"/>
              <a:buFont typeface="Arial"/>
              <a:buNone/>
            </a:pPr>
            <a:r>
              <a:t/>
            </a:r>
            <a:endParaRPr b="1" sz="1600">
              <a:latin typeface="Arial"/>
              <a:ea typeface="Arial"/>
              <a:cs typeface="Arial"/>
              <a:sym typeface="Arial"/>
            </a:endParaRPr>
          </a:p>
          <a:p>
            <a:pPr indent="-342900" lvl="0" marL="342900" rtl="0" algn="l">
              <a:spcBef>
                <a:spcPts val="1000"/>
              </a:spcBef>
              <a:spcAft>
                <a:spcPts val="0"/>
              </a:spcAft>
              <a:buSzPts val="1280"/>
              <a:buFont typeface="Arial"/>
              <a:buChar char="•"/>
            </a:pPr>
            <a:r>
              <a:rPr b="1" lang="en-US" sz="1600">
                <a:latin typeface="Arial"/>
                <a:ea typeface="Arial"/>
                <a:cs typeface="Arial"/>
                <a:sym typeface="Arial"/>
              </a:rPr>
              <a:t> User education is prioritized with built-in training modules for recognizing and responding to keylogger threats.</a:t>
            </a:r>
            <a:endParaRPr/>
          </a:p>
          <a:p>
            <a:pPr indent="-261620" lvl="0" marL="342900" rtl="0" algn="l">
              <a:spcBef>
                <a:spcPts val="1000"/>
              </a:spcBef>
              <a:spcAft>
                <a:spcPts val="0"/>
              </a:spcAft>
              <a:buSzPts val="1280"/>
              <a:buFont typeface="Arial"/>
              <a:buNone/>
            </a:pPr>
            <a:r>
              <a:t/>
            </a:r>
            <a:endParaRPr b="1" sz="1600">
              <a:latin typeface="Arial"/>
              <a:ea typeface="Arial"/>
              <a:cs typeface="Arial"/>
              <a:sym typeface="Arial"/>
            </a:endParaRPr>
          </a:p>
          <a:p>
            <a:pPr indent="-342900" lvl="0" marL="342900" rtl="0" algn="l">
              <a:spcBef>
                <a:spcPts val="1000"/>
              </a:spcBef>
              <a:spcAft>
                <a:spcPts val="0"/>
              </a:spcAft>
              <a:buSzPts val="1280"/>
              <a:buFont typeface="Arial"/>
              <a:buChar char="•"/>
            </a:pPr>
            <a:r>
              <a:rPr b="1" lang="en-US" sz="1600">
                <a:latin typeface="Arial"/>
                <a:ea typeface="Arial"/>
                <a:cs typeface="Arial"/>
                <a:sym typeface="Arial"/>
              </a:rPr>
              <a:t> Lightweight and compatible, it seamlessly integrates with existing cybersecurity infrastructures.</a:t>
            </a:r>
            <a:endParaRPr/>
          </a:p>
          <a:p>
            <a:pPr indent="-261620" lvl="0" marL="342900" rtl="0" algn="l">
              <a:spcBef>
                <a:spcPts val="1000"/>
              </a:spcBef>
              <a:spcAft>
                <a:spcPts val="0"/>
              </a:spcAft>
              <a:buSzPts val="1280"/>
              <a:buFont typeface="Arial"/>
              <a:buNone/>
            </a:pPr>
            <a:r>
              <a:t/>
            </a:r>
            <a:endParaRPr b="1" sz="1600">
              <a:latin typeface="Arial"/>
              <a:ea typeface="Arial"/>
              <a:cs typeface="Arial"/>
              <a:sym typeface="Arial"/>
            </a:endParaRPr>
          </a:p>
          <a:p>
            <a:pPr indent="-342900" lvl="0" marL="342900" rtl="0" algn="l">
              <a:spcBef>
                <a:spcPts val="1000"/>
              </a:spcBef>
              <a:spcAft>
                <a:spcPts val="0"/>
              </a:spcAft>
              <a:buSzPts val="1280"/>
              <a:buFont typeface="Arial"/>
              <a:buChar char="•"/>
            </a:pPr>
            <a:r>
              <a:rPr b="1" lang="en-US" sz="1600">
                <a:latin typeface="Arial"/>
                <a:ea typeface="Arial"/>
                <a:cs typeface="Arial"/>
                <a:sym typeface="Arial"/>
              </a:rPr>
              <a:t> Regular updates and threat intelligence feeds keep our solution resilient against emerging threats.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CCFF"/>
              </a:buClr>
              <a:buSzPts val="4200"/>
              <a:buFont typeface="Arial Rounded"/>
              <a:buNone/>
            </a:pPr>
            <a:r>
              <a:rPr b="1" lang="en-US">
                <a:solidFill>
                  <a:srgbClr val="00CCFF"/>
                </a:solidFill>
                <a:latin typeface="Arial Rounded"/>
                <a:ea typeface="Arial Rounded"/>
                <a:cs typeface="Arial Rounded"/>
                <a:sym typeface="Arial Rounded"/>
              </a:rPr>
              <a:t>System approach</a:t>
            </a:r>
            <a:endParaRPr/>
          </a:p>
        </p:txBody>
      </p:sp>
      <p:sp>
        <p:nvSpPr>
          <p:cNvPr id="178" name="Google Shape;178;p24"/>
          <p:cNvSpPr txBox="1"/>
          <p:nvPr>
            <p:ph idx="1" type="body"/>
          </p:nvPr>
        </p:nvSpPr>
        <p:spPr>
          <a:xfrm>
            <a:off x="1057276" y="1685925"/>
            <a:ext cx="10553699" cy="4914899"/>
          </a:xfrm>
          <a:prstGeom prst="rect">
            <a:avLst/>
          </a:prstGeom>
          <a:noFill/>
          <a:ln>
            <a:noFill/>
          </a:ln>
        </p:spPr>
        <p:txBody>
          <a:bodyPr anchorCtr="0" anchor="t" bIns="45700" lIns="91425" spcFirstLastPara="1" rIns="91425" wrap="square" tIns="45700">
            <a:normAutofit fontScale="77500" lnSpcReduction="20000"/>
          </a:bodyPr>
          <a:lstStyle/>
          <a:p>
            <a:pPr indent="-305435" lvl="0" marL="305435" rtl="0" algn="l">
              <a:lnSpc>
                <a:spcPct val="120000"/>
              </a:lnSpc>
              <a:spcBef>
                <a:spcPts val="0"/>
              </a:spcBef>
              <a:spcAft>
                <a:spcPts val="0"/>
              </a:spcAft>
              <a:buSzPct val="80000"/>
              <a:buChar char="►"/>
            </a:pPr>
            <a:r>
              <a:rPr b="1" lang="en-US">
                <a:latin typeface="Arial"/>
                <a:ea typeface="Arial"/>
                <a:cs typeface="Arial"/>
                <a:sym typeface="Arial"/>
              </a:rPr>
              <a:t>Language: Our solution is developed primarily in Python, leveraging its versatility and extensive library support.</a:t>
            </a:r>
            <a:endParaRPr/>
          </a:p>
          <a:p>
            <a:pPr indent="-305435" lvl="0" marL="305435" rtl="0" algn="l">
              <a:lnSpc>
                <a:spcPct val="120000"/>
              </a:lnSpc>
              <a:spcBef>
                <a:spcPts val="1000"/>
              </a:spcBef>
              <a:spcAft>
                <a:spcPts val="0"/>
              </a:spcAft>
              <a:buSzPct val="80000"/>
              <a:buChar char="►"/>
            </a:pPr>
            <a:r>
              <a:rPr b="1" lang="en-US">
                <a:latin typeface="Arial"/>
                <a:ea typeface="Arial"/>
                <a:cs typeface="Arial"/>
                <a:sym typeface="Arial"/>
              </a:rPr>
              <a:t>Libraries: We utilize Tkinter for GUI development, pynput for keyboard monitoring functionality, and json for data serialization.</a:t>
            </a:r>
            <a:endParaRPr/>
          </a:p>
          <a:p>
            <a:pPr indent="-305435" lvl="0" marL="305435" rtl="0" algn="l">
              <a:lnSpc>
                <a:spcPct val="120000"/>
              </a:lnSpc>
              <a:spcBef>
                <a:spcPts val="1000"/>
              </a:spcBef>
              <a:spcAft>
                <a:spcPts val="0"/>
              </a:spcAft>
              <a:buSzPct val="80000"/>
              <a:buChar char="►"/>
            </a:pPr>
            <a:r>
              <a:rPr b="1" lang="en-US">
                <a:latin typeface="Arial"/>
                <a:ea typeface="Arial"/>
                <a:cs typeface="Arial"/>
                <a:sym typeface="Arial"/>
              </a:rPr>
              <a:t>System Requirements: The system requires a Python environment with Tkinter and pynput libraries installed.</a:t>
            </a:r>
            <a:endParaRPr/>
          </a:p>
          <a:p>
            <a:pPr indent="-305435" lvl="0" marL="305435" rtl="0" algn="l">
              <a:lnSpc>
                <a:spcPct val="120000"/>
              </a:lnSpc>
              <a:spcBef>
                <a:spcPts val="1000"/>
              </a:spcBef>
              <a:spcAft>
                <a:spcPts val="0"/>
              </a:spcAft>
              <a:buSzPct val="80000"/>
              <a:buChar char="►"/>
            </a:pPr>
            <a:r>
              <a:rPr b="1" lang="en-US">
                <a:latin typeface="Arial"/>
                <a:ea typeface="Arial"/>
                <a:cs typeface="Arial"/>
                <a:sym typeface="Arial"/>
              </a:rPr>
              <a:t>Methodology: Our development methodology follows agile principles, with a focus on user requirements, modularity, and rigorous testing.</a:t>
            </a:r>
            <a:endParaRPr/>
          </a:p>
          <a:p>
            <a:pPr indent="-305435" lvl="0" marL="305435" rtl="0" algn="l">
              <a:lnSpc>
                <a:spcPct val="120000"/>
              </a:lnSpc>
              <a:spcBef>
                <a:spcPts val="1000"/>
              </a:spcBef>
              <a:spcAft>
                <a:spcPts val="0"/>
              </a:spcAft>
              <a:buSzPct val="80000"/>
              <a:buChar char="►"/>
            </a:pPr>
            <a:r>
              <a:rPr b="1" lang="en-US">
                <a:latin typeface="Arial"/>
                <a:ea typeface="Arial"/>
                <a:cs typeface="Arial"/>
                <a:sym typeface="Arial"/>
              </a:rPr>
              <a:t>Development Process: We prioritize user-centric requirements gathering, followed by iterative development cycles emphasizing code quality and reliability.</a:t>
            </a:r>
            <a:endParaRPr/>
          </a:p>
          <a:p>
            <a:pPr indent="-305435" lvl="0" marL="305435" rtl="0" algn="l">
              <a:lnSpc>
                <a:spcPct val="120000"/>
              </a:lnSpc>
              <a:spcBef>
                <a:spcPts val="1000"/>
              </a:spcBef>
              <a:spcAft>
                <a:spcPts val="0"/>
              </a:spcAft>
              <a:buSzPct val="80000"/>
              <a:buChar char="►"/>
            </a:pPr>
            <a:r>
              <a:rPr b="1" lang="en-US">
                <a:latin typeface="Arial"/>
                <a:ea typeface="Arial"/>
                <a:cs typeface="Arial"/>
                <a:sym typeface="Arial"/>
              </a:rPr>
              <a:t>Testing and Quality Assurance: Rigorous testing, including unit tests and integration tests, ensures functionality, security, and performance.</a:t>
            </a:r>
            <a:endParaRPr/>
          </a:p>
          <a:p>
            <a:pPr indent="-305435" lvl="0" marL="305435" rtl="0" algn="l">
              <a:lnSpc>
                <a:spcPct val="120000"/>
              </a:lnSpc>
              <a:spcBef>
                <a:spcPts val="1000"/>
              </a:spcBef>
              <a:spcAft>
                <a:spcPts val="0"/>
              </a:spcAft>
              <a:buSzPct val="80000"/>
              <a:buChar char="►"/>
            </a:pPr>
            <a:r>
              <a:rPr b="1" lang="en-US">
                <a:latin typeface="Arial"/>
                <a:ea typeface="Arial"/>
                <a:cs typeface="Arial"/>
                <a:sym typeface="Arial"/>
              </a:rPr>
              <a:t>Deployment and Automation: Automation tools such as Jenkins and Docker streamline deployment processes, ensuring efficiency and consistency.</a:t>
            </a:r>
            <a:endParaRPr/>
          </a:p>
          <a:p>
            <a:pPr indent="-305435" lvl="0" marL="305435" rtl="0" algn="l">
              <a:lnSpc>
                <a:spcPct val="120000"/>
              </a:lnSpc>
              <a:spcBef>
                <a:spcPts val="1000"/>
              </a:spcBef>
              <a:spcAft>
                <a:spcPts val="0"/>
              </a:spcAft>
              <a:buSzPct val="80000"/>
              <a:buChar char="►"/>
            </a:pPr>
            <a:r>
              <a:rPr b="1" lang="en-US">
                <a:latin typeface="Arial"/>
                <a:ea typeface="Arial"/>
                <a:cs typeface="Arial"/>
                <a:sym typeface="Arial"/>
              </a:rPr>
              <a:t>Monitoring and Maintenance: Post-deployment monitoring mechanisms track system performance and security incidents, enabling proactive maintenance and updates.</a:t>
            </a:r>
            <a:endParaRPr/>
          </a:p>
          <a:p>
            <a:pPr indent="-264160" lvl="0" marL="342900" rtl="0" algn="l">
              <a:spcBef>
                <a:spcPts val="1000"/>
              </a:spcBef>
              <a:spcAft>
                <a:spcPts val="0"/>
              </a:spcAft>
              <a:buSzPct val="80000"/>
              <a:buNone/>
            </a:pPr>
            <a:r>
              <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CCFF"/>
              </a:buClr>
              <a:buSzPts val="4200"/>
              <a:buFont typeface="Arial Rounded"/>
              <a:buNone/>
            </a:pPr>
            <a:r>
              <a:rPr b="1" lang="en-US">
                <a:solidFill>
                  <a:srgbClr val="00CCFF"/>
                </a:solidFill>
                <a:latin typeface="Arial Rounded"/>
                <a:ea typeface="Arial Rounded"/>
                <a:cs typeface="Arial Rounded"/>
                <a:sym typeface="Arial Rounded"/>
              </a:rPr>
              <a:t>Algorithm &amp; DEployment</a:t>
            </a:r>
            <a:endParaRPr/>
          </a:p>
        </p:txBody>
      </p:sp>
      <p:sp>
        <p:nvSpPr>
          <p:cNvPr id="184" name="Google Shape;184;p25"/>
          <p:cNvSpPr txBox="1"/>
          <p:nvPr>
            <p:ph idx="1" type="body"/>
          </p:nvPr>
        </p:nvSpPr>
        <p:spPr>
          <a:xfrm>
            <a:off x="685801" y="1818217"/>
            <a:ext cx="11620499" cy="4906433"/>
          </a:xfrm>
          <a:prstGeom prst="rect">
            <a:avLst/>
          </a:prstGeom>
          <a:noFill/>
          <a:ln>
            <a:noFill/>
          </a:ln>
        </p:spPr>
        <p:txBody>
          <a:bodyPr anchorCtr="0" anchor="t" bIns="45700" lIns="91425" spcFirstLastPara="1" rIns="91425" wrap="square" tIns="45700">
            <a:normAutofit fontScale="70000" lnSpcReduction="20000"/>
          </a:bodyPr>
          <a:lstStyle/>
          <a:p>
            <a:pPr indent="-305435" lvl="0" marL="305435" rtl="0" algn="l">
              <a:spcBef>
                <a:spcPts val="0"/>
              </a:spcBef>
              <a:spcAft>
                <a:spcPts val="0"/>
              </a:spcAft>
              <a:buSzPct val="80000"/>
              <a:buChar char="►"/>
            </a:pPr>
            <a:r>
              <a:rPr b="1" lang="en-US" sz="2900">
                <a:latin typeface="Arial"/>
                <a:ea typeface="Arial"/>
                <a:cs typeface="Arial"/>
                <a:sym typeface="Arial"/>
              </a:rPr>
              <a:t>Algorithm Overview:</a:t>
            </a:r>
            <a:endParaRPr/>
          </a:p>
          <a:p>
            <a:pPr indent="-305435" lvl="1" marL="629435" rtl="0" algn="l">
              <a:spcBef>
                <a:spcPts val="1000"/>
              </a:spcBef>
              <a:spcAft>
                <a:spcPts val="0"/>
              </a:spcAft>
              <a:buSzPct val="80000"/>
              <a:buChar char="►"/>
            </a:pPr>
            <a:r>
              <a:rPr b="1" lang="en-US" sz="2900">
                <a:latin typeface="Arial"/>
                <a:ea typeface="Arial"/>
                <a:cs typeface="Arial"/>
                <a:sym typeface="Arial"/>
              </a:rPr>
              <a:t>Our keylogger detection algorithm is designed to analyze keystroke patterns in real-time.</a:t>
            </a:r>
            <a:endParaRPr/>
          </a:p>
          <a:p>
            <a:pPr indent="-305435" lvl="1" marL="629435" rtl="0" algn="l">
              <a:spcBef>
                <a:spcPts val="1000"/>
              </a:spcBef>
              <a:spcAft>
                <a:spcPts val="0"/>
              </a:spcAft>
              <a:buSzPct val="80000"/>
              <a:buChar char="►"/>
            </a:pPr>
            <a:r>
              <a:rPr b="1" lang="en-US" sz="2900">
                <a:latin typeface="Arial"/>
                <a:ea typeface="Arial"/>
                <a:cs typeface="Arial"/>
                <a:sym typeface="Arial"/>
              </a:rPr>
              <a:t>It distinguishes between normal typing behavior and potentially malicious keylogger activity.</a:t>
            </a:r>
            <a:endParaRPr/>
          </a:p>
          <a:p>
            <a:pPr indent="-305435" lvl="0" marL="305435" rtl="0" algn="l">
              <a:spcBef>
                <a:spcPts val="1000"/>
              </a:spcBef>
              <a:spcAft>
                <a:spcPts val="0"/>
              </a:spcAft>
              <a:buSzPct val="80000"/>
              <a:buChar char="►"/>
            </a:pPr>
            <a:r>
              <a:rPr b="1" lang="en-US" sz="2900">
                <a:latin typeface="Arial"/>
                <a:ea typeface="Arial"/>
                <a:cs typeface="Arial"/>
                <a:sym typeface="Arial"/>
              </a:rPr>
              <a:t>Data Input:</a:t>
            </a:r>
            <a:endParaRPr/>
          </a:p>
          <a:p>
            <a:pPr indent="-305435" lvl="1" marL="629435" rtl="0" algn="l">
              <a:spcBef>
                <a:spcPts val="1000"/>
              </a:spcBef>
              <a:spcAft>
                <a:spcPts val="0"/>
              </a:spcAft>
              <a:buSzPct val="80000"/>
              <a:buChar char="►"/>
            </a:pPr>
            <a:r>
              <a:rPr b="1" lang="en-US" sz="2900">
                <a:latin typeface="Arial"/>
                <a:ea typeface="Arial"/>
                <a:cs typeface="Arial"/>
                <a:sym typeface="Arial"/>
              </a:rPr>
              <a:t>The algorithm takes input from keystroke events captured by the pynput library.</a:t>
            </a:r>
            <a:endParaRPr/>
          </a:p>
          <a:p>
            <a:pPr indent="-305435" lvl="1" marL="629435" rtl="0" algn="l">
              <a:spcBef>
                <a:spcPts val="1000"/>
              </a:spcBef>
              <a:spcAft>
                <a:spcPts val="0"/>
              </a:spcAft>
              <a:buSzPct val="80000"/>
              <a:buChar char="►"/>
            </a:pPr>
            <a:r>
              <a:rPr b="1" lang="en-US" sz="2900">
                <a:latin typeface="Arial"/>
                <a:ea typeface="Arial"/>
                <a:cs typeface="Arial"/>
                <a:sym typeface="Arial"/>
              </a:rPr>
              <a:t>It also considers contextual information such as timestamps and application focus.</a:t>
            </a:r>
            <a:endParaRPr/>
          </a:p>
          <a:p>
            <a:pPr indent="-305435" lvl="0" marL="305435" rtl="0" algn="l">
              <a:spcBef>
                <a:spcPts val="1000"/>
              </a:spcBef>
              <a:spcAft>
                <a:spcPts val="0"/>
              </a:spcAft>
              <a:buSzPct val="80000"/>
              <a:buChar char="►"/>
            </a:pPr>
            <a:r>
              <a:rPr b="1" lang="en-US" sz="2900">
                <a:latin typeface="Arial"/>
                <a:ea typeface="Arial"/>
                <a:cs typeface="Arial"/>
                <a:sym typeface="Arial"/>
              </a:rPr>
              <a:t>Training:</a:t>
            </a:r>
            <a:endParaRPr/>
          </a:p>
          <a:p>
            <a:pPr indent="-305435" lvl="1" marL="629435" rtl="0" algn="l">
              <a:spcBef>
                <a:spcPts val="1000"/>
              </a:spcBef>
              <a:spcAft>
                <a:spcPts val="0"/>
              </a:spcAft>
              <a:buSzPct val="80000"/>
              <a:buChar char="►"/>
            </a:pPr>
            <a:r>
              <a:rPr b="1" lang="en-US" sz="2900">
                <a:latin typeface="Arial"/>
                <a:ea typeface="Arial"/>
                <a:cs typeface="Arial"/>
                <a:sym typeface="Arial"/>
              </a:rPr>
              <a:t>The algorithm employs a heuristic approach and learns from observed keystroke patterns.</a:t>
            </a:r>
            <a:endParaRPr/>
          </a:p>
          <a:p>
            <a:pPr indent="-305435" lvl="1" marL="629435" rtl="0" algn="l">
              <a:spcBef>
                <a:spcPts val="1000"/>
              </a:spcBef>
              <a:spcAft>
                <a:spcPts val="0"/>
              </a:spcAft>
              <a:buSzPct val="80000"/>
              <a:buChar char="►"/>
            </a:pPr>
            <a:r>
              <a:rPr b="1" lang="en-US" sz="2900">
                <a:latin typeface="Arial"/>
                <a:ea typeface="Arial"/>
                <a:cs typeface="Arial"/>
                <a:sym typeface="Arial"/>
              </a:rPr>
              <a:t>It continuously refines its detection capabilities based on real-world usage scenarios.</a:t>
            </a:r>
            <a:endParaRPr/>
          </a:p>
          <a:p>
            <a:pPr indent="-305435" lvl="0" marL="305435" rtl="0" algn="l">
              <a:spcBef>
                <a:spcPts val="1000"/>
              </a:spcBef>
              <a:spcAft>
                <a:spcPts val="0"/>
              </a:spcAft>
              <a:buSzPct val="80000"/>
              <a:buChar char="►"/>
            </a:pPr>
            <a:r>
              <a:rPr b="1" lang="en-US" sz="2900">
                <a:latin typeface="Arial"/>
                <a:ea typeface="Arial"/>
                <a:cs typeface="Arial"/>
                <a:sym typeface="Arial"/>
              </a:rPr>
              <a:t>Prediction:</a:t>
            </a:r>
            <a:endParaRPr/>
          </a:p>
          <a:p>
            <a:pPr indent="-305435" lvl="1" marL="629435" rtl="0" algn="l">
              <a:spcBef>
                <a:spcPts val="1000"/>
              </a:spcBef>
              <a:spcAft>
                <a:spcPts val="0"/>
              </a:spcAft>
              <a:buSzPct val="80000"/>
              <a:buChar char="►"/>
            </a:pPr>
            <a:r>
              <a:rPr b="1" lang="en-US" sz="2900">
                <a:latin typeface="Arial"/>
                <a:ea typeface="Arial"/>
                <a:cs typeface="Arial"/>
                <a:sym typeface="Arial"/>
              </a:rPr>
              <a:t>Once deployed, the algorithm monitors keystroke events in real-time.</a:t>
            </a:r>
            <a:endParaRPr/>
          </a:p>
          <a:p>
            <a:pPr indent="-271780" lvl="0" marL="342900" rtl="0" algn="l">
              <a:spcBef>
                <a:spcPts val="1000"/>
              </a:spcBef>
              <a:spcAft>
                <a:spcPts val="0"/>
              </a:spcAft>
              <a:buSzPct val="8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CCFF"/>
              </a:buClr>
              <a:buSzPts val="4200"/>
              <a:buFont typeface="Arial Rounded"/>
              <a:buNone/>
            </a:pPr>
            <a:r>
              <a:rPr b="1" lang="en-US">
                <a:solidFill>
                  <a:srgbClr val="00CCFF"/>
                </a:solidFill>
                <a:latin typeface="Arial Rounded"/>
                <a:ea typeface="Arial Rounded"/>
                <a:cs typeface="Arial Rounded"/>
                <a:sym typeface="Arial Rounded"/>
              </a:rPr>
              <a:t>Result:</a:t>
            </a:r>
            <a:endParaRPr/>
          </a:p>
        </p:txBody>
      </p:sp>
      <p:pic>
        <p:nvPicPr>
          <p:cNvPr id="190" name="Google Shape;190;p26"/>
          <p:cNvPicPr preferRelativeResize="0"/>
          <p:nvPr>
            <p:ph idx="1" type="body"/>
          </p:nvPr>
        </p:nvPicPr>
        <p:blipFill rotWithShape="1">
          <a:blip r:embed="rId3">
            <a:alphaModFix/>
          </a:blip>
          <a:srcRect b="0" l="0" r="0" t="0"/>
          <a:stretch/>
        </p:blipFill>
        <p:spPr>
          <a:xfrm>
            <a:off x="1103313" y="2300288"/>
            <a:ext cx="4395787" cy="1914525"/>
          </a:xfrm>
          <a:prstGeom prst="rect">
            <a:avLst/>
          </a:prstGeom>
          <a:noFill/>
          <a:ln>
            <a:noFill/>
          </a:ln>
        </p:spPr>
      </p:pic>
      <p:pic>
        <p:nvPicPr>
          <p:cNvPr id="191" name="Google Shape;191;p26"/>
          <p:cNvPicPr preferRelativeResize="0"/>
          <p:nvPr>
            <p:ph idx="2" type="body"/>
          </p:nvPr>
        </p:nvPicPr>
        <p:blipFill rotWithShape="1">
          <a:blip r:embed="rId4">
            <a:alphaModFix/>
          </a:blip>
          <a:srcRect b="0" l="0" r="0" t="0"/>
          <a:stretch/>
        </p:blipFill>
        <p:spPr>
          <a:xfrm>
            <a:off x="5654675" y="2300288"/>
            <a:ext cx="4395788" cy="191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CCFF"/>
              </a:buClr>
              <a:buSzPts val="4200"/>
              <a:buFont typeface="Arial Rounded"/>
              <a:buNone/>
            </a:pPr>
            <a:r>
              <a:rPr b="1" lang="en-US">
                <a:solidFill>
                  <a:srgbClr val="00CCFF"/>
                </a:solidFill>
                <a:latin typeface="Arial Rounded"/>
                <a:ea typeface="Arial Rounded"/>
                <a:cs typeface="Arial Rounded"/>
                <a:sym typeface="Arial Rounded"/>
              </a:rPr>
              <a:t>CONCLUSION:</a:t>
            </a:r>
            <a:endParaRPr/>
          </a:p>
        </p:txBody>
      </p:sp>
      <p:sp>
        <p:nvSpPr>
          <p:cNvPr id="197" name="Google Shape;197;p27"/>
          <p:cNvSpPr txBox="1"/>
          <p:nvPr>
            <p:ph idx="1" type="body"/>
          </p:nvPr>
        </p:nvSpPr>
        <p:spPr>
          <a:xfrm>
            <a:off x="1030287" y="1524000"/>
            <a:ext cx="10131425" cy="4619625"/>
          </a:xfrm>
          <a:prstGeom prst="rect">
            <a:avLst/>
          </a:prstGeom>
          <a:noFill/>
          <a:ln>
            <a:noFill/>
          </a:ln>
        </p:spPr>
        <p:txBody>
          <a:bodyPr anchorCtr="0" anchor="t" bIns="45700" lIns="91425" spcFirstLastPara="1" rIns="91425" wrap="square" tIns="45700">
            <a:normAutofit/>
          </a:bodyPr>
          <a:lstStyle/>
          <a:p>
            <a:pPr indent="-305435" lvl="0" marL="305435" rtl="0" algn="just">
              <a:spcBef>
                <a:spcPts val="0"/>
              </a:spcBef>
              <a:spcAft>
                <a:spcPts val="0"/>
              </a:spcAft>
              <a:buSzPts val="1760"/>
              <a:buChar char="►"/>
            </a:pPr>
            <a:r>
              <a:rPr b="1" i="0" lang="en-US" sz="2200">
                <a:solidFill>
                  <a:srgbClr val="ECECEC"/>
                </a:solidFill>
                <a:latin typeface="Arial"/>
                <a:ea typeface="Arial"/>
                <a:cs typeface="Arial"/>
                <a:sym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b="1" sz="22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