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9" r:id="rId13"/>
    <p:sldId id="266" r:id="rId14"/>
  </p:sldIdLst>
  <p:sldSz cx="18288000" cy="10287000"/>
  <p:notesSz cx="6858000" cy="9144000"/>
  <p:embeddedFontLst>
    <p:embeddedFont>
      <p:font typeface="Clear Sans Regular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93741" autoAdjust="0"/>
  </p:normalViewPr>
  <p:slideViewPr>
    <p:cSldViewPr>
      <p:cViewPr varScale="1">
        <p:scale>
          <a:sx n="44" d="100"/>
          <a:sy n="44" d="100"/>
        </p:scale>
        <p:origin x="31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SH\Downloads\end%20resul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SH\Downloads\end%20resul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36350341862152"/>
          <c:y val="5.0458715596330278E-2"/>
          <c:w val="0.65714210879565216"/>
          <c:h val="0.843127212309470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'end result'!$A$2</c:f>
              <c:strCache>
                <c:ptCount val="1"/>
                <c:pt idx="0">
                  <c:v>Aniamls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'end result'!$B$1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'end result'!$B$2</c:f>
              <c:numCache>
                <c:formatCode>General</c:formatCode>
                <c:ptCount val="1"/>
                <c:pt idx="0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F-44AC-8277-3A7AF47BE744}"/>
            </c:ext>
          </c:extLst>
        </c:ser>
        <c:ser>
          <c:idx val="1"/>
          <c:order val="1"/>
          <c:tx>
            <c:strRef>
              <c:f>'end result'!$A$3</c:f>
              <c:strCache>
                <c:ptCount val="1"/>
                <c:pt idx="0">
                  <c:v>Science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'end result'!$B$1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'end result'!$B$3</c:f>
              <c:numCache>
                <c:formatCode>General</c:formatCode>
                <c:ptCount val="1"/>
                <c:pt idx="0">
                  <c:v>71096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FF-44AC-8277-3A7AF47BE744}"/>
            </c:ext>
          </c:extLst>
        </c:ser>
        <c:ser>
          <c:idx val="2"/>
          <c:order val="2"/>
          <c:tx>
            <c:strRef>
              <c:f>'end result'!$A$4</c:f>
              <c:strCache>
                <c:ptCount val="1"/>
                <c:pt idx="0">
                  <c:v>Healthy eating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'end result'!$B$1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'end result'!$B$4</c:f>
              <c:numCache>
                <c:formatCode>General</c:formatCode>
                <c:ptCount val="1"/>
                <c:pt idx="0">
                  <c:v>69339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FF-44AC-8277-3A7AF47BE744}"/>
            </c:ext>
          </c:extLst>
        </c:ser>
        <c:ser>
          <c:idx val="3"/>
          <c:order val="3"/>
          <c:tx>
            <c:strRef>
              <c:f>'end result'!$A$5</c:f>
              <c:strCache>
                <c:ptCount val="1"/>
                <c:pt idx="0">
                  <c:v>Technology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FF-44AC-8277-3A7AF47BE7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'end result'!$B$1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'end result'!$B$5</c:f>
              <c:numCache>
                <c:formatCode>General</c:formatCode>
                <c:ptCount val="1"/>
                <c:pt idx="0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FF-44AC-8277-3A7AF47BE744}"/>
            </c:ext>
          </c:extLst>
        </c:ser>
        <c:ser>
          <c:idx val="4"/>
          <c:order val="4"/>
          <c:tx>
            <c:strRef>
              <c:f>'end result'!$A$6</c:f>
              <c:strCache>
                <c:ptCount val="1"/>
                <c:pt idx="0">
                  <c:v>Food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'end result'!$B$1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'end result'!$B$6</c:f>
              <c:numCache>
                <c:formatCode>General</c:formatCode>
                <c:ptCount val="1"/>
                <c:pt idx="0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9FF-44AC-8277-3A7AF47BE74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54921664"/>
        <c:axId val="252554592"/>
      </c:barChart>
      <c:catAx>
        <c:axId val="25492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554592"/>
        <c:crosses val="autoZero"/>
        <c:auto val="1"/>
        <c:lblAlgn val="ctr"/>
        <c:lblOffset val="100"/>
        <c:noMultiLvlLbl val="0"/>
      </c:catAx>
      <c:valAx>
        <c:axId val="252554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92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5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87-4D10-A836-2A23F8179E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87-4D10-A836-2A23F8179E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A87-4D10-A836-2A23F8179E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A87-4D10-A836-2A23F8179E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A87-4D10-A836-2A23F8179EF6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Aniamls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71096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87-4D10-A836-2A23F8179E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5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N" b="1" dirty="0"/>
              <a:t>Company  </a:t>
            </a:r>
            <a:r>
              <a:rPr lang="en-IN" dirty="0"/>
              <a:t>            :    Social Buzz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N" b="1" dirty="0"/>
              <a:t>Industry  </a:t>
            </a:r>
            <a:r>
              <a:rPr lang="en-IN" dirty="0"/>
              <a:t>              :    Social media and content creation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N" b="1" dirty="0"/>
              <a:t>Founded      </a:t>
            </a:r>
            <a:r>
              <a:rPr lang="en-IN" dirty="0"/>
              <a:t>         :    San Francisco, 2010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N" b="1" dirty="0"/>
              <a:t>Employees  </a:t>
            </a:r>
            <a:r>
              <a:rPr lang="en-IN" dirty="0"/>
              <a:t>          :    250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N" b="1" dirty="0"/>
              <a:t>Daily Content Upload:    </a:t>
            </a:r>
            <a:r>
              <a:rPr lang="en-IN" dirty="0"/>
              <a:t>100,000 pieces appx.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N" b="1" dirty="0"/>
              <a:t>Project Focus        </a:t>
            </a:r>
            <a:r>
              <a:rPr lang="en-IN" dirty="0"/>
              <a:t>:    Identifying and analyzing the top 5 most popular content pieces.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IN" b="1" dirty="0"/>
              <a:t>Problem: </a:t>
            </a:r>
            <a:r>
              <a:rPr lang="en-IN" dirty="0"/>
              <a:t>Social Buzz struggles to identify the most popular content among 100,000 appx. daily uploads on their social media page.</a:t>
            </a:r>
          </a:p>
          <a:p>
            <a:pPr lvl="0"/>
            <a:endParaRPr lang="en-IN" dirty="0"/>
          </a:p>
          <a:p>
            <a:pPr lvl="0"/>
            <a:r>
              <a:rPr lang="en-IN" b="1" dirty="0"/>
              <a:t>Solution: </a:t>
            </a:r>
            <a:r>
              <a:rPr lang="en-IN" dirty="0"/>
              <a:t>We will conduct detailed data analysis to pinpoint the top 5 most popular pieces using advanced analytics, enabling better content strategy and engagement optimization.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id="{22D91F1B-CB0E-7200-8B83-665B446827B6}"/>
              </a:ext>
            </a:extLst>
          </p:cNvPr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3" name="Group 10">
              <a:extLst>
                <a:ext uri="{FF2B5EF4-FFF2-40B4-BE49-F238E27FC236}">
                  <a16:creationId xmlns:a16="http://schemas.microsoft.com/office/drawing/2014/main" id="{A8910E40-9CEB-2326-A104-E7669BB4B9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5" name="Freeform 11">
                <a:extLst>
                  <a:ext uri="{FF2B5EF4-FFF2-40B4-BE49-F238E27FC236}">
                    <a16:creationId xmlns:a16="http://schemas.microsoft.com/office/drawing/2014/main" id="{B080FF55-A56B-3EF8-0D50-C4BA8BF4EAC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943AD091-7EE0-BED2-B3C1-601A0C006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6" name="Group 13">
            <a:extLst>
              <a:ext uri="{FF2B5EF4-FFF2-40B4-BE49-F238E27FC236}">
                <a16:creationId xmlns:a16="http://schemas.microsoft.com/office/drawing/2014/main" id="{D7232CB5-8E2B-48CE-5334-49892C0AE422}"/>
              </a:ext>
            </a:extLst>
          </p:cNvPr>
          <p:cNvGrpSpPr/>
          <p:nvPr/>
        </p:nvGrpSpPr>
        <p:grpSpPr>
          <a:xfrm>
            <a:off x="12078843" y="7832695"/>
            <a:ext cx="3545508" cy="3370302"/>
            <a:chOff x="0" y="0"/>
            <a:chExt cx="4727344" cy="4493736"/>
          </a:xfrm>
        </p:grpSpPr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B0868AAA-E4DF-DB2B-DF7D-11DA439A6E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9" name="Freeform 15">
                <a:extLst>
                  <a:ext uri="{FF2B5EF4-FFF2-40B4-BE49-F238E27FC236}">
                    <a16:creationId xmlns:a16="http://schemas.microsoft.com/office/drawing/2014/main" id="{75CA9F17-A89A-D068-7513-3BF0525DAA7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16">
              <a:extLst>
                <a:ext uri="{FF2B5EF4-FFF2-40B4-BE49-F238E27FC236}">
                  <a16:creationId xmlns:a16="http://schemas.microsoft.com/office/drawing/2014/main" id="{205AC67B-075E-94F3-4749-3AE876B29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0F7DB99F-D267-3CD2-C17A-B759F3F86879}"/>
              </a:ext>
            </a:extLst>
          </p:cNvPr>
          <p:cNvGrpSpPr/>
          <p:nvPr/>
        </p:nvGrpSpPr>
        <p:grpSpPr>
          <a:xfrm>
            <a:off x="15141297" y="-952476"/>
            <a:ext cx="3545508" cy="3370302"/>
            <a:chOff x="0" y="0"/>
            <a:chExt cx="4727344" cy="4493736"/>
          </a:xfrm>
        </p:grpSpPr>
        <p:grpSp>
          <p:nvGrpSpPr>
            <p:cNvPr id="11" name="Group 6">
              <a:extLst>
                <a:ext uri="{FF2B5EF4-FFF2-40B4-BE49-F238E27FC236}">
                  <a16:creationId xmlns:a16="http://schemas.microsoft.com/office/drawing/2014/main" id="{B800B6EF-587A-A8D6-88AC-8C581B2528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DC52D235-6BFF-0D0D-745B-07C72DDD1DC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F5D64F8C-14E2-E244-B9BF-27E5D7131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A80901-3CB6-3754-CD69-927F8D17EA48}"/>
              </a:ext>
            </a:extLst>
          </p:cNvPr>
          <p:cNvSpPr txBox="1"/>
          <p:nvPr/>
        </p:nvSpPr>
        <p:spPr>
          <a:xfrm>
            <a:off x="5330124" y="6013043"/>
            <a:ext cx="8763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</a:t>
            </a:r>
          </a:p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AARTHY SM</a:t>
            </a:r>
          </a:p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065494-C24A-622D-16A8-7ADB81D2852A}"/>
              </a:ext>
            </a:extLst>
          </p:cNvPr>
          <p:cNvSpPr txBox="1"/>
          <p:nvPr/>
        </p:nvSpPr>
        <p:spPr>
          <a:xfrm>
            <a:off x="186624" y="2433228"/>
            <a:ext cx="1028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BUZZ ANALYSING PROJECT PRESENTATION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15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33F759E-CA24-0B6D-9969-13BBB624BB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949955"/>
              </p:ext>
            </p:extLst>
          </p:nvPr>
        </p:nvGraphicFramePr>
        <p:xfrm>
          <a:off x="4267200" y="2400300"/>
          <a:ext cx="11734800" cy="647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16AB3A5-76CF-C9F8-163F-3FD9AF4853C3}"/>
              </a:ext>
            </a:extLst>
          </p:cNvPr>
          <p:cNvSpPr txBox="1"/>
          <p:nvPr/>
        </p:nvSpPr>
        <p:spPr>
          <a:xfrm>
            <a:off x="4524919" y="1104900"/>
            <a:ext cx="111151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5 popularity categories</a:t>
            </a:r>
            <a:endParaRPr lang="en-IN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414F65-388D-3DC4-0E08-C2C36C1DB805}"/>
              </a:ext>
            </a:extLst>
          </p:cNvPr>
          <p:cNvSpPr txBox="1"/>
          <p:nvPr/>
        </p:nvSpPr>
        <p:spPr>
          <a:xfrm>
            <a:off x="10752597" y="2055944"/>
            <a:ext cx="70782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endParaRPr lang="en-IN" sz="27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7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7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top two content categories, </a:t>
            </a:r>
          </a:p>
          <a:p>
            <a:pPr algn="just"/>
            <a:r>
              <a:rPr lang="en-IN" sz="2700" b="1" i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"Animals" </a:t>
            </a:r>
            <a:r>
              <a:rPr lang="en-IN" sz="27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700" b="1" i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"Science,“</a:t>
            </a:r>
          </a:p>
          <a:p>
            <a:pPr algn="just"/>
            <a:r>
              <a:rPr lang="en-IN" sz="27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clearly indicate a strong preference for educational and factual content. </a:t>
            </a:r>
          </a:p>
          <a:p>
            <a:pPr algn="just"/>
            <a:endParaRPr lang="en-IN" sz="27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7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users are particularly engaged with topics that offer </a:t>
            </a:r>
            <a:r>
              <a:rPr lang="en-IN" sz="27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real-life</a:t>
            </a:r>
            <a:r>
              <a:rPr lang="en-IN" sz="27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27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7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learning opportunities.</a:t>
            </a:r>
          </a:p>
          <a:p>
            <a:endParaRPr lang="en-IN" sz="27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8A94FD1-8910-9F45-C7B4-4A252B0B4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7F7F288-795C-2C7C-AA70-11D88B534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0D967FF-235E-6953-656F-6CD307FE83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0350E1B-2C69-C8EE-EF5D-F2B40B332D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40635008-4A7C-5D9F-2F6B-E97F806AB79B}"/>
              </a:ext>
            </a:extLst>
          </p:cNvPr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00BF4218-E5CB-D009-6DF6-036BCC7CBC55}"/>
              </a:ext>
            </a:extLst>
          </p:cNvPr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D4A55492-8071-856A-ECE8-08411064E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8A30D55D-C69E-7B70-350F-62EDF0B81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963019CC-8FEB-7886-7401-46D1E51E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F750D944-CC5E-ECD7-342F-CC8F56CF1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7A9DEE43-F3DB-DD02-EB1D-2C3FA37C59AC}"/>
              </a:ext>
            </a:extLst>
          </p:cNvPr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49498F76-E21A-89F9-12B5-2F0D643C7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4F738542-B658-CB3E-AAFB-2476341FD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DA68E1F4-6555-75B1-178F-08613FCBB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D03B763D-0411-CFF3-F302-09DFB1BA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7" name="Group 11">
            <a:extLst>
              <a:ext uri="{FF2B5EF4-FFF2-40B4-BE49-F238E27FC236}">
                <a16:creationId xmlns:a16="http://schemas.microsoft.com/office/drawing/2014/main" id="{971670A0-DCF7-7DA1-57F8-2707B34F6BC2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0B741270-04AC-4E1E-5761-C283FBBCD6FB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679322E-13A4-852D-D083-CAB899D697DF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9521FEFA-C4EC-9241-8C04-7537EDCEDB52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CF8B6C52-82A8-72B7-E0FD-7C845634D245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EC5D3E9C-7464-114A-037E-3E6042EBEF4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C23B4AE-071B-E1D9-ECD7-46EE8F288106}"/>
              </a:ext>
            </a:extLst>
          </p:cNvPr>
          <p:cNvSpPr txBox="1"/>
          <p:nvPr/>
        </p:nvSpPr>
        <p:spPr>
          <a:xfrm>
            <a:off x="10668000" y="2225334"/>
            <a:ext cx="704682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7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700" b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27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7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7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7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700" b="1" i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"Healthy Eating" </a:t>
            </a:r>
            <a:r>
              <a:rPr lang="en-IN" sz="27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category, being the highest-ranked among food-related themes, highlights a significant interest in wellness and </a:t>
            </a:r>
            <a:r>
              <a:rPr lang="en-IN" sz="27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nutrition </a:t>
            </a:r>
            <a:r>
              <a:rPr lang="en-IN" sz="27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within the audience.</a:t>
            </a:r>
          </a:p>
          <a:p>
            <a:pPr algn="just"/>
            <a:endParaRPr lang="en-IN" sz="27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7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Leveraging this insight, could develop targeted campaigns or partnerships with </a:t>
            </a:r>
            <a:r>
              <a:rPr lang="en-IN" sz="27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health-conscious brands </a:t>
            </a:r>
            <a:r>
              <a:rPr lang="en-IN" sz="27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enhance user engagement and cater to this specific interest area.</a:t>
            </a:r>
          </a:p>
        </p:txBody>
      </p:sp>
    </p:spTree>
    <p:extLst>
      <p:ext uri="{BB962C8B-B14F-4D97-AF65-F5344CB8AC3E}">
        <p14:creationId xmlns:p14="http://schemas.microsoft.com/office/powerpoint/2010/main" val="54465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799541" y="148863"/>
            <a:ext cx="10596238" cy="9625753"/>
            <a:chOff x="571479" y="436704"/>
            <a:chExt cx="11096312" cy="10654219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581858" y="426325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828800" y="3305349"/>
            <a:ext cx="6781799" cy="8900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300" b="1" u="sng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SPOTLIGHT  ON  SUCCESS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1A8194-8800-F926-2B85-8282A49EBDD3}"/>
              </a:ext>
            </a:extLst>
          </p:cNvPr>
          <p:cNvSpPr txBox="1"/>
          <p:nvPr/>
        </p:nvSpPr>
        <p:spPr>
          <a:xfrm>
            <a:off x="2802835" y="4661504"/>
            <a:ext cx="46228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[Top 5 Content Categories Picks From SOCIAL BUZZ]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16121"/>
            <a:chOff x="0" y="0"/>
            <a:chExt cx="11564591" cy="508816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89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5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35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35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35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35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35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174776" y="342900"/>
            <a:ext cx="11342283" cy="868679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72091" y="2208694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540213" y="4016613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912CAD-F0F8-AB4D-E39B-06165667CCEE}"/>
              </a:ext>
            </a:extLst>
          </p:cNvPr>
          <p:cNvSpPr/>
          <p:nvPr/>
        </p:nvSpPr>
        <p:spPr>
          <a:xfrm>
            <a:off x="-3352800" y="10287000"/>
            <a:ext cx="76200" cy="316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CF13C1-2DE7-9BC4-ACE9-7F11AF3E75C1}"/>
              </a:ext>
            </a:extLst>
          </p:cNvPr>
          <p:cNvSpPr txBox="1"/>
          <p:nvPr/>
        </p:nvSpPr>
        <p:spPr>
          <a:xfrm>
            <a:off x="8074018" y="878187"/>
            <a:ext cx="75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ea typeface="Cascadia Code" panose="020B0609020000020004" pitchFamily="49" charset="0"/>
                <a:cs typeface="Times New Roman" panose="02020603050405020304" pitchFamily="18" charset="0"/>
              </a:rPr>
              <a:t>ANALYZING THE TOP 5 MOST POPULARITY CONTENT PIECES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D424F8-E5D2-B5FA-4471-90EFC313A78D}"/>
              </a:ext>
            </a:extLst>
          </p:cNvPr>
          <p:cNvSpPr txBox="1"/>
          <p:nvPr/>
        </p:nvSpPr>
        <p:spPr>
          <a:xfrm>
            <a:off x="7282849" y="3481506"/>
            <a:ext cx="10363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Company: Social Buzz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 : Social media and content creation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: San Francisco, 2010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   : 250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Content Upload:100,000 pieces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Focus: Identifying and analyzing the top 5 most popular content pieces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71DC3-2A91-677C-10C0-2AC70E5CDE8D}"/>
              </a:ext>
            </a:extLst>
          </p:cNvPr>
          <p:cNvSpPr txBox="1"/>
          <p:nvPr/>
        </p:nvSpPr>
        <p:spPr>
          <a:xfrm>
            <a:off x="6625995" y="260167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75458" y="19050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0AD9E8-E2A5-146C-D419-89BC9FAA8BE5}"/>
              </a:ext>
            </a:extLst>
          </p:cNvPr>
          <p:cNvSpPr txBox="1"/>
          <p:nvPr/>
        </p:nvSpPr>
        <p:spPr>
          <a:xfrm>
            <a:off x="3873162" y="3475251"/>
            <a:ext cx="5399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Cracking the Popularity Code:</a:t>
            </a:r>
          </a:p>
          <a:p>
            <a:pPr algn="ctr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Analyzing Social Buzz Content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5D8490-CF7E-B057-DAC3-EFC1BD776564}"/>
              </a:ext>
            </a:extLst>
          </p:cNvPr>
          <p:cNvSpPr txBox="1"/>
          <p:nvPr/>
        </p:nvSpPr>
        <p:spPr>
          <a:xfrm>
            <a:off x="986622" y="5614453"/>
            <a:ext cx="8505752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 </a:t>
            </a:r>
          </a:p>
          <a:p>
            <a:r>
              <a:rPr lang="en-IN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Buzz struggles to identify the most popular content among 100,000 daily uploads on their social media page.</a:t>
            </a:r>
          </a:p>
          <a:p>
            <a:endParaRPr lang="en-IN" sz="2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IN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conduct detailed data analysis to pinpoint the top 5 most popular pieces using advanced analytics, enabling better content strategy and engagement optimization.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34706" y="1088802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19F0B7-082C-A998-DD0C-08CA19FE4322}"/>
              </a:ext>
            </a:extLst>
          </p:cNvPr>
          <p:cNvSpPr txBox="1"/>
          <p:nvPr/>
        </p:nvSpPr>
        <p:spPr>
          <a:xfrm>
            <a:off x="13910934" y="563194"/>
            <a:ext cx="353886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Fleming</a:t>
            </a:r>
          </a:p>
          <a:p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(Chief Technical Architect)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542BA4-7BF7-0E25-565D-54CC0D0B8D6A}"/>
              </a:ext>
            </a:extLst>
          </p:cNvPr>
          <p:cNvSpPr txBox="1"/>
          <p:nvPr/>
        </p:nvSpPr>
        <p:spPr>
          <a:xfrm>
            <a:off x="13910933" y="4221947"/>
            <a:ext cx="38703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Marcus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Rompton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(Senior Principle)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8191C-FA35-0ACC-BBD7-5403247E33DC}"/>
              </a:ext>
            </a:extLst>
          </p:cNvPr>
          <p:cNvSpPr txBox="1"/>
          <p:nvPr/>
        </p:nvSpPr>
        <p:spPr>
          <a:xfrm>
            <a:off x="13981007" y="7570946"/>
            <a:ext cx="38002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Myself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Analyst)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0509EC-9C9A-F108-051F-404186F2F7EB}"/>
              </a:ext>
            </a:extLst>
          </p:cNvPr>
          <p:cNvSpPr txBox="1"/>
          <p:nvPr/>
        </p:nvSpPr>
        <p:spPr>
          <a:xfrm>
            <a:off x="11369834" y="7733168"/>
            <a:ext cx="55311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identify the five most popular content categories separate.</a:t>
            </a:r>
          </a:p>
          <a:p>
            <a:r>
              <a:rPr lang="en-IN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[UNCOVER IMSIGHTS]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6B2744-C377-5F02-1525-0EE775982D31}"/>
              </a:ext>
            </a:extLst>
          </p:cNvPr>
          <p:cNvSpPr txBox="1"/>
          <p:nvPr/>
        </p:nvSpPr>
        <p:spPr>
          <a:xfrm>
            <a:off x="3650311" y="1143837"/>
            <a:ext cx="67053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Gathering the Requirements</a:t>
            </a:r>
          </a:p>
          <a:p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[DATA UNDERSTANDING]</a:t>
            </a:r>
            <a:endParaRPr lang="en-IN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D386F1-FD32-B9EB-9086-F4D036D5A84A}"/>
              </a:ext>
            </a:extLst>
          </p:cNvPr>
          <p:cNvSpPr txBox="1"/>
          <p:nvPr/>
        </p:nvSpPr>
        <p:spPr>
          <a:xfrm>
            <a:off x="5764133" y="2984043"/>
            <a:ext cx="65040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AE3FFA-58FC-6D78-0043-B3C187861AAC}"/>
              </a:ext>
            </a:extLst>
          </p:cNvPr>
          <p:cNvSpPr txBox="1"/>
          <p:nvPr/>
        </p:nvSpPr>
        <p:spPr>
          <a:xfrm>
            <a:off x="7550037" y="4640765"/>
            <a:ext cx="55311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  <a:endParaRPr lang="en-IN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F80043-51CC-0496-FE2F-F65535E616C2}"/>
              </a:ext>
            </a:extLst>
          </p:cNvPr>
          <p:cNvSpPr txBox="1"/>
          <p:nvPr/>
        </p:nvSpPr>
        <p:spPr>
          <a:xfrm>
            <a:off x="9381009" y="5756476"/>
            <a:ext cx="50227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out the top 5 categories in excel.</a:t>
            </a:r>
          </a:p>
          <a:p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[DATA ANALYSIS]</a:t>
            </a:r>
            <a:endParaRPr lang="en-IN" sz="3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5D9101-BEB8-9CB1-F368-A82218C31E24}"/>
              </a:ext>
            </a:extLst>
          </p:cNvPr>
          <p:cNvSpPr txBox="1"/>
          <p:nvPr/>
        </p:nvSpPr>
        <p:spPr>
          <a:xfrm>
            <a:off x="4572000" y="496064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10F1D6-904F-F454-97B6-B899E4FC72FA}"/>
              </a:ext>
            </a:extLst>
          </p:cNvPr>
          <p:cNvSpPr txBox="1"/>
          <p:nvPr/>
        </p:nvSpPr>
        <p:spPr>
          <a:xfrm>
            <a:off x="1371600" y="3009900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</a:p>
          <a:p>
            <a:pPr algn="ctr"/>
            <a:endParaRPr lang="en-US" sz="4500" b="1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CATEGORIES</a:t>
            </a:r>
            <a:endParaRPr lang="en-IN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1DFEDF-8662-1F85-4412-B27D9FB522DC}"/>
              </a:ext>
            </a:extLst>
          </p:cNvPr>
          <p:cNvSpPr txBox="1"/>
          <p:nvPr/>
        </p:nvSpPr>
        <p:spPr>
          <a:xfrm>
            <a:off x="6438900" y="2973675"/>
            <a:ext cx="40386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1898 </a:t>
            </a:r>
          </a:p>
          <a:p>
            <a:pPr algn="ctr"/>
            <a:endParaRPr lang="en-US" sz="4500" b="1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REACTIONS TO </a:t>
            </a:r>
          </a:p>
          <a:p>
            <a:pPr algn="ctr"/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“Animal”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53C7BE-758A-8C96-45ED-9352F5B868AD}"/>
              </a:ext>
            </a:extLst>
          </p:cNvPr>
          <p:cNvSpPr txBox="1"/>
          <p:nvPr/>
        </p:nvSpPr>
        <p:spPr>
          <a:xfrm>
            <a:off x="12039600" y="2918113"/>
            <a:ext cx="4038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</a:p>
          <a:p>
            <a:pPr algn="ctr"/>
            <a:endParaRPr lang="en-US" sz="4500" b="1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200" b="1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WITH MOST POST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8DF3E0DD-B460-CE42-42EB-C3022286ED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401050"/>
              </p:ext>
            </p:extLst>
          </p:nvPr>
        </p:nvGraphicFramePr>
        <p:xfrm>
          <a:off x="4524919" y="2933700"/>
          <a:ext cx="12620081" cy="5105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E05BE2A-7ED7-65B3-FD10-0D241086E71F}"/>
              </a:ext>
            </a:extLst>
          </p:cNvPr>
          <p:cNvSpPr txBox="1"/>
          <p:nvPr/>
        </p:nvSpPr>
        <p:spPr>
          <a:xfrm>
            <a:off x="4724400" y="1790700"/>
            <a:ext cx="109156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“Popularity” Score of Top 5 Categories</a:t>
            </a:r>
            <a:endParaRPr lang="en-IN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456</Words>
  <Application>Microsoft Office PowerPoint</Application>
  <PresentationFormat>Custom</PresentationFormat>
  <Paragraphs>123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Clear Sans Regular Bold</vt:lpstr>
      <vt:lpstr>Calibri</vt:lpstr>
      <vt:lpstr>Graphik 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Aarthy SM</cp:lastModifiedBy>
  <cp:revision>17</cp:revision>
  <dcterms:created xsi:type="dcterms:W3CDTF">2006-08-16T00:00:00Z</dcterms:created>
  <dcterms:modified xsi:type="dcterms:W3CDTF">2024-08-14T09:24:50Z</dcterms:modified>
  <dc:identifier>DAEhDyfaYKE</dc:identifier>
</cp:coreProperties>
</file>