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chhikara" userId="474fdf2c2fa12f48" providerId="LiveId" clId="{8E8D64EF-7CF0-4C16-AAC5-3F13500B441B}"/>
    <pc:docChg chg="delSld">
      <pc:chgData name="ankit chhikara" userId="474fdf2c2fa12f48" providerId="LiveId" clId="{8E8D64EF-7CF0-4C16-AAC5-3F13500B441B}" dt="2023-01-20T11:29:28.471" v="1" actId="2696"/>
      <pc:docMkLst>
        <pc:docMk/>
      </pc:docMkLst>
      <pc:sldChg chg="del">
        <pc:chgData name="ankit chhikara" userId="474fdf2c2fa12f48" providerId="LiveId" clId="{8E8D64EF-7CF0-4C16-AAC5-3F13500B441B}" dt="2023-01-20T11:29:28.471" v="1" actId="2696"/>
        <pc:sldMkLst>
          <pc:docMk/>
          <pc:sldMk cId="2147059029" sldId="265"/>
        </pc:sldMkLst>
      </pc:sldChg>
      <pc:sldChg chg="del">
        <pc:chgData name="ankit chhikara" userId="474fdf2c2fa12f48" providerId="LiveId" clId="{8E8D64EF-7CF0-4C16-AAC5-3F13500B441B}" dt="2023-01-20T11:29:21.915" v="0" actId="2696"/>
        <pc:sldMkLst>
          <pc:docMk/>
          <pc:sldMk cId="597407642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hikara\Downloads\Copy%20of%20grouping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grouping(1).xlsx]Gross_Fiscal_Deficits!PivotTable1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State</a:t>
            </a:r>
            <a:r>
              <a:rPr lang="en-US" baseline="0" dirty="0"/>
              <a:t> with high Fiscal Deficits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Gross_Fiscal_Deficits!$M$1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Gross_Fiscal_Deficits!$L$2:$L$12</c:f>
              <c:strCache>
                <c:ptCount val="10"/>
                <c:pt idx="0">
                  <c:v>Andhra Pradesh</c:v>
                </c:pt>
                <c:pt idx="1">
                  <c:v>Bihar</c:v>
                </c:pt>
                <c:pt idx="2">
                  <c:v>Gujarat</c:v>
                </c:pt>
                <c:pt idx="3">
                  <c:v>Karnataka</c:v>
                </c:pt>
                <c:pt idx="4">
                  <c:v>Kerala</c:v>
                </c:pt>
                <c:pt idx="5">
                  <c:v>Maharashtra</c:v>
                </c:pt>
                <c:pt idx="6">
                  <c:v>Rajasthan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Gross_Fiscal_Deficits!$M$2:$M$12</c:f>
              <c:numCache>
                <c:formatCode>General</c:formatCode>
                <c:ptCount val="10"/>
                <c:pt idx="0">
                  <c:v>218455.1</c:v>
                </c:pt>
                <c:pt idx="1">
                  <c:v>130742.2</c:v>
                </c:pt>
                <c:pt idx="2">
                  <c:v>214385.9</c:v>
                </c:pt>
                <c:pt idx="3">
                  <c:v>172826.3</c:v>
                </c:pt>
                <c:pt idx="4">
                  <c:v>156935.9</c:v>
                </c:pt>
                <c:pt idx="5">
                  <c:v>339226.4</c:v>
                </c:pt>
                <c:pt idx="6">
                  <c:v>163113.4</c:v>
                </c:pt>
                <c:pt idx="7">
                  <c:v>215749</c:v>
                </c:pt>
                <c:pt idx="8">
                  <c:v>337576</c:v>
                </c:pt>
                <c:pt idx="9">
                  <c:v>290599.5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5C-49CD-9434-701E5673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4556783"/>
        <c:axId val="1204569679"/>
        <c:axId val="0"/>
      </c:bar3DChart>
      <c:catAx>
        <c:axId val="120455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569679"/>
        <c:crosses val="autoZero"/>
        <c:auto val="1"/>
        <c:lblAlgn val="ctr"/>
        <c:lblOffset val="100"/>
        <c:noMultiLvlLbl val="0"/>
      </c:catAx>
      <c:valAx>
        <c:axId val="1204569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55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grouping(1).xlsx]coorelation!PivotTable4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Coorelation</a:t>
            </a:r>
            <a:r>
              <a:rPr lang="en-US" baseline="0"/>
              <a:t> </a:t>
            </a:r>
            <a:endParaRPr lang="en-US"/>
          </a:p>
        </c:rich>
      </c:tx>
      <c:layout>
        <c:manualLayout>
          <c:xMode val="edge"/>
          <c:yMode val="edge"/>
          <c:x val="0.45653838767339822"/>
          <c:y val="2.4793388429752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59137846981134"/>
          <c:y val="0.18127903950022775"/>
          <c:w val="0.74463904340724529"/>
          <c:h val="0.57757174464762151"/>
        </c:manualLayout>
      </c:layout>
      <c:lineChart>
        <c:grouping val="standard"/>
        <c:varyColors val="0"/>
        <c:ser>
          <c:idx val="0"/>
          <c:order val="0"/>
          <c:tx>
            <c:strRef>
              <c:f>coorelation!$S$3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coorelation!$R$4:$R$35</c:f>
              <c:strCache>
                <c:ptCount val="31"/>
                <c:pt idx="0">
                  <c:v>3317.2</c:v>
                </c:pt>
                <c:pt idx="1">
                  <c:v>5410</c:v>
                </c:pt>
                <c:pt idx="2">
                  <c:v>6692.1</c:v>
                </c:pt>
                <c:pt idx="3">
                  <c:v>6783.7</c:v>
                </c:pt>
                <c:pt idx="4">
                  <c:v>7637.5</c:v>
                </c:pt>
                <c:pt idx="5">
                  <c:v>8114.2</c:v>
                </c:pt>
                <c:pt idx="6">
                  <c:v>9111.7</c:v>
                </c:pt>
                <c:pt idx="7">
                  <c:v>9752.9</c:v>
                </c:pt>
                <c:pt idx="8">
                  <c:v>15929.5</c:v>
                </c:pt>
                <c:pt idx="9">
                  <c:v>29453.2</c:v>
                </c:pt>
                <c:pt idx="10">
                  <c:v>30080.6</c:v>
                </c:pt>
                <c:pt idx="11">
                  <c:v>31976.4</c:v>
                </c:pt>
                <c:pt idx="12">
                  <c:v>34370</c:v>
                </c:pt>
                <c:pt idx="13">
                  <c:v>41395.4</c:v>
                </c:pt>
                <c:pt idx="14">
                  <c:v>45240.4</c:v>
                </c:pt>
                <c:pt idx="15">
                  <c:v>50652.5</c:v>
                </c:pt>
                <c:pt idx="16">
                  <c:v>53532.7</c:v>
                </c:pt>
                <c:pt idx="17">
                  <c:v>59127.5</c:v>
                </c:pt>
                <c:pt idx="18">
                  <c:v>104638.4</c:v>
                </c:pt>
                <c:pt idx="19">
                  <c:v>126837.2</c:v>
                </c:pt>
                <c:pt idx="20">
                  <c:v>129430.7</c:v>
                </c:pt>
                <c:pt idx="21">
                  <c:v>130742.2</c:v>
                </c:pt>
                <c:pt idx="22">
                  <c:v>156935.9</c:v>
                </c:pt>
                <c:pt idx="23">
                  <c:v>163113.4</c:v>
                </c:pt>
                <c:pt idx="24">
                  <c:v>172826.3</c:v>
                </c:pt>
                <c:pt idx="25">
                  <c:v>214385.9</c:v>
                </c:pt>
                <c:pt idx="26">
                  <c:v>215749</c:v>
                </c:pt>
                <c:pt idx="27">
                  <c:v>218455.1</c:v>
                </c:pt>
                <c:pt idx="28">
                  <c:v>290599.5</c:v>
                </c:pt>
                <c:pt idx="29">
                  <c:v>337576</c:v>
                </c:pt>
                <c:pt idx="30">
                  <c:v>339226.4</c:v>
                </c:pt>
              </c:strCache>
            </c:strRef>
          </c:cat>
          <c:val>
            <c:numRef>
              <c:f>coorelation!$S$4:$S$35</c:f>
              <c:numCache>
                <c:formatCode>General</c:formatCode>
                <c:ptCount val="31"/>
                <c:pt idx="0">
                  <c:v>11576.45</c:v>
                </c:pt>
                <c:pt idx="1">
                  <c:v>5937.08</c:v>
                </c:pt>
                <c:pt idx="2">
                  <c:v>28115.75</c:v>
                </c:pt>
                <c:pt idx="3">
                  <c:v>15007.09</c:v>
                </c:pt>
                <c:pt idx="4">
                  <c:v>24874.85</c:v>
                </c:pt>
                <c:pt idx="5">
                  <c:v>12574.07</c:v>
                </c:pt>
                <c:pt idx="6">
                  <c:v>20258.62</c:v>
                </c:pt>
                <c:pt idx="7">
                  <c:v>24569.72</c:v>
                </c:pt>
                <c:pt idx="8">
                  <c:v>19785.12</c:v>
                </c:pt>
                <c:pt idx="9">
                  <c:v>71186.720000000001</c:v>
                </c:pt>
                <c:pt idx="10">
                  <c:v>46421.65</c:v>
                </c:pt>
                <c:pt idx="11">
                  <c:v>134548.60999999999</c:v>
                </c:pt>
                <c:pt idx="12">
                  <c:v>41607.19</c:v>
                </c:pt>
                <c:pt idx="13">
                  <c:v>52715.409999999902</c:v>
                </c:pt>
                <c:pt idx="14">
                  <c:v>77143.600000000006</c:v>
                </c:pt>
                <c:pt idx="15">
                  <c:v>98132.32</c:v>
                </c:pt>
                <c:pt idx="16">
                  <c:v>81550.039999999994</c:v>
                </c:pt>
                <c:pt idx="17">
                  <c:v>121365.959999999</c:v>
                </c:pt>
                <c:pt idx="18">
                  <c:v>97017.85</c:v>
                </c:pt>
                <c:pt idx="19">
                  <c:v>93194.489999999903</c:v>
                </c:pt>
                <c:pt idx="20">
                  <c:v>235452.08</c:v>
                </c:pt>
                <c:pt idx="21">
                  <c:v>200117.27</c:v>
                </c:pt>
                <c:pt idx="22">
                  <c:v>98949.64</c:v>
                </c:pt>
                <c:pt idx="23">
                  <c:v>201594.83</c:v>
                </c:pt>
                <c:pt idx="24">
                  <c:v>238874.06</c:v>
                </c:pt>
                <c:pt idx="25">
                  <c:v>279000.52999999898</c:v>
                </c:pt>
                <c:pt idx="26">
                  <c:v>267848.58999999898</c:v>
                </c:pt>
                <c:pt idx="27">
                  <c:v>298870.45999999897</c:v>
                </c:pt>
                <c:pt idx="28">
                  <c:v>197612.44</c:v>
                </c:pt>
                <c:pt idx="29">
                  <c:v>505440.75999999902</c:v>
                </c:pt>
                <c:pt idx="30">
                  <c:v>378810.28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8D-4BF8-B06C-957839D29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1605199"/>
        <c:axId val="671610607"/>
      </c:lineChart>
      <c:catAx>
        <c:axId val="67160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Gross Deficits</a:t>
                </a:r>
                <a:r>
                  <a:rPr lang="en-US" baseline="0"/>
                  <a:t> 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10607"/>
        <c:crosses val="autoZero"/>
        <c:auto val="1"/>
        <c:lblAlgn val="ctr"/>
        <c:lblOffset val="100"/>
        <c:noMultiLvlLbl val="0"/>
      </c:catAx>
      <c:valAx>
        <c:axId val="6716106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Capital</a:t>
                </a:r>
                <a:r>
                  <a:rPr lang="en-US" baseline="0"/>
                  <a:t> Expenditure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0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grouping(1).xlsx]Capital_Expenditure!PivotTable13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State</a:t>
            </a:r>
            <a:r>
              <a:rPr lang="en-US" baseline="0" dirty="0"/>
              <a:t> with top</a:t>
            </a:r>
            <a:r>
              <a:rPr lang="en-US" dirty="0"/>
              <a:t> Capital Expenditure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Capital_Expenditure!$L$2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Capital_Expenditure!$K$3:$K$13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Andhra Pradesh</c:v>
                </c:pt>
                <c:pt idx="3">
                  <c:v>Gujarat</c:v>
                </c:pt>
                <c:pt idx="4">
                  <c:v>Tamil Nadu</c:v>
                </c:pt>
                <c:pt idx="5">
                  <c:v>Karnataka</c:v>
                </c:pt>
                <c:pt idx="6">
                  <c:v>Madhya Pradesh</c:v>
                </c:pt>
                <c:pt idx="7">
                  <c:v>Rajasthan</c:v>
                </c:pt>
                <c:pt idx="8">
                  <c:v>Bihar</c:v>
                </c:pt>
                <c:pt idx="9">
                  <c:v>West Bengal</c:v>
                </c:pt>
              </c:strCache>
            </c:strRef>
          </c:cat>
          <c:val>
            <c:numRef>
              <c:f>Capital_Expenditure!$L$3:$L$13</c:f>
              <c:numCache>
                <c:formatCode>General</c:formatCode>
                <c:ptCount val="10"/>
                <c:pt idx="0">
                  <c:v>505440.75999999902</c:v>
                </c:pt>
                <c:pt idx="1">
                  <c:v>378810.28</c:v>
                </c:pt>
                <c:pt idx="2">
                  <c:v>298870.45999999897</c:v>
                </c:pt>
                <c:pt idx="3">
                  <c:v>279000.52999999898</c:v>
                </c:pt>
                <c:pt idx="4">
                  <c:v>267848.58999999898</c:v>
                </c:pt>
                <c:pt idx="5">
                  <c:v>238874.06</c:v>
                </c:pt>
                <c:pt idx="6">
                  <c:v>235452.08</c:v>
                </c:pt>
                <c:pt idx="7">
                  <c:v>201594.83</c:v>
                </c:pt>
                <c:pt idx="8">
                  <c:v>200117.27</c:v>
                </c:pt>
                <c:pt idx="9">
                  <c:v>197612.44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A-43A5-8861-9B938E3F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5213519"/>
        <c:axId val="1175213935"/>
        <c:axId val="0"/>
      </c:bar3DChart>
      <c:catAx>
        <c:axId val="1175213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213935"/>
        <c:crosses val="autoZero"/>
        <c:auto val="1"/>
        <c:lblAlgn val="ctr"/>
        <c:lblOffset val="100"/>
        <c:noMultiLvlLbl val="0"/>
      </c:catAx>
      <c:valAx>
        <c:axId val="11752139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Expenditure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21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grouping(1).xlsx]Revenue_Deficits!PivotTable1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</a:t>
            </a:r>
            <a:r>
              <a:rPr lang="en-US" baseline="0"/>
              <a:t> Deficits of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067368947311278"/>
          <c:y val="0.18012845826295881"/>
          <c:w val="0.83387729658792653"/>
          <c:h val="0.691713014725123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Revenue_Deficits!$N$2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EE-49AF-8F2E-69CE286E94D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EE-49AF-8F2E-69CE286E94D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EE-49AF-8F2E-69CE286E94D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EE-49AF-8F2E-69CE286E94DB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EE-49AF-8F2E-69CE286E94DB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EE-49AF-8F2E-69CE286E94DB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EE-49AF-8F2E-69CE286E94DB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EEE-49AF-8F2E-69CE286E94DB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EEE-49AF-8F2E-69CE286E94DB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EEE-49AF-8F2E-69CE286E94DB}"/>
              </c:ext>
            </c:extLst>
          </c:dPt>
          <c:cat>
            <c:strRef>
              <c:f>Revenue_Deficits!$M$3:$M$34</c:f>
              <c:strCache>
                <c:ptCount val="31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Delhi</c:v>
                </c:pt>
                <c:pt idx="6">
                  <c:v>Goa</c:v>
                </c:pt>
                <c:pt idx="7">
                  <c:v>Gujarat</c:v>
                </c:pt>
                <c:pt idx="8">
                  <c:v>Haryana</c:v>
                </c:pt>
                <c:pt idx="9">
                  <c:v>Himachal Pradesh</c:v>
                </c:pt>
                <c:pt idx="10">
                  <c:v>Jammu &amp; Kashmir</c:v>
                </c:pt>
                <c:pt idx="11">
                  <c:v>Jharkhand</c:v>
                </c:pt>
                <c:pt idx="12">
                  <c:v>Karnataka</c:v>
                </c:pt>
                <c:pt idx="13">
                  <c:v>Kerala</c:v>
                </c:pt>
                <c:pt idx="14">
                  <c:v>Madhya Pradesh</c:v>
                </c:pt>
                <c:pt idx="15">
                  <c:v>Maharashtra</c:v>
                </c:pt>
                <c:pt idx="16">
                  <c:v>Manipur</c:v>
                </c:pt>
                <c:pt idx="17">
                  <c:v>Meghalaya</c:v>
                </c:pt>
                <c:pt idx="18">
                  <c:v>Mizoram</c:v>
                </c:pt>
                <c:pt idx="19">
                  <c:v>Nagaland</c:v>
                </c:pt>
                <c:pt idx="20">
                  <c:v>Odisha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Sikkim</c:v>
                </c:pt>
                <c:pt idx="25">
                  <c:v>Tamil Nadu</c:v>
                </c:pt>
                <c:pt idx="26">
                  <c:v>Telangana</c:v>
                </c:pt>
                <c:pt idx="27">
                  <c:v>Tripura</c:v>
                </c:pt>
                <c:pt idx="28">
                  <c:v>Uttar Pradesh</c:v>
                </c:pt>
                <c:pt idx="29">
                  <c:v>Uttarakhand</c:v>
                </c:pt>
                <c:pt idx="30">
                  <c:v>West Bengal</c:v>
                </c:pt>
              </c:strCache>
            </c:strRef>
          </c:cat>
          <c:val>
            <c:numRef>
              <c:f>Revenue_Deficits!$N$3:$N$34</c:f>
              <c:numCache>
                <c:formatCode>General</c:formatCode>
                <c:ptCount val="31"/>
                <c:pt idx="0">
                  <c:v>34199</c:v>
                </c:pt>
                <c:pt idx="1">
                  <c:v>-10433.700000000001</c:v>
                </c:pt>
                <c:pt idx="2">
                  <c:v>-8439.2999999999993</c:v>
                </c:pt>
                <c:pt idx="3">
                  <c:v>-28124.699999999899</c:v>
                </c:pt>
                <c:pt idx="4">
                  <c:v>-23961.7</c:v>
                </c:pt>
                <c:pt idx="5">
                  <c:v>-79431.3</c:v>
                </c:pt>
                <c:pt idx="6">
                  <c:v>0.29999999999995403</c:v>
                </c:pt>
                <c:pt idx="7">
                  <c:v>15674.6</c:v>
                </c:pt>
                <c:pt idx="8">
                  <c:v>40208.5</c:v>
                </c:pt>
                <c:pt idx="9">
                  <c:v>11886.7</c:v>
                </c:pt>
                <c:pt idx="10">
                  <c:v>-33465.300000000003</c:v>
                </c:pt>
                <c:pt idx="11">
                  <c:v>-11693</c:v>
                </c:pt>
                <c:pt idx="12">
                  <c:v>-13921.0999999999</c:v>
                </c:pt>
                <c:pt idx="13">
                  <c:v>96485.7</c:v>
                </c:pt>
                <c:pt idx="14">
                  <c:v>-43640.6</c:v>
                </c:pt>
                <c:pt idx="15">
                  <c:v>70164.600000000006</c:v>
                </c:pt>
                <c:pt idx="16">
                  <c:v>-11563</c:v>
                </c:pt>
                <c:pt idx="17">
                  <c:v>-5207.5</c:v>
                </c:pt>
                <c:pt idx="18">
                  <c:v>-1736.3</c:v>
                </c:pt>
                <c:pt idx="19">
                  <c:v>-6327.3</c:v>
                </c:pt>
                <c:pt idx="20">
                  <c:v>-21487.3</c:v>
                </c:pt>
                <c:pt idx="21">
                  <c:v>1241</c:v>
                </c:pt>
                <c:pt idx="22">
                  <c:v>83609.7</c:v>
                </c:pt>
                <c:pt idx="23">
                  <c:v>26667.8</c:v>
                </c:pt>
                <c:pt idx="24">
                  <c:v>-6909.3</c:v>
                </c:pt>
                <c:pt idx="25">
                  <c:v>31860.5</c:v>
                </c:pt>
                <c:pt idx="26">
                  <c:v>-810</c:v>
                </c:pt>
                <c:pt idx="27">
                  <c:v>-17596.5</c:v>
                </c:pt>
                <c:pt idx="28">
                  <c:v>-31976.3999999999</c:v>
                </c:pt>
                <c:pt idx="29">
                  <c:v>-4072</c:v>
                </c:pt>
                <c:pt idx="30">
                  <c:v>202992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EEE-49AF-8F2E-69CE286E9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7765424"/>
        <c:axId val="717765840"/>
      </c:barChart>
      <c:catAx>
        <c:axId val="71776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765840"/>
        <c:crosses val="autoZero"/>
        <c:auto val="1"/>
        <c:lblAlgn val="ctr"/>
        <c:lblOffset val="100"/>
        <c:noMultiLvlLbl val="0"/>
      </c:catAx>
      <c:valAx>
        <c:axId val="71776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76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Correlation between</a:t>
            </a:r>
            <a:r>
              <a:rPr lang="en-IN" baseline="0"/>
              <a:t> Tax Revenue and Social Sector Expenditure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40241651240273E-2"/>
          <c:y val="0.12446308724832215"/>
          <c:w val="0.89434087692976361"/>
          <c:h val="0.49841885536120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'1coorelation'!$M$5</c:f>
              <c:strCache>
                <c:ptCount val="1"/>
                <c:pt idx="0">
                  <c:v>Own_tax_revenues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'1coorelation'!$L$6:$L$36</c:f>
              <c:strCache>
                <c:ptCount val="31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Delhi</c:v>
                </c:pt>
                <c:pt idx="6">
                  <c:v>Goa</c:v>
                </c:pt>
                <c:pt idx="7">
                  <c:v>Gujarat</c:v>
                </c:pt>
                <c:pt idx="8">
                  <c:v>Haryana</c:v>
                </c:pt>
                <c:pt idx="9">
                  <c:v>Himachal Pradesh</c:v>
                </c:pt>
                <c:pt idx="10">
                  <c:v>Jammu &amp; Kashmir</c:v>
                </c:pt>
                <c:pt idx="11">
                  <c:v>Jharkhand</c:v>
                </c:pt>
                <c:pt idx="12">
                  <c:v>Karnataka</c:v>
                </c:pt>
                <c:pt idx="13">
                  <c:v>Kerala</c:v>
                </c:pt>
                <c:pt idx="14">
                  <c:v>Madhya Pradesh</c:v>
                </c:pt>
                <c:pt idx="15">
                  <c:v>Maharashtra</c:v>
                </c:pt>
                <c:pt idx="16">
                  <c:v>Manipur</c:v>
                </c:pt>
                <c:pt idx="17">
                  <c:v>Meghalaya</c:v>
                </c:pt>
                <c:pt idx="18">
                  <c:v>Mizoram</c:v>
                </c:pt>
                <c:pt idx="19">
                  <c:v>Nagaland</c:v>
                </c:pt>
                <c:pt idx="20">
                  <c:v>Odisha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Sikkim</c:v>
                </c:pt>
                <c:pt idx="25">
                  <c:v>Tamil Nadu</c:v>
                </c:pt>
                <c:pt idx="26">
                  <c:v>Telangana</c:v>
                </c:pt>
                <c:pt idx="27">
                  <c:v>Tripura</c:v>
                </c:pt>
                <c:pt idx="28">
                  <c:v>Uttar Pradesh</c:v>
                </c:pt>
                <c:pt idx="29">
                  <c:v>Uttarakhand</c:v>
                </c:pt>
                <c:pt idx="30">
                  <c:v>West Bengal</c:v>
                </c:pt>
              </c:strCache>
            </c:strRef>
          </c:cat>
          <c:val>
            <c:numRef>
              <c:f>'1coorelation'!$M$6:$M$36</c:f>
              <c:numCache>
                <c:formatCode>General</c:formatCode>
                <c:ptCount val="31"/>
                <c:pt idx="0">
                  <c:v>575375</c:v>
                </c:pt>
                <c:pt idx="1">
                  <c:v>3078</c:v>
                </c:pt>
                <c:pt idx="2">
                  <c:v>92540</c:v>
                </c:pt>
                <c:pt idx="3">
                  <c:v>183185</c:v>
                </c:pt>
                <c:pt idx="4">
                  <c:v>124630</c:v>
                </c:pt>
                <c:pt idx="5">
                  <c:v>248690</c:v>
                </c:pt>
                <c:pt idx="6">
                  <c:v>32805</c:v>
                </c:pt>
                <c:pt idx="7">
                  <c:v>542560</c:v>
                </c:pt>
                <c:pt idx="8">
                  <c:v>259991</c:v>
                </c:pt>
                <c:pt idx="9">
                  <c:v>48558</c:v>
                </c:pt>
                <c:pt idx="10">
                  <c:v>55466</c:v>
                </c:pt>
                <c:pt idx="11">
                  <c:v>87780</c:v>
                </c:pt>
                <c:pt idx="12">
                  <c:v>589733</c:v>
                </c:pt>
                <c:pt idx="13">
                  <c:v>337067</c:v>
                </c:pt>
                <c:pt idx="14">
                  <c:v>332172</c:v>
                </c:pt>
                <c:pt idx="15">
                  <c:v>1103313</c:v>
                </c:pt>
                <c:pt idx="16">
                  <c:v>4065</c:v>
                </c:pt>
                <c:pt idx="17">
                  <c:v>8592</c:v>
                </c:pt>
                <c:pt idx="18">
                  <c:v>1991</c:v>
                </c:pt>
                <c:pt idx="19">
                  <c:v>3372</c:v>
                </c:pt>
                <c:pt idx="20">
                  <c:v>160844</c:v>
                </c:pt>
                <c:pt idx="21">
                  <c:v>14580</c:v>
                </c:pt>
                <c:pt idx="22">
                  <c:v>251901</c:v>
                </c:pt>
                <c:pt idx="23">
                  <c:v>328531</c:v>
                </c:pt>
                <c:pt idx="24">
                  <c:v>4254</c:v>
                </c:pt>
                <c:pt idx="25">
                  <c:v>740496</c:v>
                </c:pt>
                <c:pt idx="26">
                  <c:v>81880</c:v>
                </c:pt>
                <c:pt idx="27">
                  <c:v>9656</c:v>
                </c:pt>
                <c:pt idx="28">
                  <c:v>648763</c:v>
                </c:pt>
                <c:pt idx="29">
                  <c:v>59980</c:v>
                </c:pt>
                <c:pt idx="30">
                  <c:v>353539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B-49C8-BDAF-9E7B9F4C1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79859119"/>
        <c:axId val="1179860367"/>
      </c:barChart>
      <c:lineChart>
        <c:grouping val="standard"/>
        <c:varyColors val="0"/>
        <c:ser>
          <c:idx val="1"/>
          <c:order val="1"/>
          <c:tx>
            <c:strRef>
              <c:f>'1coorelation'!$N$5</c:f>
              <c:strCache>
                <c:ptCount val="1"/>
                <c:pt idx="0">
                  <c:v>Social sector expenditure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'1coorelation'!$L$6:$L$36</c:f>
              <c:strCache>
                <c:ptCount val="31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Delhi</c:v>
                </c:pt>
                <c:pt idx="6">
                  <c:v>Goa</c:v>
                </c:pt>
                <c:pt idx="7">
                  <c:v>Gujarat</c:v>
                </c:pt>
                <c:pt idx="8">
                  <c:v>Haryana</c:v>
                </c:pt>
                <c:pt idx="9">
                  <c:v>Himachal Pradesh</c:v>
                </c:pt>
                <c:pt idx="10">
                  <c:v>Jammu &amp; Kashmir</c:v>
                </c:pt>
                <c:pt idx="11">
                  <c:v>Jharkhand</c:v>
                </c:pt>
                <c:pt idx="12">
                  <c:v>Karnataka</c:v>
                </c:pt>
                <c:pt idx="13">
                  <c:v>Kerala</c:v>
                </c:pt>
                <c:pt idx="14">
                  <c:v>Madhya Pradesh</c:v>
                </c:pt>
                <c:pt idx="15">
                  <c:v>Maharashtra</c:v>
                </c:pt>
                <c:pt idx="16">
                  <c:v>Manipur</c:v>
                </c:pt>
                <c:pt idx="17">
                  <c:v>Meghalaya</c:v>
                </c:pt>
                <c:pt idx="18">
                  <c:v>Mizoram</c:v>
                </c:pt>
                <c:pt idx="19">
                  <c:v>Nagaland</c:v>
                </c:pt>
                <c:pt idx="20">
                  <c:v>Odisha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Sikkim</c:v>
                </c:pt>
                <c:pt idx="25">
                  <c:v>Tamil Nadu</c:v>
                </c:pt>
                <c:pt idx="26">
                  <c:v>Telangana</c:v>
                </c:pt>
                <c:pt idx="27">
                  <c:v>Tripura</c:v>
                </c:pt>
                <c:pt idx="28">
                  <c:v>Uttar Pradesh</c:v>
                </c:pt>
                <c:pt idx="29">
                  <c:v>Uttarakhand</c:v>
                </c:pt>
                <c:pt idx="30">
                  <c:v>West Bengal</c:v>
                </c:pt>
              </c:strCache>
            </c:strRef>
          </c:cat>
          <c:val>
            <c:numRef>
              <c:f>'1coorelation'!$N$6:$N$36</c:f>
              <c:numCache>
                <c:formatCode>General</c:formatCode>
                <c:ptCount val="31"/>
                <c:pt idx="0">
                  <c:v>533121</c:v>
                </c:pt>
                <c:pt idx="1">
                  <c:v>27372</c:v>
                </c:pt>
                <c:pt idx="2">
                  <c:v>174655</c:v>
                </c:pt>
                <c:pt idx="3">
                  <c:v>385393</c:v>
                </c:pt>
                <c:pt idx="4">
                  <c:v>182951</c:v>
                </c:pt>
                <c:pt idx="5">
                  <c:v>159100</c:v>
                </c:pt>
                <c:pt idx="6">
                  <c:v>30918</c:v>
                </c:pt>
                <c:pt idx="7">
                  <c:v>425067</c:v>
                </c:pt>
                <c:pt idx="8">
                  <c:v>200247</c:v>
                </c:pt>
                <c:pt idx="9">
                  <c:v>89220</c:v>
                </c:pt>
                <c:pt idx="10">
                  <c:v>115789</c:v>
                </c:pt>
                <c:pt idx="11">
                  <c:v>158170</c:v>
                </c:pt>
                <c:pt idx="12">
                  <c:v>432951</c:v>
                </c:pt>
                <c:pt idx="13">
                  <c:v>259443</c:v>
                </c:pt>
                <c:pt idx="14">
                  <c:v>391364</c:v>
                </c:pt>
                <c:pt idx="15">
                  <c:v>823629</c:v>
                </c:pt>
                <c:pt idx="16">
                  <c:v>29125</c:v>
                </c:pt>
                <c:pt idx="17">
                  <c:v>31198</c:v>
                </c:pt>
                <c:pt idx="18">
                  <c:v>25024</c:v>
                </c:pt>
                <c:pt idx="19">
                  <c:v>26523</c:v>
                </c:pt>
                <c:pt idx="20">
                  <c:v>243311</c:v>
                </c:pt>
                <c:pt idx="21">
                  <c:v>16574</c:v>
                </c:pt>
                <c:pt idx="22">
                  <c:v>148040</c:v>
                </c:pt>
                <c:pt idx="23">
                  <c:v>420844</c:v>
                </c:pt>
                <c:pt idx="24">
                  <c:v>17028</c:v>
                </c:pt>
                <c:pt idx="25">
                  <c:v>547627</c:v>
                </c:pt>
                <c:pt idx="26">
                  <c:v>97570</c:v>
                </c:pt>
                <c:pt idx="27">
                  <c:v>42293</c:v>
                </c:pt>
                <c:pt idx="28">
                  <c:v>790468</c:v>
                </c:pt>
                <c:pt idx="29">
                  <c:v>88500</c:v>
                </c:pt>
                <c:pt idx="30">
                  <c:v>466120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2B-49C8-BDAF-9E7B9F4C1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9859119"/>
        <c:axId val="1179860367"/>
      </c:lineChart>
      <c:catAx>
        <c:axId val="117985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860367"/>
        <c:crosses val="autoZero"/>
        <c:auto val="1"/>
        <c:lblAlgn val="ctr"/>
        <c:lblOffset val="100"/>
        <c:noMultiLvlLbl val="0"/>
      </c:catAx>
      <c:valAx>
        <c:axId val="1179860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85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grouping(1).xlsx]Own_Tax_Revenues!PivotTable2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State Tax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Own_Tax_Revenues!$M$4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B3-475B-B3AB-285884295D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B3-475B-B3AB-285884295D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B3-475B-B3AB-285884295D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B3-475B-B3AB-285884295D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B3-475B-B3AB-285884295DC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Own_Tax_Revenues!$L$5:$L$10</c:f>
              <c:strCache>
                <c:ptCount val="5"/>
                <c:pt idx="0">
                  <c:v>Maharashtra</c:v>
                </c:pt>
                <c:pt idx="1">
                  <c:v>Tamil Nadu</c:v>
                </c:pt>
                <c:pt idx="2">
                  <c:v>Uttar Pradesh</c:v>
                </c:pt>
                <c:pt idx="3">
                  <c:v>Karnataka</c:v>
                </c:pt>
                <c:pt idx="4">
                  <c:v>Andhra Pradesh</c:v>
                </c:pt>
              </c:strCache>
            </c:strRef>
          </c:cat>
          <c:val>
            <c:numRef>
              <c:f>Own_Tax_Revenues!$M$5:$M$10</c:f>
              <c:numCache>
                <c:formatCode>General</c:formatCode>
                <c:ptCount val="5"/>
                <c:pt idx="0">
                  <c:v>1103313</c:v>
                </c:pt>
                <c:pt idx="1">
                  <c:v>740496</c:v>
                </c:pt>
                <c:pt idx="2">
                  <c:v>648763</c:v>
                </c:pt>
                <c:pt idx="3">
                  <c:v>589733</c:v>
                </c:pt>
                <c:pt idx="4">
                  <c:v>575375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B3-475B-B3AB-285884295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7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66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3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49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8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0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2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CD31-D3A0-4CB7-A099-3748B5DCDB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E11194-4314-464E-A70A-45A62B98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FC27-F2C8-98B6-A055-0202CEB94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903167" cy="23876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Arial Black" panose="020B0A04020102020204" pitchFamily="34" charset="0"/>
              </a:rPr>
              <a:t>Financial analysis of Different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E27B-2F8E-7A05-1E21-7E6FD4C7F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0BBFD-DD37-4342-59DB-CAE88E1E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03174"/>
          </a:xfrm>
        </p:spPr>
        <p:txBody>
          <a:bodyPr>
            <a:normAutofit/>
          </a:bodyPr>
          <a:lstStyle/>
          <a:p>
            <a:pPr algn="ctr"/>
            <a:br>
              <a:rPr lang="en-IN" sz="4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sz="4000" dirty="0">
                <a:solidFill>
                  <a:schemeClr val="tx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84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DDF3-A201-BB6D-6E6D-D6689D6F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cap="none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Made by-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ADE9-9783-8C70-8A14-AAE3B82F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34965"/>
          </a:xfrm>
        </p:spPr>
        <p:txBody>
          <a:bodyPr>
            <a:normAutofit/>
          </a:bodyPr>
          <a:lstStyle/>
          <a:p>
            <a:r>
              <a:rPr lang="en-IN" sz="3200" dirty="0"/>
              <a:t>Ashish</a:t>
            </a:r>
          </a:p>
          <a:p>
            <a:r>
              <a:rPr lang="en-IN" sz="3200" dirty="0" err="1"/>
              <a:t>Achal</a:t>
            </a:r>
            <a:endParaRPr lang="en-IN" sz="3200" dirty="0"/>
          </a:p>
          <a:p>
            <a:r>
              <a:rPr lang="en-IN" sz="3200" dirty="0"/>
              <a:t>Aarti</a:t>
            </a:r>
          </a:p>
        </p:txBody>
      </p:sp>
    </p:spTree>
    <p:extLst>
      <p:ext uri="{BB962C8B-B14F-4D97-AF65-F5344CB8AC3E}">
        <p14:creationId xmlns:p14="http://schemas.microsoft.com/office/powerpoint/2010/main" val="301014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F020-FBBB-6C82-52FC-5D484171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640" y="764373"/>
            <a:ext cx="5702559" cy="1293028"/>
          </a:xfrm>
        </p:spPr>
        <p:txBody>
          <a:bodyPr/>
          <a:lstStyle/>
          <a:p>
            <a:pPr algn="l"/>
            <a:r>
              <a:rPr lang="en-IN" cap="none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FC86-1797-B87A-8AB2-2541E6DC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  <a:r>
              <a:rPr lang="en-US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high Fiscal Deficits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between Capital Expenditure and Gross Deficits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Capital Expenditure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Deficits of different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between Tax revenue and Social Sector Expenditure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Tax Revenue States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7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BA4-B3B9-208E-09CB-443B5AE0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55042"/>
            <a:ext cx="10820399" cy="1293028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Maharashtra, U.P., and West Bengal have</a:t>
            </a:r>
            <a:r>
              <a:rPr lang="en-IN" cap="none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the highest Gross fiscal Deficits</a:t>
            </a:r>
            <a:endParaRPr lang="en-IN" sz="3200" cap="none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F368A8-6ED8-F671-F2E0-B9CE04CBA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3601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38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8A0B-E6A3-B943-ADAD-D9F3F81D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cap="none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Correlation between Capital Expenditure and Gross Deficits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6E635E-BE1F-4BDB-4C9D-B2B3E1C76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0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C0B9-272A-3F9E-5E2E-A3C60B40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U.P.,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Maharastra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, and Andhra Pradesh have the highest Capital Expenditure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092E63-5203-ADB1-01E3-FEC32734A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76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E931-4061-79E3-5F89-40452B8B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Revenue Deficits of different States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8568FF4-918E-48EA-B213-2B3980A461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17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5A84-CDE9-49D7-3396-F9A01E17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cap="none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Correlation between Tax revenue and Social Sector Expenditure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67F647-DF99-6998-11DB-96994B65A1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2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F72E-F536-D3BB-F553-4FFF26E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Arial Black" panose="020B0A04020102020204" pitchFamily="34" charset="0"/>
              </a:rPr>
              <a:t>Top 5 Tax Revenue States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829971-109C-4B6A-8358-784E70FAAD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634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212</TotalTime>
  <Words>142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Trebuchet MS</vt:lpstr>
      <vt:lpstr>Wingdings</vt:lpstr>
      <vt:lpstr>Wingdings 3</vt:lpstr>
      <vt:lpstr>Facet</vt:lpstr>
      <vt:lpstr>Financial analysis of Different States</vt:lpstr>
      <vt:lpstr>Made by-</vt:lpstr>
      <vt:lpstr>Insights</vt:lpstr>
      <vt:lpstr>Maharashtra, U.P., and West Bengal have the highest Gross fiscal Deficits</vt:lpstr>
      <vt:lpstr>Correlation between Capital Expenditure and Gross Deficits</vt:lpstr>
      <vt:lpstr>U.P., Maharastra, and Andhra Pradesh have the highest Capital Expenditure</vt:lpstr>
      <vt:lpstr>Revenue Deficits of different States</vt:lpstr>
      <vt:lpstr>Correlation between Tax revenue and Social Sector Expenditure</vt:lpstr>
      <vt:lpstr>Top 5 Tax Revenue States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of Different States</dc:title>
  <dc:creator>ankit chhikara</dc:creator>
  <cp:lastModifiedBy>ankit chhikara</cp:lastModifiedBy>
  <cp:revision>2</cp:revision>
  <dcterms:created xsi:type="dcterms:W3CDTF">2023-01-10T13:39:15Z</dcterms:created>
  <dcterms:modified xsi:type="dcterms:W3CDTF">2023-01-20T11:29:31Z</dcterms:modified>
</cp:coreProperties>
</file>