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5" r:id="rId1"/>
  </p:sldMasterIdLst>
  <p:notesMasterIdLst>
    <p:notesMasterId r:id="rId17"/>
  </p:notes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FF3300"/>
    <a:srgbClr val="FFCC99"/>
    <a:srgbClr val="FF9999"/>
    <a:srgbClr val="FFCCCC"/>
    <a:srgbClr val="CAC1D1"/>
    <a:srgbClr val="00FF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EC875-1DCA-4E4D-83E5-648EAFB0B1F3}" v="26" dt="2022-09-12T17:55:25.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183" autoAdjust="0"/>
  </p:normalViewPr>
  <p:slideViewPr>
    <p:cSldViewPr snapToGrid="0">
      <p:cViewPr varScale="1">
        <p:scale>
          <a:sx n="69" d="100"/>
          <a:sy n="69" d="100"/>
        </p:scale>
        <p:origin x="12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urba Goswami" userId="4281dcfacbb09e62" providerId="LiveId" clId="{1C2EC875-1DCA-4E4D-83E5-648EAFB0B1F3}"/>
    <pc:docChg chg="undo custSel addSld modSld">
      <pc:chgData name="Apurba Goswami" userId="4281dcfacbb09e62" providerId="LiveId" clId="{1C2EC875-1DCA-4E4D-83E5-648EAFB0B1F3}" dt="2022-09-12T17:55:30.384" v="97" actId="1076"/>
      <pc:docMkLst>
        <pc:docMk/>
      </pc:docMkLst>
      <pc:sldChg chg="addSp modSp mod">
        <pc:chgData name="Apurba Goswami" userId="4281dcfacbb09e62" providerId="LiveId" clId="{1C2EC875-1DCA-4E4D-83E5-648EAFB0B1F3}" dt="2022-09-12T17:22:44.674" v="15" actId="14100"/>
        <pc:sldMkLst>
          <pc:docMk/>
          <pc:sldMk cId="646332476" sldId="259"/>
        </pc:sldMkLst>
        <pc:spChg chg="mod">
          <ac:chgData name="Apurba Goswami" userId="4281dcfacbb09e62" providerId="LiveId" clId="{1C2EC875-1DCA-4E4D-83E5-648EAFB0B1F3}" dt="2022-09-12T17:21:34.655" v="2" actId="122"/>
          <ac:spMkLst>
            <pc:docMk/>
            <pc:sldMk cId="646332476" sldId="259"/>
            <ac:spMk id="3" creationId="{5D64383B-D52D-463F-12C8-B4223A307B1C}"/>
          </ac:spMkLst>
        </pc:spChg>
        <pc:graphicFrameChg chg="add mod">
          <ac:chgData name="Apurba Goswami" userId="4281dcfacbb09e62" providerId="LiveId" clId="{1C2EC875-1DCA-4E4D-83E5-648EAFB0B1F3}" dt="2022-09-12T17:22:04.133" v="9" actId="1076"/>
          <ac:graphicFrameMkLst>
            <pc:docMk/>
            <pc:sldMk cId="646332476" sldId="259"/>
            <ac:graphicFrameMk id="5" creationId="{9E574414-E9F8-4785-BA24-27996B5A66B2}"/>
          </ac:graphicFrameMkLst>
        </pc:graphicFrameChg>
        <pc:graphicFrameChg chg="add mod">
          <ac:chgData name="Apurba Goswami" userId="4281dcfacbb09e62" providerId="LiveId" clId="{1C2EC875-1DCA-4E4D-83E5-648EAFB0B1F3}" dt="2022-09-12T17:22:44.674" v="15" actId="14100"/>
          <ac:graphicFrameMkLst>
            <pc:docMk/>
            <pc:sldMk cId="646332476" sldId="259"/>
            <ac:graphicFrameMk id="6" creationId="{2AD709B6-6B73-43E5-8C15-42036EC14836}"/>
          </ac:graphicFrameMkLst>
        </pc:graphicFrameChg>
      </pc:sldChg>
      <pc:sldChg chg="addSp modSp mod">
        <pc:chgData name="Apurba Goswami" userId="4281dcfacbb09e62" providerId="LiveId" clId="{1C2EC875-1DCA-4E4D-83E5-648EAFB0B1F3}" dt="2022-09-12T17:26:32.928" v="34" actId="14100"/>
        <pc:sldMkLst>
          <pc:docMk/>
          <pc:sldMk cId="633611247" sldId="260"/>
        </pc:sldMkLst>
        <pc:spChg chg="mod">
          <ac:chgData name="Apurba Goswami" userId="4281dcfacbb09e62" providerId="LiveId" clId="{1C2EC875-1DCA-4E4D-83E5-648EAFB0B1F3}" dt="2022-09-12T17:24:28.649" v="17" actId="14100"/>
          <ac:spMkLst>
            <pc:docMk/>
            <pc:sldMk cId="633611247" sldId="260"/>
            <ac:spMk id="3" creationId="{1529169B-10EA-459F-9D92-B81C43CC626B}"/>
          </ac:spMkLst>
        </pc:spChg>
        <pc:graphicFrameChg chg="add mod">
          <ac:chgData name="Apurba Goswami" userId="4281dcfacbb09e62" providerId="LiveId" clId="{1C2EC875-1DCA-4E4D-83E5-648EAFB0B1F3}" dt="2022-09-12T17:25:30.644" v="25"/>
          <ac:graphicFrameMkLst>
            <pc:docMk/>
            <pc:sldMk cId="633611247" sldId="260"/>
            <ac:graphicFrameMk id="5" creationId="{ADE8F818-C67D-4625-A1A3-D8389B56DA2B}"/>
          </ac:graphicFrameMkLst>
        </pc:graphicFrameChg>
        <pc:graphicFrameChg chg="add mod">
          <ac:chgData name="Apurba Goswami" userId="4281dcfacbb09e62" providerId="LiveId" clId="{1C2EC875-1DCA-4E4D-83E5-648EAFB0B1F3}" dt="2022-09-12T17:25:59.975" v="30" actId="1076"/>
          <ac:graphicFrameMkLst>
            <pc:docMk/>
            <pc:sldMk cId="633611247" sldId="260"/>
            <ac:graphicFrameMk id="6" creationId="{C835831D-EE3F-4C45-B3FA-F5CA04E2D380}"/>
          </ac:graphicFrameMkLst>
        </pc:graphicFrameChg>
        <pc:graphicFrameChg chg="add mod">
          <ac:chgData name="Apurba Goswami" userId="4281dcfacbb09e62" providerId="LiveId" clId="{1C2EC875-1DCA-4E4D-83E5-648EAFB0B1F3}" dt="2022-09-12T17:26:32.928" v="34" actId="14100"/>
          <ac:graphicFrameMkLst>
            <pc:docMk/>
            <pc:sldMk cId="633611247" sldId="260"/>
            <ac:graphicFrameMk id="7" creationId="{994F8FAC-8F50-44E1-A759-77AD529C1CB6}"/>
          </ac:graphicFrameMkLst>
        </pc:graphicFrameChg>
      </pc:sldChg>
      <pc:sldChg chg="addSp modSp mod">
        <pc:chgData name="Apurba Goswami" userId="4281dcfacbb09e62" providerId="LiveId" clId="{1C2EC875-1DCA-4E4D-83E5-648EAFB0B1F3}" dt="2022-09-12T17:28:42.059" v="40" actId="1076"/>
        <pc:sldMkLst>
          <pc:docMk/>
          <pc:sldMk cId="2312206979" sldId="261"/>
        </pc:sldMkLst>
        <pc:spChg chg="mod">
          <ac:chgData name="Apurba Goswami" userId="4281dcfacbb09e62" providerId="LiveId" clId="{1C2EC875-1DCA-4E4D-83E5-648EAFB0B1F3}" dt="2022-09-12T17:27:13.666" v="35" actId="1076"/>
          <ac:spMkLst>
            <pc:docMk/>
            <pc:sldMk cId="2312206979" sldId="261"/>
            <ac:spMk id="3" creationId="{8F6BF0D3-E3AC-9C06-125E-6FA6DF7D3250}"/>
          </ac:spMkLst>
        </pc:spChg>
        <pc:graphicFrameChg chg="add mod">
          <ac:chgData name="Apurba Goswami" userId="4281dcfacbb09e62" providerId="LiveId" clId="{1C2EC875-1DCA-4E4D-83E5-648EAFB0B1F3}" dt="2022-09-12T17:28:07.358" v="37" actId="1076"/>
          <ac:graphicFrameMkLst>
            <pc:docMk/>
            <pc:sldMk cId="2312206979" sldId="261"/>
            <ac:graphicFrameMk id="5" creationId="{E46D1736-7370-4C48-B931-DE036A55432B}"/>
          </ac:graphicFrameMkLst>
        </pc:graphicFrameChg>
        <pc:graphicFrameChg chg="add mod">
          <ac:chgData name="Apurba Goswami" userId="4281dcfacbb09e62" providerId="LiveId" clId="{1C2EC875-1DCA-4E4D-83E5-648EAFB0B1F3}" dt="2022-09-12T17:28:42.059" v="40" actId="1076"/>
          <ac:graphicFrameMkLst>
            <pc:docMk/>
            <pc:sldMk cId="2312206979" sldId="261"/>
            <ac:graphicFrameMk id="6" creationId="{21917FC3-4F28-4DF0-A57A-0D36EB4628E9}"/>
          </ac:graphicFrameMkLst>
        </pc:graphicFrameChg>
      </pc:sldChg>
      <pc:sldChg chg="addSp modSp mod">
        <pc:chgData name="Apurba Goswami" userId="4281dcfacbb09e62" providerId="LiveId" clId="{1C2EC875-1DCA-4E4D-83E5-648EAFB0B1F3}" dt="2022-09-12T17:32:22.410" v="49" actId="14100"/>
        <pc:sldMkLst>
          <pc:docMk/>
          <pc:sldMk cId="1247258983" sldId="262"/>
        </pc:sldMkLst>
        <pc:spChg chg="mod">
          <ac:chgData name="Apurba Goswami" userId="4281dcfacbb09e62" providerId="LiveId" clId="{1C2EC875-1DCA-4E4D-83E5-648EAFB0B1F3}" dt="2022-09-12T17:29:35.906" v="41" actId="1076"/>
          <ac:spMkLst>
            <pc:docMk/>
            <pc:sldMk cId="1247258983" sldId="262"/>
            <ac:spMk id="3" creationId="{050A4A0A-E101-DD71-3447-A6DCC4231FC9}"/>
          </ac:spMkLst>
        </pc:spChg>
        <pc:graphicFrameChg chg="add mod">
          <ac:chgData name="Apurba Goswami" userId="4281dcfacbb09e62" providerId="LiveId" clId="{1C2EC875-1DCA-4E4D-83E5-648EAFB0B1F3}" dt="2022-09-12T17:32:22.410" v="49" actId="14100"/>
          <ac:graphicFrameMkLst>
            <pc:docMk/>
            <pc:sldMk cId="1247258983" sldId="262"/>
            <ac:graphicFrameMk id="5" creationId="{840BBE6F-C69A-4D27-A690-D9F230DF9131}"/>
          </ac:graphicFrameMkLst>
        </pc:graphicFrameChg>
        <pc:graphicFrameChg chg="add mod">
          <ac:chgData name="Apurba Goswami" userId="4281dcfacbb09e62" providerId="LiveId" clId="{1C2EC875-1DCA-4E4D-83E5-648EAFB0B1F3}" dt="2022-09-12T17:30:23.993" v="46" actId="1076"/>
          <ac:graphicFrameMkLst>
            <pc:docMk/>
            <pc:sldMk cId="1247258983" sldId="262"/>
            <ac:graphicFrameMk id="6" creationId="{9AC18C61-9A4F-4248-90BF-091E7EA384F5}"/>
          </ac:graphicFrameMkLst>
        </pc:graphicFrameChg>
      </pc:sldChg>
      <pc:sldChg chg="addSp modSp mod">
        <pc:chgData name="Apurba Goswami" userId="4281dcfacbb09e62" providerId="LiveId" clId="{1C2EC875-1DCA-4E4D-83E5-648EAFB0B1F3}" dt="2022-09-12T17:34:11.163" v="57" actId="14100"/>
        <pc:sldMkLst>
          <pc:docMk/>
          <pc:sldMk cId="3499748120" sldId="263"/>
        </pc:sldMkLst>
        <pc:spChg chg="mod">
          <ac:chgData name="Apurba Goswami" userId="4281dcfacbb09e62" providerId="LiveId" clId="{1C2EC875-1DCA-4E4D-83E5-648EAFB0B1F3}" dt="2022-09-12T17:32:45.774" v="50" actId="1076"/>
          <ac:spMkLst>
            <pc:docMk/>
            <pc:sldMk cId="3499748120" sldId="263"/>
            <ac:spMk id="2" creationId="{41C5F617-66C7-B23F-81EA-75D13A859CF3}"/>
          </ac:spMkLst>
        </pc:spChg>
        <pc:spChg chg="mod">
          <ac:chgData name="Apurba Goswami" userId="4281dcfacbb09e62" providerId="LiveId" clId="{1C2EC875-1DCA-4E4D-83E5-648EAFB0B1F3}" dt="2022-09-12T17:32:55.508" v="51" actId="1076"/>
          <ac:spMkLst>
            <pc:docMk/>
            <pc:sldMk cId="3499748120" sldId="263"/>
            <ac:spMk id="3" creationId="{3BE7CFE5-17EA-1C6C-69CE-1014FBB02616}"/>
          </ac:spMkLst>
        </pc:spChg>
        <pc:graphicFrameChg chg="add mod">
          <ac:chgData name="Apurba Goswami" userId="4281dcfacbb09e62" providerId="LiveId" clId="{1C2EC875-1DCA-4E4D-83E5-648EAFB0B1F3}" dt="2022-09-12T17:33:41.565" v="53" actId="1076"/>
          <ac:graphicFrameMkLst>
            <pc:docMk/>
            <pc:sldMk cId="3499748120" sldId="263"/>
            <ac:graphicFrameMk id="5" creationId="{9C58B406-19CC-4291-AAEA-5DFE1B085A43}"/>
          </ac:graphicFrameMkLst>
        </pc:graphicFrameChg>
        <pc:graphicFrameChg chg="add mod">
          <ac:chgData name="Apurba Goswami" userId="4281dcfacbb09e62" providerId="LiveId" clId="{1C2EC875-1DCA-4E4D-83E5-648EAFB0B1F3}" dt="2022-09-12T17:34:11.163" v="57" actId="14100"/>
          <ac:graphicFrameMkLst>
            <pc:docMk/>
            <pc:sldMk cId="3499748120" sldId="263"/>
            <ac:graphicFrameMk id="6" creationId="{0EF04A84-FE9F-4C17-82E3-1658C8605344}"/>
          </ac:graphicFrameMkLst>
        </pc:graphicFrameChg>
      </pc:sldChg>
      <pc:sldChg chg="addSp modSp mod">
        <pc:chgData name="Apurba Goswami" userId="4281dcfacbb09e62" providerId="LiveId" clId="{1C2EC875-1DCA-4E4D-83E5-648EAFB0B1F3}" dt="2022-09-12T17:38:17.954" v="79" actId="14100"/>
        <pc:sldMkLst>
          <pc:docMk/>
          <pc:sldMk cId="1149671467" sldId="264"/>
        </pc:sldMkLst>
        <pc:spChg chg="mod">
          <ac:chgData name="Apurba Goswami" userId="4281dcfacbb09e62" providerId="LiveId" clId="{1C2EC875-1DCA-4E4D-83E5-648EAFB0B1F3}" dt="2022-09-12T17:36:46.128" v="73" actId="1076"/>
          <ac:spMkLst>
            <pc:docMk/>
            <pc:sldMk cId="1149671467" sldId="264"/>
            <ac:spMk id="3" creationId="{5C8C2848-0845-FF95-8448-CE0EC252EB00}"/>
          </ac:spMkLst>
        </pc:spChg>
        <pc:graphicFrameChg chg="add mod">
          <ac:chgData name="Apurba Goswami" userId="4281dcfacbb09e62" providerId="LiveId" clId="{1C2EC875-1DCA-4E4D-83E5-648EAFB0B1F3}" dt="2022-09-12T17:37:08.869" v="75" actId="1076"/>
          <ac:graphicFrameMkLst>
            <pc:docMk/>
            <pc:sldMk cId="1149671467" sldId="264"/>
            <ac:graphicFrameMk id="5" creationId="{EC75AB80-CD3F-4BB4-85F3-2FEE0D0E4D4F}"/>
          </ac:graphicFrameMkLst>
        </pc:graphicFrameChg>
        <pc:graphicFrameChg chg="add mod">
          <ac:chgData name="Apurba Goswami" userId="4281dcfacbb09e62" providerId="LiveId" clId="{1C2EC875-1DCA-4E4D-83E5-648EAFB0B1F3}" dt="2022-09-12T17:38:17.954" v="79" actId="14100"/>
          <ac:graphicFrameMkLst>
            <pc:docMk/>
            <pc:sldMk cId="1149671467" sldId="264"/>
            <ac:graphicFrameMk id="6" creationId="{1D0F9715-BF9D-4CC7-9BA5-8C334BF77EE6}"/>
          </ac:graphicFrameMkLst>
        </pc:graphicFrameChg>
      </pc:sldChg>
      <pc:sldChg chg="addSp modSp mod">
        <pc:chgData name="Apurba Goswami" userId="4281dcfacbb09e62" providerId="LiveId" clId="{1C2EC875-1DCA-4E4D-83E5-648EAFB0B1F3}" dt="2022-09-12T17:39:26.543" v="88" actId="14100"/>
        <pc:sldMkLst>
          <pc:docMk/>
          <pc:sldMk cId="61750788" sldId="265"/>
        </pc:sldMkLst>
        <pc:spChg chg="mod">
          <ac:chgData name="Apurba Goswami" userId="4281dcfacbb09e62" providerId="LiveId" clId="{1C2EC875-1DCA-4E4D-83E5-648EAFB0B1F3}" dt="2022-09-12T17:38:36.076" v="80" actId="1076"/>
          <ac:spMkLst>
            <pc:docMk/>
            <pc:sldMk cId="61750788" sldId="265"/>
            <ac:spMk id="2" creationId="{41C5F617-66C7-B23F-81EA-75D13A859CF3}"/>
          </ac:spMkLst>
        </pc:spChg>
        <pc:spChg chg="mod">
          <ac:chgData name="Apurba Goswami" userId="4281dcfacbb09e62" providerId="LiveId" clId="{1C2EC875-1DCA-4E4D-83E5-648EAFB0B1F3}" dt="2022-09-12T17:38:42.516" v="81" actId="1076"/>
          <ac:spMkLst>
            <pc:docMk/>
            <pc:sldMk cId="61750788" sldId="265"/>
            <ac:spMk id="3" creationId="{96D0BF0E-FBCD-A5F7-032E-92CBEE9CE934}"/>
          </ac:spMkLst>
        </pc:spChg>
        <pc:graphicFrameChg chg="add mod">
          <ac:chgData name="Apurba Goswami" userId="4281dcfacbb09e62" providerId="LiveId" clId="{1C2EC875-1DCA-4E4D-83E5-648EAFB0B1F3}" dt="2022-09-12T17:39:26.543" v="88" actId="14100"/>
          <ac:graphicFrameMkLst>
            <pc:docMk/>
            <pc:sldMk cId="61750788" sldId="265"/>
            <ac:graphicFrameMk id="5" creationId="{6C0505AD-D456-4731-A9A2-1DC37821B6DC}"/>
          </ac:graphicFrameMkLst>
        </pc:graphicFrameChg>
      </pc:sldChg>
      <pc:sldChg chg="addSp modSp mod">
        <pc:chgData name="Apurba Goswami" userId="4281dcfacbb09e62" providerId="LiveId" clId="{1C2EC875-1DCA-4E4D-83E5-648EAFB0B1F3}" dt="2022-09-12T17:55:30.384" v="97" actId="1076"/>
        <pc:sldMkLst>
          <pc:docMk/>
          <pc:sldMk cId="4261447856" sldId="266"/>
        </pc:sldMkLst>
        <pc:spChg chg="mod">
          <ac:chgData name="Apurba Goswami" userId="4281dcfacbb09e62" providerId="LiveId" clId="{1C2EC875-1DCA-4E4D-83E5-648EAFB0B1F3}" dt="2022-09-12T17:40:03.481" v="89" actId="1076"/>
          <ac:spMkLst>
            <pc:docMk/>
            <pc:sldMk cId="4261447856" sldId="266"/>
            <ac:spMk id="2" creationId="{126AD2B7-EE4E-C70F-CF98-3ACCF8904B77}"/>
          </ac:spMkLst>
        </pc:spChg>
        <pc:spChg chg="mod">
          <ac:chgData name="Apurba Goswami" userId="4281dcfacbb09e62" providerId="LiveId" clId="{1C2EC875-1DCA-4E4D-83E5-648EAFB0B1F3}" dt="2022-09-12T17:40:10.940" v="90" actId="1076"/>
          <ac:spMkLst>
            <pc:docMk/>
            <pc:sldMk cId="4261447856" sldId="266"/>
            <ac:spMk id="5" creationId="{997E35E1-DE4A-D90B-150D-551EC6862878}"/>
          </ac:spMkLst>
        </pc:spChg>
        <pc:graphicFrameChg chg="add mod">
          <ac:chgData name="Apurba Goswami" userId="4281dcfacbb09e62" providerId="LiveId" clId="{1C2EC875-1DCA-4E4D-83E5-648EAFB0B1F3}" dt="2022-09-12T17:54:49.645" v="95" actId="14100"/>
          <ac:graphicFrameMkLst>
            <pc:docMk/>
            <pc:sldMk cId="4261447856" sldId="266"/>
            <ac:graphicFrameMk id="3" creationId="{4BAA2108-93C0-3984-F23B-9B7BB2CD4B8C}"/>
          </ac:graphicFrameMkLst>
        </pc:graphicFrameChg>
        <pc:graphicFrameChg chg="add mod">
          <ac:chgData name="Apurba Goswami" userId="4281dcfacbb09e62" providerId="LiveId" clId="{1C2EC875-1DCA-4E4D-83E5-648EAFB0B1F3}" dt="2022-09-12T17:55:30.384" v="97" actId="1076"/>
          <ac:graphicFrameMkLst>
            <pc:docMk/>
            <pc:sldMk cId="4261447856" sldId="266"/>
            <ac:graphicFrameMk id="6" creationId="{25F8CDCF-BAD2-4066-80E5-4793DA3BFED1}"/>
          </ac:graphicFrameMkLst>
        </pc:graphicFrameChg>
      </pc:sldChg>
      <pc:sldChg chg="addSp delSp modSp new mod">
        <pc:chgData name="Apurba Goswami" userId="4281dcfacbb09e62" providerId="LiveId" clId="{1C2EC875-1DCA-4E4D-83E5-648EAFB0B1F3}" dt="2022-09-12T17:36:26.258" v="72" actId="14100"/>
        <pc:sldMkLst>
          <pc:docMk/>
          <pc:sldMk cId="58352066" sldId="270"/>
        </pc:sldMkLst>
        <pc:spChg chg="mod">
          <ac:chgData name="Apurba Goswami" userId="4281dcfacbb09e62" providerId="LiveId" clId="{1C2EC875-1DCA-4E4D-83E5-648EAFB0B1F3}" dt="2022-09-12T17:35:24.591" v="66" actId="1076"/>
          <ac:spMkLst>
            <pc:docMk/>
            <pc:sldMk cId="58352066" sldId="270"/>
            <ac:spMk id="2" creationId="{C50F6BD3-A24A-1B68-AB3D-1167FC41A852}"/>
          </ac:spMkLst>
        </pc:spChg>
        <pc:spChg chg="del">
          <ac:chgData name="Apurba Goswami" userId="4281dcfacbb09e62" providerId="LiveId" clId="{1C2EC875-1DCA-4E4D-83E5-648EAFB0B1F3}" dt="2022-09-12T17:35:37.451" v="67"/>
          <ac:spMkLst>
            <pc:docMk/>
            <pc:sldMk cId="58352066" sldId="270"/>
            <ac:spMk id="3" creationId="{06EBAAA9-0E2D-3359-0E2E-EFFC43CDAFE8}"/>
          </ac:spMkLst>
        </pc:spChg>
        <pc:graphicFrameChg chg="add mod">
          <ac:chgData name="Apurba Goswami" userId="4281dcfacbb09e62" providerId="LiveId" clId="{1C2EC875-1DCA-4E4D-83E5-648EAFB0B1F3}" dt="2022-09-12T17:35:41.939" v="68" actId="14100"/>
          <ac:graphicFrameMkLst>
            <pc:docMk/>
            <pc:sldMk cId="58352066" sldId="270"/>
            <ac:graphicFrameMk id="4" creationId="{C4A2F0C3-F0D2-4303-A188-0A89CC5E7712}"/>
          </ac:graphicFrameMkLst>
        </pc:graphicFrameChg>
        <pc:graphicFrameChg chg="add mod">
          <ac:chgData name="Apurba Goswami" userId="4281dcfacbb09e62" providerId="LiveId" clId="{1C2EC875-1DCA-4E4D-83E5-648EAFB0B1F3}" dt="2022-09-12T17:36:26.258" v="72" actId="14100"/>
          <ac:graphicFrameMkLst>
            <pc:docMk/>
            <pc:sldMk cId="58352066" sldId="270"/>
            <ac:graphicFrameMk id="5" creationId="{29114922-4AD8-448A-A793-B3A4839FEC66}"/>
          </ac:graphicFrameMkLst>
        </pc:graphicFrameChg>
      </pc:sldChg>
    </pc:docChg>
  </pc:docChgLst>
  <pc:docChgLst>
    <pc:chgData name="ankit chhikara" userId="474fdf2c2fa12f48" providerId="LiveId" clId="{6812FB54-F107-46F8-96B3-8D231DD0564A}"/>
    <pc:docChg chg="undo custSel addSld modSld">
      <pc:chgData name="ankit chhikara" userId="474fdf2c2fa12f48" providerId="LiveId" clId="{6812FB54-F107-46F8-96B3-8D231DD0564A}" dt="2022-09-11T15:17:19.919" v="4346" actId="20577"/>
      <pc:docMkLst>
        <pc:docMk/>
      </pc:docMkLst>
      <pc:sldChg chg="modSp">
        <pc:chgData name="ankit chhikara" userId="474fdf2c2fa12f48" providerId="LiveId" clId="{6812FB54-F107-46F8-96B3-8D231DD0564A}" dt="2022-09-11T08:28:56.108" v="2"/>
        <pc:sldMkLst>
          <pc:docMk/>
          <pc:sldMk cId="3068617583" sldId="256"/>
        </pc:sldMkLst>
        <pc:spChg chg="mod">
          <ac:chgData name="ankit chhikara" userId="474fdf2c2fa12f48" providerId="LiveId" clId="{6812FB54-F107-46F8-96B3-8D231DD0564A}" dt="2022-09-11T08:28:56.108" v="2"/>
          <ac:spMkLst>
            <pc:docMk/>
            <pc:sldMk cId="3068617583" sldId="256"/>
            <ac:spMk id="2" creationId="{4445FED8-F06B-4CE9-0D35-484F90491CD7}"/>
          </ac:spMkLst>
        </pc:spChg>
        <pc:spChg chg="mod">
          <ac:chgData name="ankit chhikara" userId="474fdf2c2fa12f48" providerId="LiveId" clId="{6812FB54-F107-46F8-96B3-8D231DD0564A}" dt="2022-09-11T08:28:56.108" v="2"/>
          <ac:spMkLst>
            <pc:docMk/>
            <pc:sldMk cId="3068617583" sldId="256"/>
            <ac:spMk id="7" creationId="{C5D1603A-3AF2-1A4C-4D2F-23E580441E0A}"/>
          </ac:spMkLst>
        </pc:spChg>
      </pc:sldChg>
      <pc:sldChg chg="modSp mod">
        <pc:chgData name="ankit chhikara" userId="474fdf2c2fa12f48" providerId="LiveId" clId="{6812FB54-F107-46F8-96B3-8D231DD0564A}" dt="2022-09-11T15:17:19.919" v="4346" actId="20577"/>
        <pc:sldMkLst>
          <pc:docMk/>
          <pc:sldMk cId="4172768250" sldId="257"/>
        </pc:sldMkLst>
        <pc:spChg chg="mod">
          <ac:chgData name="ankit chhikara" userId="474fdf2c2fa12f48" providerId="LiveId" clId="{6812FB54-F107-46F8-96B3-8D231DD0564A}" dt="2022-09-11T08:28:56.108" v="2"/>
          <ac:spMkLst>
            <pc:docMk/>
            <pc:sldMk cId="4172768250" sldId="257"/>
            <ac:spMk id="4" creationId="{AD8A2F5D-F5FB-2C2F-5D6F-A8131328A44B}"/>
          </ac:spMkLst>
        </pc:spChg>
        <pc:spChg chg="mod">
          <ac:chgData name="ankit chhikara" userId="474fdf2c2fa12f48" providerId="LiveId" clId="{6812FB54-F107-46F8-96B3-8D231DD0564A}" dt="2022-09-11T15:17:19.919" v="4346" actId="20577"/>
          <ac:spMkLst>
            <pc:docMk/>
            <pc:sldMk cId="4172768250" sldId="257"/>
            <ac:spMk id="5" creationId="{D99747FB-941F-0AE4-5BCA-5845D2484D8A}"/>
          </ac:spMkLst>
        </pc:spChg>
      </pc:sldChg>
      <pc:sldChg chg="addSp modSp mod modAnim">
        <pc:chgData name="ankit chhikara" userId="474fdf2c2fa12f48" providerId="LiveId" clId="{6812FB54-F107-46F8-96B3-8D231DD0564A}" dt="2022-09-11T14:08:11.662" v="3278" actId="207"/>
        <pc:sldMkLst>
          <pc:docMk/>
          <pc:sldMk cId="303223543" sldId="258"/>
        </pc:sldMkLst>
        <pc:spChg chg="mod">
          <ac:chgData name="ankit chhikara" userId="474fdf2c2fa12f48" providerId="LiveId" clId="{6812FB54-F107-46F8-96B3-8D231DD0564A}" dt="2022-09-11T08:28:56.108" v="2"/>
          <ac:spMkLst>
            <pc:docMk/>
            <pc:sldMk cId="303223543" sldId="258"/>
            <ac:spMk id="2" creationId="{5918ADD2-700E-C942-DEC1-0A2F1A852F50}"/>
          </ac:spMkLst>
        </pc:spChg>
        <pc:spChg chg="mod">
          <ac:chgData name="ankit chhikara" userId="474fdf2c2fa12f48" providerId="LiveId" clId="{6812FB54-F107-46F8-96B3-8D231DD0564A}" dt="2022-09-11T14:08:11.662" v="3278" actId="207"/>
          <ac:spMkLst>
            <pc:docMk/>
            <pc:sldMk cId="303223543" sldId="258"/>
            <ac:spMk id="4" creationId="{6C5F84F8-3054-76B2-7241-D835E5CDEA8A}"/>
          </ac:spMkLst>
        </pc:spChg>
        <pc:spChg chg="mod">
          <ac:chgData name="ankit chhikara" userId="474fdf2c2fa12f48" providerId="LiveId" clId="{6812FB54-F107-46F8-96B3-8D231DD0564A}" dt="2022-09-11T14:08:11.662" v="3278" actId="207"/>
          <ac:spMkLst>
            <pc:docMk/>
            <pc:sldMk cId="303223543" sldId="258"/>
            <ac:spMk id="5" creationId="{69D3D36F-1A0A-A3BD-78F8-03FB0E5257BA}"/>
          </ac:spMkLst>
        </pc:spChg>
        <pc:spChg chg="mod">
          <ac:chgData name="ankit chhikara" userId="474fdf2c2fa12f48" providerId="LiveId" clId="{6812FB54-F107-46F8-96B3-8D231DD0564A}" dt="2022-09-11T14:05:50.173" v="3270" actId="20577"/>
          <ac:spMkLst>
            <pc:docMk/>
            <pc:sldMk cId="303223543" sldId="258"/>
            <ac:spMk id="58" creationId="{DFAEE4B6-8678-F5BF-B9AE-A5CE4A88A30B}"/>
          </ac:spMkLst>
        </pc:spChg>
        <pc:grpChg chg="add mod ord">
          <ac:chgData name="ankit chhikara" userId="474fdf2c2fa12f48" providerId="LiveId" clId="{6812FB54-F107-46F8-96B3-8D231DD0564A}" dt="2022-09-11T14:08:11.662" v="3278" actId="207"/>
          <ac:grpSpMkLst>
            <pc:docMk/>
            <pc:sldMk cId="303223543" sldId="258"/>
            <ac:grpSpMk id="3" creationId="{7D0D5DEE-0137-F18F-5011-4C6442011EBC}"/>
          </ac:grpSpMkLst>
        </pc:grpChg>
      </pc:sldChg>
      <pc:sldChg chg="addSp delSp modSp mod modClrScheme chgLayout">
        <pc:chgData name="ankit chhikara" userId="474fdf2c2fa12f48" providerId="LiveId" clId="{6812FB54-F107-46F8-96B3-8D231DD0564A}" dt="2022-09-11T10:47:35.595" v="473" actId="20577"/>
        <pc:sldMkLst>
          <pc:docMk/>
          <pc:sldMk cId="646332476" sldId="259"/>
        </pc:sldMkLst>
        <pc:spChg chg="mod ord">
          <ac:chgData name="ankit chhikara" userId="474fdf2c2fa12f48" providerId="LiveId" clId="{6812FB54-F107-46F8-96B3-8D231DD0564A}" dt="2022-09-11T10:37:52.394" v="384" actId="2711"/>
          <ac:spMkLst>
            <pc:docMk/>
            <pc:sldMk cId="646332476" sldId="259"/>
            <ac:spMk id="2" creationId="{08F7F3E9-D9E3-593C-7651-C7631F75A6EF}"/>
          </ac:spMkLst>
        </pc:spChg>
        <pc:spChg chg="add mod ord">
          <ac:chgData name="ankit chhikara" userId="474fdf2c2fa12f48" providerId="LiveId" clId="{6812FB54-F107-46F8-96B3-8D231DD0564A}" dt="2022-09-11T10:47:35.595" v="473" actId="20577"/>
          <ac:spMkLst>
            <pc:docMk/>
            <pc:sldMk cId="646332476" sldId="259"/>
            <ac:spMk id="3" creationId="{5D64383B-D52D-463F-12C8-B4223A307B1C}"/>
          </ac:spMkLst>
        </pc:spChg>
        <pc:graphicFrameChg chg="add del mod">
          <ac:chgData name="ankit chhikara" userId="474fdf2c2fa12f48" providerId="LiveId" clId="{6812FB54-F107-46F8-96B3-8D231DD0564A}" dt="2022-09-11T10:35:49.870" v="331"/>
          <ac:graphicFrameMkLst>
            <pc:docMk/>
            <pc:sldMk cId="646332476" sldId="259"/>
            <ac:graphicFrameMk id="5" creationId="{BE656B7C-DFB4-48FC-00A7-A789180F6451}"/>
          </ac:graphicFrameMkLst>
        </pc:graphicFrameChg>
      </pc:sldChg>
      <pc:sldChg chg="addSp delSp modSp mod modClrScheme chgLayout">
        <pc:chgData name="ankit chhikara" userId="474fdf2c2fa12f48" providerId="LiveId" clId="{6812FB54-F107-46F8-96B3-8D231DD0564A}" dt="2022-09-11T11:11:53.689" v="1034"/>
        <pc:sldMkLst>
          <pc:docMk/>
          <pc:sldMk cId="633611247" sldId="260"/>
        </pc:sldMkLst>
        <pc:spChg chg="mod ord">
          <ac:chgData name="ankit chhikara" userId="474fdf2c2fa12f48" providerId="LiveId" clId="{6812FB54-F107-46F8-96B3-8D231DD0564A}" dt="2022-09-11T10:57:55.233" v="492" actId="255"/>
          <ac:spMkLst>
            <pc:docMk/>
            <pc:sldMk cId="633611247" sldId="260"/>
            <ac:spMk id="2" creationId="{08F7F3E9-D9E3-593C-7651-C7631F75A6EF}"/>
          </ac:spMkLst>
        </pc:spChg>
        <pc:spChg chg="add mod ord">
          <ac:chgData name="ankit chhikara" userId="474fdf2c2fa12f48" providerId="LiveId" clId="{6812FB54-F107-46F8-96B3-8D231DD0564A}" dt="2022-09-11T11:11:53.689" v="1034"/>
          <ac:spMkLst>
            <pc:docMk/>
            <pc:sldMk cId="633611247" sldId="260"/>
            <ac:spMk id="3" creationId="{1529169B-10EA-459F-9D92-B81C43CC626B}"/>
          </ac:spMkLst>
        </pc:spChg>
        <pc:graphicFrameChg chg="add del mod">
          <ac:chgData name="ankit chhikara" userId="474fdf2c2fa12f48" providerId="LiveId" clId="{6812FB54-F107-46F8-96B3-8D231DD0564A}" dt="2022-09-11T11:07:46.399" v="905"/>
          <ac:graphicFrameMkLst>
            <pc:docMk/>
            <pc:sldMk cId="633611247" sldId="260"/>
            <ac:graphicFrameMk id="5" creationId="{D41ABEBA-1C61-CF83-99DE-1908410B6534}"/>
          </ac:graphicFrameMkLst>
        </pc:graphicFrameChg>
        <pc:graphicFrameChg chg="add del mod">
          <ac:chgData name="ankit chhikara" userId="474fdf2c2fa12f48" providerId="LiveId" clId="{6812FB54-F107-46F8-96B3-8D231DD0564A}" dt="2022-09-11T11:09:08.859" v="980"/>
          <ac:graphicFrameMkLst>
            <pc:docMk/>
            <pc:sldMk cId="633611247" sldId="260"/>
            <ac:graphicFrameMk id="6" creationId="{B5078AE9-BC29-B3DD-4BC8-8C8E20B38595}"/>
          </ac:graphicFrameMkLst>
        </pc:graphicFrameChg>
      </pc:sldChg>
      <pc:sldChg chg="addSp modSp mod modClrScheme chgLayout">
        <pc:chgData name="ankit chhikara" userId="474fdf2c2fa12f48" providerId="LiveId" clId="{6812FB54-F107-46F8-96B3-8D231DD0564A}" dt="2022-09-11T11:42:09.829" v="1509" actId="20577"/>
        <pc:sldMkLst>
          <pc:docMk/>
          <pc:sldMk cId="2312206979" sldId="261"/>
        </pc:sldMkLst>
        <pc:spChg chg="mod ord">
          <ac:chgData name="ankit chhikara" userId="474fdf2c2fa12f48" providerId="LiveId" clId="{6812FB54-F107-46F8-96B3-8D231DD0564A}" dt="2022-09-11T11:17:53.597" v="1058" actId="255"/>
          <ac:spMkLst>
            <pc:docMk/>
            <pc:sldMk cId="2312206979" sldId="261"/>
            <ac:spMk id="2" creationId="{08F7F3E9-D9E3-593C-7651-C7631F75A6EF}"/>
          </ac:spMkLst>
        </pc:spChg>
        <pc:spChg chg="add mod ord">
          <ac:chgData name="ankit chhikara" userId="474fdf2c2fa12f48" providerId="LiveId" clId="{6812FB54-F107-46F8-96B3-8D231DD0564A}" dt="2022-09-11T11:42:09.829" v="1509" actId="20577"/>
          <ac:spMkLst>
            <pc:docMk/>
            <pc:sldMk cId="2312206979" sldId="261"/>
            <ac:spMk id="3" creationId="{8F6BF0D3-E3AC-9C06-125E-6FA6DF7D3250}"/>
          </ac:spMkLst>
        </pc:spChg>
      </pc:sldChg>
      <pc:sldChg chg="addSp modSp mod modClrScheme chgLayout">
        <pc:chgData name="ankit chhikara" userId="474fdf2c2fa12f48" providerId="LiveId" clId="{6812FB54-F107-46F8-96B3-8D231DD0564A}" dt="2022-09-11T12:06:28.372" v="1972" actId="20577"/>
        <pc:sldMkLst>
          <pc:docMk/>
          <pc:sldMk cId="1247258983" sldId="262"/>
        </pc:sldMkLst>
        <pc:spChg chg="mod ord">
          <ac:chgData name="ankit chhikara" userId="474fdf2c2fa12f48" providerId="LiveId" clId="{6812FB54-F107-46F8-96B3-8D231DD0564A}" dt="2022-09-11T11:44:38.285" v="1527" actId="255"/>
          <ac:spMkLst>
            <pc:docMk/>
            <pc:sldMk cId="1247258983" sldId="262"/>
            <ac:spMk id="2" creationId="{08F7F3E9-D9E3-593C-7651-C7631F75A6EF}"/>
          </ac:spMkLst>
        </pc:spChg>
        <pc:spChg chg="add mod ord">
          <ac:chgData name="ankit chhikara" userId="474fdf2c2fa12f48" providerId="LiveId" clId="{6812FB54-F107-46F8-96B3-8D231DD0564A}" dt="2022-09-11T12:06:28.372" v="1972" actId="20577"/>
          <ac:spMkLst>
            <pc:docMk/>
            <pc:sldMk cId="1247258983" sldId="262"/>
            <ac:spMk id="3" creationId="{050A4A0A-E101-DD71-3447-A6DCC4231FC9}"/>
          </ac:spMkLst>
        </pc:spChg>
      </pc:sldChg>
      <pc:sldChg chg="addSp delSp modSp mod modClrScheme chgLayout">
        <pc:chgData name="ankit chhikara" userId="474fdf2c2fa12f48" providerId="LiveId" clId="{6812FB54-F107-46F8-96B3-8D231DD0564A}" dt="2022-09-11T12:27:58.402" v="2411" actId="313"/>
        <pc:sldMkLst>
          <pc:docMk/>
          <pc:sldMk cId="3499748120" sldId="263"/>
        </pc:sldMkLst>
        <pc:spChg chg="mod ord">
          <ac:chgData name="ankit chhikara" userId="474fdf2c2fa12f48" providerId="LiveId" clId="{6812FB54-F107-46F8-96B3-8D231DD0564A}" dt="2022-09-11T12:09:49.215" v="1988" actId="255"/>
          <ac:spMkLst>
            <pc:docMk/>
            <pc:sldMk cId="3499748120" sldId="263"/>
            <ac:spMk id="2" creationId="{41C5F617-66C7-B23F-81EA-75D13A859CF3}"/>
          </ac:spMkLst>
        </pc:spChg>
        <pc:spChg chg="add mod ord">
          <ac:chgData name="ankit chhikara" userId="474fdf2c2fa12f48" providerId="LiveId" clId="{6812FB54-F107-46F8-96B3-8D231DD0564A}" dt="2022-09-11T12:27:58.402" v="2411" actId="313"/>
          <ac:spMkLst>
            <pc:docMk/>
            <pc:sldMk cId="3499748120" sldId="263"/>
            <ac:spMk id="3" creationId="{3BE7CFE5-17EA-1C6C-69CE-1014FBB02616}"/>
          </ac:spMkLst>
        </pc:spChg>
        <pc:graphicFrameChg chg="add del mod">
          <ac:chgData name="ankit chhikara" userId="474fdf2c2fa12f48" providerId="LiveId" clId="{6812FB54-F107-46F8-96B3-8D231DD0564A}" dt="2022-09-11T12:11:40.242" v="2066"/>
          <ac:graphicFrameMkLst>
            <pc:docMk/>
            <pc:sldMk cId="3499748120" sldId="263"/>
            <ac:graphicFrameMk id="5" creationId="{5639F851-F519-2D60-61A5-8C4DC9475866}"/>
          </ac:graphicFrameMkLst>
        </pc:graphicFrameChg>
        <pc:graphicFrameChg chg="add del mod">
          <ac:chgData name="ankit chhikara" userId="474fdf2c2fa12f48" providerId="LiveId" clId="{6812FB54-F107-46F8-96B3-8D231DD0564A}" dt="2022-09-11T12:15:54.708" v="2260"/>
          <ac:graphicFrameMkLst>
            <pc:docMk/>
            <pc:sldMk cId="3499748120" sldId="263"/>
            <ac:graphicFrameMk id="6" creationId="{237717AA-510A-49F6-561E-CB2389AEE248}"/>
          </ac:graphicFrameMkLst>
        </pc:graphicFrameChg>
        <pc:graphicFrameChg chg="add del mod">
          <ac:chgData name="ankit chhikara" userId="474fdf2c2fa12f48" providerId="LiveId" clId="{6812FB54-F107-46F8-96B3-8D231DD0564A}" dt="2022-09-11T12:16:46.174" v="2283"/>
          <ac:graphicFrameMkLst>
            <pc:docMk/>
            <pc:sldMk cId="3499748120" sldId="263"/>
            <ac:graphicFrameMk id="7" creationId="{3E32EEB0-C152-E43D-F91F-FF897B2CC053}"/>
          </ac:graphicFrameMkLst>
        </pc:graphicFrameChg>
      </pc:sldChg>
      <pc:sldChg chg="addSp modSp mod modClrScheme chgLayout">
        <pc:chgData name="ankit chhikara" userId="474fdf2c2fa12f48" providerId="LiveId" clId="{6812FB54-F107-46F8-96B3-8D231DD0564A}" dt="2022-09-11T12:50:10.506" v="2805" actId="20577"/>
        <pc:sldMkLst>
          <pc:docMk/>
          <pc:sldMk cId="1149671467" sldId="264"/>
        </pc:sldMkLst>
        <pc:spChg chg="mod ord">
          <ac:chgData name="ankit chhikara" userId="474fdf2c2fa12f48" providerId="LiveId" clId="{6812FB54-F107-46F8-96B3-8D231DD0564A}" dt="2022-09-11T12:31:46.935" v="2419" actId="255"/>
          <ac:spMkLst>
            <pc:docMk/>
            <pc:sldMk cId="1149671467" sldId="264"/>
            <ac:spMk id="2" creationId="{41C5F617-66C7-B23F-81EA-75D13A859CF3}"/>
          </ac:spMkLst>
        </pc:spChg>
        <pc:spChg chg="add mod ord">
          <ac:chgData name="ankit chhikara" userId="474fdf2c2fa12f48" providerId="LiveId" clId="{6812FB54-F107-46F8-96B3-8D231DD0564A}" dt="2022-09-11T12:50:10.506" v="2805" actId="20577"/>
          <ac:spMkLst>
            <pc:docMk/>
            <pc:sldMk cId="1149671467" sldId="264"/>
            <ac:spMk id="3" creationId="{5C8C2848-0845-FF95-8448-CE0EC252EB00}"/>
          </ac:spMkLst>
        </pc:spChg>
      </pc:sldChg>
      <pc:sldChg chg="addSp modSp mod modClrScheme chgLayout">
        <pc:chgData name="ankit chhikara" userId="474fdf2c2fa12f48" providerId="LiveId" clId="{6812FB54-F107-46F8-96B3-8D231DD0564A}" dt="2022-09-11T14:16:31.218" v="3386" actId="20577"/>
        <pc:sldMkLst>
          <pc:docMk/>
          <pc:sldMk cId="61750788" sldId="265"/>
        </pc:sldMkLst>
        <pc:spChg chg="mod ord">
          <ac:chgData name="ankit chhikara" userId="474fdf2c2fa12f48" providerId="LiveId" clId="{6812FB54-F107-46F8-96B3-8D231DD0564A}" dt="2022-09-11T12:57:51.200" v="2852" actId="20577"/>
          <ac:spMkLst>
            <pc:docMk/>
            <pc:sldMk cId="61750788" sldId="265"/>
            <ac:spMk id="2" creationId="{41C5F617-66C7-B23F-81EA-75D13A859CF3}"/>
          </ac:spMkLst>
        </pc:spChg>
        <pc:spChg chg="add mod ord">
          <ac:chgData name="ankit chhikara" userId="474fdf2c2fa12f48" providerId="LiveId" clId="{6812FB54-F107-46F8-96B3-8D231DD0564A}" dt="2022-09-11T14:16:31.218" v="3386" actId="20577"/>
          <ac:spMkLst>
            <pc:docMk/>
            <pc:sldMk cId="61750788" sldId="265"/>
            <ac:spMk id="3" creationId="{96D0BF0E-FBCD-A5F7-032E-92CBEE9CE934}"/>
          </ac:spMkLst>
        </pc:spChg>
      </pc:sldChg>
      <pc:sldChg chg="addSp delSp modSp new mod setBg chgLayout">
        <pc:chgData name="ankit chhikara" userId="474fdf2c2fa12f48" providerId="LiveId" clId="{6812FB54-F107-46F8-96B3-8D231DD0564A}" dt="2022-09-11T14:27:47.095" v="3811" actId="20577"/>
        <pc:sldMkLst>
          <pc:docMk/>
          <pc:sldMk cId="4261447856" sldId="266"/>
        </pc:sldMkLst>
        <pc:spChg chg="mod ord">
          <ac:chgData name="ankit chhikara" userId="474fdf2c2fa12f48" providerId="LiveId" clId="{6812FB54-F107-46F8-96B3-8D231DD0564A}" dt="2022-09-11T14:17:09.463" v="3399"/>
          <ac:spMkLst>
            <pc:docMk/>
            <pc:sldMk cId="4261447856" sldId="266"/>
            <ac:spMk id="2" creationId="{126AD2B7-EE4E-C70F-CF98-3ACCF8904B77}"/>
          </ac:spMkLst>
        </pc:spChg>
        <pc:spChg chg="del">
          <ac:chgData name="ankit chhikara" userId="474fdf2c2fa12f48" providerId="LiveId" clId="{6812FB54-F107-46F8-96B3-8D231DD0564A}" dt="2022-09-11T14:09:19.848" v="3286" actId="700"/>
          <ac:spMkLst>
            <pc:docMk/>
            <pc:sldMk cId="4261447856" sldId="266"/>
            <ac:spMk id="3" creationId="{CA84AD5F-0771-BDBF-3970-5E7A59716995}"/>
          </ac:spMkLst>
        </pc:spChg>
        <pc:spChg chg="add mod">
          <ac:chgData name="ankit chhikara" userId="474fdf2c2fa12f48" providerId="LiveId" clId="{6812FB54-F107-46F8-96B3-8D231DD0564A}" dt="2022-09-11T14:07:03.765" v="3276"/>
          <ac:spMkLst>
            <pc:docMk/>
            <pc:sldMk cId="4261447856" sldId="266"/>
            <ac:spMk id="4" creationId="{44FC6D63-9251-460D-E59F-D205EAF474C6}"/>
          </ac:spMkLst>
        </pc:spChg>
        <pc:spChg chg="add mod ord">
          <ac:chgData name="ankit chhikara" userId="474fdf2c2fa12f48" providerId="LiveId" clId="{6812FB54-F107-46F8-96B3-8D231DD0564A}" dt="2022-09-11T14:27:47.095" v="3811" actId="20577"/>
          <ac:spMkLst>
            <pc:docMk/>
            <pc:sldMk cId="4261447856" sldId="266"/>
            <ac:spMk id="5" creationId="{997E35E1-DE4A-D90B-150D-551EC6862878}"/>
          </ac:spMkLst>
        </pc:spChg>
      </pc:sldChg>
      <pc:sldChg chg="modSp new mod setBg">
        <pc:chgData name="ankit chhikara" userId="474fdf2c2fa12f48" providerId="LiveId" clId="{6812FB54-F107-46F8-96B3-8D231DD0564A}" dt="2022-09-11T14:58:01.196" v="4095" actId="20577"/>
        <pc:sldMkLst>
          <pc:docMk/>
          <pc:sldMk cId="3570054703" sldId="267"/>
        </pc:sldMkLst>
        <pc:spChg chg="mod">
          <ac:chgData name="ankit chhikara" userId="474fdf2c2fa12f48" providerId="LiveId" clId="{6812FB54-F107-46F8-96B3-8D231DD0564A}" dt="2022-09-11T14:37:42.408" v="3837"/>
          <ac:spMkLst>
            <pc:docMk/>
            <pc:sldMk cId="3570054703" sldId="267"/>
            <ac:spMk id="2" creationId="{2A04FDAB-C810-F85C-4086-88BD13AAE7D4}"/>
          </ac:spMkLst>
        </pc:spChg>
        <pc:spChg chg="mod">
          <ac:chgData name="ankit chhikara" userId="474fdf2c2fa12f48" providerId="LiveId" clId="{6812FB54-F107-46F8-96B3-8D231DD0564A}" dt="2022-09-11T14:58:01.196" v="4095" actId="20577"/>
          <ac:spMkLst>
            <pc:docMk/>
            <pc:sldMk cId="3570054703" sldId="267"/>
            <ac:spMk id="3" creationId="{B3079A76-688A-4CD1-B31B-D8894DDBE762}"/>
          </ac:spMkLst>
        </pc:spChg>
      </pc:sldChg>
      <pc:sldChg chg="modSp new mod setBg">
        <pc:chgData name="ankit chhikara" userId="474fdf2c2fa12f48" providerId="LiveId" clId="{6812FB54-F107-46F8-96B3-8D231DD0564A}" dt="2022-09-11T15:15:33.667" v="4304" actId="20577"/>
        <pc:sldMkLst>
          <pc:docMk/>
          <pc:sldMk cId="1648751960" sldId="268"/>
        </pc:sldMkLst>
        <pc:spChg chg="mod">
          <ac:chgData name="ankit chhikara" userId="474fdf2c2fa12f48" providerId="LiveId" clId="{6812FB54-F107-46F8-96B3-8D231DD0564A}" dt="2022-09-11T15:00:16.616" v="4152" actId="20577"/>
          <ac:spMkLst>
            <pc:docMk/>
            <pc:sldMk cId="1648751960" sldId="268"/>
            <ac:spMk id="2" creationId="{630A00A3-F543-046D-0CEC-98434E460197}"/>
          </ac:spMkLst>
        </pc:spChg>
        <pc:spChg chg="mod">
          <ac:chgData name="ankit chhikara" userId="474fdf2c2fa12f48" providerId="LiveId" clId="{6812FB54-F107-46F8-96B3-8D231DD0564A}" dt="2022-09-11T15:15:33.667" v="4304" actId="20577"/>
          <ac:spMkLst>
            <pc:docMk/>
            <pc:sldMk cId="1648751960" sldId="268"/>
            <ac:spMk id="3" creationId="{2B6B050E-E5B2-282A-8336-97EC28AAD381}"/>
          </ac:spMkLst>
        </pc:spChg>
      </pc:sldChg>
      <pc:sldChg chg="addSp delSp modSp new mod modClrScheme chgLayout">
        <pc:chgData name="ankit chhikara" userId="474fdf2c2fa12f48" providerId="LiveId" clId="{6812FB54-F107-46F8-96B3-8D231DD0564A}" dt="2022-09-11T15:11:54.026" v="4220" actId="207"/>
        <pc:sldMkLst>
          <pc:docMk/>
          <pc:sldMk cId="3901727663" sldId="269"/>
        </pc:sldMkLst>
        <pc:spChg chg="del mod ord">
          <ac:chgData name="ankit chhikara" userId="474fdf2c2fa12f48" providerId="LiveId" clId="{6812FB54-F107-46F8-96B3-8D231DD0564A}" dt="2022-09-11T15:10:47.216" v="4200" actId="700"/>
          <ac:spMkLst>
            <pc:docMk/>
            <pc:sldMk cId="3901727663" sldId="269"/>
            <ac:spMk id="2" creationId="{39F91053-85BE-3391-EF94-F8EFE8FBC57E}"/>
          </ac:spMkLst>
        </pc:spChg>
        <pc:spChg chg="del">
          <ac:chgData name="ankit chhikara" userId="474fdf2c2fa12f48" providerId="LiveId" clId="{6812FB54-F107-46F8-96B3-8D231DD0564A}" dt="2022-09-11T15:10:47.216" v="4200" actId="700"/>
          <ac:spMkLst>
            <pc:docMk/>
            <pc:sldMk cId="3901727663" sldId="269"/>
            <ac:spMk id="3" creationId="{DC9D07DF-8DEF-D363-2C9D-8862EC362E5D}"/>
          </ac:spMkLst>
        </pc:spChg>
        <pc:spChg chg="add mod ord">
          <ac:chgData name="ankit chhikara" userId="474fdf2c2fa12f48" providerId="LiveId" clId="{6812FB54-F107-46F8-96B3-8D231DD0564A}" dt="2022-09-11T15:11:54.026" v="4220" actId="207"/>
          <ac:spMkLst>
            <pc:docMk/>
            <pc:sldMk cId="3901727663" sldId="269"/>
            <ac:spMk id="4" creationId="{6FE57DD7-C360-94A7-D2D0-51341C378A6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4281dcfacbb09e62/Documents/masai%20assignment/Masai%20Capstone%20Project%201/Apurba_Goswami_Project/DashboardProj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4281dcfacbb09e62/Documents/masai%20assignment/Masai%20Capstone%20Project%201/Apurba_Goswami_Project/DashboardProje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4281dcfacbb09e62/Documents/masai%20assignment/Masai%20Capstone%20Project%201/Apurba_Goswami_Project/DashboardProjec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4281dcfacbb09e62/Documents/masai%20assignment/Masai%20Capstone%20Project%201/Apurba_Goswami_Project/DashboardProjec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4281dcfacbb09e62/Documents/masai%20assignment/Masai%20Capstone%20Project%201/Apurba_Goswami_Project/DashboardProjec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4281dcfacbb09e62/Documents/masai%20assignment/Masai%20Capstone%20Project%201/Apurba_Goswami_Project/DashboardProject.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https://d.docs.live.net/4281dcfacbb09e62/Documents/masai%20assignment/Masai%20Capstone%20Project%201/Apurba_Goswami_Project/DashboardProject.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4281dcfacbb09e62/Documents/masai%20assignment/Masai%20Capstone%20Project%201/Apurba_Goswami_Project/DashboardProject.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https://d.docs.live.net/4281dcfacbb09e62/Documents/masai%20assignment/Masai%20Capstone%20Project%201/Apurba_Goswami_Project/DashboardProject.xlsx" TargetMode="External"/><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281dcfacbb09e62/Documents/masai%20assignment/Masai%20Capstone%20Project%201/Apurba_Goswami_Project/Dashboard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4281dcfacbb09e62/Documents/masai%20assignment/Masai%20Capstone%20Project%201/Apurba_Goswami_Project/Dashboard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4281dcfacbb09e62/Documents/masai%20assignment/Masai%20Capstone%20Project%201/Apurba_Goswami_Project/Dashboard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4281dcfacbb09e62/Documents/masai%20assignment/Masai%20Capstone%20Project%201/Apurba_Goswami_Project/Dashboard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4281dcfacbb09e62/Documents/masai%20assignment/Masai%20Capstone%20Project%201/Apurba_Goswami_Project/Dashboard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4281dcfacbb09e62/Documents/masai%20assignment/Masai%20Capstone%20Project%201/Apurba_Goswami_Project/Dashboard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4281dcfacbb09e62/Documents/masai%20assignment/Masai%20Capstone%20Project%201/Apurba_Goswami_Project/Dashboard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4281dcfacbb09e62/Documents/masai%20assignment/Masai%20Capstone%20Project%201/Apurba_Goswami_Project/Dashboard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8"/>
    </mc:Choice>
    <mc:Fallback>
      <c:style val="8"/>
    </mc:Fallback>
  </mc:AlternateContent>
  <c:pivotSource>
    <c:name>[DashboardProject.xlsx]Q1!PivotTable30</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ACQUIRERS</a:t>
            </a:r>
            <a:br>
              <a:rPr lang="en-US"/>
            </a:br>
            <a:r>
              <a:rPr lang="en-US"/>
              <a:t>IPO or NOT</a:t>
            </a:r>
          </a:p>
        </c:rich>
      </c:tx>
      <c:layout>
        <c:manualLayout>
          <c:xMode val="edge"/>
          <c:yMode val="edge"/>
          <c:x val="0.36283436213991765"/>
          <c:y val="6.6682090535495814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'Q1'!$H$2</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Pt>
            <c:idx val="0"/>
            <c:invertIfNegative val="0"/>
            <c:bubble3D val="0"/>
            <c:extLst>
              <c:ext xmlns:c16="http://schemas.microsoft.com/office/drawing/2014/chart" uri="{C3380CC4-5D6E-409C-BE32-E72D297353CC}">
                <c16:uniqueId val="{00000000-9807-474F-AC7F-517A45A4697C}"/>
              </c:ext>
            </c:extLst>
          </c:dPt>
          <c:dPt>
            <c:idx val="1"/>
            <c:invertIfNegative val="0"/>
            <c:bubble3D val="0"/>
            <c:extLst>
              <c:ext xmlns:c16="http://schemas.microsoft.com/office/drawing/2014/chart" uri="{C3380CC4-5D6E-409C-BE32-E72D297353CC}">
                <c16:uniqueId val="{00000001-9807-474F-AC7F-517A45A4697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'Q1'!$G$3:$G$4</c:f>
              <c:strCache>
                <c:ptCount val="2"/>
                <c:pt idx="0">
                  <c:v>NO</c:v>
                </c:pt>
                <c:pt idx="1">
                  <c:v>YES</c:v>
                </c:pt>
              </c:strCache>
            </c:strRef>
          </c:cat>
          <c:val>
            <c:numRef>
              <c:f>'Q1'!$H$3:$H$4</c:f>
              <c:numCache>
                <c:formatCode>General</c:formatCode>
                <c:ptCount val="2"/>
                <c:pt idx="0">
                  <c:v>50</c:v>
                </c:pt>
                <c:pt idx="1">
                  <c:v>20</c:v>
                </c:pt>
              </c:numCache>
            </c:numRef>
          </c:val>
          <c:extLst>
            <c:ext xmlns:c16="http://schemas.microsoft.com/office/drawing/2014/chart" uri="{C3380CC4-5D6E-409C-BE32-E72D297353CC}">
              <c16:uniqueId val="{00000002-9807-474F-AC7F-517A45A4697C}"/>
            </c:ext>
          </c:extLst>
        </c:ser>
        <c:dLbls>
          <c:showLegendKey val="0"/>
          <c:showVal val="1"/>
          <c:showCatName val="0"/>
          <c:showSerName val="0"/>
          <c:showPercent val="0"/>
          <c:showBubbleSize val="0"/>
        </c:dLbls>
        <c:gapWidth val="150"/>
        <c:shape val="box"/>
        <c:axId val="745904895"/>
        <c:axId val="745919455"/>
        <c:axId val="0"/>
      </c:bar3DChart>
      <c:catAx>
        <c:axId val="7459048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45919455"/>
        <c:crosses val="autoZero"/>
        <c:auto val="1"/>
        <c:lblAlgn val="ctr"/>
        <c:lblOffset val="100"/>
        <c:noMultiLvlLbl val="0"/>
      </c:catAx>
      <c:valAx>
        <c:axId val="745919455"/>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459048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[DashboardProject.xlsx]Q6.2!PivotTable13</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Acquiree's  Directors From Diff. Instititutes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'Q6.2'!$F$2</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'Q6.2'!$E$3:$E$33</c:f>
              <c:strCache>
                <c:ptCount val="31"/>
                <c:pt idx="0">
                  <c:v>Stanford University</c:v>
                </c:pt>
                <c:pt idx="1">
                  <c:v>Macomb Community College</c:v>
                </c:pt>
                <c:pt idx="2">
                  <c:v>University of Florence</c:v>
                </c:pt>
                <c:pt idx="3">
                  <c:v>University of Rennes 1</c:v>
                </c:pt>
                <c:pt idx="4">
                  <c:v>Cornell University</c:v>
                </c:pt>
                <c:pt idx="5">
                  <c:v>Delft University of Technology</c:v>
                </c:pt>
                <c:pt idx="6">
                  <c:v>Texas A&amp;M University</c:v>
                </c:pt>
                <c:pt idx="7">
                  <c:v>LUISS Guido Carli University</c:v>
                </c:pt>
                <c:pt idx="8">
                  <c:v>University of Illinois at Urbana-Champaign (UIUC)</c:v>
                </c:pt>
                <c:pt idx="9">
                  <c:v>University of North Carolina at Chapel Hill</c:v>
                </c:pt>
                <c:pt idx="10">
                  <c:v>University of North Texas</c:v>
                </c:pt>
                <c:pt idx="11">
                  <c:v>University of Nottingham</c:v>
                </c:pt>
                <c:pt idx="12">
                  <c:v>Wharton School of the University of Pennsylvania</c:v>
                </c:pt>
                <c:pt idx="13">
                  <c:v>Birkbeck, University of London</c:v>
                </c:pt>
                <c:pt idx="14">
                  <c:v>University of Sydney</c:v>
                </c:pt>
                <c:pt idx="15">
                  <c:v>Northwestern University</c:v>
                </c:pt>
                <c:pt idx="16">
                  <c:v>Emory University</c:v>
                </c:pt>
                <c:pt idx="17">
                  <c:v>Gordon College</c:v>
                </c:pt>
                <c:pt idx="18">
                  <c:v>National Institute of Technology Rourkela</c:v>
                </c:pt>
                <c:pt idx="19">
                  <c:v>Rajasthan Technical University</c:v>
                </c:pt>
                <c:pt idx="20">
                  <c:v>University of Warsaw</c:v>
                </c:pt>
                <c:pt idx="21">
                  <c:v>St. Thomas University School of Law</c:v>
                </c:pt>
                <c:pt idx="22">
                  <c:v>MIT - Sloan School of Management</c:v>
                </c:pt>
                <c:pt idx="23">
                  <c:v>Hebrew University of Jerusalem</c:v>
                </c:pt>
                <c:pt idx="24">
                  <c:v>Northern Arizona University</c:v>
                </c:pt>
                <c:pt idx="25">
                  <c:v>Loyola Law School</c:v>
                </c:pt>
                <c:pt idx="26">
                  <c:v>Arizona State University</c:v>
                </c:pt>
                <c:pt idx="27">
                  <c:v>University of Arizona</c:v>
                </c:pt>
                <c:pt idx="28">
                  <c:v>Queens College</c:v>
                </c:pt>
                <c:pt idx="29">
                  <c:v>Drexel University</c:v>
                </c:pt>
                <c:pt idx="30">
                  <c:v>Purdue University</c:v>
                </c:pt>
              </c:strCache>
            </c:strRef>
          </c:cat>
          <c:val>
            <c:numRef>
              <c:f>'Q6.2'!$F$3:$F$33</c:f>
              <c:numCache>
                <c:formatCode>General</c:formatCode>
                <c:ptCount val="31"/>
                <c:pt idx="0">
                  <c:v>4</c:v>
                </c:pt>
                <c:pt idx="1">
                  <c:v>3</c:v>
                </c:pt>
                <c:pt idx="2">
                  <c:v>2</c:v>
                </c:pt>
                <c:pt idx="3">
                  <c:v>2</c:v>
                </c:pt>
                <c:pt idx="4">
                  <c:v>2</c:v>
                </c:pt>
                <c:pt idx="5">
                  <c:v>2</c:v>
                </c:pt>
                <c:pt idx="6">
                  <c:v>2</c:v>
                </c:pt>
                <c:pt idx="7">
                  <c:v>2</c:v>
                </c:pt>
                <c:pt idx="8">
                  <c:v>2</c:v>
                </c:pt>
                <c:pt idx="9">
                  <c:v>2</c:v>
                </c:pt>
                <c:pt idx="10">
                  <c:v>2</c:v>
                </c:pt>
                <c:pt idx="11">
                  <c:v>2</c:v>
                </c:pt>
                <c:pt idx="12">
                  <c:v>2</c:v>
                </c:pt>
                <c:pt idx="13">
                  <c:v>2</c:v>
                </c:pt>
                <c:pt idx="14">
                  <c:v>2</c:v>
                </c:pt>
                <c:pt idx="15">
                  <c:v>2</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numCache>
            </c:numRef>
          </c:val>
          <c:extLst>
            <c:ext xmlns:c16="http://schemas.microsoft.com/office/drawing/2014/chart" uri="{C3380CC4-5D6E-409C-BE32-E72D297353CC}">
              <c16:uniqueId val="{00000000-4DA3-4DF4-96F7-C72AD4E906CC}"/>
            </c:ext>
          </c:extLst>
        </c:ser>
        <c:dLbls>
          <c:showLegendKey val="0"/>
          <c:showVal val="1"/>
          <c:showCatName val="0"/>
          <c:showSerName val="0"/>
          <c:showPercent val="0"/>
          <c:showBubbleSize val="0"/>
        </c:dLbls>
        <c:gapWidth val="150"/>
        <c:shape val="box"/>
        <c:axId val="967806367"/>
        <c:axId val="967806783"/>
        <c:axId val="0"/>
      </c:bar3DChart>
      <c:catAx>
        <c:axId val="96780636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67806783"/>
        <c:crosses val="autoZero"/>
        <c:auto val="1"/>
        <c:lblAlgn val="ctr"/>
        <c:lblOffset val="100"/>
        <c:noMultiLvlLbl val="0"/>
      </c:catAx>
      <c:valAx>
        <c:axId val="967806783"/>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678063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[DashboardProject.xlsx]Q6.1!PivotTable10</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Acquirers Directors of DIFF. Degrees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'Q6.1'!$C$30</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'Q6.1'!$B$31:$B$48</c:f>
              <c:strCache>
                <c:ptCount val="18"/>
                <c:pt idx="0">
                  <c:v>MBA</c:v>
                </c:pt>
                <c:pt idx="1">
                  <c:v>unknown</c:v>
                </c:pt>
                <c:pt idx="2">
                  <c:v>PhD</c:v>
                </c:pt>
                <c:pt idx="3">
                  <c:v>BS</c:v>
                </c:pt>
                <c:pt idx="4">
                  <c:v>BA</c:v>
                </c:pt>
                <c:pt idx="5">
                  <c:v>BBA</c:v>
                </c:pt>
                <c:pt idx="6">
                  <c:v>Post-Doc</c:v>
                </c:pt>
                <c:pt idx="7">
                  <c:v>Ph.D</c:v>
                </c:pt>
                <c:pt idx="8">
                  <c:v>Double BS</c:v>
                </c:pt>
                <c:pt idx="9">
                  <c:v>Master</c:v>
                </c:pt>
                <c:pt idx="10">
                  <c:v>EdS</c:v>
                </c:pt>
                <c:pt idx="11">
                  <c:v>MSc</c:v>
                </c:pt>
                <c:pt idx="12">
                  <c:v>Bachelor of Economics</c:v>
                </c:pt>
                <c:pt idx="13">
                  <c:v>Bachelor</c:v>
                </c:pt>
                <c:pt idx="14">
                  <c:v>Laurea</c:v>
                </c:pt>
                <c:pt idx="15">
                  <c:v>Doctor</c:v>
                </c:pt>
                <c:pt idx="16">
                  <c:v>M.A.</c:v>
                </c:pt>
                <c:pt idx="17">
                  <c:v>JD</c:v>
                </c:pt>
              </c:strCache>
            </c:strRef>
          </c:cat>
          <c:val>
            <c:numRef>
              <c:f>'Q6.1'!$C$31:$C$48</c:f>
              <c:numCache>
                <c:formatCode>General</c:formatCode>
                <c:ptCount val="18"/>
                <c:pt idx="0">
                  <c:v>3</c:v>
                </c:pt>
                <c:pt idx="1">
                  <c:v>2</c:v>
                </c:pt>
                <c:pt idx="2">
                  <c:v>2</c:v>
                </c:pt>
                <c:pt idx="3">
                  <c:v>2</c:v>
                </c:pt>
                <c:pt idx="4">
                  <c:v>2</c:v>
                </c:pt>
                <c:pt idx="5">
                  <c:v>1</c:v>
                </c:pt>
                <c:pt idx="6">
                  <c:v>1</c:v>
                </c:pt>
                <c:pt idx="7">
                  <c:v>1</c:v>
                </c:pt>
                <c:pt idx="8">
                  <c:v>1</c:v>
                </c:pt>
                <c:pt idx="9">
                  <c:v>1</c:v>
                </c:pt>
                <c:pt idx="10">
                  <c:v>1</c:v>
                </c:pt>
                <c:pt idx="11">
                  <c:v>1</c:v>
                </c:pt>
                <c:pt idx="12">
                  <c:v>1</c:v>
                </c:pt>
                <c:pt idx="13">
                  <c:v>1</c:v>
                </c:pt>
                <c:pt idx="14">
                  <c:v>1</c:v>
                </c:pt>
                <c:pt idx="15">
                  <c:v>1</c:v>
                </c:pt>
                <c:pt idx="16">
                  <c:v>1</c:v>
                </c:pt>
                <c:pt idx="17">
                  <c:v>1</c:v>
                </c:pt>
              </c:numCache>
            </c:numRef>
          </c:val>
          <c:extLst>
            <c:ext xmlns:c16="http://schemas.microsoft.com/office/drawing/2014/chart" uri="{C3380CC4-5D6E-409C-BE32-E72D297353CC}">
              <c16:uniqueId val="{00000000-4EAC-4587-8DBC-EB05CDA8E89A}"/>
            </c:ext>
          </c:extLst>
        </c:ser>
        <c:dLbls>
          <c:showLegendKey val="0"/>
          <c:showVal val="1"/>
          <c:showCatName val="0"/>
          <c:showSerName val="0"/>
          <c:showPercent val="0"/>
          <c:showBubbleSize val="0"/>
        </c:dLbls>
        <c:gapWidth val="150"/>
        <c:shape val="box"/>
        <c:axId val="1029596943"/>
        <c:axId val="1029572815"/>
        <c:axId val="0"/>
      </c:bar3DChart>
      <c:catAx>
        <c:axId val="102959694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29572815"/>
        <c:crosses val="autoZero"/>
        <c:auto val="1"/>
        <c:lblAlgn val="ctr"/>
        <c:lblOffset val="100"/>
        <c:noMultiLvlLbl val="0"/>
      </c:catAx>
      <c:valAx>
        <c:axId val="1029572815"/>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295969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[DashboardProject.xlsx]Q6.2!PivotTable14</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Acquiree's Directors of DIFF. Degrees</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'Q6.2'!$F$39</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'Q6.2'!$E$40:$E$62</c:f>
              <c:strCache>
                <c:ptCount val="23"/>
                <c:pt idx="0">
                  <c:v>MBA</c:v>
                </c:pt>
                <c:pt idx="1">
                  <c:v>unknown</c:v>
                </c:pt>
                <c:pt idx="2">
                  <c:v>PhD</c:v>
                </c:pt>
                <c:pt idx="3">
                  <c:v>Bachelor of Economics</c:v>
                </c:pt>
                <c:pt idx="4">
                  <c:v>Bachelor</c:v>
                </c:pt>
                <c:pt idx="5">
                  <c:v>Master's degree</c:v>
                </c:pt>
                <c:pt idx="6">
                  <c:v>BS</c:v>
                </c:pt>
                <c:pt idx="7">
                  <c:v>BE</c:v>
                </c:pt>
                <c:pt idx="8">
                  <c:v>MS</c:v>
                </c:pt>
                <c:pt idx="9">
                  <c:v>PhD.</c:v>
                </c:pt>
                <c:pt idx="10">
                  <c:v>Master of Science (MSc)</c:v>
                </c:pt>
                <c:pt idx="11">
                  <c:v>Laurea</c:v>
                </c:pt>
                <c:pt idx="12">
                  <c:v>LLB</c:v>
                </c:pt>
                <c:pt idx="13">
                  <c:v>BBA</c:v>
                </c:pt>
                <c:pt idx="14">
                  <c:v>Juris Doctorate</c:v>
                </c:pt>
                <c:pt idx="15">
                  <c:v>M.A</c:v>
                </c:pt>
                <c:pt idx="16">
                  <c:v>M.Sc.</c:v>
                </c:pt>
                <c:pt idx="17">
                  <c:v>MSc</c:v>
                </c:pt>
                <c:pt idx="18">
                  <c:v>Bachelor Degree</c:v>
                </c:pt>
                <c:pt idx="19">
                  <c:v>B.A. Economics</c:v>
                </c:pt>
                <c:pt idx="20">
                  <c:v>B.Tech</c:v>
                </c:pt>
                <c:pt idx="21">
                  <c:v>M.A.</c:v>
                </c:pt>
                <c:pt idx="22">
                  <c:v>Doctor of law</c:v>
                </c:pt>
              </c:strCache>
            </c:strRef>
          </c:cat>
          <c:val>
            <c:numRef>
              <c:f>'Q6.2'!$F$40:$F$62</c:f>
              <c:numCache>
                <c:formatCode>General</c:formatCode>
                <c:ptCount val="23"/>
                <c:pt idx="0">
                  <c:v>10</c:v>
                </c:pt>
                <c:pt idx="1">
                  <c:v>6</c:v>
                </c:pt>
                <c:pt idx="2">
                  <c:v>4</c:v>
                </c:pt>
                <c:pt idx="3">
                  <c:v>2</c:v>
                </c:pt>
                <c:pt idx="4">
                  <c:v>2</c:v>
                </c:pt>
                <c:pt idx="5">
                  <c:v>2</c:v>
                </c:pt>
                <c:pt idx="6">
                  <c:v>2</c:v>
                </c:pt>
                <c:pt idx="7">
                  <c:v>2</c:v>
                </c:pt>
                <c:pt idx="8">
                  <c:v>2</c:v>
                </c:pt>
                <c:pt idx="9">
                  <c:v>2</c:v>
                </c:pt>
                <c:pt idx="10">
                  <c:v>2</c:v>
                </c:pt>
                <c:pt idx="11">
                  <c:v>2</c:v>
                </c:pt>
                <c:pt idx="12">
                  <c:v>2</c:v>
                </c:pt>
                <c:pt idx="13">
                  <c:v>1</c:v>
                </c:pt>
                <c:pt idx="14">
                  <c:v>1</c:v>
                </c:pt>
                <c:pt idx="15">
                  <c:v>1</c:v>
                </c:pt>
                <c:pt idx="16">
                  <c:v>1</c:v>
                </c:pt>
                <c:pt idx="17">
                  <c:v>1</c:v>
                </c:pt>
                <c:pt idx="18">
                  <c:v>1</c:v>
                </c:pt>
                <c:pt idx="19">
                  <c:v>1</c:v>
                </c:pt>
                <c:pt idx="20">
                  <c:v>1</c:v>
                </c:pt>
                <c:pt idx="21">
                  <c:v>1</c:v>
                </c:pt>
                <c:pt idx="22">
                  <c:v>1</c:v>
                </c:pt>
              </c:numCache>
            </c:numRef>
          </c:val>
          <c:extLst>
            <c:ext xmlns:c16="http://schemas.microsoft.com/office/drawing/2014/chart" uri="{C3380CC4-5D6E-409C-BE32-E72D297353CC}">
              <c16:uniqueId val="{00000000-521A-406A-9326-6B3B1D55516F}"/>
            </c:ext>
          </c:extLst>
        </c:ser>
        <c:dLbls>
          <c:showLegendKey val="0"/>
          <c:showVal val="1"/>
          <c:showCatName val="0"/>
          <c:showSerName val="0"/>
          <c:showPercent val="0"/>
          <c:showBubbleSize val="0"/>
        </c:dLbls>
        <c:gapWidth val="150"/>
        <c:shape val="box"/>
        <c:axId val="427034399"/>
        <c:axId val="427035231"/>
        <c:axId val="0"/>
      </c:bar3DChart>
      <c:catAx>
        <c:axId val="42703439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7035231"/>
        <c:crosses val="autoZero"/>
        <c:auto val="1"/>
        <c:lblAlgn val="ctr"/>
        <c:lblOffset val="100"/>
        <c:noMultiLvlLbl val="0"/>
      </c:catAx>
      <c:valAx>
        <c:axId val="427035231"/>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70343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[DashboardProject.xlsx]Q7!PivotTable16</c:name>
    <c:fmtId val="-1"/>
  </c:pivotSource>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IN"/>
              <a:t>Acquiree Directors From Same Institute</a:t>
            </a: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spPr>
          <a:solidFill>
            <a:schemeClr val="accent1">
              <a:lumMod val="20000"/>
              <a:lumOff val="80000"/>
            </a:schemeClr>
          </a:solidFill>
          <a:ln>
            <a:noFill/>
          </a:ln>
          <a:effectLst/>
          <a:sp3d/>
        </c:spPr>
        <c:marker>
          <c:symbol val="circle"/>
          <c:size val="5"/>
          <c:spPr>
            <a:solidFill>
              <a:schemeClr val="accent1"/>
            </a:solidFill>
            <a:ln w="22225">
              <a:solidFill>
                <a:schemeClr val="lt1"/>
              </a:solidFill>
              <a:round/>
            </a:ln>
            <a:effectLst/>
          </c:spPr>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lumMod val="20000"/>
              <a:lumOff val="80000"/>
            </a:schemeClr>
          </a:solidFill>
          <a:ln>
            <a:noFill/>
          </a:ln>
          <a:effectLst/>
          <a:sp3d/>
        </c:spPr>
        <c:marker>
          <c:symbol val="none"/>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lumMod val="20000"/>
              <a:lumOff val="80000"/>
            </a:schemeClr>
          </a:solidFill>
          <a:ln>
            <a:noFill/>
          </a:ln>
          <a:effectLst/>
          <a:sp3d/>
        </c:spPr>
        <c:marker>
          <c:symbol val="none"/>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lumMod val="20000"/>
              <a:lumOff val="80000"/>
            </a:schemeClr>
          </a:solidFill>
          <a:ln>
            <a:noFill/>
          </a:ln>
          <a:effectLst/>
          <a:sp3d/>
        </c:spPr>
        <c:marker>
          <c:symbol val="none"/>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lumMod val="20000"/>
              <a:lumOff val="80000"/>
            </a:schemeClr>
          </a:solidFill>
          <a:ln>
            <a:noFill/>
          </a:ln>
          <a:effectLst/>
          <a:sp3d/>
        </c:spPr>
        <c:marker>
          <c:symbol val="none"/>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0"/>
    </c:view3D>
    <c:floor>
      <c:thickness val="0"/>
      <c:spPr>
        <a:solidFill>
          <a:schemeClr val="accent1">
            <a:alpha val="30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'Q7'!$H$3</c:f>
              <c:strCache>
                <c:ptCount val="1"/>
                <c:pt idx="0">
                  <c:v>Total</c:v>
                </c:pt>
              </c:strCache>
            </c:strRef>
          </c:tx>
          <c:spPr>
            <a:solidFill>
              <a:schemeClr val="accent1">
                <a:lumMod val="20000"/>
                <a:lumOff val="80000"/>
              </a:schemeClr>
            </a:solidFill>
            <a:ln>
              <a:noFill/>
            </a:ln>
            <a:effectLst/>
            <a:sp3d/>
          </c:spPr>
          <c:invertIfNegative val="0"/>
          <c:dLbls>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'Q7'!$G$4:$G$12</c:f>
              <c:strCache>
                <c:ptCount val="9"/>
                <c:pt idx="0">
                  <c:v>MBA</c:v>
                </c:pt>
                <c:pt idx="1">
                  <c:v>MSc</c:v>
                </c:pt>
                <c:pt idx="2">
                  <c:v>PhD</c:v>
                </c:pt>
                <c:pt idx="3">
                  <c:v>BBA</c:v>
                </c:pt>
                <c:pt idx="4">
                  <c:v>M.Sc.</c:v>
                </c:pt>
                <c:pt idx="5">
                  <c:v>Bachelor of Economics</c:v>
                </c:pt>
                <c:pt idx="6">
                  <c:v>Bachelor</c:v>
                </c:pt>
                <c:pt idx="7">
                  <c:v>BS</c:v>
                </c:pt>
                <c:pt idx="8">
                  <c:v>Laurea</c:v>
                </c:pt>
              </c:strCache>
            </c:strRef>
          </c:cat>
          <c:val>
            <c:numRef>
              <c:f>'Q7'!$H$4:$H$12</c:f>
              <c:numCache>
                <c:formatCode>General</c:formatCode>
                <c:ptCount val="9"/>
                <c:pt idx="0">
                  <c:v>3</c:v>
                </c:pt>
                <c:pt idx="1">
                  <c:v>2</c:v>
                </c:pt>
                <c:pt idx="2">
                  <c:v>2</c:v>
                </c:pt>
                <c:pt idx="3">
                  <c:v>1</c:v>
                </c:pt>
                <c:pt idx="4">
                  <c:v>1</c:v>
                </c:pt>
                <c:pt idx="5">
                  <c:v>1</c:v>
                </c:pt>
                <c:pt idx="6">
                  <c:v>1</c:v>
                </c:pt>
                <c:pt idx="7">
                  <c:v>1</c:v>
                </c:pt>
                <c:pt idx="8">
                  <c:v>1</c:v>
                </c:pt>
              </c:numCache>
            </c:numRef>
          </c:val>
          <c:extLst>
            <c:ext xmlns:c16="http://schemas.microsoft.com/office/drawing/2014/chart" uri="{C3380CC4-5D6E-409C-BE32-E72D297353CC}">
              <c16:uniqueId val="{00000000-A5B3-46F2-9963-4639189E7194}"/>
            </c:ext>
          </c:extLst>
        </c:ser>
        <c:dLbls>
          <c:showLegendKey val="0"/>
          <c:showVal val="1"/>
          <c:showCatName val="0"/>
          <c:showSerName val="0"/>
          <c:showPercent val="0"/>
          <c:showBubbleSize val="0"/>
        </c:dLbls>
        <c:gapWidth val="154"/>
        <c:gapDepth val="0"/>
        <c:shape val="box"/>
        <c:axId val="512935343"/>
        <c:axId val="512939919"/>
        <c:axId val="0"/>
      </c:bar3DChart>
      <c:catAx>
        <c:axId val="512935343"/>
        <c:scaling>
          <c:orientation val="minMax"/>
        </c:scaling>
        <c:delete val="0"/>
        <c:axPos val="b"/>
        <c:majorGridlines>
          <c:spPr>
            <a:ln w="9525" cap="flat" cmpd="sng" algn="ctr">
              <a:solidFill>
                <a:schemeClr val="lt1">
                  <a:lumMod val="60000"/>
                  <a:lumOff val="4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all" spc="150" normalizeH="0" baseline="0">
                <a:solidFill>
                  <a:schemeClr val="lt1"/>
                </a:solidFill>
                <a:latin typeface="+mn-lt"/>
                <a:ea typeface="+mn-ea"/>
                <a:cs typeface="+mn-cs"/>
              </a:defRPr>
            </a:pPr>
            <a:endParaRPr lang="en-US"/>
          </a:p>
        </c:txPr>
        <c:crossAx val="512939919"/>
        <c:crosses val="autoZero"/>
        <c:auto val="1"/>
        <c:lblAlgn val="ctr"/>
        <c:lblOffset val="100"/>
        <c:noMultiLvlLbl val="0"/>
      </c:catAx>
      <c:valAx>
        <c:axId val="51293991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5129353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[DashboardProject.xlsx]Q7!PivotTable3</c:name>
    <c:fmtId val="-1"/>
  </c:pivotSource>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IN"/>
              <a:t>Acquirers Directors from Same Institute</a:t>
            </a: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spPr>
          <a:solidFill>
            <a:schemeClr val="accent1">
              <a:lumMod val="20000"/>
              <a:lumOff val="80000"/>
            </a:schemeClr>
          </a:solidFill>
          <a:ln>
            <a:noFill/>
          </a:ln>
          <a:effectLst/>
          <a:sp3d/>
        </c:spPr>
        <c:marker>
          <c:symbol val="circle"/>
          <c:size val="5"/>
          <c:spPr>
            <a:solidFill>
              <a:schemeClr val="accent1"/>
            </a:solidFill>
            <a:ln w="22225">
              <a:solidFill>
                <a:schemeClr val="lt1"/>
              </a:solidFill>
              <a:round/>
            </a:ln>
            <a:effectLst/>
          </c:spPr>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lumMod val="20000"/>
              <a:lumOff val="80000"/>
            </a:schemeClr>
          </a:solidFill>
          <a:ln>
            <a:noFill/>
          </a:ln>
          <a:effectLst/>
          <a:sp3d/>
        </c:spPr>
        <c:marker>
          <c:symbol val="none"/>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lumMod val="20000"/>
              <a:lumOff val="80000"/>
            </a:schemeClr>
          </a:solidFill>
          <a:ln>
            <a:noFill/>
          </a:ln>
          <a:effectLst/>
          <a:sp3d/>
        </c:spPr>
        <c:marker>
          <c:symbol val="none"/>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lumMod val="20000"/>
              <a:lumOff val="80000"/>
            </a:schemeClr>
          </a:solidFill>
          <a:ln>
            <a:noFill/>
          </a:ln>
          <a:effectLst/>
          <a:sp3d/>
        </c:spPr>
        <c:marker>
          <c:symbol val="none"/>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lumMod val="20000"/>
              <a:lumOff val="80000"/>
            </a:schemeClr>
          </a:solidFill>
          <a:ln>
            <a:noFill/>
          </a:ln>
          <a:effectLst/>
          <a:sp3d/>
        </c:spPr>
        <c:marker>
          <c:symbol val="none"/>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0"/>
    </c:view3D>
    <c:floor>
      <c:thickness val="0"/>
      <c:spPr>
        <a:solidFill>
          <a:schemeClr val="accent1">
            <a:alpha val="30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'Q7'!$H$19</c:f>
              <c:strCache>
                <c:ptCount val="1"/>
                <c:pt idx="0">
                  <c:v>Total</c:v>
                </c:pt>
              </c:strCache>
            </c:strRef>
          </c:tx>
          <c:spPr>
            <a:solidFill>
              <a:schemeClr val="accent1">
                <a:lumMod val="20000"/>
                <a:lumOff val="80000"/>
              </a:schemeClr>
            </a:solidFill>
            <a:ln>
              <a:noFill/>
            </a:ln>
            <a:effectLst/>
            <a:sp3d/>
          </c:spPr>
          <c:invertIfNegative val="0"/>
          <c:cat>
            <c:strRef>
              <c:f>'Q7'!$G$20:$G$28</c:f>
              <c:strCache>
                <c:ptCount val="9"/>
                <c:pt idx="0">
                  <c:v>BS</c:v>
                </c:pt>
                <c:pt idx="1">
                  <c:v>PhD</c:v>
                </c:pt>
                <c:pt idx="2">
                  <c:v>MSc</c:v>
                </c:pt>
                <c:pt idx="3">
                  <c:v>MBA</c:v>
                </c:pt>
                <c:pt idx="4">
                  <c:v>Laurea</c:v>
                </c:pt>
                <c:pt idx="5">
                  <c:v>Bachelor of Economics</c:v>
                </c:pt>
                <c:pt idx="6">
                  <c:v>BBA</c:v>
                </c:pt>
                <c:pt idx="7">
                  <c:v>Bachelor</c:v>
                </c:pt>
                <c:pt idx="8">
                  <c:v>BA</c:v>
                </c:pt>
              </c:strCache>
            </c:strRef>
          </c:cat>
          <c:val>
            <c:numRef>
              <c:f>'Q7'!$H$20:$H$28</c:f>
              <c:numCache>
                <c:formatCode>General</c:formatCode>
                <c:ptCount val="9"/>
                <c:pt idx="0">
                  <c:v>3</c:v>
                </c:pt>
                <c:pt idx="1">
                  <c:v>2</c:v>
                </c:pt>
                <c:pt idx="2">
                  <c:v>2</c:v>
                </c:pt>
                <c:pt idx="3">
                  <c:v>1</c:v>
                </c:pt>
                <c:pt idx="4">
                  <c:v>1</c:v>
                </c:pt>
                <c:pt idx="5">
                  <c:v>1</c:v>
                </c:pt>
                <c:pt idx="6">
                  <c:v>1</c:v>
                </c:pt>
                <c:pt idx="7">
                  <c:v>1</c:v>
                </c:pt>
                <c:pt idx="8">
                  <c:v>1</c:v>
                </c:pt>
              </c:numCache>
            </c:numRef>
          </c:val>
          <c:extLst>
            <c:ext xmlns:c16="http://schemas.microsoft.com/office/drawing/2014/chart" uri="{C3380CC4-5D6E-409C-BE32-E72D297353CC}">
              <c16:uniqueId val="{00000000-F89A-4084-87D7-06FC0E0A3158}"/>
            </c:ext>
          </c:extLst>
        </c:ser>
        <c:dLbls>
          <c:showLegendKey val="0"/>
          <c:showVal val="0"/>
          <c:showCatName val="0"/>
          <c:showSerName val="0"/>
          <c:showPercent val="0"/>
          <c:showBubbleSize val="0"/>
        </c:dLbls>
        <c:gapWidth val="154"/>
        <c:gapDepth val="0"/>
        <c:shape val="box"/>
        <c:axId val="623653951"/>
        <c:axId val="623654367"/>
        <c:axId val="0"/>
      </c:bar3DChart>
      <c:catAx>
        <c:axId val="623653951"/>
        <c:scaling>
          <c:orientation val="minMax"/>
        </c:scaling>
        <c:delete val="0"/>
        <c:axPos val="b"/>
        <c:majorGridlines>
          <c:spPr>
            <a:ln w="9525" cap="flat" cmpd="sng" algn="ctr">
              <a:solidFill>
                <a:schemeClr val="lt1">
                  <a:lumMod val="60000"/>
                  <a:lumOff val="4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all" spc="150" normalizeH="0" baseline="0">
                <a:solidFill>
                  <a:schemeClr val="lt1"/>
                </a:solidFill>
                <a:latin typeface="+mn-lt"/>
                <a:ea typeface="+mn-ea"/>
                <a:cs typeface="+mn-cs"/>
              </a:defRPr>
            </a:pPr>
            <a:endParaRPr lang="en-US"/>
          </a:p>
        </c:txPr>
        <c:crossAx val="623654367"/>
        <c:crosses val="autoZero"/>
        <c:auto val="1"/>
        <c:lblAlgn val="ctr"/>
        <c:lblOffset val="100"/>
        <c:noMultiLvlLbl val="0"/>
      </c:catAx>
      <c:valAx>
        <c:axId val="62365436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6236539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[DashboardProject.xlsx]Q8!PivotTable5</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600"/>
              <a:t>Amount raised as per CURRENCY Code</a:t>
            </a:r>
          </a:p>
          <a:p>
            <a:pPr>
              <a:defRPr/>
            </a:pPr>
            <a:endParaRPr lang="en-US" sz="1600"/>
          </a:p>
        </c:rich>
      </c:tx>
      <c:layout>
        <c:manualLayout>
          <c:xMode val="edge"/>
          <c:yMode val="edge"/>
          <c:x val="0.1377084426946632"/>
          <c:y val="1.7497812773403325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a:sp3d/>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a:sp3d/>
        </c:spP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254000" sx="102000" sy="102000" algn="ctr" rotWithShape="0">
              <a:prstClr val="black">
                <a:alpha val="20000"/>
              </a:prstClr>
            </a:outerShdw>
          </a:effectLst>
          <a:sp3d/>
        </c:spPr>
        <c:dLbl>
          <c:idx val="0"/>
          <c:layout>
            <c:manualLayout>
              <c:x val="-8.8389873140857389E-2"/>
              <c:y val="-1.0329906678331875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3"/>
          </a:solidFill>
          <a:ln>
            <a:noFill/>
          </a:ln>
          <a:effectLst>
            <a:outerShdw blurRad="254000" sx="102000" sy="102000" algn="ctr" rotWithShape="0">
              <a:prstClr val="black">
                <a:alpha val="20000"/>
              </a:prstClr>
            </a:outerShdw>
          </a:effectLst>
          <a:sp3d/>
        </c:spPr>
        <c:dLbl>
          <c:idx val="0"/>
          <c:layout>
            <c:manualLayout>
              <c:x val="-8.147331583552056E-2"/>
              <c:y val="-5.2513123359580055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4"/>
          </a:solidFill>
          <a:ln>
            <a:noFill/>
          </a:ln>
          <a:effectLst>
            <a:outerShdw blurRad="254000" sx="102000" sy="102000" algn="ctr" rotWithShape="0">
              <a:prstClr val="black">
                <a:alpha val="20000"/>
              </a:prstClr>
            </a:outerShdw>
          </a:effectLst>
          <a:sp3d/>
        </c:spPr>
        <c:dLbl>
          <c:idx val="0"/>
          <c:layout>
            <c:manualLayout>
              <c:x val="8.7813320209973747E-2"/>
              <c:y val="7.6720618256051329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5"/>
          </a:solidFill>
          <a:ln>
            <a:noFill/>
          </a:ln>
          <a:effectLst>
            <a:outerShdw blurRad="254000" sx="102000" sy="102000" algn="ctr" rotWithShape="0">
              <a:prstClr val="black">
                <a:alpha val="20000"/>
              </a:prstClr>
            </a:outerShdw>
          </a:effectLst>
          <a:sp3d/>
        </c:spPr>
        <c:dLbl>
          <c:idx val="0"/>
          <c:layout>
            <c:manualLayout>
              <c:x val="-3.6030183727034119E-3"/>
              <c:y val="-3.5152012248468943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a:sp3d/>
        </c:spPr>
      </c:pivotFmt>
      <c:pivotFmt>
        <c:idx val="8"/>
        <c:spPr>
          <a:solidFill>
            <a:schemeClr val="accent1"/>
          </a:solidFill>
          <a:ln>
            <a:noFill/>
          </a:ln>
          <a:effectLst>
            <a:outerShdw blurRad="254000" sx="102000" sy="102000" algn="ctr" rotWithShape="0">
              <a:prstClr val="black">
                <a:alpha val="20000"/>
              </a:prstClr>
            </a:outerShdw>
          </a:effectLst>
          <a:sp3d/>
        </c:spPr>
        <c:dLbl>
          <c:idx val="0"/>
          <c:layout>
            <c:manualLayout>
              <c:x val="-8.8389873140857389E-2"/>
              <c:y val="-1.0329906678331875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a:sp3d/>
        </c:spPr>
        <c:dLbl>
          <c:idx val="0"/>
          <c:layout>
            <c:manualLayout>
              <c:x val="-8.147331583552056E-2"/>
              <c:y val="-5.2513123359580055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254000" sx="102000" sy="102000" algn="ctr" rotWithShape="0">
              <a:prstClr val="black">
                <a:alpha val="20000"/>
              </a:prstClr>
            </a:outerShdw>
          </a:effectLst>
          <a:sp3d/>
        </c:spPr>
        <c:dLbl>
          <c:idx val="0"/>
          <c:layout>
            <c:manualLayout>
              <c:x val="8.7813320209973747E-2"/>
              <c:y val="7.6720618256051329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254000" sx="102000" sy="102000" algn="ctr" rotWithShape="0">
              <a:prstClr val="black">
                <a:alpha val="20000"/>
              </a:prstClr>
            </a:outerShdw>
          </a:effectLst>
          <a:sp3d/>
        </c:spPr>
        <c:dLbl>
          <c:idx val="0"/>
          <c:layout>
            <c:manualLayout>
              <c:x val="-3.6030183727034119E-3"/>
              <c:y val="-3.5152012248468943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254000" sx="102000" sy="102000" algn="ctr" rotWithShape="0">
              <a:prstClr val="black">
                <a:alpha val="20000"/>
              </a:prstClr>
            </a:outerShdw>
          </a:effectLst>
          <a:sp3d/>
        </c:spPr>
      </c:pivotFmt>
      <c:pivotFmt>
        <c:idx val="14"/>
        <c:spPr>
          <a:solidFill>
            <a:schemeClr val="accent1"/>
          </a:solidFill>
          <a:ln>
            <a:noFill/>
          </a:ln>
          <a:effectLst>
            <a:outerShdw blurRad="254000" sx="102000" sy="102000" algn="ctr" rotWithShape="0">
              <a:prstClr val="black">
                <a:alpha val="20000"/>
              </a:prstClr>
            </a:outerShdw>
          </a:effectLst>
          <a:sp3d/>
        </c:spPr>
        <c:dLbl>
          <c:idx val="0"/>
          <c:layout>
            <c:manualLayout>
              <c:x val="-8.8389873140857389E-2"/>
              <c:y val="-1.0329906678331875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outerShdw blurRad="254000" sx="102000" sy="102000" algn="ctr" rotWithShape="0">
              <a:prstClr val="black">
                <a:alpha val="20000"/>
              </a:prstClr>
            </a:outerShdw>
          </a:effectLst>
          <a:sp3d/>
        </c:spPr>
        <c:dLbl>
          <c:idx val="0"/>
          <c:layout>
            <c:manualLayout>
              <c:x val="-8.147331583552056E-2"/>
              <c:y val="-5.2513123359580055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a:noFill/>
          </a:ln>
          <a:effectLst>
            <a:outerShdw blurRad="254000" sx="102000" sy="102000" algn="ctr" rotWithShape="0">
              <a:prstClr val="black">
                <a:alpha val="20000"/>
              </a:prstClr>
            </a:outerShdw>
          </a:effectLst>
          <a:sp3d/>
        </c:spPr>
        <c:dLbl>
          <c:idx val="0"/>
          <c:layout>
            <c:manualLayout>
              <c:x val="8.7813320209973747E-2"/>
              <c:y val="7.6720618256051329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254000" sx="102000" sy="102000" algn="ctr" rotWithShape="0">
              <a:prstClr val="black">
                <a:alpha val="20000"/>
              </a:prstClr>
            </a:outerShdw>
          </a:effectLst>
          <a:sp3d/>
        </c:spPr>
        <c:dLbl>
          <c:idx val="0"/>
          <c:layout>
            <c:manualLayout>
              <c:x val="-3.6030183727034119E-3"/>
              <c:y val="-3.5152012248468943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a:noFill/>
          </a:ln>
          <a:effectLst>
            <a:outerShdw blurRad="254000" sx="102000" sy="102000" algn="ctr" rotWithShape="0">
              <a:prstClr val="black">
                <a:alpha val="20000"/>
              </a:prstClr>
            </a:outerShdw>
          </a:effectLst>
          <a:sp3d/>
        </c:spPr>
      </c:pivotFmt>
      <c:pivotFmt>
        <c:idx val="20"/>
        <c:spPr>
          <a:solidFill>
            <a:schemeClr val="accent1"/>
          </a:solidFill>
          <a:ln>
            <a:noFill/>
          </a:ln>
          <a:effectLst>
            <a:outerShdw blurRad="254000" sx="102000" sy="102000" algn="ctr" rotWithShape="0">
              <a:prstClr val="black">
                <a:alpha val="20000"/>
              </a:prstClr>
            </a:outerShdw>
          </a:effectLst>
          <a:sp3d/>
        </c:spPr>
        <c:dLbl>
          <c:idx val="0"/>
          <c:layout>
            <c:manualLayout>
              <c:x val="-8.8389873140857389E-2"/>
              <c:y val="-1.0329906678331875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1"/>
        <c:spPr>
          <a:solidFill>
            <a:schemeClr val="accent1"/>
          </a:solidFill>
          <a:ln>
            <a:noFill/>
          </a:ln>
          <a:effectLst>
            <a:outerShdw blurRad="254000" sx="102000" sy="102000" algn="ctr" rotWithShape="0">
              <a:prstClr val="black">
                <a:alpha val="20000"/>
              </a:prstClr>
            </a:outerShdw>
          </a:effectLst>
          <a:sp3d/>
        </c:spPr>
        <c:dLbl>
          <c:idx val="0"/>
          <c:layout>
            <c:manualLayout>
              <c:x val="-8.147331583552056E-2"/>
              <c:y val="-5.2513123359580055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2"/>
        <c:spPr>
          <a:solidFill>
            <a:schemeClr val="accent1"/>
          </a:solidFill>
          <a:ln>
            <a:noFill/>
          </a:ln>
          <a:effectLst>
            <a:outerShdw blurRad="254000" sx="102000" sy="102000" algn="ctr" rotWithShape="0">
              <a:prstClr val="black">
                <a:alpha val="20000"/>
              </a:prstClr>
            </a:outerShdw>
          </a:effectLst>
          <a:sp3d/>
        </c:spPr>
        <c:dLbl>
          <c:idx val="0"/>
          <c:layout>
            <c:manualLayout>
              <c:x val="8.7813320209973747E-2"/>
              <c:y val="7.6720618256051329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a:outerShdw blurRad="254000" sx="102000" sy="102000" algn="ctr" rotWithShape="0">
              <a:prstClr val="black">
                <a:alpha val="20000"/>
              </a:prstClr>
            </a:outerShdw>
          </a:effectLst>
          <a:sp3d/>
        </c:spPr>
        <c:dLbl>
          <c:idx val="0"/>
          <c:layout>
            <c:manualLayout>
              <c:x val="-3.6030183727034119E-3"/>
              <c:y val="-3.5152012248468943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4"/>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5"/>
        <c:spPr>
          <a:solidFill>
            <a:schemeClr val="accent1"/>
          </a:solidFill>
          <a:ln>
            <a:noFill/>
          </a:ln>
          <a:effectLst>
            <a:outerShdw blurRad="254000" sx="102000" sy="102000" algn="ctr" rotWithShape="0">
              <a:prstClr val="black">
                <a:alpha val="20000"/>
              </a:prstClr>
            </a:outerShdw>
          </a:effectLst>
          <a:sp3d/>
        </c:spPr>
      </c:pivotFmt>
      <c:pivotFmt>
        <c:idx val="26"/>
        <c:spPr>
          <a:solidFill>
            <a:schemeClr val="accent1"/>
          </a:solidFill>
          <a:ln>
            <a:noFill/>
          </a:ln>
          <a:effectLst>
            <a:outerShdw blurRad="254000" sx="102000" sy="102000" algn="ctr" rotWithShape="0">
              <a:prstClr val="black">
                <a:alpha val="20000"/>
              </a:prstClr>
            </a:outerShdw>
          </a:effectLst>
          <a:sp3d/>
        </c:spPr>
        <c:dLbl>
          <c:idx val="0"/>
          <c:layout>
            <c:manualLayout>
              <c:x val="-8.8389873140857389E-2"/>
              <c:y val="-1.0329906678331875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254000" sx="102000" sy="102000" algn="ctr" rotWithShape="0">
              <a:prstClr val="black">
                <a:alpha val="20000"/>
              </a:prstClr>
            </a:outerShdw>
          </a:effectLst>
          <a:sp3d/>
        </c:spPr>
        <c:dLbl>
          <c:idx val="0"/>
          <c:layout>
            <c:manualLayout>
              <c:x val="-8.147331583552056E-2"/>
              <c:y val="-5.2513123359580055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8"/>
        <c:spPr>
          <a:solidFill>
            <a:schemeClr val="accent1"/>
          </a:solidFill>
          <a:ln>
            <a:noFill/>
          </a:ln>
          <a:effectLst>
            <a:outerShdw blurRad="254000" sx="102000" sy="102000" algn="ctr" rotWithShape="0">
              <a:prstClr val="black">
                <a:alpha val="20000"/>
              </a:prstClr>
            </a:outerShdw>
          </a:effectLst>
          <a:sp3d/>
        </c:spPr>
        <c:dLbl>
          <c:idx val="0"/>
          <c:layout>
            <c:manualLayout>
              <c:x val="8.7813320209973747E-2"/>
              <c:y val="7.6720618256051329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9"/>
        <c:spPr>
          <a:solidFill>
            <a:schemeClr val="accent1"/>
          </a:solidFill>
          <a:ln>
            <a:noFill/>
          </a:ln>
          <a:effectLst>
            <a:outerShdw blurRad="254000" sx="102000" sy="102000" algn="ctr" rotWithShape="0">
              <a:prstClr val="black">
                <a:alpha val="20000"/>
              </a:prstClr>
            </a:outerShdw>
          </a:effectLst>
          <a:sp3d/>
        </c:spPr>
        <c:dLbl>
          <c:idx val="0"/>
          <c:layout>
            <c:manualLayout>
              <c:x val="-3.6030183727034119E-3"/>
              <c:y val="-3.5152012248468943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'Q8'!$F$2</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E120-488B-AB93-9AF5A256A8A5}"/>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E120-488B-AB93-9AF5A256A8A5}"/>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E120-488B-AB93-9AF5A256A8A5}"/>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E120-488B-AB93-9AF5A256A8A5}"/>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E120-488B-AB93-9AF5A256A8A5}"/>
              </c:ext>
            </c:extLst>
          </c:dPt>
          <c:dLbls>
            <c:dLbl>
              <c:idx val="1"/>
              <c:layout>
                <c:manualLayout>
                  <c:x val="-8.8389873140857389E-2"/>
                  <c:y val="-1.032990667833187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120-488B-AB93-9AF5A256A8A5}"/>
                </c:ext>
              </c:extLst>
            </c:dLbl>
            <c:dLbl>
              <c:idx val="2"/>
              <c:layout>
                <c:manualLayout>
                  <c:x val="-8.147331583552056E-2"/>
                  <c:y val="-5.251312335958005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120-488B-AB93-9AF5A256A8A5}"/>
                </c:ext>
              </c:extLst>
            </c:dLbl>
            <c:dLbl>
              <c:idx val="3"/>
              <c:layout>
                <c:manualLayout>
                  <c:x val="8.7813320209973747E-2"/>
                  <c:y val="7.6720618256051329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E120-488B-AB93-9AF5A256A8A5}"/>
                </c:ext>
              </c:extLst>
            </c:dLbl>
            <c:dLbl>
              <c:idx val="4"/>
              <c:layout>
                <c:manualLayout>
                  <c:x val="-3.6030183727034119E-3"/>
                  <c:y val="-3.5152012248468943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E120-488B-AB93-9AF5A256A8A5}"/>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'Q8'!$E$3:$E$7</c:f>
              <c:strCache>
                <c:ptCount val="5"/>
                <c:pt idx="0">
                  <c:v>USD</c:v>
                </c:pt>
                <c:pt idx="1">
                  <c:v>EUR</c:v>
                </c:pt>
                <c:pt idx="2">
                  <c:v>CNY</c:v>
                </c:pt>
                <c:pt idx="3">
                  <c:v>GBP</c:v>
                </c:pt>
                <c:pt idx="4">
                  <c:v>AUD</c:v>
                </c:pt>
              </c:strCache>
            </c:strRef>
          </c:cat>
          <c:val>
            <c:numRef>
              <c:f>'Q8'!$F$3:$F$7</c:f>
              <c:numCache>
                <c:formatCode>General</c:formatCode>
                <c:ptCount val="5"/>
                <c:pt idx="0">
                  <c:v>11868848998</c:v>
                </c:pt>
                <c:pt idx="1">
                  <c:v>409000000</c:v>
                </c:pt>
                <c:pt idx="2">
                  <c:v>150000000</c:v>
                </c:pt>
                <c:pt idx="3">
                  <c:v>101250000</c:v>
                </c:pt>
                <c:pt idx="4">
                  <c:v>10650000</c:v>
                </c:pt>
              </c:numCache>
            </c:numRef>
          </c:val>
          <c:extLst>
            <c:ext xmlns:c16="http://schemas.microsoft.com/office/drawing/2014/chart" uri="{C3380CC4-5D6E-409C-BE32-E72D297353CC}">
              <c16:uniqueId val="{0000000A-E120-488B-AB93-9AF5A256A8A5}"/>
            </c:ext>
          </c:extLst>
        </c:ser>
        <c:dLbls>
          <c:dLblPos val="bestFit"/>
          <c:showLegendKey val="0"/>
          <c:showVal val="1"/>
          <c:showCatName val="0"/>
          <c:showSerName val="0"/>
          <c:showPercent val="0"/>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[DashboardProject.xlsx]Sheet1!PivotTable1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800" b="1" i="0" baseline="0">
                <a:effectLst/>
              </a:rPr>
              <a:t>Fund Acquired per Region</a:t>
            </a:r>
            <a:endParaRPr lang="en-IN">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Sheet1!$A$4:$A$23</c:f>
              <c:strCache>
                <c:ptCount val="20"/>
                <c:pt idx="0">
                  <c:v>British Columbia</c:v>
                </c:pt>
                <c:pt idx="1">
                  <c:v>California</c:v>
                </c:pt>
                <c:pt idx="2">
                  <c:v>Colorado</c:v>
                </c:pt>
                <c:pt idx="3">
                  <c:v>England</c:v>
                </c:pt>
                <c:pt idx="4">
                  <c:v>Fujian</c:v>
                </c:pt>
                <c:pt idx="5">
                  <c:v>Karnataka</c:v>
                </c:pt>
                <c:pt idx="6">
                  <c:v>Lazio</c:v>
                </c:pt>
                <c:pt idx="7">
                  <c:v>Massachusetts</c:v>
                </c:pt>
                <c:pt idx="8">
                  <c:v>New York</c:v>
                </c:pt>
                <c:pt idx="9">
                  <c:v>Noord-Brabant</c:v>
                </c:pt>
                <c:pt idx="10">
                  <c:v>Ontario</c:v>
                </c:pt>
                <c:pt idx="11">
                  <c:v>Piemonte</c:v>
                </c:pt>
                <c:pt idx="12">
                  <c:v>Rhone-Alpes</c:v>
                </c:pt>
                <c:pt idx="13">
                  <c:v>Shanghai</c:v>
                </c:pt>
                <c:pt idx="14">
                  <c:v>Tamil Nadu</c:v>
                </c:pt>
                <c:pt idx="15">
                  <c:v>Tel Aviv</c:v>
                </c:pt>
                <c:pt idx="16">
                  <c:v>Tennessee</c:v>
                </c:pt>
                <c:pt idx="17">
                  <c:v>Torbay</c:v>
                </c:pt>
                <c:pt idx="18">
                  <c:v>Utah</c:v>
                </c:pt>
                <c:pt idx="19">
                  <c:v>Washington</c:v>
                </c:pt>
              </c:strCache>
            </c:strRef>
          </c:cat>
          <c:val>
            <c:numRef>
              <c:f>Sheet1!$B$4:$B$23</c:f>
              <c:numCache>
                <c:formatCode>General</c:formatCode>
                <c:ptCount val="20"/>
                <c:pt idx="0">
                  <c:v>50000</c:v>
                </c:pt>
                <c:pt idx="1">
                  <c:v>74290000</c:v>
                </c:pt>
                <c:pt idx="2">
                  <c:v>405000</c:v>
                </c:pt>
                <c:pt idx="3">
                  <c:v>192744</c:v>
                </c:pt>
                <c:pt idx="4">
                  <c:v>2593511</c:v>
                </c:pt>
                <c:pt idx="5">
                  <c:v>12000000</c:v>
                </c:pt>
                <c:pt idx="6">
                  <c:v>55997</c:v>
                </c:pt>
                <c:pt idx="7">
                  <c:v>26062272</c:v>
                </c:pt>
                <c:pt idx="8">
                  <c:v>20629946</c:v>
                </c:pt>
                <c:pt idx="9">
                  <c:v>135000</c:v>
                </c:pt>
                <c:pt idx="10">
                  <c:v>147052</c:v>
                </c:pt>
                <c:pt idx="11">
                  <c:v>2372898</c:v>
                </c:pt>
                <c:pt idx="12">
                  <c:v>779502</c:v>
                </c:pt>
                <c:pt idx="13">
                  <c:v>17500000</c:v>
                </c:pt>
                <c:pt idx="14">
                  <c:v>45000</c:v>
                </c:pt>
                <c:pt idx="15">
                  <c:v>7200000</c:v>
                </c:pt>
                <c:pt idx="16">
                  <c:v>32000000</c:v>
                </c:pt>
                <c:pt idx="17">
                  <c:v>417261</c:v>
                </c:pt>
                <c:pt idx="18">
                  <c:v>1350000</c:v>
                </c:pt>
                <c:pt idx="19">
                  <c:v>5500000</c:v>
                </c:pt>
              </c:numCache>
            </c:numRef>
          </c:val>
          <c:extLst>
            <c:ext xmlns:c16="http://schemas.microsoft.com/office/drawing/2014/chart" uri="{C3380CC4-5D6E-409C-BE32-E72D297353CC}">
              <c16:uniqueId val="{00000000-B427-427E-8F60-108C78E0BD21}"/>
            </c:ext>
          </c:extLst>
        </c:ser>
        <c:dLbls>
          <c:showLegendKey val="0"/>
          <c:showVal val="0"/>
          <c:showCatName val="0"/>
          <c:showSerName val="0"/>
          <c:showPercent val="0"/>
          <c:showBubbleSize val="0"/>
        </c:dLbls>
        <c:gapWidth val="150"/>
        <c:shape val="box"/>
        <c:axId val="1941538800"/>
        <c:axId val="1941528816"/>
        <c:axId val="0"/>
      </c:bar3DChart>
      <c:catAx>
        <c:axId val="19415388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41528816"/>
        <c:crosses val="autoZero"/>
        <c:auto val="1"/>
        <c:lblAlgn val="ctr"/>
        <c:lblOffset val="100"/>
        <c:noMultiLvlLbl val="0"/>
      </c:catAx>
      <c:valAx>
        <c:axId val="1941528816"/>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415388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Amount raised as per Stock_Exchnage</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'C:\Users\HP\Downloads\[Copy.xlsx]Q11'!$M$3</c:f>
              <c:strCache>
                <c:ptCount val="1"/>
                <c:pt idx="0">
                  <c:v>ebr</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'C:\Users\HP\Downloads\[Copy.xlsx]Q11'!$N$2</c:f>
              <c:strCache>
                <c:ptCount val="1"/>
                <c:pt idx="0">
                  <c:v>Total_money_raised_in_usd</c:v>
                </c:pt>
              </c:strCache>
            </c:strRef>
          </c:cat>
          <c:val>
            <c:numRef>
              <c:f>'C:\Users\HP\Downloads\[Copy.xlsx]Q11'!$N$3</c:f>
              <c:numCache>
                <c:formatCode>General</c:formatCode>
                <c:ptCount val="1"/>
                <c:pt idx="0">
                  <c:v>666027280</c:v>
                </c:pt>
              </c:numCache>
            </c:numRef>
          </c:val>
          <c:extLst>
            <c:ext xmlns:c16="http://schemas.microsoft.com/office/drawing/2014/chart" uri="{C3380CC4-5D6E-409C-BE32-E72D297353CC}">
              <c16:uniqueId val="{00000000-2941-4A22-BA07-54E2A22F06F2}"/>
            </c:ext>
          </c:extLst>
        </c:ser>
        <c:ser>
          <c:idx val="1"/>
          <c:order val="1"/>
          <c:tx>
            <c:strRef>
              <c:f>'C:\Users\HP\Downloads\[Copy.xlsx]Q11'!$M$4</c:f>
              <c:strCache>
                <c:ptCount val="1"/>
                <c:pt idx="0">
                  <c:v>nyse</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'C:\Users\HP\Downloads\[Copy.xlsx]Q11'!$N$2</c:f>
              <c:strCache>
                <c:ptCount val="1"/>
                <c:pt idx="0">
                  <c:v>Total_money_raised_in_usd</c:v>
                </c:pt>
              </c:strCache>
            </c:strRef>
          </c:cat>
          <c:val>
            <c:numRef>
              <c:f>'C:\Users\HP\Downloads\[Copy.xlsx]Q11'!$N$4</c:f>
              <c:numCache>
                <c:formatCode>General</c:formatCode>
                <c:ptCount val="1"/>
                <c:pt idx="0">
                  <c:v>401000000</c:v>
                </c:pt>
              </c:numCache>
            </c:numRef>
          </c:val>
          <c:extLst>
            <c:ext xmlns:c16="http://schemas.microsoft.com/office/drawing/2014/chart" uri="{C3380CC4-5D6E-409C-BE32-E72D297353CC}">
              <c16:uniqueId val="{00000001-2941-4A22-BA07-54E2A22F06F2}"/>
            </c:ext>
          </c:extLst>
        </c:ser>
        <c:ser>
          <c:idx val="2"/>
          <c:order val="2"/>
          <c:tx>
            <c:strRef>
              <c:f>'C:\Users\HP\Downloads\[Copy.xlsx]Q11'!$M$5</c:f>
              <c:strCache>
                <c:ptCount val="1"/>
                <c:pt idx="0">
                  <c:v>nasdaq</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'C:\Users\HP\Downloads\[Copy.xlsx]Q11'!$N$2</c:f>
              <c:strCache>
                <c:ptCount val="1"/>
                <c:pt idx="0">
                  <c:v>Total_money_raised_in_usd</c:v>
                </c:pt>
              </c:strCache>
            </c:strRef>
          </c:cat>
          <c:val>
            <c:numRef>
              <c:f>'C:\Users\HP\Downloads\[Copy.xlsx]Q11'!$N$5</c:f>
              <c:numCache>
                <c:formatCode>General</c:formatCode>
                <c:ptCount val="1"/>
                <c:pt idx="0">
                  <c:v>257250000</c:v>
                </c:pt>
              </c:numCache>
            </c:numRef>
          </c:val>
          <c:extLst>
            <c:ext xmlns:c16="http://schemas.microsoft.com/office/drawing/2014/chart" uri="{C3380CC4-5D6E-409C-BE32-E72D297353CC}">
              <c16:uniqueId val="{00000002-2941-4A22-BA07-54E2A22F06F2}"/>
            </c:ext>
          </c:extLst>
        </c:ser>
        <c:ser>
          <c:idx val="3"/>
          <c:order val="3"/>
          <c:tx>
            <c:strRef>
              <c:f>'C:\Users\HP\Downloads\[Copy.xlsx]Q11'!$M$6</c:f>
              <c:strCache>
                <c:ptCount val="1"/>
                <c:pt idx="0">
                  <c:v>nse</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'C:\Users\HP\Downloads\[Copy.xlsx]Q11'!$N$2</c:f>
              <c:strCache>
                <c:ptCount val="1"/>
                <c:pt idx="0">
                  <c:v>Total_money_raised_in_usd</c:v>
                </c:pt>
              </c:strCache>
            </c:strRef>
          </c:cat>
          <c:val>
            <c:numRef>
              <c:f>'C:\Users\HP\Downloads\[Copy.xlsx]Q11'!$N$6</c:f>
              <c:numCache>
                <c:formatCode>General</c:formatCode>
                <c:ptCount val="1"/>
                <c:pt idx="0">
                  <c:v>72000000</c:v>
                </c:pt>
              </c:numCache>
            </c:numRef>
          </c:val>
          <c:extLst>
            <c:ext xmlns:c16="http://schemas.microsoft.com/office/drawing/2014/chart" uri="{C3380CC4-5D6E-409C-BE32-E72D297353CC}">
              <c16:uniqueId val="{00000003-2941-4A22-BA07-54E2A22F06F2}"/>
            </c:ext>
          </c:extLst>
        </c:ser>
        <c:ser>
          <c:idx val="4"/>
          <c:order val="4"/>
          <c:tx>
            <c:strRef>
              <c:f>'C:\Users\HP\Downloads\[Copy.xlsx]Q11'!$M$7</c:f>
              <c:strCache>
                <c:ptCount val="1"/>
                <c:pt idx="0">
                  <c:v>lon</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'C:\Users\HP\Downloads\[Copy.xlsx]Q11'!$N$2</c:f>
              <c:strCache>
                <c:ptCount val="1"/>
                <c:pt idx="0">
                  <c:v>Total_money_raised_in_usd</c:v>
                </c:pt>
              </c:strCache>
            </c:strRef>
          </c:cat>
          <c:val>
            <c:numRef>
              <c:f>'C:\Users\HP\Downloads\[Copy.xlsx]Q11'!$N$7</c:f>
              <c:numCache>
                <c:formatCode>General</c:formatCode>
                <c:ptCount val="1"/>
                <c:pt idx="0">
                  <c:v>47138476</c:v>
                </c:pt>
              </c:numCache>
            </c:numRef>
          </c:val>
          <c:extLst>
            <c:ext xmlns:c16="http://schemas.microsoft.com/office/drawing/2014/chart" uri="{C3380CC4-5D6E-409C-BE32-E72D297353CC}">
              <c16:uniqueId val="{00000004-2941-4A22-BA07-54E2A22F06F2}"/>
            </c:ext>
          </c:extLst>
        </c:ser>
        <c:ser>
          <c:idx val="5"/>
          <c:order val="5"/>
          <c:tx>
            <c:strRef>
              <c:f>'C:\Users\HP\Downloads\[Copy.xlsx]Q11'!$M$8</c:f>
              <c:strCache>
                <c:ptCount val="1"/>
                <c:pt idx="0">
                  <c:v>asx</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'C:\Users\HP\Downloads\[Copy.xlsx]Q11'!$N$2</c:f>
              <c:strCache>
                <c:ptCount val="1"/>
                <c:pt idx="0">
                  <c:v>Total_money_raised_in_usd</c:v>
                </c:pt>
              </c:strCache>
            </c:strRef>
          </c:cat>
          <c:val>
            <c:numRef>
              <c:f>'C:\Users\HP\Downloads\[Copy.xlsx]Q11'!$N$8</c:f>
              <c:numCache>
                <c:formatCode>General</c:formatCode>
                <c:ptCount val="1"/>
                <c:pt idx="0">
                  <c:v>7543824</c:v>
                </c:pt>
              </c:numCache>
            </c:numRef>
          </c:val>
          <c:extLst>
            <c:ext xmlns:c16="http://schemas.microsoft.com/office/drawing/2014/chart" uri="{C3380CC4-5D6E-409C-BE32-E72D297353CC}">
              <c16:uniqueId val="{00000005-2941-4A22-BA07-54E2A22F06F2}"/>
            </c:ext>
          </c:extLst>
        </c:ser>
        <c:dLbls>
          <c:dLblPos val="outEnd"/>
          <c:showLegendKey val="0"/>
          <c:showVal val="1"/>
          <c:showCatName val="0"/>
          <c:showSerName val="0"/>
          <c:showPercent val="0"/>
          <c:showBubbleSize val="0"/>
        </c:dLbls>
        <c:gapWidth val="315"/>
        <c:overlap val="-40"/>
        <c:axId val="650394159"/>
        <c:axId val="650384175"/>
      </c:barChart>
      <c:catAx>
        <c:axId val="65039415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50384175"/>
        <c:crosses val="autoZero"/>
        <c:auto val="1"/>
        <c:lblAlgn val="ctr"/>
        <c:lblOffset val="100"/>
        <c:noMultiLvlLbl val="0"/>
      </c:catAx>
      <c:valAx>
        <c:axId val="650384175"/>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50394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[DashboardProject.xlsx]Q1!PivotTable32</c:name>
    <c:fmtId val="-1"/>
  </c:pivotSource>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Count of director of Acquirer</a:t>
            </a:r>
          </a:p>
          <a:p>
            <a:pPr>
              <a:defRPr/>
            </a:pPr>
            <a:endParaRPr lang="en-US"/>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spPr>
          <a:pattFill prst="ltUpDiag">
            <a:fgClr>
              <a:schemeClr val="accent1"/>
            </a:fgClr>
            <a:bgClr>
              <a:schemeClr val="lt1"/>
            </a:bgClr>
          </a:pattFill>
          <a:ln w="25400" cap="rnd">
            <a:solidFill>
              <a:schemeClr val="lt1"/>
            </a:solidFill>
            <a:round/>
          </a:ln>
          <a:effectLst>
            <a:outerShdw dist="25400" dir="2700000" algn="tl" rotWithShape="0">
              <a:schemeClr val="accent1"/>
            </a:outerShdw>
          </a:effectLst>
        </c:spPr>
        <c:marker>
          <c:symbol val="circle"/>
          <c:size val="14"/>
          <c:spPr>
            <a:solidFill>
              <a:schemeClr val="accent1"/>
            </a:solidFill>
            <a:ln>
              <a:noFill/>
            </a:ln>
            <a:effectLst/>
          </c:spPr>
        </c:marker>
        <c:dLbl>
          <c:idx val="0"/>
          <c:spPr>
            <a:solidFill>
              <a:srgbClr val="4472C4"/>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pattFill prst="ltUpDiag">
            <a:fgClr>
              <a:schemeClr val="accent1"/>
            </a:fgClr>
            <a:bgClr>
              <a:schemeClr val="lt1"/>
            </a:bgClr>
          </a:pattFill>
          <a:ln w="25400" cap="rnd">
            <a:solidFill>
              <a:schemeClr val="lt1"/>
            </a:solidFill>
            <a:round/>
          </a:ln>
          <a:effectLst>
            <a:outerShdw dist="25400" dir="2700000" algn="tl" rotWithShape="0">
              <a:schemeClr val="accent1"/>
            </a:outerShdw>
          </a:effectLst>
        </c:spPr>
        <c:marker>
          <c:symbol val="circle"/>
          <c:size val="14"/>
          <c:spPr>
            <a:solidFill>
              <a:schemeClr val="accent1"/>
            </a:solidFill>
            <a:ln>
              <a:noFill/>
            </a:ln>
            <a:effectLst/>
          </c:spPr>
        </c:marker>
        <c:dLbl>
          <c:idx val="0"/>
          <c:spPr>
            <a:solidFill>
              <a:srgbClr val="4472C4"/>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lt1"/>
            </a:bgClr>
          </a:pattFill>
          <a:ln w="25400" cap="rnd">
            <a:solidFill>
              <a:schemeClr val="lt1"/>
            </a:solidFill>
            <a:round/>
          </a:ln>
          <a:effectLst>
            <a:outerShdw dist="25400" dir="2700000" algn="tl" rotWithShape="0">
              <a:schemeClr val="accent1"/>
            </a:outerShdw>
          </a:effectLst>
        </c:spPr>
        <c:marker>
          <c:symbol val="circle"/>
          <c:size val="14"/>
          <c:spPr>
            <a:solidFill>
              <a:schemeClr val="accent1"/>
            </a:solidFill>
            <a:ln>
              <a:noFill/>
            </a:ln>
            <a:effectLst/>
          </c:spPr>
        </c:marker>
        <c:dLbl>
          <c:idx val="0"/>
          <c:spPr>
            <a:solidFill>
              <a:srgbClr val="4472C4"/>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pattFill prst="ltUpDiag">
            <a:fgClr>
              <a:schemeClr val="accent1"/>
            </a:fgClr>
            <a:bgClr>
              <a:schemeClr val="lt1"/>
            </a:bgClr>
          </a:pattFill>
          <a:ln w="25400" cap="rnd">
            <a:solidFill>
              <a:schemeClr val="lt1"/>
            </a:solidFill>
            <a:round/>
          </a:ln>
          <a:effectLst>
            <a:outerShdw dist="25400" dir="2700000" algn="tl" rotWithShape="0">
              <a:schemeClr val="accent1"/>
            </a:outerShdw>
          </a:effectLst>
        </c:spPr>
        <c:marker>
          <c:symbol val="circle"/>
          <c:size val="14"/>
          <c:spPr>
            <a:solidFill>
              <a:schemeClr val="accent1"/>
            </a:solidFill>
            <a:ln>
              <a:noFill/>
            </a:ln>
            <a:effectLst/>
          </c:spPr>
        </c:marker>
        <c:dLbl>
          <c:idx val="0"/>
          <c:spPr>
            <a:solidFill>
              <a:srgbClr val="4472C4"/>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pattFill prst="ltUpDiag">
            <a:fgClr>
              <a:schemeClr val="accent1"/>
            </a:fgClr>
            <a:bgClr>
              <a:schemeClr val="lt1"/>
            </a:bgClr>
          </a:pattFill>
          <a:ln w="25400" cap="rnd">
            <a:solidFill>
              <a:schemeClr val="lt1"/>
            </a:solidFill>
            <a:round/>
          </a:ln>
          <a:effectLst>
            <a:outerShdw dist="25400" dir="2700000" algn="tl" rotWithShape="0">
              <a:schemeClr val="accent1"/>
            </a:outerShdw>
          </a:effectLst>
        </c:spPr>
        <c:marker>
          <c:symbol val="circle"/>
          <c:size val="14"/>
          <c:spPr>
            <a:solidFill>
              <a:schemeClr val="accent1"/>
            </a:solidFill>
            <a:ln>
              <a:noFill/>
            </a:ln>
            <a:effectLst/>
          </c:spPr>
        </c:marker>
        <c:dLbl>
          <c:idx val="0"/>
          <c:spPr>
            <a:solidFill>
              <a:srgbClr val="4472C4"/>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'Q1'!$M$14</c:f>
              <c:strCache>
                <c:ptCount val="1"/>
                <c:pt idx="0">
                  <c:v>Total</c:v>
                </c:pt>
              </c:strCache>
            </c:strRef>
          </c:tx>
          <c:spPr>
            <a:ln w="25400" cap="rnd">
              <a:solidFill>
                <a:schemeClr val="lt1"/>
              </a:solidFill>
              <a:round/>
            </a:ln>
            <a:effectLst>
              <a:outerShdw dist="25400" dir="2700000" algn="tl" rotWithShape="0">
                <a:schemeClr val="accent1"/>
              </a:outerShdw>
            </a:effectLst>
          </c:spPr>
          <c:marker>
            <c:symbol val="circle"/>
            <c:size val="14"/>
            <c:spPr>
              <a:solidFill>
                <a:schemeClr val="accent1"/>
              </a:solidFill>
              <a:ln>
                <a:noFill/>
              </a:ln>
              <a:effectLst/>
            </c:spPr>
          </c:marker>
          <c:dLbls>
            <c:spPr>
              <a:solidFill>
                <a:srgbClr val="4472C4"/>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multiLvlStrRef>
              <c:f>'Q1'!$L$15:$L$84</c:f>
              <c:multiLvlStrCache>
                <c:ptCount val="68"/>
                <c:lvl>
                  <c:pt idx="0">
                    <c:v>ABCOMRENTS</c:v>
                  </c:pt>
                  <c:pt idx="1">
                    <c:v>Acosta</c:v>
                  </c:pt>
                  <c:pt idx="2">
                    <c:v>AGCO Corporation</c:v>
                  </c:pt>
                  <c:pt idx="3">
                    <c:v>Alimentation Couche-Tard, Inc.</c:v>
                  </c:pt>
                  <c:pt idx="4">
                    <c:v>American Home Shield</c:v>
                  </c:pt>
                  <c:pt idx="5">
                    <c:v>Anheuser-Busch InBev</c:v>
                  </c:pt>
                  <c:pt idx="6">
                    <c:v>Animoca Brands</c:v>
                  </c:pt>
                  <c:pt idx="7">
                    <c:v>Associated British Foods</c:v>
                  </c:pt>
                  <c:pt idx="8">
                    <c:v>auFeminin.com</c:v>
                  </c:pt>
                  <c:pt idx="9">
                    <c:v>Bayside Capital</c:v>
                  </c:pt>
                  <c:pt idx="10">
                    <c:v>Ceradyne</c:v>
                  </c:pt>
                  <c:pt idx="11">
                    <c:v>Cerberus Capital Management</c:v>
                  </c:pt>
                  <c:pt idx="12">
                    <c:v>Cisco</c:v>
                  </c:pt>
                  <c:pt idx="13">
                    <c:v>CVC Capital Partners</c:v>
                  </c:pt>
                  <c:pt idx="14">
                    <c:v>Elementis</c:v>
                  </c:pt>
                  <c:pt idx="15">
                    <c:v>Extreme Networks</c:v>
                  </c:pt>
                  <c:pt idx="16">
                    <c:v>Grid Dynamics</c:v>
                  </c:pt>
                  <c:pt idx="17">
                    <c:v>Groove Club</c:v>
                  </c:pt>
                  <c:pt idx="18">
                    <c:v>H-D Advanced Manufacturing</c:v>
                  </c:pt>
                  <c:pt idx="19">
                    <c:v>Horizon Services</c:v>
                  </c:pt>
                  <c:pt idx="20">
                    <c:v>Intermedix</c:v>
                  </c:pt>
                  <c:pt idx="21">
                    <c:v>Jasper Design Automation</c:v>
                  </c:pt>
                  <c:pt idx="22">
                    <c:v>LatAm Autos</c:v>
                  </c:pt>
                  <c:pt idx="23">
                    <c:v>Liberty Hall Capital Partners</c:v>
                  </c:pt>
                  <c:pt idx="24">
                    <c:v>Mavenir Systems</c:v>
                  </c:pt>
                  <c:pt idx="25">
                    <c:v>Medicap Holding</c:v>
                  </c:pt>
                  <c:pt idx="26">
                    <c:v>Mitie</c:v>
                  </c:pt>
                  <c:pt idx="27">
                    <c:v>Navigant Consulting</c:v>
                  </c:pt>
                  <c:pt idx="28">
                    <c:v>New England Wood Pellet</c:v>
                  </c:pt>
                  <c:pt idx="29">
                    <c:v>OLX Brazil</c:v>
                  </c:pt>
                  <c:pt idx="30">
                    <c:v>Onex</c:v>
                  </c:pt>
                  <c:pt idx="31">
                    <c:v>Pamplona Capital Management</c:v>
                  </c:pt>
                  <c:pt idx="32">
                    <c:v>PDI Software</c:v>
                  </c:pt>
                  <c:pt idx="33">
                    <c:v>Pineapple Payments</c:v>
                  </c:pt>
                  <c:pt idx="34">
                    <c:v>Public Investment Corporation</c:v>
                  </c:pt>
                  <c:pt idx="35">
                    <c:v>Sivantos</c:v>
                  </c:pt>
                  <c:pt idx="36">
                    <c:v>Sophos</c:v>
                  </c:pt>
                  <c:pt idx="37">
                    <c:v>SSP Innovations</c:v>
                  </c:pt>
                  <c:pt idx="38">
                    <c:v>StackPath</c:v>
                  </c:pt>
                  <c:pt idx="39">
                    <c:v>Student Advantage</c:v>
                  </c:pt>
                  <c:pt idx="40">
                    <c:v>Teleinfo Media Public Co.</c:v>
                  </c:pt>
                  <c:pt idx="41">
                    <c:v>Teva Pharmaceutical Industries</c:v>
                  </c:pt>
                  <c:pt idx="42">
                    <c:v>Third Leaf Partners</c:v>
                  </c:pt>
                  <c:pt idx="43">
                    <c:v>Tyson Foods</c:v>
                  </c:pt>
                  <c:pt idx="44">
                    <c:v>VacationRoost</c:v>
                  </c:pt>
                  <c:pt idx="45">
                    <c:v>Valassis</c:v>
                  </c:pt>
                  <c:pt idx="46">
                    <c:v>Watchstone</c:v>
                  </c:pt>
                  <c:pt idx="47">
                    <c:v>Waterland Private Equity</c:v>
                  </c:pt>
                  <c:pt idx="48">
                    <c:v>Avanti Communications</c:v>
                  </c:pt>
                  <c:pt idx="49">
                    <c:v>Bechtle</c:v>
                  </c:pt>
                  <c:pt idx="50">
                    <c:v>Braemar Hotel &amp; Resorts Inc</c:v>
                  </c:pt>
                  <c:pt idx="51">
                    <c:v>Carclo plc</c:v>
                  </c:pt>
                  <c:pt idx="52">
                    <c:v>Cellnex Telecom</c:v>
                  </c:pt>
                  <c:pt idx="53">
                    <c:v>CGG SA</c:v>
                  </c:pt>
                  <c:pt idx="54">
                    <c:v>China Longyuan Power Group</c:v>
                  </c:pt>
                  <c:pt idx="55">
                    <c:v>elf Cosmetics</c:v>
                  </c:pt>
                  <c:pt idx="56">
                    <c:v>Fugro</c:v>
                  </c:pt>
                  <c:pt idx="57">
                    <c:v>Graphic Packaging</c:v>
                  </c:pt>
                  <c:pt idx="58">
                    <c:v>Hung Hing Printing Group</c:v>
                  </c:pt>
                  <c:pt idx="59">
                    <c:v>NetPlayTV plc</c:v>
                  </c:pt>
                  <c:pt idx="60">
                    <c:v>NTELS</c:v>
                  </c:pt>
                  <c:pt idx="61">
                    <c:v>PlanetOut, Inc.</c:v>
                  </c:pt>
                  <c:pt idx="62">
                    <c:v>Quotient Biodiagnostics</c:v>
                  </c:pt>
                  <c:pt idx="63">
                    <c:v>Shield Therapeutics</c:v>
                  </c:pt>
                  <c:pt idx="64">
                    <c:v>Shurgard Self-Storage</c:v>
                  </c:pt>
                  <c:pt idx="65">
                    <c:v>Starbucks</c:v>
                  </c:pt>
                  <c:pt idx="66">
                    <c:v>Thyrocare Technologies</c:v>
                  </c:pt>
                  <c:pt idx="67">
                    <c:v>Wendy's</c:v>
                  </c:pt>
                </c:lvl>
                <c:lvl>
                  <c:pt idx="0">
                    <c:v>NO</c:v>
                  </c:pt>
                  <c:pt idx="48">
                    <c:v>YES</c:v>
                  </c:pt>
                </c:lvl>
              </c:multiLvlStrCache>
            </c:multiLvlStrRef>
          </c:cat>
          <c:val>
            <c:numRef>
              <c:f>'Q1'!$M$15:$M$84</c:f>
              <c:numCache>
                <c:formatCode>General</c:formatCode>
                <c:ptCount val="68"/>
                <c:pt idx="0">
                  <c:v>1</c:v>
                </c:pt>
                <c:pt idx="1">
                  <c:v>1</c:v>
                </c:pt>
                <c:pt idx="2">
                  <c:v>1</c:v>
                </c:pt>
                <c:pt idx="3">
                  <c:v>1</c:v>
                </c:pt>
                <c:pt idx="4">
                  <c:v>1</c:v>
                </c:pt>
                <c:pt idx="5">
                  <c:v>1</c:v>
                </c:pt>
                <c:pt idx="6">
                  <c:v>1</c:v>
                </c:pt>
                <c:pt idx="7">
                  <c:v>1</c:v>
                </c:pt>
                <c:pt idx="8">
                  <c:v>1</c:v>
                </c:pt>
                <c:pt idx="9">
                  <c:v>1</c:v>
                </c:pt>
                <c:pt idx="10">
                  <c:v>1</c:v>
                </c:pt>
                <c:pt idx="11">
                  <c:v>1</c:v>
                </c:pt>
                <c:pt idx="12">
                  <c:v>1</c:v>
                </c:pt>
                <c:pt idx="13">
                  <c:v>3</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numCache>
            </c:numRef>
          </c:val>
          <c:smooth val="0"/>
          <c:extLst>
            <c:ext xmlns:c16="http://schemas.microsoft.com/office/drawing/2014/chart" uri="{C3380CC4-5D6E-409C-BE32-E72D297353CC}">
              <c16:uniqueId val="{00000000-3C2B-4A08-A8E4-456996B558CD}"/>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marker val="1"/>
        <c:smooth val="0"/>
        <c:axId val="32659583"/>
        <c:axId val="32662079"/>
      </c:lineChart>
      <c:catAx>
        <c:axId val="3265958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30" baseline="0">
                <a:solidFill>
                  <a:schemeClr val="lt1"/>
                </a:solidFill>
                <a:latin typeface="+mn-lt"/>
                <a:ea typeface="+mn-ea"/>
                <a:cs typeface="+mn-cs"/>
              </a:defRPr>
            </a:pPr>
            <a:endParaRPr lang="en-US"/>
          </a:p>
        </c:txPr>
        <c:crossAx val="32662079"/>
        <c:crosses val="autoZero"/>
        <c:auto val="1"/>
        <c:lblAlgn val="ctr"/>
        <c:lblOffset val="100"/>
        <c:noMultiLvlLbl val="0"/>
      </c:catAx>
      <c:valAx>
        <c:axId val="32662079"/>
        <c:scaling>
          <c:orientation val="minMax"/>
        </c:scaling>
        <c:delete val="1"/>
        <c:axPos val="l"/>
        <c:numFmt formatCode="General" sourceLinked="1"/>
        <c:majorTickMark val="none"/>
        <c:minorTickMark val="none"/>
        <c:tickLblPos val="nextTo"/>
        <c:crossAx val="326595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lt1">
          <a:lumMod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200"/>
              <a:t>Number</a:t>
            </a:r>
            <a:r>
              <a:rPr lang="en-IN" sz="1200" baseline="0"/>
              <a:t> </a:t>
            </a:r>
            <a:r>
              <a:rPr lang="en-IN" sz="1200"/>
              <a:t>of</a:t>
            </a:r>
            <a:r>
              <a:rPr lang="en-IN" sz="1200" baseline="0"/>
              <a:t> </a:t>
            </a:r>
            <a:r>
              <a:rPr lang="en-IN" sz="1200"/>
              <a:t>acquiree</a:t>
            </a:r>
            <a:r>
              <a:rPr lang="en-IN" sz="1200" baseline="0"/>
              <a:t> </a:t>
            </a:r>
            <a:r>
              <a:rPr lang="en-IN" sz="1200"/>
              <a:t>per</a:t>
            </a:r>
            <a:r>
              <a:rPr lang="en-IN" sz="1200" baseline="0"/>
              <a:t> </a:t>
            </a:r>
            <a:r>
              <a:rPr lang="en-IN" sz="1200"/>
              <a:t>region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'[DashboardProject.xlsx]Q2.1'!$C$3</c:f>
              <c:strCache>
                <c:ptCount val="1"/>
                <c:pt idx="0">
                  <c:v>Number_of_acquiree_per_region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'[DashboardProject.xlsx]Q2.1'!$B$4:$B$48</c:f>
              <c:strCache>
                <c:ptCount val="45"/>
                <c:pt idx="0">
                  <c:v>California</c:v>
                </c:pt>
                <c:pt idx="1">
                  <c:v>England</c:v>
                </c:pt>
                <c:pt idx="2">
                  <c:v>Pennsylvania</c:v>
                </c:pt>
                <c:pt idx="3">
                  <c:v>Texas</c:v>
                </c:pt>
                <c:pt idx="4">
                  <c:v>New Territories</c:v>
                </c:pt>
                <c:pt idx="5">
                  <c:v>Ohio</c:v>
                </c:pt>
                <c:pt idx="6">
                  <c:v>Georgia</c:v>
                </c:pt>
                <c:pt idx="7">
                  <c:v>UNKNOWN</c:v>
                </c:pt>
                <c:pt idx="8">
                  <c:v>Alberta</c:v>
                </c:pt>
                <c:pt idx="9">
                  <c:v>Berlin</c:v>
                </c:pt>
                <c:pt idx="10">
                  <c:v>Massachusetts</c:v>
                </c:pt>
                <c:pt idx="11">
                  <c:v>Noord-Holland</c:v>
                </c:pt>
                <c:pt idx="12">
                  <c:v>Wisconsin</c:v>
                </c:pt>
                <c:pt idx="13">
                  <c:v>North Carolina</c:v>
                </c:pt>
                <c:pt idx="14">
                  <c:v>North Dakota</c:v>
                </c:pt>
                <c:pt idx="15">
                  <c:v>Minnesota</c:v>
                </c:pt>
                <c:pt idx="16">
                  <c:v>NA - South Africa</c:v>
                </c:pt>
                <c:pt idx="17">
                  <c:v>New Jersey</c:v>
                </c:pt>
                <c:pt idx="18">
                  <c:v>Birmingham</c:v>
                </c:pt>
                <c:pt idx="19">
                  <c:v>British Columbia</c:v>
                </c:pt>
                <c:pt idx="20">
                  <c:v>Baden-Wurttemberg</c:v>
                </c:pt>
                <c:pt idx="21">
                  <c:v>Hamburg</c:v>
                </c:pt>
                <c:pt idx="22">
                  <c:v>Hessen</c:v>
                </c:pt>
                <c:pt idx="23">
                  <c:v>Indiana</c:v>
                </c:pt>
                <c:pt idx="24">
                  <c:v>Jalisco</c:v>
                </c:pt>
                <c:pt idx="25">
                  <c:v>Kansas</c:v>
                </c:pt>
                <c:pt idx="26">
                  <c:v>Kent</c:v>
                </c:pt>
                <c:pt idx="27">
                  <c:v>Krung Thep</c:v>
                </c:pt>
                <c:pt idx="28">
                  <c:v>Lancashire</c:v>
                </c:pt>
                <c:pt idx="29">
                  <c:v>Manila</c:v>
                </c:pt>
                <c:pt idx="30">
                  <c:v>Maryland</c:v>
                </c:pt>
                <c:pt idx="31">
                  <c:v>Overijssel</c:v>
                </c:pt>
                <c:pt idx="32">
                  <c:v>Oxfordshire</c:v>
                </c:pt>
                <c:pt idx="33">
                  <c:v>Pasay</c:v>
                </c:pt>
                <c:pt idx="34">
                  <c:v>New York</c:v>
                </c:pt>
                <c:pt idx="35">
                  <c:v>Cheshire</c:v>
                </c:pt>
                <c:pt idx="36">
                  <c:v>Connecticut</c:v>
                </c:pt>
                <c:pt idx="37">
                  <c:v>Utah</c:v>
                </c:pt>
                <c:pt idx="38">
                  <c:v>Vilniaus Apskritis</c:v>
                </c:pt>
                <c:pt idx="39">
                  <c:v>Western Australia</c:v>
                </c:pt>
                <c:pt idx="40">
                  <c:v>Pest</c:v>
                </c:pt>
                <c:pt idx="41">
                  <c:v>Rio de Janeiro</c:v>
                </c:pt>
                <c:pt idx="42">
                  <c:v>Schaffhausen</c:v>
                </c:pt>
                <c:pt idx="43">
                  <c:v>Shanghai</c:v>
                </c:pt>
                <c:pt idx="44">
                  <c:v>Surrey</c:v>
                </c:pt>
              </c:strCache>
            </c:strRef>
          </c:cat>
          <c:val>
            <c:numRef>
              <c:f>'[DashboardProject.xlsx]Q2.1'!$C$4:$C$48</c:f>
              <c:numCache>
                <c:formatCode>General</c:formatCode>
                <c:ptCount val="45"/>
                <c:pt idx="0">
                  <c:v>10</c:v>
                </c:pt>
                <c:pt idx="1">
                  <c:v>5</c:v>
                </c:pt>
                <c:pt idx="2">
                  <c:v>3</c:v>
                </c:pt>
                <c:pt idx="3">
                  <c:v>2</c:v>
                </c:pt>
                <c:pt idx="4">
                  <c:v>2</c:v>
                </c:pt>
                <c:pt idx="5">
                  <c:v>2</c:v>
                </c:pt>
                <c:pt idx="6">
                  <c:v>2</c:v>
                </c:pt>
                <c:pt idx="7">
                  <c:v>2</c:v>
                </c:pt>
                <c:pt idx="8">
                  <c:v>2</c:v>
                </c:pt>
                <c:pt idx="9">
                  <c:v>2</c:v>
                </c:pt>
                <c:pt idx="10">
                  <c:v>2</c:v>
                </c:pt>
                <c:pt idx="11">
                  <c:v>2</c:v>
                </c:pt>
                <c:pt idx="12">
                  <c:v>2</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numCache>
            </c:numRef>
          </c:val>
          <c:extLst>
            <c:ext xmlns:c16="http://schemas.microsoft.com/office/drawing/2014/chart" uri="{C3380CC4-5D6E-409C-BE32-E72D297353CC}">
              <c16:uniqueId val="{00000000-BD29-4C85-9A95-D15DBF9AF7E2}"/>
            </c:ext>
          </c:extLst>
        </c:ser>
        <c:dLbls>
          <c:showLegendKey val="0"/>
          <c:showVal val="1"/>
          <c:showCatName val="0"/>
          <c:showSerName val="0"/>
          <c:showPercent val="0"/>
          <c:showBubbleSize val="0"/>
        </c:dLbls>
        <c:gapWidth val="150"/>
        <c:shape val="box"/>
        <c:axId val="473207631"/>
        <c:axId val="473206799"/>
        <c:axId val="0"/>
      </c:bar3DChart>
      <c:catAx>
        <c:axId val="47320763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73206799"/>
        <c:crosses val="autoZero"/>
        <c:auto val="1"/>
        <c:lblAlgn val="ctr"/>
        <c:lblOffset val="100"/>
        <c:noMultiLvlLbl val="0"/>
      </c:catAx>
      <c:valAx>
        <c:axId val="473206799"/>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732076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IN"/>
              <a:t>Number of acquirer per region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'[DashboardProject.xlsx]Q2.2'!$C$6</c:f>
              <c:strCache>
                <c:ptCount val="1"/>
                <c:pt idx="0">
                  <c:v>Number_of_acquirer_per_region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'[DashboardProject.xlsx]Q2.2'!$B$7:$B$50</c:f>
              <c:strCache>
                <c:ptCount val="44"/>
                <c:pt idx="0">
                  <c:v>California</c:v>
                </c:pt>
                <c:pt idx="1">
                  <c:v>England</c:v>
                </c:pt>
                <c:pt idx="2">
                  <c:v>Texas</c:v>
                </c:pt>
                <c:pt idx="3">
                  <c:v>New York</c:v>
                </c:pt>
                <c:pt idx="4">
                  <c:v>Massachusetts</c:v>
                </c:pt>
                <c:pt idx="5">
                  <c:v>Pennsylvania</c:v>
                </c:pt>
                <c:pt idx="6">
                  <c:v>Florida</c:v>
                </c:pt>
                <c:pt idx="7">
                  <c:v>Georgia</c:v>
                </c:pt>
                <c:pt idx="8">
                  <c:v>Ile-de-France</c:v>
                </c:pt>
                <c:pt idx="9">
                  <c:v>Illinois</c:v>
                </c:pt>
                <c:pt idx="10">
                  <c:v>New Jersey</c:v>
                </c:pt>
                <c:pt idx="11">
                  <c:v>New Territories</c:v>
                </c:pt>
                <c:pt idx="12">
                  <c:v>Krung Thep</c:v>
                </c:pt>
                <c:pt idx="13">
                  <c:v>Luxembourg</c:v>
                </c:pt>
                <c:pt idx="14">
                  <c:v>Maharashtra</c:v>
                </c:pt>
                <c:pt idx="15">
                  <c:v>HaMerkaz</c:v>
                </c:pt>
                <c:pt idx="16">
                  <c:v>Hampshire</c:v>
                </c:pt>
                <c:pt idx="17">
                  <c:v>Hong Kong Island</c:v>
                </c:pt>
                <c:pt idx="18">
                  <c:v>Catalonia</c:v>
                </c:pt>
                <c:pt idx="19">
                  <c:v>Central Region</c:v>
                </c:pt>
                <c:pt idx="20">
                  <c:v>Colorado</c:v>
                </c:pt>
                <c:pt idx="21">
                  <c:v>Delaware</c:v>
                </c:pt>
                <c:pt idx="22">
                  <c:v>Arkansas</c:v>
                </c:pt>
                <c:pt idx="23">
                  <c:v>Baden-Wurttemberg</c:v>
                </c:pt>
                <c:pt idx="24">
                  <c:v>Beijing</c:v>
                </c:pt>
                <c:pt idx="25">
                  <c:v>Bristol, City of</c:v>
                </c:pt>
                <c:pt idx="26">
                  <c:v>Quebec</c:v>
                </c:pt>
                <c:pt idx="27">
                  <c:v>Seoul-t'ukpyolsi</c:v>
                </c:pt>
                <c:pt idx="28">
                  <c:v>Surrey</c:v>
                </c:pt>
                <c:pt idx="29">
                  <c:v>Tartumaa</c:v>
                </c:pt>
                <c:pt idx="30">
                  <c:v>Tennessee</c:v>
                </c:pt>
                <c:pt idx="31">
                  <c:v>Utah</c:v>
                </c:pt>
                <c:pt idx="32">
                  <c:v>Victoria</c:v>
                </c:pt>
                <c:pt idx="33">
                  <c:v>Wakefield</c:v>
                </c:pt>
                <c:pt idx="34">
                  <c:v>Washington</c:v>
                </c:pt>
                <c:pt idx="35">
                  <c:v>Western Australia</c:v>
                </c:pt>
                <c:pt idx="36">
                  <c:v>Michigan</c:v>
                </c:pt>
                <c:pt idx="37">
                  <c:v>Minas Gerais</c:v>
                </c:pt>
                <c:pt idx="38">
                  <c:v>NA - South Africa</c:v>
                </c:pt>
                <c:pt idx="39">
                  <c:v>New Hampshire</c:v>
                </c:pt>
                <c:pt idx="40">
                  <c:v>Noord-Holland</c:v>
                </c:pt>
                <c:pt idx="41">
                  <c:v>Ohio</c:v>
                </c:pt>
                <c:pt idx="42">
                  <c:v>Ontario</c:v>
                </c:pt>
                <c:pt idx="43">
                  <c:v>Oxfordshire</c:v>
                </c:pt>
              </c:strCache>
            </c:strRef>
          </c:cat>
          <c:val>
            <c:numRef>
              <c:f>'[DashboardProject.xlsx]Q2.2'!$C$7:$C$50</c:f>
              <c:numCache>
                <c:formatCode>General</c:formatCode>
                <c:ptCount val="44"/>
                <c:pt idx="0">
                  <c:v>7</c:v>
                </c:pt>
                <c:pt idx="1">
                  <c:v>7</c:v>
                </c:pt>
                <c:pt idx="2">
                  <c:v>5</c:v>
                </c:pt>
                <c:pt idx="3">
                  <c:v>4</c:v>
                </c:pt>
                <c:pt idx="4">
                  <c:v>2</c:v>
                </c:pt>
                <c:pt idx="5">
                  <c:v>2</c:v>
                </c:pt>
                <c:pt idx="6">
                  <c:v>2</c:v>
                </c:pt>
                <c:pt idx="7">
                  <c:v>2</c:v>
                </c:pt>
                <c:pt idx="8">
                  <c:v>2</c:v>
                </c:pt>
                <c:pt idx="9">
                  <c:v>2</c:v>
                </c:pt>
                <c:pt idx="10">
                  <c:v>2</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numCache>
            </c:numRef>
          </c:val>
          <c:extLst>
            <c:ext xmlns:c16="http://schemas.microsoft.com/office/drawing/2014/chart" uri="{C3380CC4-5D6E-409C-BE32-E72D297353CC}">
              <c16:uniqueId val="{00000000-8A5A-441D-9101-488F5CEB7F97}"/>
            </c:ext>
          </c:extLst>
        </c:ser>
        <c:dLbls>
          <c:showLegendKey val="0"/>
          <c:showVal val="1"/>
          <c:showCatName val="0"/>
          <c:showSerName val="0"/>
          <c:showPercent val="0"/>
          <c:showBubbleSize val="0"/>
        </c:dLbls>
        <c:gapWidth val="150"/>
        <c:shape val="box"/>
        <c:axId val="459663695"/>
        <c:axId val="459665359"/>
        <c:axId val="0"/>
      </c:bar3DChart>
      <c:catAx>
        <c:axId val="45966369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59665359"/>
        <c:crosses val="autoZero"/>
        <c:auto val="1"/>
        <c:lblAlgn val="ctr"/>
        <c:lblOffset val="100"/>
        <c:noMultiLvlLbl val="0"/>
      </c:catAx>
      <c:valAx>
        <c:axId val="4596653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5966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tx1">
            <a:lumMod val="65000"/>
            <a:lumOff val="35000"/>
          </a:schemeClr>
        </a:gs>
        <a:gs pos="23000">
          <a:schemeClr val="bg2">
            <a:lumMod val="25000"/>
          </a:schemeClr>
        </a:gs>
        <a:gs pos="69000">
          <a:schemeClr val="bg2">
            <a:lumMod val="25000"/>
          </a:schemeClr>
        </a:gs>
        <a:gs pos="97000">
          <a:schemeClr val="bg2">
            <a:lumMod val="25000"/>
          </a:schemeClr>
        </a:gs>
      </a:gsLst>
      <a:path path="circle">
        <a:fillToRect l="50000" t="50000" r="50000" b="50000"/>
      </a:path>
    </a:gradFill>
    <a:ln w="9525" cap="flat" cmpd="sng" algn="ctr">
      <a:solidFill>
        <a:schemeClr val="tx1">
          <a:lumMod val="15000"/>
          <a:lumOff val="85000"/>
        </a:schemeClr>
      </a:solidFill>
      <a:round/>
    </a:ln>
    <a:effectLst/>
  </c:spPr>
  <c:txPr>
    <a:bodyPr/>
    <a:lstStyle/>
    <a:p>
      <a:pPr>
        <a:defRPr>
          <a:solidFill>
            <a:schemeClr val="bg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Monthly Analysis Of IPO's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lineChart>
        <c:grouping val="standard"/>
        <c:varyColors val="0"/>
        <c:ser>
          <c:idx val="0"/>
          <c:order val="0"/>
          <c:tx>
            <c:strRef>
              <c:f>'[DashboardProject.xlsx]Q4.1'!$C$2</c:f>
              <c:strCache>
                <c:ptCount val="1"/>
                <c:pt idx="0">
                  <c:v>Number_of_IPO</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'[DashboardProject.xlsx]Q4.1'!$B$3:$B$13</c:f>
              <c:strCache>
                <c:ptCount val="11"/>
                <c:pt idx="0">
                  <c:v>January</c:v>
                </c:pt>
                <c:pt idx="1">
                  <c:v>February</c:v>
                </c:pt>
                <c:pt idx="2">
                  <c:v>March</c:v>
                </c:pt>
                <c:pt idx="3">
                  <c:v>April</c:v>
                </c:pt>
                <c:pt idx="4">
                  <c:v>May</c:v>
                </c:pt>
                <c:pt idx="5">
                  <c:v>June</c:v>
                </c:pt>
                <c:pt idx="6">
                  <c:v>July</c:v>
                </c:pt>
                <c:pt idx="7">
                  <c:v>August</c:v>
                </c:pt>
                <c:pt idx="8">
                  <c:v>September</c:v>
                </c:pt>
                <c:pt idx="9">
                  <c:v>October</c:v>
                </c:pt>
                <c:pt idx="10">
                  <c:v>November</c:v>
                </c:pt>
              </c:strCache>
            </c:strRef>
          </c:cat>
          <c:val>
            <c:numRef>
              <c:f>'[DashboardProject.xlsx]Q4.1'!$C$3:$C$13</c:f>
              <c:numCache>
                <c:formatCode>General</c:formatCode>
                <c:ptCount val="11"/>
                <c:pt idx="0">
                  <c:v>6</c:v>
                </c:pt>
                <c:pt idx="1">
                  <c:v>2</c:v>
                </c:pt>
                <c:pt idx="2">
                  <c:v>5</c:v>
                </c:pt>
                <c:pt idx="3">
                  <c:v>1</c:v>
                </c:pt>
                <c:pt idx="4">
                  <c:v>4</c:v>
                </c:pt>
                <c:pt idx="5">
                  <c:v>6</c:v>
                </c:pt>
                <c:pt idx="6">
                  <c:v>5</c:v>
                </c:pt>
                <c:pt idx="7">
                  <c:v>3</c:v>
                </c:pt>
                <c:pt idx="8">
                  <c:v>1</c:v>
                </c:pt>
                <c:pt idx="9">
                  <c:v>3</c:v>
                </c:pt>
                <c:pt idx="10">
                  <c:v>14</c:v>
                </c:pt>
              </c:numCache>
            </c:numRef>
          </c:val>
          <c:smooth val="0"/>
          <c:extLst>
            <c:ext xmlns:c16="http://schemas.microsoft.com/office/drawing/2014/chart" uri="{C3380CC4-5D6E-409C-BE32-E72D297353CC}">
              <c16:uniqueId val="{00000000-9EF6-4E0A-A0CF-0CC80561D289}"/>
            </c:ext>
          </c:extLst>
        </c:ser>
        <c:dLbls>
          <c:dLblPos val="ctr"/>
          <c:showLegendKey val="0"/>
          <c:showVal val="1"/>
          <c:showCatName val="0"/>
          <c:showSerName val="0"/>
          <c:showPercent val="0"/>
          <c:showBubbleSize val="0"/>
        </c:dLbls>
        <c:marker val="1"/>
        <c:smooth val="0"/>
        <c:axId val="478285407"/>
        <c:axId val="478285823"/>
      </c:lineChart>
      <c:catAx>
        <c:axId val="47828540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78285823"/>
        <c:crosses val="autoZero"/>
        <c:auto val="1"/>
        <c:lblAlgn val="ctr"/>
        <c:lblOffset val="100"/>
        <c:noMultiLvlLbl val="0"/>
      </c:catAx>
      <c:valAx>
        <c:axId val="47828582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78285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Monthly Analysis Of ACQUISITION's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lineChart>
        <c:grouping val="standard"/>
        <c:varyColors val="0"/>
        <c:ser>
          <c:idx val="0"/>
          <c:order val="0"/>
          <c:tx>
            <c:strRef>
              <c:f>'[DashboardProject.xlsx]Q4.2'!$C$3</c:f>
              <c:strCache>
                <c:ptCount val="1"/>
                <c:pt idx="0">
                  <c:v>Number_of_acquisition</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'[DashboardProject.xlsx]Q4.2'!$B$4:$B$12</c:f>
              <c:strCache>
                <c:ptCount val="9"/>
                <c:pt idx="0">
                  <c:v>January</c:v>
                </c:pt>
                <c:pt idx="1">
                  <c:v>March</c:v>
                </c:pt>
                <c:pt idx="2">
                  <c:v>May</c:v>
                </c:pt>
                <c:pt idx="3">
                  <c:v>June</c:v>
                </c:pt>
                <c:pt idx="4">
                  <c:v>July</c:v>
                </c:pt>
                <c:pt idx="5">
                  <c:v>August</c:v>
                </c:pt>
                <c:pt idx="6">
                  <c:v>September</c:v>
                </c:pt>
                <c:pt idx="7">
                  <c:v>October</c:v>
                </c:pt>
                <c:pt idx="8">
                  <c:v>November</c:v>
                </c:pt>
              </c:strCache>
            </c:strRef>
          </c:cat>
          <c:val>
            <c:numRef>
              <c:f>'[DashboardProject.xlsx]Q4.2'!$C$4:$C$12</c:f>
              <c:numCache>
                <c:formatCode>General</c:formatCode>
                <c:ptCount val="9"/>
                <c:pt idx="0">
                  <c:v>3</c:v>
                </c:pt>
                <c:pt idx="1">
                  <c:v>1</c:v>
                </c:pt>
                <c:pt idx="2">
                  <c:v>3</c:v>
                </c:pt>
                <c:pt idx="3">
                  <c:v>1</c:v>
                </c:pt>
                <c:pt idx="4">
                  <c:v>3</c:v>
                </c:pt>
                <c:pt idx="5">
                  <c:v>1</c:v>
                </c:pt>
                <c:pt idx="6">
                  <c:v>1</c:v>
                </c:pt>
                <c:pt idx="7">
                  <c:v>1</c:v>
                </c:pt>
                <c:pt idx="8">
                  <c:v>6</c:v>
                </c:pt>
              </c:numCache>
            </c:numRef>
          </c:val>
          <c:smooth val="0"/>
          <c:extLst>
            <c:ext xmlns:c16="http://schemas.microsoft.com/office/drawing/2014/chart" uri="{C3380CC4-5D6E-409C-BE32-E72D297353CC}">
              <c16:uniqueId val="{00000000-5496-40DE-BE7C-DA3855EB774E}"/>
            </c:ext>
          </c:extLst>
        </c:ser>
        <c:dLbls>
          <c:dLblPos val="ctr"/>
          <c:showLegendKey val="0"/>
          <c:showVal val="1"/>
          <c:showCatName val="0"/>
          <c:showSerName val="0"/>
          <c:showPercent val="0"/>
          <c:showBubbleSize val="0"/>
        </c:dLbls>
        <c:marker val="1"/>
        <c:smooth val="0"/>
        <c:axId val="473193503"/>
        <c:axId val="473198079"/>
      </c:lineChart>
      <c:catAx>
        <c:axId val="473193503"/>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73198079"/>
        <c:crosses val="autoZero"/>
        <c:auto val="1"/>
        <c:lblAlgn val="ctr"/>
        <c:lblOffset val="100"/>
        <c:noMultiLvlLbl val="0"/>
      </c:catAx>
      <c:valAx>
        <c:axId val="473198079"/>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731935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[DashboardProject.xlsx]Q5!PivotTable2</c:name>
    <c:fmtId val="-1"/>
  </c:pivotSource>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a:t>ACQUIREE Social Media Presence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'Q5'!$G$2</c:f>
              <c:strCache>
                <c:ptCount val="1"/>
                <c:pt idx="0">
                  <c:v>Total</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3774-4250-92A3-27B6B1B17538}"/>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3774-4250-92A3-27B6B1B17538}"/>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'Q5'!$F$3:$F$4</c:f>
              <c:strCache>
                <c:ptCount val="2"/>
                <c:pt idx="0">
                  <c:v>Available</c:v>
                </c:pt>
                <c:pt idx="1">
                  <c:v>Not Available</c:v>
                </c:pt>
              </c:strCache>
            </c:strRef>
          </c:cat>
          <c:val>
            <c:numRef>
              <c:f>'Q5'!$G$3:$G$4</c:f>
              <c:numCache>
                <c:formatCode>General</c:formatCode>
                <c:ptCount val="2"/>
                <c:pt idx="0">
                  <c:v>42</c:v>
                </c:pt>
                <c:pt idx="1">
                  <c:v>28</c:v>
                </c:pt>
              </c:numCache>
            </c:numRef>
          </c:val>
          <c:extLst>
            <c:ext xmlns:c16="http://schemas.microsoft.com/office/drawing/2014/chart" uri="{C3380CC4-5D6E-409C-BE32-E72D297353CC}">
              <c16:uniqueId val="{00000004-3774-4250-92A3-27B6B1B17538}"/>
            </c:ext>
          </c:extLst>
        </c:ser>
        <c:dLbls>
          <c:dLblPos val="inEnd"/>
          <c:showLegendKey val="0"/>
          <c:showVal val="1"/>
          <c:showCatName val="0"/>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[DashboardProject.xlsx]Q5!PivotTable3</c:name>
    <c:fmtId val="-1"/>
  </c:pivotSource>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a:t>ACQUIRER Social Media Presence</a:t>
            </a:r>
            <a:endParaRPr lang="en-IN"/>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3"/>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5"/>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6"/>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8"/>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9"/>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1"/>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2"/>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4"/>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'Q5'!$G$9</c:f>
              <c:strCache>
                <c:ptCount val="1"/>
                <c:pt idx="0">
                  <c:v>Total</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3CD2-470C-85ED-EEE64B22F132}"/>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3CD2-470C-85ED-EEE64B22F132}"/>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'Q5'!$F$10:$F$11</c:f>
              <c:strCache>
                <c:ptCount val="2"/>
                <c:pt idx="0">
                  <c:v>Available</c:v>
                </c:pt>
                <c:pt idx="1">
                  <c:v>Not Available</c:v>
                </c:pt>
              </c:strCache>
            </c:strRef>
          </c:cat>
          <c:val>
            <c:numRef>
              <c:f>'Q5'!$G$10:$G$11</c:f>
              <c:numCache>
                <c:formatCode>General</c:formatCode>
                <c:ptCount val="2"/>
                <c:pt idx="0">
                  <c:v>47</c:v>
                </c:pt>
                <c:pt idx="1">
                  <c:v>23</c:v>
                </c:pt>
              </c:numCache>
            </c:numRef>
          </c:val>
          <c:extLst>
            <c:ext xmlns:c16="http://schemas.microsoft.com/office/drawing/2014/chart" uri="{C3380CC4-5D6E-409C-BE32-E72D297353CC}">
              <c16:uniqueId val="{00000004-3CD2-470C-85ED-EEE64B22F132}"/>
            </c:ext>
          </c:extLst>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[DashboardProject.xlsx]Q6.1!PivotTable9</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Acquirers' Directors From Diff. Instititutes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'Q6.1'!$H$2</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'Q6.1'!$G$3:$G$25</c:f>
              <c:strCache>
                <c:ptCount val="23"/>
                <c:pt idx="0">
                  <c:v>University of North Texas</c:v>
                </c:pt>
                <c:pt idx="1">
                  <c:v>University of Rennes 1</c:v>
                </c:pt>
                <c:pt idx="2">
                  <c:v>University of California, Berkeley</c:v>
                </c:pt>
                <c:pt idx="3">
                  <c:v>Aalborg University</c:v>
                </c:pt>
                <c:pt idx="4">
                  <c:v>Gordon College</c:v>
                </c:pt>
                <c:pt idx="5">
                  <c:v>Birkbeck, University of London</c:v>
                </c:pt>
                <c:pt idx="6">
                  <c:v>University of Florence</c:v>
                </c:pt>
                <c:pt idx="7">
                  <c:v>Hebrew University of Jerusalem</c:v>
                </c:pt>
                <c:pt idx="8">
                  <c:v>University of Virginia Darden School of Business</c:v>
                </c:pt>
                <c:pt idx="9">
                  <c:v>Indian Institute of Technology Kharagpur</c:v>
                </c:pt>
                <c:pt idx="10">
                  <c:v>The University of Texas at Austin</c:v>
                </c:pt>
                <c:pt idx="11">
                  <c:v>Kellogg School of Management</c:v>
                </c:pt>
                <c:pt idx="12">
                  <c:v>University of California, Santa Cruz</c:v>
                </c:pt>
                <c:pt idx="13">
                  <c:v>Northeastern University</c:v>
                </c:pt>
                <c:pt idx="14">
                  <c:v>University of Illinois at Urbana-Champaign (UIUC)</c:v>
                </c:pt>
                <c:pt idx="15">
                  <c:v>Queens College</c:v>
                </c:pt>
                <c:pt idx="16">
                  <c:v>University of Oxford</c:v>
                </c:pt>
                <c:pt idx="17">
                  <c:v>Seton Hall University</c:v>
                </c:pt>
                <c:pt idx="18">
                  <c:v>University of Sydney</c:v>
                </c:pt>
                <c:pt idx="19">
                  <c:v>Stanford Law School</c:v>
                </c:pt>
                <c:pt idx="20">
                  <c:v>Wharton School of the University of Pennsylvania</c:v>
                </c:pt>
                <c:pt idx="21">
                  <c:v>Stanford University</c:v>
                </c:pt>
                <c:pt idx="22">
                  <c:v>Technical University of Munich</c:v>
                </c:pt>
              </c:strCache>
            </c:strRef>
          </c:cat>
          <c:val>
            <c:numRef>
              <c:f>'Q6.1'!$H$3:$H$25</c:f>
              <c:numCache>
                <c:formatCode>General</c:formatCode>
                <c:ptCount val="23"/>
                <c:pt idx="0">
                  <c:v>2</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numCache>
            </c:numRef>
          </c:val>
          <c:extLst>
            <c:ext xmlns:c16="http://schemas.microsoft.com/office/drawing/2014/chart" uri="{C3380CC4-5D6E-409C-BE32-E72D297353CC}">
              <c16:uniqueId val="{00000000-210A-4C6B-A323-4F61DB7C005F}"/>
            </c:ext>
          </c:extLst>
        </c:ser>
        <c:dLbls>
          <c:showLegendKey val="0"/>
          <c:showVal val="1"/>
          <c:showCatName val="0"/>
          <c:showSerName val="0"/>
          <c:showPercent val="0"/>
          <c:showBubbleSize val="0"/>
        </c:dLbls>
        <c:gapWidth val="150"/>
        <c:shape val="box"/>
        <c:axId val="30647839"/>
        <c:axId val="30649087"/>
        <c:axId val="0"/>
      </c:bar3DChart>
      <c:catAx>
        <c:axId val="3064783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0649087"/>
        <c:crosses val="autoZero"/>
        <c:auto val="1"/>
        <c:lblAlgn val="ctr"/>
        <c:lblOffset val="100"/>
        <c:noMultiLvlLbl val="0"/>
      </c:catAx>
      <c:valAx>
        <c:axId val="30649087"/>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06478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95">
  <cs:axisTitle>
    <cs:lnRef idx="0"/>
    <cs:fillRef idx="0"/>
    <cs:effectRef idx="0"/>
    <cs:fontRef idx="minor">
      <a:schemeClr val="lt1"/>
    </cs:fontRef>
    <cs:defRPr sz="900" b="1" kern="1200"/>
  </cs:axisTitle>
  <cs:categoryAxis>
    <cs:lnRef idx="0">
      <cs:styleClr val="0"/>
    </cs:lnRef>
    <cs:fillRef idx="0"/>
    <cs:effectRef idx="0"/>
    <cs:fontRef idx="minor">
      <a:schemeClr val="lt1"/>
    </cs:fontRef>
    <cs:defRPr sz="9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lumMod val="20000"/>
          <a:lumOff val="80000"/>
        </a:schemeClr>
      </a:solidFill>
    </cs:spPr>
  </cs:dataPoint>
  <cs:dataPoint3D>
    <cs:lnRef idx="0"/>
    <cs:fillRef idx="0">
      <cs:styleClr val="auto"/>
    </cs:fillRef>
    <cs:effectRef idx="0"/>
    <cs:fontRef idx="minor">
      <a:schemeClr val="dk1"/>
    </cs:fontRef>
    <cs:spPr>
      <a:solidFill>
        <a:schemeClr val="phClr">
          <a:lumMod val="20000"/>
          <a:lumOff val="80000"/>
        </a:schemeClr>
      </a:solidFill>
      <a:sp3d/>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styleClr val="0"/>
    </cs:fillRef>
    <cs:effectRef idx="0"/>
    <cs:fontRef idx="minor">
      <a:schemeClr val="dk1"/>
    </cs:fontRef>
    <cs:spPr>
      <a:solidFill>
        <a:schemeClr val="phClr">
          <a:alpha val="30000"/>
        </a:schemeClr>
      </a:solidFill>
      <a:sp3d/>
    </cs:spPr>
  </cs:floor>
  <cs:gridlineMajor>
    <cs:lnRef idx="0">
      <cs:styleClr val="0"/>
    </cs:lnRef>
    <cs:fillRef idx="0"/>
    <cs:effectRef idx="0"/>
    <cs:fontRef idx="minor">
      <a:schemeClr val="dk1"/>
    </cs:fontRef>
    <cs:spPr>
      <a:ln w="9525" cap="flat" cmpd="sng" algn="ctr">
        <a:solidFill>
          <a:schemeClr val="lt1">
            <a:lumMod val="60000"/>
            <a:lumOff val="40000"/>
          </a:schemeClr>
        </a:solidFill>
        <a:round/>
      </a:ln>
    </cs:spPr>
  </cs:gridlineMajor>
  <cs:gridlineMinor>
    <cs:lnRef idx="0">
      <cs:styleClr val="0"/>
    </cs:lnRef>
    <cs:fillRef idx="0"/>
    <cs:effectRef idx="0"/>
    <cs:fontRef idx="minor">
      <a:schemeClr val="dk1"/>
    </cs:fontRef>
    <cs:spPr>
      <a:ln>
        <a:solidFill>
          <a:schemeClr val="lt1">
            <a:lumMod val="50000"/>
            <a:lumOff val="5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95">
  <cs:axisTitle>
    <cs:lnRef idx="0"/>
    <cs:fillRef idx="0"/>
    <cs:effectRef idx="0"/>
    <cs:fontRef idx="minor">
      <a:schemeClr val="lt1"/>
    </cs:fontRef>
    <cs:defRPr sz="900" b="1" kern="1200"/>
  </cs:axisTitle>
  <cs:categoryAxis>
    <cs:lnRef idx="0">
      <cs:styleClr val="0"/>
    </cs:lnRef>
    <cs:fillRef idx="0"/>
    <cs:effectRef idx="0"/>
    <cs:fontRef idx="minor">
      <a:schemeClr val="lt1"/>
    </cs:fontRef>
    <cs:defRPr sz="9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lumMod val="20000"/>
          <a:lumOff val="80000"/>
        </a:schemeClr>
      </a:solidFill>
    </cs:spPr>
  </cs:dataPoint>
  <cs:dataPoint3D>
    <cs:lnRef idx="0"/>
    <cs:fillRef idx="0">
      <cs:styleClr val="auto"/>
    </cs:fillRef>
    <cs:effectRef idx="0"/>
    <cs:fontRef idx="minor">
      <a:schemeClr val="dk1"/>
    </cs:fontRef>
    <cs:spPr>
      <a:solidFill>
        <a:schemeClr val="phClr">
          <a:lumMod val="20000"/>
          <a:lumOff val="80000"/>
        </a:schemeClr>
      </a:solidFill>
      <a:sp3d/>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styleClr val="0"/>
    </cs:fillRef>
    <cs:effectRef idx="0"/>
    <cs:fontRef idx="minor">
      <a:schemeClr val="dk1"/>
    </cs:fontRef>
    <cs:spPr>
      <a:solidFill>
        <a:schemeClr val="phClr">
          <a:alpha val="30000"/>
        </a:schemeClr>
      </a:solidFill>
      <a:sp3d/>
    </cs:spPr>
  </cs:floor>
  <cs:gridlineMajor>
    <cs:lnRef idx="0">
      <cs:styleClr val="0"/>
    </cs:lnRef>
    <cs:fillRef idx="0"/>
    <cs:effectRef idx="0"/>
    <cs:fontRef idx="minor">
      <a:schemeClr val="dk1"/>
    </cs:fontRef>
    <cs:spPr>
      <a:ln w="9525" cap="flat" cmpd="sng" algn="ctr">
        <a:solidFill>
          <a:schemeClr val="lt1">
            <a:lumMod val="60000"/>
            <a:lumOff val="40000"/>
          </a:schemeClr>
        </a:solidFill>
        <a:round/>
      </a:ln>
    </cs:spPr>
  </cs:gridlineMajor>
  <cs:gridlineMinor>
    <cs:lnRef idx="0">
      <cs:styleClr val="0"/>
    </cs:lnRef>
    <cs:fillRef idx="0"/>
    <cs:effectRef idx="0"/>
    <cs:fontRef idx="minor">
      <a:schemeClr val="dk1"/>
    </cs:fontRef>
    <cs:spPr>
      <a:ln>
        <a:solidFill>
          <a:schemeClr val="lt1">
            <a:lumMod val="50000"/>
            <a:lumOff val="5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8">
  <cs:axisTitle>
    <cs:lnRef idx="0"/>
    <cs:fillRef idx="0"/>
    <cs:effectRef idx="0"/>
    <cs:fontRef idx="minor">
      <a:schemeClr val="lt1"/>
    </cs:fontRef>
    <cs:defRPr sz="900" b="1" kern="1200"/>
  </cs:axisTitle>
  <cs:categoryAxis>
    <cs:lnRef idx="0">
      <cs:styleClr val="0"/>
    </cs:lnRef>
    <cs:fillRef idx="0"/>
    <cs:effectRef idx="0"/>
    <cs:fontRef idx="minor">
      <a:schemeClr val="lt1"/>
    </cs:fontRef>
    <cs:defRPr sz="900"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000" kern="1200"/>
  </cs:chartArea>
  <cs:dataLabel>
    <cs:lnRef idx="0"/>
    <cs:fillRef idx="0">
      <cs:styleClr val="0"/>
    </cs:fillRef>
    <cs:effectRef idx="0"/>
    <cs:fontRef idx="minor">
      <a:schemeClr val="lt1"/>
    </cs:fontRef>
    <cs:spPr>
      <a:solidFill>
        <a:schemeClr val="phClr"/>
      </a:solidFill>
    </cs:spPr>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81B38-07DE-4FA1-8984-4AD36CD55C19}" type="datetimeFigureOut">
              <a:rPr lang="en-IN" smtClean="0"/>
              <a:t>12-09-2022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C28A0A-2F2B-4423-953E-E85F55A67135}" type="slidenum">
              <a:rPr lang="en-IN" smtClean="0"/>
              <a:t>‹#›</a:t>
            </a:fld>
            <a:endParaRPr lang="en-IN"/>
          </a:p>
        </p:txBody>
      </p:sp>
    </p:spTree>
    <p:extLst>
      <p:ext uri="{BB962C8B-B14F-4D97-AF65-F5344CB8AC3E}">
        <p14:creationId xmlns:p14="http://schemas.microsoft.com/office/powerpoint/2010/main" val="372061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C28A0A-2F2B-4423-953E-E85F55A67135}" type="slidenum">
              <a:rPr lang="en-IN" smtClean="0"/>
              <a:t>1</a:t>
            </a:fld>
            <a:endParaRPr lang="en-IN"/>
          </a:p>
        </p:txBody>
      </p:sp>
    </p:spTree>
    <p:extLst>
      <p:ext uri="{BB962C8B-B14F-4D97-AF65-F5344CB8AC3E}">
        <p14:creationId xmlns:p14="http://schemas.microsoft.com/office/powerpoint/2010/main" val="134270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C28A0A-2F2B-4423-953E-E85F55A67135}" type="slidenum">
              <a:rPr lang="en-IN" smtClean="0"/>
              <a:t>4</a:t>
            </a:fld>
            <a:endParaRPr lang="en-IN"/>
          </a:p>
        </p:txBody>
      </p:sp>
    </p:spTree>
    <p:extLst>
      <p:ext uri="{BB962C8B-B14F-4D97-AF65-F5344CB8AC3E}">
        <p14:creationId xmlns:p14="http://schemas.microsoft.com/office/powerpoint/2010/main" val="7768981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C8C180A-EE95-4C5C-9A5B-0F6F4B1B65A8}" type="datetimeFigureOut">
              <a:rPr lang="en-IN" smtClean="0"/>
              <a:t>12-09-2022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332557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C8C180A-EE95-4C5C-9A5B-0F6F4B1B65A8}"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393193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C8C180A-EE95-4C5C-9A5B-0F6F4B1B65A8}" type="datetimeFigureOut">
              <a:rPr lang="en-IN" smtClean="0"/>
              <a:t>12-09-2022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3053921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C8C180A-EE95-4C5C-9A5B-0F6F4B1B65A8}" type="datetimeFigureOut">
              <a:rPr lang="en-IN" smtClean="0"/>
              <a:t>12-09-2022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2043EE5-605C-4893-B4ED-986D6D3A0A7B}"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71523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C8C180A-EE95-4C5C-9A5B-0F6F4B1B65A8}" type="datetimeFigureOut">
              <a:rPr lang="en-IN" smtClean="0"/>
              <a:t>12-09-2022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1445950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8C8C180A-EE95-4C5C-9A5B-0F6F4B1B65A8}" type="datetimeFigureOut">
              <a:rPr lang="en-IN" smtClean="0"/>
              <a:t>12-09-2022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3623018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8C8C180A-EE95-4C5C-9A5B-0F6F4B1B65A8}" type="datetimeFigureOut">
              <a:rPr lang="en-IN" smtClean="0"/>
              <a:t>12-09-2022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3917537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C8C180A-EE95-4C5C-9A5B-0F6F4B1B65A8}"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2952037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8C180A-EE95-4C5C-9A5B-0F6F4B1B65A8}" type="datetimeFigureOut">
              <a:rPr lang="en-IN" smtClean="0"/>
              <a:t>12-09-2022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735521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C180A-EE95-4C5C-9A5B-0F6F4B1B65A8}"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83863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C8C180A-EE95-4C5C-9A5B-0F6F4B1B65A8}"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143734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C8C180A-EE95-4C5C-9A5B-0F6F4B1B65A8}" type="datetimeFigureOut">
              <a:rPr lang="en-IN" smtClean="0"/>
              <a:t>12-09-2022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1441231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C8C180A-EE95-4C5C-9A5B-0F6F4B1B65A8}"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3318146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C8C180A-EE95-4C5C-9A5B-0F6F4B1B65A8}" type="datetimeFigureOut">
              <a:rPr lang="en-IN" smtClean="0"/>
              <a:t>12-09-2022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330982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C8C180A-EE95-4C5C-9A5B-0F6F4B1B65A8}" type="datetimeFigureOut">
              <a:rPr lang="en-IN" smtClean="0"/>
              <a:t>12-09-2022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60279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C180A-EE95-4C5C-9A5B-0F6F4B1B65A8}" type="datetimeFigureOut">
              <a:rPr lang="en-IN" smtClean="0"/>
              <a:t>12-09-2022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2245555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C8C180A-EE95-4C5C-9A5B-0F6F4B1B65A8}"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2134370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C8C180A-EE95-4C5C-9A5B-0F6F4B1B65A8}"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043EE5-605C-4893-B4ED-986D6D3A0A7B}" type="slidenum">
              <a:rPr lang="en-IN" smtClean="0"/>
              <a:t>‹#›</a:t>
            </a:fld>
            <a:endParaRPr lang="en-IN"/>
          </a:p>
        </p:txBody>
      </p:sp>
    </p:spTree>
    <p:extLst>
      <p:ext uri="{BB962C8B-B14F-4D97-AF65-F5344CB8AC3E}">
        <p14:creationId xmlns:p14="http://schemas.microsoft.com/office/powerpoint/2010/main" val="520569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8C180A-EE95-4C5C-9A5B-0F6F4B1B65A8}" type="datetimeFigureOut">
              <a:rPr lang="en-IN" smtClean="0"/>
              <a:t>12-09-2022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043EE5-605C-4893-B4ED-986D6D3A0A7B}" type="slidenum">
              <a:rPr lang="en-IN" smtClean="0"/>
              <a:t>‹#›</a:t>
            </a:fld>
            <a:endParaRPr lang="en-IN"/>
          </a:p>
        </p:txBody>
      </p:sp>
    </p:spTree>
    <p:extLst>
      <p:ext uri="{BB962C8B-B14F-4D97-AF65-F5344CB8AC3E}">
        <p14:creationId xmlns:p14="http://schemas.microsoft.com/office/powerpoint/2010/main" val="1186654534"/>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 id="2147483940" r:id="rId15"/>
    <p:sldLayoutId id="2147483941" r:id="rId16"/>
    <p:sldLayoutId id="2147483942" r:id="rId17"/>
    <p:sldLayoutId id="2147483943"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slide" Target="slide3.xml"/><Relationship Id="rId1" Type="http://schemas.openxmlformats.org/officeDocument/2006/relationships/slideLayout" Target="../slideLayouts/slideLayout18.xml"/><Relationship Id="rId4" Type="http://schemas.openxmlformats.org/officeDocument/2006/relationships/chart" Target="../charts/chart14.xml"/></Relationships>
</file>

<file path=ppt/slides/_rels/slide1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slide" Target="slide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slide" Target="slide3.xml"/><Relationship Id="rId1" Type="http://schemas.openxmlformats.org/officeDocument/2006/relationships/slideLayout" Target="../slideLayouts/slideLayout18.xml"/><Relationship Id="rId4" Type="http://schemas.openxmlformats.org/officeDocument/2006/relationships/chart" Target="../charts/char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11.xml"/><Relationship Id="rId7" Type="http://schemas.openxmlformats.org/officeDocument/2006/relationships/slide" Target="slide6.xml"/><Relationship Id="rId2" Type="http://schemas.openxmlformats.org/officeDocument/2006/relationships/slide" Target="slide12.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8.xml"/><Relationship Id="rId4" Type="http://schemas.openxmlformats.org/officeDocument/2006/relationships/slide" Target="slide10.xml"/><Relationship Id="rId9"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 Target="slide3.xml"/><Relationship Id="rId1" Type="http://schemas.openxmlformats.org/officeDocument/2006/relationships/slideLayout" Target="../slideLayouts/slideLayout18.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slide" Target="slide3.xml"/><Relationship Id="rId1" Type="http://schemas.openxmlformats.org/officeDocument/2006/relationships/slideLayout" Target="../slideLayouts/slideLayout18.xml"/><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slide" Target="slide3.xml"/><Relationship Id="rId1" Type="http://schemas.openxmlformats.org/officeDocument/2006/relationships/slideLayout" Target="../slideLayouts/slideLayout18.xml"/><Relationship Id="rId4" Type="http://schemas.openxmlformats.org/officeDocument/2006/relationships/chart" Target="../charts/chart8.xml"/></Relationships>
</file>

<file path=ppt/slides/_rels/slide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slide" Target="slide3.xml"/><Relationship Id="rId1" Type="http://schemas.openxmlformats.org/officeDocument/2006/relationships/slideLayout" Target="../slideLayouts/slideLayout18.xml"/><Relationship Id="rId4" Type="http://schemas.openxmlformats.org/officeDocument/2006/relationships/chart" Target="../charts/chart10.xml"/></Relationships>
</file>

<file path=ppt/slides/_rels/slide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FED8-F06B-4CE9-0D35-484F90491CD7}"/>
              </a:ext>
            </a:extLst>
          </p:cNvPr>
          <p:cNvSpPr>
            <a:spLocks noGrp="1"/>
          </p:cNvSpPr>
          <p:nvPr>
            <p:ph type="ctrTitle"/>
          </p:nvPr>
        </p:nvSpPr>
        <p:spPr/>
        <p:txBody>
          <a:bodyPr numCol="3">
            <a:normAutofit/>
          </a:bodyPr>
          <a:lstStyle/>
          <a:p>
            <a:pPr algn="ctr"/>
            <a:r>
              <a:rPr lang="en-IN" sz="5400" i="1" dirty="0">
                <a:latin typeface="Algerian" panose="04020705040A02060702" pitchFamily="82" charset="0"/>
              </a:rPr>
              <a:t>Project</a:t>
            </a:r>
          </a:p>
        </p:txBody>
      </p:sp>
      <p:sp>
        <p:nvSpPr>
          <p:cNvPr id="7" name="Subtitle 6">
            <a:extLst>
              <a:ext uri="{FF2B5EF4-FFF2-40B4-BE49-F238E27FC236}">
                <a16:creationId xmlns:a16="http://schemas.microsoft.com/office/drawing/2014/main" id="{C5D1603A-3AF2-1A4C-4D2F-23E580441E0A}"/>
              </a:ext>
            </a:extLst>
          </p:cNvPr>
          <p:cNvSpPr>
            <a:spLocks noGrp="1"/>
          </p:cNvSpPr>
          <p:nvPr>
            <p:ph type="subTitle" idx="1"/>
          </p:nvPr>
        </p:nvSpPr>
        <p:spPr/>
        <p:txBody>
          <a:bodyPr>
            <a:normAutofit/>
          </a:bodyPr>
          <a:lstStyle/>
          <a:p>
            <a:r>
              <a:rPr lang="en-IN" sz="3600" i="1" dirty="0">
                <a:solidFill>
                  <a:srgbClr val="FF3300"/>
                </a:solidFill>
                <a:latin typeface="Arial Black" panose="020B0A04020102020204" pitchFamily="34" charset="0"/>
              </a:rPr>
              <a:t>Acquisitions and IPOs</a:t>
            </a:r>
          </a:p>
        </p:txBody>
      </p:sp>
    </p:spTree>
    <p:extLst>
      <p:ext uri="{BB962C8B-B14F-4D97-AF65-F5344CB8AC3E}">
        <p14:creationId xmlns:p14="http://schemas.microsoft.com/office/powerpoint/2010/main" val="3068617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F617-66C7-B23F-81EA-75D13A859CF3}"/>
              </a:ext>
            </a:extLst>
          </p:cNvPr>
          <p:cNvSpPr>
            <a:spLocks noGrp="1"/>
          </p:cNvSpPr>
          <p:nvPr>
            <p:ph type="title"/>
          </p:nvPr>
        </p:nvSpPr>
        <p:spPr/>
        <p:txBody>
          <a:bodyPr>
            <a:normAutofit/>
          </a:bodyPr>
          <a:lstStyle/>
          <a:p>
            <a:r>
              <a:rPr lang="en-US" sz="2000" dirty="0">
                <a:latin typeface="Arial Rounded MT Bold" panose="020F0704030504030204" pitchFamily="34" charset="0"/>
              </a:rPr>
              <a:t>both directors of acquirer and acquiree are from the same institute</a:t>
            </a:r>
            <a:endParaRPr lang="en-IN" sz="2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C8C2848-0845-FF95-8448-CE0EC252EB00}"/>
              </a:ext>
            </a:extLst>
          </p:cNvPr>
          <p:cNvSpPr>
            <a:spLocks noGrp="1"/>
          </p:cNvSpPr>
          <p:nvPr>
            <p:ph sz="quarter" idx="13"/>
          </p:nvPr>
        </p:nvSpPr>
        <p:spPr>
          <a:xfrm>
            <a:off x="973409" y="1887590"/>
            <a:ext cx="10363826" cy="3424107"/>
          </a:xfrm>
        </p:spPr>
        <p:txBody>
          <a:bodyPr/>
          <a:lstStyle/>
          <a:p>
            <a:pPr marL="0" indent="0">
              <a:buNone/>
            </a:pPr>
            <a:r>
              <a:rPr lang="en-US" cap="none" dirty="0">
                <a:latin typeface="Arial" panose="020B0604020202020204" pitchFamily="34" charset="0"/>
                <a:cs typeface="Arial" panose="020B0604020202020204" pitchFamily="34" charset="0"/>
              </a:rPr>
              <a:t>Some directors of acquirers and acquirees attended the same institution. From Which the majority of acquirees directors had  MBA and  MSc, while the majority of acquirers directors had a BS and a Ph.D.</a:t>
            </a:r>
            <a:endParaRPr lang="en-IN" cap="none" dirty="0">
              <a:latin typeface="Arial" panose="020B0604020202020204" pitchFamily="34" charset="0"/>
              <a:cs typeface="Arial" panose="020B0604020202020204" pitchFamily="34" charset="0"/>
            </a:endParaRPr>
          </a:p>
        </p:txBody>
      </p:sp>
      <p:sp>
        <p:nvSpPr>
          <p:cNvPr id="4" name="Isosceles Triangle 3">
            <a:hlinkClick r:id="rId2" action="ppaction://hlinksldjump"/>
            <a:extLst>
              <a:ext uri="{FF2B5EF4-FFF2-40B4-BE49-F238E27FC236}">
                <a16:creationId xmlns:a16="http://schemas.microsoft.com/office/drawing/2014/main" id="{CE2A750E-2AFD-DF23-A956-CE052A45EAD2}"/>
              </a:ext>
            </a:extLst>
          </p:cNvPr>
          <p:cNvSpPr/>
          <p:nvPr/>
        </p:nvSpPr>
        <p:spPr>
          <a:xfrm rot="5400000">
            <a:off x="11353800" y="6380922"/>
            <a:ext cx="284922" cy="31805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Chart 4">
            <a:extLst>
              <a:ext uri="{FF2B5EF4-FFF2-40B4-BE49-F238E27FC236}">
                <a16:creationId xmlns:a16="http://schemas.microsoft.com/office/drawing/2014/main" id="{EC75AB80-CD3F-4BB4-85F3-2FEE0D0E4D4F}"/>
              </a:ext>
            </a:extLst>
          </p:cNvPr>
          <p:cNvGraphicFramePr>
            <a:graphicFrameLocks/>
          </p:cNvGraphicFramePr>
          <p:nvPr>
            <p:extLst>
              <p:ext uri="{D42A27DB-BD31-4B8C-83A1-F6EECF244321}">
                <p14:modId xmlns:p14="http://schemas.microsoft.com/office/powerpoint/2010/main" val="2429406224"/>
              </p:ext>
            </p:extLst>
          </p:nvPr>
        </p:nvGraphicFramePr>
        <p:xfrm>
          <a:off x="973409" y="3147269"/>
          <a:ext cx="4769288" cy="29463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1D0F9715-BF9D-4CC7-9BA5-8C334BF77EE6}"/>
              </a:ext>
            </a:extLst>
          </p:cNvPr>
          <p:cNvGraphicFramePr>
            <a:graphicFrameLocks/>
          </p:cNvGraphicFramePr>
          <p:nvPr>
            <p:extLst>
              <p:ext uri="{D42A27DB-BD31-4B8C-83A1-F6EECF244321}">
                <p14:modId xmlns:p14="http://schemas.microsoft.com/office/powerpoint/2010/main" val="273505705"/>
              </p:ext>
            </p:extLst>
          </p:nvPr>
        </p:nvGraphicFramePr>
        <p:xfrm>
          <a:off x="6318817" y="3147269"/>
          <a:ext cx="4442298" cy="294635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49671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F617-66C7-B23F-81EA-75D13A859CF3}"/>
              </a:ext>
            </a:extLst>
          </p:cNvPr>
          <p:cNvSpPr>
            <a:spLocks noGrp="1"/>
          </p:cNvSpPr>
          <p:nvPr>
            <p:ph type="title"/>
          </p:nvPr>
        </p:nvSpPr>
        <p:spPr>
          <a:xfrm>
            <a:off x="2885661" y="420287"/>
            <a:ext cx="8610600" cy="1293028"/>
          </a:xfrm>
        </p:spPr>
        <p:txBody>
          <a:bodyPr>
            <a:normAutofit/>
          </a:bodyPr>
          <a:lstStyle/>
          <a:p>
            <a:r>
              <a:rPr lang="en-IN" sz="2000" dirty="0">
                <a:latin typeface="Arial Rounded MT Bold" panose="020F0704030504030204" pitchFamily="34" charset="0"/>
              </a:rPr>
              <a:t>Amount Raised by region</a:t>
            </a:r>
          </a:p>
        </p:txBody>
      </p:sp>
      <p:sp>
        <p:nvSpPr>
          <p:cNvPr id="3" name="Content Placeholder 2">
            <a:extLst>
              <a:ext uri="{FF2B5EF4-FFF2-40B4-BE49-F238E27FC236}">
                <a16:creationId xmlns:a16="http://schemas.microsoft.com/office/drawing/2014/main" id="{96D0BF0E-FBCD-A5F7-032E-92CBEE9CE934}"/>
              </a:ext>
            </a:extLst>
          </p:cNvPr>
          <p:cNvSpPr>
            <a:spLocks noGrp="1"/>
          </p:cNvSpPr>
          <p:nvPr>
            <p:ph sz="quarter" idx="13"/>
          </p:nvPr>
        </p:nvSpPr>
        <p:spPr>
          <a:xfrm>
            <a:off x="914087" y="1586507"/>
            <a:ext cx="10363826" cy="3424107"/>
          </a:xfrm>
        </p:spPr>
        <p:txBody>
          <a:bodyPr/>
          <a:lstStyle/>
          <a:p>
            <a:pPr marL="0" indent="0">
              <a:buNone/>
            </a:pPr>
            <a:r>
              <a:rPr lang="en-US" cap="none" dirty="0">
                <a:latin typeface="Arial" panose="020B0604020202020204" pitchFamily="34" charset="0"/>
                <a:cs typeface="Arial" panose="020B0604020202020204" pitchFamily="34" charset="0"/>
              </a:rPr>
              <a:t>The maximum amount was raised by currency code USD, and AUD the least. Particularly, in USD California raised the most amount when we looked at it by region, but Illinois, Texas, and Victoria didn't raise any money.</a:t>
            </a:r>
            <a:endParaRPr lang="en-IN" cap="none" dirty="0">
              <a:latin typeface="Arial" panose="020B0604020202020204" pitchFamily="34" charset="0"/>
              <a:cs typeface="Arial" panose="020B0604020202020204" pitchFamily="34" charset="0"/>
            </a:endParaRPr>
          </a:p>
        </p:txBody>
      </p:sp>
      <p:sp>
        <p:nvSpPr>
          <p:cNvPr id="4" name="Isosceles Triangle 3">
            <a:hlinkClick r:id="rId2" action="ppaction://hlinksldjump"/>
            <a:extLst>
              <a:ext uri="{FF2B5EF4-FFF2-40B4-BE49-F238E27FC236}">
                <a16:creationId xmlns:a16="http://schemas.microsoft.com/office/drawing/2014/main" id="{9A5BC1FB-6C6F-DE0A-8ED5-87F62494CF40}"/>
              </a:ext>
            </a:extLst>
          </p:cNvPr>
          <p:cNvSpPr/>
          <p:nvPr/>
        </p:nvSpPr>
        <p:spPr>
          <a:xfrm rot="5400000">
            <a:off x="11353800" y="6380922"/>
            <a:ext cx="284922" cy="31805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Chart 4">
            <a:extLst>
              <a:ext uri="{FF2B5EF4-FFF2-40B4-BE49-F238E27FC236}">
                <a16:creationId xmlns:a16="http://schemas.microsoft.com/office/drawing/2014/main" id="{6C0505AD-D456-4731-A9A2-1DC37821B6DC}"/>
              </a:ext>
            </a:extLst>
          </p:cNvPr>
          <p:cNvGraphicFramePr>
            <a:graphicFrameLocks/>
          </p:cNvGraphicFramePr>
          <p:nvPr>
            <p:extLst>
              <p:ext uri="{D42A27DB-BD31-4B8C-83A1-F6EECF244321}">
                <p14:modId xmlns:p14="http://schemas.microsoft.com/office/powerpoint/2010/main" val="1612409201"/>
              </p:ext>
            </p:extLst>
          </p:nvPr>
        </p:nvGraphicFramePr>
        <p:xfrm>
          <a:off x="1202472" y="2978522"/>
          <a:ext cx="9491547" cy="33107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1750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D2B7-EE4E-C70F-CF98-3ACCF8904B77}"/>
              </a:ext>
            </a:extLst>
          </p:cNvPr>
          <p:cNvSpPr>
            <a:spLocks noGrp="1"/>
          </p:cNvSpPr>
          <p:nvPr>
            <p:ph type="title"/>
          </p:nvPr>
        </p:nvSpPr>
        <p:spPr>
          <a:xfrm>
            <a:off x="3044687" y="175591"/>
            <a:ext cx="8610600" cy="1293028"/>
          </a:xfrm>
        </p:spPr>
        <p:txBody>
          <a:bodyPr>
            <a:normAutofit/>
          </a:bodyPr>
          <a:lstStyle/>
          <a:p>
            <a:r>
              <a:rPr lang="en-IN" sz="2000" cap="none" dirty="0">
                <a:latin typeface="Arial Rounded MT Bold" panose="020F0704030504030204" pitchFamily="34" charset="0"/>
              </a:rPr>
              <a:t>FUND RAISED BY THE REGION</a:t>
            </a:r>
          </a:p>
        </p:txBody>
      </p:sp>
      <p:sp>
        <p:nvSpPr>
          <p:cNvPr id="5" name="Content Placeholder 4">
            <a:extLst>
              <a:ext uri="{FF2B5EF4-FFF2-40B4-BE49-F238E27FC236}">
                <a16:creationId xmlns:a16="http://schemas.microsoft.com/office/drawing/2014/main" id="{997E35E1-DE4A-D90B-150D-551EC6862878}"/>
              </a:ext>
            </a:extLst>
          </p:cNvPr>
          <p:cNvSpPr>
            <a:spLocks noGrp="1"/>
          </p:cNvSpPr>
          <p:nvPr>
            <p:ph sz="quarter" idx="13"/>
          </p:nvPr>
        </p:nvSpPr>
        <p:spPr>
          <a:xfrm>
            <a:off x="973409" y="1207365"/>
            <a:ext cx="10363826" cy="3424107"/>
          </a:xfrm>
        </p:spPr>
        <p:txBody>
          <a:bodyPr>
            <a:normAutofit/>
          </a:bodyPr>
          <a:lstStyle/>
          <a:p>
            <a:pPr marL="0" indent="0">
              <a:buNone/>
            </a:pPr>
            <a:r>
              <a:rPr lang="en-US" cap="none" dirty="0">
                <a:latin typeface="Arial" panose="020B0604020202020204" pitchFamily="34" charset="0"/>
                <a:cs typeface="Arial" panose="020B0604020202020204" pitchFamily="34" charset="0"/>
              </a:rPr>
              <a:t>Tamil Nadu raised the least amount of money region-wise and California raised the most.</a:t>
            </a:r>
          </a:p>
          <a:p>
            <a:pPr marL="0" indent="0">
              <a:buNone/>
            </a:pPr>
            <a:r>
              <a:rPr lang="en-US" cap="none" dirty="0">
                <a:latin typeface="Arial" panose="020B0604020202020204" pitchFamily="34" charset="0"/>
                <a:cs typeface="Arial" panose="020B0604020202020204" pitchFamily="34" charset="0"/>
              </a:rPr>
              <a:t>Series-c investments raised the most money out of all investment kinds, while grant investments brought in the least.</a:t>
            </a:r>
          </a:p>
          <a:p>
            <a:pPr marL="0" indent="0">
              <a:buNone/>
            </a:pPr>
            <a:r>
              <a:rPr lang="en-US" cap="none" dirty="0">
                <a:latin typeface="Arial" panose="020B0604020202020204" pitchFamily="34" charset="0"/>
                <a:cs typeface="Arial" panose="020B0604020202020204" pitchFamily="34" charset="0"/>
              </a:rPr>
              <a:t>Additionally, in USD, the minimum amount is raised in ASX, and the maximum amount is raised in </a:t>
            </a:r>
            <a:r>
              <a:rPr lang="en-US" cap="none" dirty="0" err="1">
                <a:latin typeface="Arial" panose="020B0604020202020204" pitchFamily="34" charset="0"/>
                <a:cs typeface="Arial" panose="020B0604020202020204" pitchFamily="34" charset="0"/>
              </a:rPr>
              <a:t>ebr</a:t>
            </a:r>
            <a:r>
              <a:rPr lang="en-US" cap="none" dirty="0">
                <a:latin typeface="Arial" panose="020B0604020202020204" pitchFamily="34" charset="0"/>
                <a:cs typeface="Arial" panose="020B0604020202020204" pitchFamily="34" charset="0"/>
              </a:rPr>
              <a:t> on the stock exchange.</a:t>
            </a:r>
            <a:endParaRPr lang="en-IN" cap="none" dirty="0">
              <a:latin typeface="Arial" panose="020B0604020202020204" pitchFamily="34" charset="0"/>
              <a:cs typeface="Arial" panose="020B0604020202020204" pitchFamily="34" charset="0"/>
            </a:endParaRPr>
          </a:p>
        </p:txBody>
      </p:sp>
      <p:sp>
        <p:nvSpPr>
          <p:cNvPr id="4" name="Isosceles Triangle 3">
            <a:hlinkClick r:id="rId2" action="ppaction://hlinksldjump"/>
            <a:extLst>
              <a:ext uri="{FF2B5EF4-FFF2-40B4-BE49-F238E27FC236}">
                <a16:creationId xmlns:a16="http://schemas.microsoft.com/office/drawing/2014/main" id="{44FC6D63-9251-460D-E59F-D205EAF474C6}"/>
              </a:ext>
            </a:extLst>
          </p:cNvPr>
          <p:cNvSpPr/>
          <p:nvPr/>
        </p:nvSpPr>
        <p:spPr>
          <a:xfrm rot="5400000">
            <a:off x="11353800" y="6380922"/>
            <a:ext cx="284922" cy="31805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Chart 2">
            <a:extLst>
              <a:ext uri="{FF2B5EF4-FFF2-40B4-BE49-F238E27FC236}">
                <a16:creationId xmlns:a16="http://schemas.microsoft.com/office/drawing/2014/main" id="{4BAA2108-93C0-3984-F23B-9B7BB2CD4B8C}"/>
              </a:ext>
            </a:extLst>
          </p:cNvPr>
          <p:cNvGraphicFramePr>
            <a:graphicFrameLocks/>
          </p:cNvGraphicFramePr>
          <p:nvPr>
            <p:extLst>
              <p:ext uri="{D42A27DB-BD31-4B8C-83A1-F6EECF244321}">
                <p14:modId xmlns:p14="http://schemas.microsoft.com/office/powerpoint/2010/main" val="764214649"/>
              </p:ext>
            </p:extLst>
          </p:nvPr>
        </p:nvGraphicFramePr>
        <p:xfrm>
          <a:off x="973409" y="3551663"/>
          <a:ext cx="5594659"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25F8CDCF-BAD2-4066-80E5-4793DA3BFED1}"/>
              </a:ext>
            </a:extLst>
          </p:cNvPr>
          <p:cNvGraphicFramePr>
            <a:graphicFrameLocks/>
          </p:cNvGraphicFramePr>
          <p:nvPr>
            <p:extLst>
              <p:ext uri="{D42A27DB-BD31-4B8C-83A1-F6EECF244321}">
                <p14:modId xmlns:p14="http://schemas.microsoft.com/office/powerpoint/2010/main" val="2660035838"/>
              </p:ext>
            </p:extLst>
          </p:nvPr>
        </p:nvGraphicFramePr>
        <p:xfrm>
          <a:off x="6765235" y="3551663"/>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61447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FDAB-C810-F85C-4086-88BD13AAE7D4}"/>
              </a:ext>
            </a:extLst>
          </p:cNvPr>
          <p:cNvSpPr>
            <a:spLocks noGrp="1"/>
          </p:cNvSpPr>
          <p:nvPr>
            <p:ph type="title"/>
          </p:nvPr>
        </p:nvSpPr>
        <p:spPr/>
        <p:txBody>
          <a:bodyPr>
            <a:normAutofit/>
          </a:bodyPr>
          <a:lstStyle/>
          <a:p>
            <a:r>
              <a:rPr lang="en-IN" sz="2400" b="1" cap="none" dirty="0">
                <a:latin typeface="Arial Rounded MT Bold" panose="020F0704030504030204" pitchFamily="34" charset="0"/>
              </a:rPr>
              <a:t>UNIQUE FINDINGS</a:t>
            </a:r>
          </a:p>
        </p:txBody>
      </p:sp>
      <p:sp>
        <p:nvSpPr>
          <p:cNvPr id="3" name="Content Placeholder 2">
            <a:extLst>
              <a:ext uri="{FF2B5EF4-FFF2-40B4-BE49-F238E27FC236}">
                <a16:creationId xmlns:a16="http://schemas.microsoft.com/office/drawing/2014/main" id="{B3079A76-688A-4CD1-B31B-D8894DDBE762}"/>
              </a:ext>
            </a:extLst>
          </p:cNvPr>
          <p:cNvSpPr>
            <a:spLocks noGrp="1"/>
          </p:cNvSpPr>
          <p:nvPr>
            <p:ph sz="quarter" idx="13"/>
          </p:nvPr>
        </p:nvSpPr>
        <p:spPr/>
        <p:txBody>
          <a:bodyPr>
            <a:normAutofit lnSpcReduction="10000"/>
          </a:bodyPr>
          <a:lstStyle/>
          <a:p>
            <a:r>
              <a:rPr lang="en-IN" cap="none" dirty="0">
                <a:latin typeface="Arial" panose="020B0604020202020204" pitchFamily="34" charset="0"/>
                <a:cs typeface="Arial" panose="020B0604020202020204" pitchFamily="34" charset="0"/>
              </a:rPr>
              <a:t>By seeing the data, we can see that there is no IPO or Acquisition being registered in the month of December.</a:t>
            </a:r>
          </a:p>
          <a:p>
            <a:r>
              <a:rPr lang="en-US" b="0" i="0" cap="none" dirty="0">
                <a:solidFill>
                  <a:srgbClr val="1D1C1D"/>
                </a:solidFill>
                <a:effectLst/>
                <a:latin typeface="Arial" panose="020B0604020202020204" pitchFamily="34" charset="0"/>
                <a:cs typeface="Arial" panose="020B0604020202020204" pitchFamily="34" charset="0"/>
              </a:rPr>
              <a:t>As per analysis, overall most of the acquirer and acquiree companies are from the North American region, and if we particularly see by region, then California is the region where the highest number of acquiree and acquirers resides.</a:t>
            </a:r>
          </a:p>
          <a:p>
            <a:r>
              <a:rPr lang="en-US" sz="2200" b="0" i="0" cap="none" dirty="0">
                <a:solidFill>
                  <a:srgbClr val="1D1C1D"/>
                </a:solidFill>
                <a:effectLst/>
                <a:latin typeface="Arial" panose="020B0604020202020204" pitchFamily="34" charset="0"/>
                <a:cs typeface="Arial" panose="020B0604020202020204" pitchFamily="34" charset="0"/>
              </a:rPr>
              <a:t>As viewing the data, it can be analyzed that, most numbers of IPOs and acquisitions took place in the month of November and September is the month where the least number of IPOs and acquisitions happened.</a:t>
            </a:r>
          </a:p>
          <a:p>
            <a:r>
              <a:rPr lang="en-US" sz="2200" b="0" i="0" cap="none" dirty="0">
                <a:solidFill>
                  <a:srgbClr val="202124"/>
                </a:solidFill>
                <a:effectLst/>
                <a:latin typeface="Arial" panose="020B0604020202020204" pitchFamily="34" charset="0"/>
                <a:cs typeface="Arial" panose="020B0604020202020204" pitchFamily="34" charset="0"/>
              </a:rPr>
              <a:t>We can see from the insights that the maximum fund which is raised is in USD currency.</a:t>
            </a:r>
          </a:p>
        </p:txBody>
      </p:sp>
    </p:spTree>
    <p:extLst>
      <p:ext uri="{BB962C8B-B14F-4D97-AF65-F5344CB8AC3E}">
        <p14:creationId xmlns:p14="http://schemas.microsoft.com/office/powerpoint/2010/main" val="3570054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00A3-F543-046D-0CEC-98434E460197}"/>
              </a:ext>
            </a:extLst>
          </p:cNvPr>
          <p:cNvSpPr>
            <a:spLocks noGrp="1"/>
          </p:cNvSpPr>
          <p:nvPr>
            <p:ph type="title"/>
          </p:nvPr>
        </p:nvSpPr>
        <p:spPr/>
        <p:txBody>
          <a:bodyPr>
            <a:normAutofit/>
          </a:bodyPr>
          <a:lstStyle/>
          <a:p>
            <a:r>
              <a:rPr lang="en-IN" sz="2400" b="1" dirty="0">
                <a:latin typeface="Arial Rounded MT Bold" panose="020F0704030504030204" pitchFamily="34" charset="0"/>
              </a:rPr>
              <a:t>Challenges and learning</a:t>
            </a:r>
          </a:p>
        </p:txBody>
      </p:sp>
      <p:sp>
        <p:nvSpPr>
          <p:cNvPr id="3" name="Content Placeholder 2">
            <a:extLst>
              <a:ext uri="{FF2B5EF4-FFF2-40B4-BE49-F238E27FC236}">
                <a16:creationId xmlns:a16="http://schemas.microsoft.com/office/drawing/2014/main" id="{2B6B050E-E5B2-282A-8336-97EC28AAD381}"/>
              </a:ext>
            </a:extLst>
          </p:cNvPr>
          <p:cNvSpPr>
            <a:spLocks noGrp="1"/>
          </p:cNvSpPr>
          <p:nvPr>
            <p:ph sz="quarter" idx="13"/>
          </p:nvPr>
        </p:nvSpPr>
        <p:spPr/>
        <p:txBody>
          <a:bodyPr>
            <a:normAutofit lnSpcReduction="10000"/>
          </a:bodyPr>
          <a:lstStyle/>
          <a:p>
            <a:r>
              <a:rPr lang="en-US" b="0" i="0" cap="none" dirty="0">
                <a:solidFill>
                  <a:srgbClr val="202124"/>
                </a:solidFill>
                <a:effectLst/>
                <a:latin typeface="Arial" panose="020B0604020202020204" pitchFamily="34" charset="0"/>
                <a:cs typeface="Arial" panose="020B0604020202020204" pitchFamily="34" charset="0"/>
              </a:rPr>
              <a:t>Less knowledge of acquisition and IPO domain was the first and major hurdle for our team.</a:t>
            </a:r>
          </a:p>
          <a:p>
            <a:r>
              <a:rPr lang="en-US" b="0" i="0" cap="none" dirty="0">
                <a:solidFill>
                  <a:srgbClr val="202124"/>
                </a:solidFill>
                <a:effectLst/>
                <a:latin typeface="Arial" panose="020B0604020202020204" pitchFamily="34" charset="0"/>
                <a:cs typeface="Arial" panose="020B0604020202020204" pitchFamily="34" charset="0"/>
              </a:rPr>
              <a:t>Dataset was huge and the foreign key and the primary key were not named correctly was difficult for our team to analyze it properly and find its outcome for our project.</a:t>
            </a:r>
          </a:p>
          <a:p>
            <a:r>
              <a:rPr lang="en-US" b="0" i="0" cap="none" dirty="0">
                <a:solidFill>
                  <a:srgbClr val="202124"/>
                </a:solidFill>
                <a:effectLst/>
                <a:latin typeface="Arial" panose="020B0604020202020204" pitchFamily="34" charset="0"/>
                <a:cs typeface="Arial" panose="020B0604020202020204" pitchFamily="34" charset="0"/>
              </a:rPr>
              <a:t>Had learned how to filter and cleaned the data in SQL. Also got great knowledge in the acquisition and IPO domain.</a:t>
            </a:r>
          </a:p>
          <a:p>
            <a:r>
              <a:rPr lang="en-US" b="0" i="0" cap="none" dirty="0">
                <a:solidFill>
                  <a:srgbClr val="202124"/>
                </a:solidFill>
                <a:effectLst/>
                <a:latin typeface="Arial" panose="020B0604020202020204" pitchFamily="34" charset="0"/>
                <a:cs typeface="Arial" panose="020B0604020202020204" pitchFamily="34" charset="0"/>
              </a:rPr>
              <a:t>Had faced and learned that we should acquaint ourselves with time and prepare for it as per time management.</a:t>
            </a:r>
          </a:p>
          <a:p>
            <a:r>
              <a:rPr lang="en-US" cap="none" dirty="0">
                <a:solidFill>
                  <a:srgbClr val="202124"/>
                </a:solidFill>
                <a:latin typeface="Arial" panose="020B0604020202020204" pitchFamily="34" charset="0"/>
                <a:cs typeface="Arial" panose="020B0604020202020204" pitchFamily="34" charset="0"/>
              </a:rPr>
              <a:t>We also learned how to work in a team and coordinate with each other.</a:t>
            </a:r>
            <a:endParaRPr lang="en-IN"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8751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E57DD7-C360-94A7-D2D0-51341C378A6C}"/>
              </a:ext>
            </a:extLst>
          </p:cNvPr>
          <p:cNvSpPr>
            <a:spLocks noGrp="1"/>
          </p:cNvSpPr>
          <p:nvPr>
            <p:ph type="title"/>
          </p:nvPr>
        </p:nvSpPr>
        <p:spPr>
          <a:xfrm>
            <a:off x="913775" y="618517"/>
            <a:ext cx="10364451" cy="4376270"/>
          </a:xfrm>
        </p:spPr>
        <p:txBody>
          <a:bodyPr/>
          <a:lstStyle/>
          <a:p>
            <a:r>
              <a:rPr lang="en-IN" b="1" i="1" u="sng" cap="none" dirty="0">
                <a:solidFill>
                  <a:schemeClr val="accent1"/>
                </a:solidFill>
                <a:latin typeface="Cooper Black" panose="0208090404030B020404" pitchFamily="18" charset="0"/>
              </a:rPr>
              <a:t>Thank You!</a:t>
            </a:r>
          </a:p>
        </p:txBody>
      </p:sp>
    </p:spTree>
    <p:extLst>
      <p:ext uri="{BB962C8B-B14F-4D97-AF65-F5344CB8AC3E}">
        <p14:creationId xmlns:p14="http://schemas.microsoft.com/office/powerpoint/2010/main" val="390172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8A2F5D-F5FB-2C2F-5D6F-A8131328A44B}"/>
              </a:ext>
            </a:extLst>
          </p:cNvPr>
          <p:cNvSpPr>
            <a:spLocks noGrp="1"/>
          </p:cNvSpPr>
          <p:nvPr>
            <p:ph type="title"/>
          </p:nvPr>
        </p:nvSpPr>
        <p:spPr/>
        <p:txBody>
          <a:bodyPr/>
          <a:lstStyle/>
          <a:p>
            <a:pPr algn="l"/>
            <a:r>
              <a:rPr lang="en-IN" dirty="0">
                <a:latin typeface="Bernard MT Condensed" panose="02050806060905020404" pitchFamily="18" charset="0"/>
              </a:rPr>
              <a:t> </a:t>
            </a:r>
            <a:r>
              <a:rPr lang="en-IN" i="1" dirty="0">
                <a:solidFill>
                  <a:schemeClr val="tx1">
                    <a:lumMod val="65000"/>
                    <a:lumOff val="35000"/>
                  </a:schemeClr>
                </a:solidFill>
                <a:latin typeface="Bernard MT Condensed" panose="02050806060905020404" pitchFamily="18" charset="0"/>
              </a:rPr>
              <a:t>Made by :</a:t>
            </a:r>
            <a:endParaRPr lang="en-IN" dirty="0">
              <a:solidFill>
                <a:schemeClr val="tx1">
                  <a:lumMod val="65000"/>
                  <a:lumOff val="35000"/>
                </a:schemeClr>
              </a:solidFill>
              <a:latin typeface="Bernard MT Condensed" panose="02050806060905020404" pitchFamily="18" charset="0"/>
            </a:endParaRPr>
          </a:p>
        </p:txBody>
      </p:sp>
      <p:sp>
        <p:nvSpPr>
          <p:cNvPr id="5" name="Content Placeholder 4">
            <a:extLst>
              <a:ext uri="{FF2B5EF4-FFF2-40B4-BE49-F238E27FC236}">
                <a16:creationId xmlns:a16="http://schemas.microsoft.com/office/drawing/2014/main" id="{D99747FB-941F-0AE4-5BCA-5845D2484D8A}"/>
              </a:ext>
            </a:extLst>
          </p:cNvPr>
          <p:cNvSpPr>
            <a:spLocks noGrp="1"/>
          </p:cNvSpPr>
          <p:nvPr>
            <p:ph sz="quarter" idx="13"/>
          </p:nvPr>
        </p:nvSpPr>
        <p:spPr/>
        <p:txBody>
          <a:bodyPr/>
          <a:lstStyle/>
          <a:p>
            <a:pPr>
              <a:buFont typeface="Wingdings" panose="05000000000000000000" pitchFamily="2" charset="2"/>
              <a:buChar char="Ø"/>
            </a:pPr>
            <a:r>
              <a:rPr lang="en-IN" b="1" dirty="0">
                <a:solidFill>
                  <a:schemeClr val="bg2">
                    <a:lumMod val="50000"/>
                  </a:schemeClr>
                </a:solidFill>
              </a:rPr>
              <a:t>Amit Singh (pd</a:t>
            </a:r>
            <a:r>
              <a:rPr lang="en-IN" b="1" cap="none" dirty="0">
                <a:solidFill>
                  <a:schemeClr val="bg2">
                    <a:lumMod val="50000"/>
                  </a:schemeClr>
                </a:solidFill>
              </a:rPr>
              <a:t>15_260</a:t>
            </a:r>
            <a:r>
              <a:rPr lang="en-IN" b="1" dirty="0">
                <a:solidFill>
                  <a:schemeClr val="bg2">
                    <a:lumMod val="50000"/>
                  </a:schemeClr>
                </a:solidFill>
              </a:rPr>
              <a:t>)</a:t>
            </a:r>
          </a:p>
          <a:p>
            <a:pPr>
              <a:buFont typeface="Wingdings" panose="05000000000000000000" pitchFamily="2" charset="2"/>
              <a:buChar char="Ø"/>
            </a:pPr>
            <a:r>
              <a:rPr lang="en-IN" b="1" dirty="0">
                <a:solidFill>
                  <a:schemeClr val="bg2">
                    <a:lumMod val="50000"/>
                  </a:schemeClr>
                </a:solidFill>
              </a:rPr>
              <a:t>Apurba Nanda Dev Goswami (pd15_285)</a:t>
            </a:r>
          </a:p>
          <a:p>
            <a:pPr>
              <a:buFont typeface="Wingdings" panose="05000000000000000000" pitchFamily="2" charset="2"/>
              <a:buChar char="Ø"/>
            </a:pPr>
            <a:r>
              <a:rPr lang="en-IN" b="1" dirty="0">
                <a:solidFill>
                  <a:schemeClr val="bg2">
                    <a:lumMod val="50000"/>
                  </a:schemeClr>
                </a:solidFill>
              </a:rPr>
              <a:t>Aarti (pd15_325)</a:t>
            </a:r>
          </a:p>
        </p:txBody>
      </p:sp>
    </p:spTree>
    <p:extLst>
      <p:ext uri="{BB962C8B-B14F-4D97-AF65-F5344CB8AC3E}">
        <p14:creationId xmlns:p14="http://schemas.microsoft.com/office/powerpoint/2010/main" val="4172768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D0D5DEE-0137-F18F-5011-4C6442011EBC}"/>
              </a:ext>
            </a:extLst>
          </p:cNvPr>
          <p:cNvGrpSpPr/>
          <p:nvPr/>
        </p:nvGrpSpPr>
        <p:grpSpPr>
          <a:xfrm>
            <a:off x="5819780" y="17385"/>
            <a:ext cx="1276350" cy="6858000"/>
            <a:chOff x="4991112" y="-5795"/>
            <a:chExt cx="1276350" cy="6858000"/>
          </a:xfrm>
          <a:solidFill>
            <a:schemeClr val="accent1">
              <a:lumMod val="40000"/>
              <a:lumOff val="60000"/>
            </a:schemeClr>
          </a:solidFill>
        </p:grpSpPr>
        <p:sp>
          <p:nvSpPr>
            <p:cNvPr id="4" name="Freeform: Shape 3">
              <a:extLst>
                <a:ext uri="{FF2B5EF4-FFF2-40B4-BE49-F238E27FC236}">
                  <a16:creationId xmlns:a16="http://schemas.microsoft.com/office/drawing/2014/main" id="{6C5F84F8-3054-76B2-7241-D835E5CDEA8A}"/>
                </a:ext>
              </a:extLst>
            </p:cNvPr>
            <p:cNvSpPr/>
            <p:nvPr/>
          </p:nvSpPr>
          <p:spPr>
            <a:xfrm>
              <a:off x="4991112" y="-5795"/>
              <a:ext cx="1276350" cy="6858000"/>
            </a:xfrm>
            <a:custGeom>
              <a:avLst/>
              <a:gdLst>
                <a:gd name="connsiteX0" fmla="*/ 857250 w 1276350"/>
                <a:gd name="connsiteY0" fmla="*/ 6045200 h 6858000"/>
                <a:gd name="connsiteX1" fmla="*/ 1206499 w 1276350"/>
                <a:gd name="connsiteY1" fmla="*/ 6045200 h 6858000"/>
                <a:gd name="connsiteX2" fmla="*/ 1276350 w 1276350"/>
                <a:gd name="connsiteY2" fmla="*/ 6115051 h 6858000"/>
                <a:gd name="connsiteX3" fmla="*/ 1276350 w 1276350"/>
                <a:gd name="connsiteY3" fmla="*/ 6584949 h 6858000"/>
                <a:gd name="connsiteX4" fmla="*/ 1206499 w 1276350"/>
                <a:gd name="connsiteY4" fmla="*/ 6654800 h 6858000"/>
                <a:gd name="connsiteX5" fmla="*/ 857250 w 1276350"/>
                <a:gd name="connsiteY5" fmla="*/ 6654800 h 6858000"/>
                <a:gd name="connsiteX6" fmla="*/ 0 w 1276350"/>
                <a:gd name="connsiteY6" fmla="*/ 0 h 6858000"/>
                <a:gd name="connsiteX7" fmla="*/ 847725 w 1276350"/>
                <a:gd name="connsiteY7" fmla="*/ 0 h 6858000"/>
                <a:gd name="connsiteX8" fmla="*/ 847725 w 1276350"/>
                <a:gd name="connsiteY8" fmla="*/ 6858000 h 6858000"/>
                <a:gd name="connsiteX9" fmla="*/ 0 w 127635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6350" h="6858000">
                  <a:moveTo>
                    <a:pt x="857250" y="6045200"/>
                  </a:moveTo>
                  <a:lnTo>
                    <a:pt x="1206499" y="6045200"/>
                  </a:lnTo>
                  <a:cubicBezTo>
                    <a:pt x="1245077" y="6045200"/>
                    <a:pt x="1276350" y="6076473"/>
                    <a:pt x="1276350" y="6115051"/>
                  </a:cubicBezTo>
                  <a:lnTo>
                    <a:pt x="1276350" y="6584949"/>
                  </a:lnTo>
                  <a:cubicBezTo>
                    <a:pt x="1276350" y="6623527"/>
                    <a:pt x="1245077" y="6654800"/>
                    <a:pt x="1206499" y="6654800"/>
                  </a:cubicBezTo>
                  <a:lnTo>
                    <a:pt x="857250" y="6654800"/>
                  </a:lnTo>
                  <a:close/>
                  <a:moveTo>
                    <a:pt x="0" y="0"/>
                  </a:moveTo>
                  <a:lnTo>
                    <a:pt x="847725" y="0"/>
                  </a:lnTo>
                  <a:lnTo>
                    <a:pt x="847725" y="6858000"/>
                  </a:lnTo>
                  <a:lnTo>
                    <a:pt x="0" y="6858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 name="TextBox 4">
              <a:hlinkClick r:id="rId2" action="ppaction://hlinksldjump"/>
              <a:extLst>
                <a:ext uri="{FF2B5EF4-FFF2-40B4-BE49-F238E27FC236}">
                  <a16:creationId xmlns:a16="http://schemas.microsoft.com/office/drawing/2014/main" id="{69D3D36F-1A0A-A3BD-78F8-03FB0E5257BA}"/>
                </a:ext>
              </a:extLst>
            </p:cNvPr>
            <p:cNvSpPr txBox="1"/>
            <p:nvPr/>
          </p:nvSpPr>
          <p:spPr>
            <a:xfrm flipH="1">
              <a:off x="5915050" y="6123543"/>
              <a:ext cx="333374" cy="369332"/>
            </a:xfrm>
            <a:prstGeom prst="rect">
              <a:avLst/>
            </a:prstGeom>
            <a:grpFill/>
            <a:ln>
              <a:noFill/>
            </a:ln>
          </p:spPr>
          <p:txBody>
            <a:bodyPr wrap="square" rtlCol="0">
              <a:spAutoFit/>
            </a:bodyPr>
            <a:lstStyle/>
            <a:p>
              <a:r>
                <a:rPr lang="en-IN" dirty="0"/>
                <a:t>8</a:t>
              </a:r>
            </a:p>
          </p:txBody>
        </p:sp>
      </p:grpSp>
      <p:grpSp>
        <p:nvGrpSpPr>
          <p:cNvPr id="59" name="Group 58">
            <a:extLst>
              <a:ext uri="{FF2B5EF4-FFF2-40B4-BE49-F238E27FC236}">
                <a16:creationId xmlns:a16="http://schemas.microsoft.com/office/drawing/2014/main" id="{658B32C2-75DB-6F9F-1758-70A4B9CF5211}"/>
              </a:ext>
            </a:extLst>
          </p:cNvPr>
          <p:cNvGrpSpPr/>
          <p:nvPr/>
        </p:nvGrpSpPr>
        <p:grpSpPr>
          <a:xfrm>
            <a:off x="4991112" y="-5795"/>
            <a:ext cx="1276350" cy="6858000"/>
            <a:chOff x="4991112" y="-5795"/>
            <a:chExt cx="1276350" cy="6858000"/>
          </a:xfrm>
        </p:grpSpPr>
        <p:sp>
          <p:nvSpPr>
            <p:cNvPr id="42" name="Freeform: Shape 41">
              <a:extLst>
                <a:ext uri="{FF2B5EF4-FFF2-40B4-BE49-F238E27FC236}">
                  <a16:creationId xmlns:a16="http://schemas.microsoft.com/office/drawing/2014/main" id="{B24C81AE-C458-1945-41A4-91193E58F614}"/>
                </a:ext>
              </a:extLst>
            </p:cNvPr>
            <p:cNvSpPr/>
            <p:nvPr/>
          </p:nvSpPr>
          <p:spPr>
            <a:xfrm>
              <a:off x="4991112" y="-5795"/>
              <a:ext cx="1276350" cy="6858000"/>
            </a:xfrm>
            <a:custGeom>
              <a:avLst/>
              <a:gdLst>
                <a:gd name="connsiteX0" fmla="*/ 857250 w 1276350"/>
                <a:gd name="connsiteY0" fmla="*/ 6045200 h 6858000"/>
                <a:gd name="connsiteX1" fmla="*/ 1206499 w 1276350"/>
                <a:gd name="connsiteY1" fmla="*/ 6045200 h 6858000"/>
                <a:gd name="connsiteX2" fmla="*/ 1276350 w 1276350"/>
                <a:gd name="connsiteY2" fmla="*/ 6115051 h 6858000"/>
                <a:gd name="connsiteX3" fmla="*/ 1276350 w 1276350"/>
                <a:gd name="connsiteY3" fmla="*/ 6584949 h 6858000"/>
                <a:gd name="connsiteX4" fmla="*/ 1206499 w 1276350"/>
                <a:gd name="connsiteY4" fmla="*/ 6654800 h 6858000"/>
                <a:gd name="connsiteX5" fmla="*/ 857250 w 1276350"/>
                <a:gd name="connsiteY5" fmla="*/ 6654800 h 6858000"/>
                <a:gd name="connsiteX6" fmla="*/ 0 w 1276350"/>
                <a:gd name="connsiteY6" fmla="*/ 0 h 6858000"/>
                <a:gd name="connsiteX7" fmla="*/ 847725 w 1276350"/>
                <a:gd name="connsiteY7" fmla="*/ 0 h 6858000"/>
                <a:gd name="connsiteX8" fmla="*/ 847725 w 1276350"/>
                <a:gd name="connsiteY8" fmla="*/ 6858000 h 6858000"/>
                <a:gd name="connsiteX9" fmla="*/ 0 w 127635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6350" h="6858000">
                  <a:moveTo>
                    <a:pt x="857250" y="6045200"/>
                  </a:moveTo>
                  <a:lnTo>
                    <a:pt x="1206499" y="6045200"/>
                  </a:lnTo>
                  <a:cubicBezTo>
                    <a:pt x="1245077" y="6045200"/>
                    <a:pt x="1276350" y="6076473"/>
                    <a:pt x="1276350" y="6115051"/>
                  </a:cubicBezTo>
                  <a:lnTo>
                    <a:pt x="1276350" y="6584949"/>
                  </a:lnTo>
                  <a:cubicBezTo>
                    <a:pt x="1276350" y="6623527"/>
                    <a:pt x="1245077" y="6654800"/>
                    <a:pt x="1206499" y="6654800"/>
                  </a:cubicBezTo>
                  <a:lnTo>
                    <a:pt x="857250" y="6654800"/>
                  </a:lnTo>
                  <a:close/>
                  <a:moveTo>
                    <a:pt x="0" y="0"/>
                  </a:moveTo>
                  <a:lnTo>
                    <a:pt x="847725" y="0"/>
                  </a:lnTo>
                  <a:lnTo>
                    <a:pt x="847725" y="6858000"/>
                  </a:lnTo>
                  <a:lnTo>
                    <a:pt x="0" y="6858000"/>
                  </a:lnTo>
                  <a:close/>
                </a:path>
              </a:pathLst>
            </a:cu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9" name="TextBox 48">
              <a:hlinkClick r:id="rId3" action="ppaction://hlinksldjump"/>
              <a:extLst>
                <a:ext uri="{FF2B5EF4-FFF2-40B4-BE49-F238E27FC236}">
                  <a16:creationId xmlns:a16="http://schemas.microsoft.com/office/drawing/2014/main" id="{291516DC-666F-3D68-ED34-0ED894F67DFF}"/>
                </a:ext>
              </a:extLst>
            </p:cNvPr>
            <p:cNvSpPr txBox="1"/>
            <p:nvPr/>
          </p:nvSpPr>
          <p:spPr>
            <a:xfrm flipH="1">
              <a:off x="5915050" y="6123543"/>
              <a:ext cx="333374" cy="369332"/>
            </a:xfrm>
            <a:prstGeom prst="rect">
              <a:avLst/>
            </a:prstGeom>
            <a:noFill/>
            <a:ln>
              <a:noFill/>
            </a:ln>
          </p:spPr>
          <p:txBody>
            <a:bodyPr wrap="square" rtlCol="0">
              <a:spAutoFit/>
            </a:bodyPr>
            <a:lstStyle/>
            <a:p>
              <a:r>
                <a:rPr lang="en-IN" dirty="0"/>
                <a:t>7</a:t>
              </a:r>
            </a:p>
          </p:txBody>
        </p:sp>
      </p:grpSp>
      <p:sp>
        <p:nvSpPr>
          <p:cNvPr id="2" name="Title 1">
            <a:extLst>
              <a:ext uri="{FF2B5EF4-FFF2-40B4-BE49-F238E27FC236}">
                <a16:creationId xmlns:a16="http://schemas.microsoft.com/office/drawing/2014/main" id="{5918ADD2-700E-C942-DEC1-0A2F1A852F50}"/>
              </a:ext>
            </a:extLst>
          </p:cNvPr>
          <p:cNvSpPr>
            <a:spLocks noGrp="1"/>
          </p:cNvSpPr>
          <p:nvPr>
            <p:ph type="title"/>
          </p:nvPr>
        </p:nvSpPr>
        <p:spPr>
          <a:xfrm>
            <a:off x="2790830" y="173267"/>
            <a:ext cx="8610600" cy="1293028"/>
          </a:xfrm>
        </p:spPr>
        <p:txBody>
          <a:bodyPr/>
          <a:lstStyle/>
          <a:p>
            <a:pPr algn="r"/>
            <a:r>
              <a:rPr lang="en-IN" b="1" i="1" u="sng" dirty="0"/>
              <a:t>Insights :</a:t>
            </a:r>
          </a:p>
        </p:txBody>
      </p:sp>
      <p:sp>
        <p:nvSpPr>
          <p:cNvPr id="58" name="Content Placeholder 57">
            <a:extLst>
              <a:ext uri="{FF2B5EF4-FFF2-40B4-BE49-F238E27FC236}">
                <a16:creationId xmlns:a16="http://schemas.microsoft.com/office/drawing/2014/main" id="{DFAEE4B6-8678-F5BF-B9AE-A5CE4A88A30B}"/>
              </a:ext>
            </a:extLst>
          </p:cNvPr>
          <p:cNvSpPr>
            <a:spLocks noGrp="1"/>
          </p:cNvSpPr>
          <p:nvPr>
            <p:ph idx="1"/>
          </p:nvPr>
        </p:nvSpPr>
        <p:spPr>
          <a:xfrm>
            <a:off x="7077092" y="1825625"/>
            <a:ext cx="4905358" cy="4351338"/>
          </a:xfrm>
        </p:spPr>
        <p:txBody>
          <a:bodyPr>
            <a:normAutofit fontScale="85000" lnSpcReduction="20000"/>
          </a:bodyPr>
          <a:lstStyle/>
          <a:p>
            <a:pPr>
              <a:buFont typeface="Wingdings" panose="05000000000000000000" pitchFamily="2" charset="2"/>
              <a:buChar char="v"/>
            </a:pPr>
            <a:r>
              <a:rPr lang="en-IN" dirty="0"/>
              <a:t> </a:t>
            </a:r>
            <a:r>
              <a:rPr lang="en-US" cap="none" dirty="0"/>
              <a:t>Distribution of Acquirers who already did IPO v/s those who didn’t.</a:t>
            </a:r>
            <a:endParaRPr lang="en-IN" cap="none" dirty="0"/>
          </a:p>
          <a:p>
            <a:pPr>
              <a:buFont typeface="Wingdings" panose="05000000000000000000" pitchFamily="2" charset="2"/>
              <a:buChar char="v"/>
            </a:pPr>
            <a:r>
              <a:rPr lang="en-IN" dirty="0"/>
              <a:t> </a:t>
            </a:r>
            <a:r>
              <a:rPr lang="en-US" cap="none" dirty="0"/>
              <a:t>Regional analysis of acquirers and acquirees</a:t>
            </a:r>
            <a:endParaRPr lang="en-IN" cap="none" dirty="0"/>
          </a:p>
          <a:p>
            <a:pPr>
              <a:buFont typeface="Wingdings" panose="05000000000000000000" pitchFamily="2" charset="2"/>
              <a:buChar char="v"/>
            </a:pPr>
            <a:r>
              <a:rPr lang="en-IN" dirty="0"/>
              <a:t> </a:t>
            </a:r>
            <a:r>
              <a:rPr lang="en-US" cap="none" dirty="0"/>
              <a:t>Monthly analysis of the number of acquisitions and IPOs</a:t>
            </a:r>
            <a:endParaRPr lang="en-IN" cap="none" dirty="0"/>
          </a:p>
          <a:p>
            <a:pPr>
              <a:buFont typeface="Wingdings" panose="05000000000000000000" pitchFamily="2" charset="2"/>
              <a:buChar char="v"/>
            </a:pPr>
            <a:r>
              <a:rPr lang="en-IN" dirty="0"/>
              <a:t> </a:t>
            </a:r>
            <a:r>
              <a:rPr lang="en-US" cap="none" dirty="0"/>
              <a:t>Analysis of social media presence of acquirers vs acquirees</a:t>
            </a:r>
            <a:endParaRPr lang="en-IN" cap="none" dirty="0"/>
          </a:p>
          <a:p>
            <a:pPr>
              <a:buFont typeface="Wingdings" panose="05000000000000000000" pitchFamily="2" charset="2"/>
              <a:buChar char="v"/>
            </a:pPr>
            <a:r>
              <a:rPr lang="en-IN" dirty="0"/>
              <a:t> </a:t>
            </a:r>
            <a:r>
              <a:rPr lang="en-US" cap="none" dirty="0"/>
              <a:t>Qualification (degree) and institution analysis of directors of acquirers vs acquirees</a:t>
            </a:r>
            <a:endParaRPr lang="en-IN" cap="none" dirty="0"/>
          </a:p>
          <a:p>
            <a:pPr>
              <a:buFont typeface="Wingdings" panose="05000000000000000000" pitchFamily="2" charset="2"/>
              <a:buChar char="v"/>
            </a:pPr>
            <a:r>
              <a:rPr lang="en-IN" dirty="0"/>
              <a:t> </a:t>
            </a:r>
            <a:r>
              <a:rPr lang="en-US" cap="none" dirty="0">
                <a:cs typeface="Arial" panose="020B0604020202020204" pitchFamily="34" charset="0"/>
              </a:rPr>
              <a:t>Both directors of acquirer and acquiree are from the same institute</a:t>
            </a:r>
            <a:endParaRPr lang="en-IN" dirty="0">
              <a:cs typeface="Arial" panose="020B0604020202020204" pitchFamily="34" charset="0"/>
            </a:endParaRPr>
          </a:p>
          <a:p>
            <a:pPr>
              <a:buFont typeface="Wingdings" panose="05000000000000000000" pitchFamily="2" charset="2"/>
              <a:buChar char="v"/>
            </a:pPr>
            <a:r>
              <a:rPr lang="en-IN" cap="none" dirty="0"/>
              <a:t> Amount raised by the region in USD</a:t>
            </a:r>
          </a:p>
          <a:p>
            <a:pPr>
              <a:buFont typeface="Wingdings" panose="05000000000000000000" pitchFamily="2" charset="2"/>
              <a:buChar char="v"/>
            </a:pPr>
            <a:r>
              <a:rPr lang="en-IN" cap="none" dirty="0"/>
              <a:t> Fund raised by the region</a:t>
            </a:r>
          </a:p>
          <a:p>
            <a:pPr marL="0" indent="0">
              <a:buNone/>
            </a:pPr>
            <a:endParaRPr lang="en-IN" dirty="0"/>
          </a:p>
        </p:txBody>
      </p:sp>
      <p:grpSp>
        <p:nvGrpSpPr>
          <p:cNvPr id="65" name="Group 64">
            <a:extLst>
              <a:ext uri="{FF2B5EF4-FFF2-40B4-BE49-F238E27FC236}">
                <a16:creationId xmlns:a16="http://schemas.microsoft.com/office/drawing/2014/main" id="{8687903E-7A41-3D4D-07A9-F7DDFA1E8E71}"/>
              </a:ext>
            </a:extLst>
          </p:cNvPr>
          <p:cNvGrpSpPr/>
          <p:nvPr/>
        </p:nvGrpSpPr>
        <p:grpSpPr>
          <a:xfrm>
            <a:off x="4152902" y="-5795"/>
            <a:ext cx="1276348" cy="6858000"/>
            <a:chOff x="4152902" y="-5795"/>
            <a:chExt cx="1276348" cy="6858000"/>
          </a:xfrm>
        </p:grpSpPr>
        <p:sp>
          <p:nvSpPr>
            <p:cNvPr id="43" name="Freeform: Shape 42">
              <a:extLst>
                <a:ext uri="{FF2B5EF4-FFF2-40B4-BE49-F238E27FC236}">
                  <a16:creationId xmlns:a16="http://schemas.microsoft.com/office/drawing/2014/main" id="{8E88254D-EB5F-A9EC-A691-B07B792459CA}"/>
                </a:ext>
              </a:extLst>
            </p:cNvPr>
            <p:cNvSpPr/>
            <p:nvPr/>
          </p:nvSpPr>
          <p:spPr>
            <a:xfrm>
              <a:off x="4152902" y="-5795"/>
              <a:ext cx="1266825" cy="6858000"/>
            </a:xfrm>
            <a:custGeom>
              <a:avLst/>
              <a:gdLst>
                <a:gd name="connsiteX0" fmla="*/ 0 w 1266825"/>
                <a:gd name="connsiteY0" fmla="*/ 0 h 6858000"/>
                <a:gd name="connsiteX1" fmla="*/ 847725 w 1266825"/>
                <a:gd name="connsiteY1" fmla="*/ 0 h 6858000"/>
                <a:gd name="connsiteX2" fmla="*/ 847725 w 1266825"/>
                <a:gd name="connsiteY2" fmla="*/ 5095876 h 6858000"/>
                <a:gd name="connsiteX3" fmla="*/ 1196974 w 1266825"/>
                <a:gd name="connsiteY3" fmla="*/ 5095876 h 6858000"/>
                <a:gd name="connsiteX4" fmla="*/ 1266825 w 1266825"/>
                <a:gd name="connsiteY4" fmla="*/ 5165727 h 6858000"/>
                <a:gd name="connsiteX5" fmla="*/ 1266825 w 1266825"/>
                <a:gd name="connsiteY5" fmla="*/ 5635625 h 6858000"/>
                <a:gd name="connsiteX6" fmla="*/ 1196974 w 1266825"/>
                <a:gd name="connsiteY6" fmla="*/ 5705476 h 6858000"/>
                <a:gd name="connsiteX7" fmla="*/ 847725 w 1266825"/>
                <a:gd name="connsiteY7" fmla="*/ 5705476 h 6858000"/>
                <a:gd name="connsiteX8" fmla="*/ 847725 w 1266825"/>
                <a:gd name="connsiteY8" fmla="*/ 6858000 h 6858000"/>
                <a:gd name="connsiteX9" fmla="*/ 0 w 126682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6825" h="6858000">
                  <a:moveTo>
                    <a:pt x="0" y="0"/>
                  </a:moveTo>
                  <a:lnTo>
                    <a:pt x="847725" y="0"/>
                  </a:lnTo>
                  <a:lnTo>
                    <a:pt x="847725" y="5095876"/>
                  </a:lnTo>
                  <a:lnTo>
                    <a:pt x="1196974" y="5095876"/>
                  </a:lnTo>
                  <a:cubicBezTo>
                    <a:pt x="1235552" y="5095876"/>
                    <a:pt x="1266825" y="5127149"/>
                    <a:pt x="1266825" y="5165727"/>
                  </a:cubicBezTo>
                  <a:lnTo>
                    <a:pt x="1266825" y="5635625"/>
                  </a:lnTo>
                  <a:cubicBezTo>
                    <a:pt x="1266825" y="5674203"/>
                    <a:pt x="1235552" y="5705476"/>
                    <a:pt x="1196974" y="5705476"/>
                  </a:cubicBezTo>
                  <a:lnTo>
                    <a:pt x="847725" y="5705476"/>
                  </a:lnTo>
                  <a:lnTo>
                    <a:pt x="847725" y="6858000"/>
                  </a:lnTo>
                  <a:lnTo>
                    <a:pt x="0" y="6858000"/>
                  </a:lnTo>
                  <a:close/>
                </a:path>
              </a:pathLst>
            </a:cu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1" name="TextBox 50">
              <a:hlinkClick r:id="rId4" action="ppaction://hlinksldjump"/>
              <a:extLst>
                <a:ext uri="{FF2B5EF4-FFF2-40B4-BE49-F238E27FC236}">
                  <a16:creationId xmlns:a16="http://schemas.microsoft.com/office/drawing/2014/main" id="{384B02CF-5032-C246-C283-5704300C953A}"/>
                </a:ext>
              </a:extLst>
            </p:cNvPr>
            <p:cNvSpPr txBox="1"/>
            <p:nvPr/>
          </p:nvSpPr>
          <p:spPr>
            <a:xfrm flipH="1">
              <a:off x="5095876" y="5186363"/>
              <a:ext cx="333374" cy="369332"/>
            </a:xfrm>
            <a:prstGeom prst="rect">
              <a:avLst/>
            </a:prstGeom>
            <a:noFill/>
            <a:ln>
              <a:noFill/>
            </a:ln>
          </p:spPr>
          <p:txBody>
            <a:bodyPr wrap="square" rtlCol="0">
              <a:spAutoFit/>
            </a:bodyPr>
            <a:lstStyle/>
            <a:p>
              <a:r>
                <a:rPr lang="en-IN" dirty="0"/>
                <a:t>6</a:t>
              </a:r>
            </a:p>
          </p:txBody>
        </p:sp>
      </p:grpSp>
      <p:grpSp>
        <p:nvGrpSpPr>
          <p:cNvPr id="64" name="Group 63">
            <a:extLst>
              <a:ext uri="{FF2B5EF4-FFF2-40B4-BE49-F238E27FC236}">
                <a16:creationId xmlns:a16="http://schemas.microsoft.com/office/drawing/2014/main" id="{41691323-073A-BBE0-448C-23D3EA4D073D}"/>
              </a:ext>
            </a:extLst>
          </p:cNvPr>
          <p:cNvGrpSpPr/>
          <p:nvPr/>
        </p:nvGrpSpPr>
        <p:grpSpPr>
          <a:xfrm>
            <a:off x="3343271" y="5795"/>
            <a:ext cx="1266825" cy="6858000"/>
            <a:chOff x="3343271" y="5795"/>
            <a:chExt cx="1266825" cy="6858000"/>
          </a:xfrm>
        </p:grpSpPr>
        <p:sp>
          <p:nvSpPr>
            <p:cNvPr id="44" name="Freeform: Shape 43">
              <a:extLst>
                <a:ext uri="{FF2B5EF4-FFF2-40B4-BE49-F238E27FC236}">
                  <a16:creationId xmlns:a16="http://schemas.microsoft.com/office/drawing/2014/main" id="{DD7F865F-3F40-779A-40CF-A8C0772A50F2}"/>
                </a:ext>
              </a:extLst>
            </p:cNvPr>
            <p:cNvSpPr/>
            <p:nvPr/>
          </p:nvSpPr>
          <p:spPr>
            <a:xfrm>
              <a:off x="3343271" y="5795"/>
              <a:ext cx="1266825" cy="6858000"/>
            </a:xfrm>
            <a:custGeom>
              <a:avLst/>
              <a:gdLst>
                <a:gd name="connsiteX0" fmla="*/ 0 w 1266825"/>
                <a:gd name="connsiteY0" fmla="*/ 0 h 6858000"/>
                <a:gd name="connsiteX1" fmla="*/ 847725 w 1266825"/>
                <a:gd name="connsiteY1" fmla="*/ 0 h 6858000"/>
                <a:gd name="connsiteX2" fmla="*/ 847725 w 1266825"/>
                <a:gd name="connsiteY2" fmla="*/ 4184651 h 6858000"/>
                <a:gd name="connsiteX3" fmla="*/ 1196974 w 1266825"/>
                <a:gd name="connsiteY3" fmla="*/ 4184651 h 6858000"/>
                <a:gd name="connsiteX4" fmla="*/ 1266825 w 1266825"/>
                <a:gd name="connsiteY4" fmla="*/ 4254502 h 6858000"/>
                <a:gd name="connsiteX5" fmla="*/ 1266825 w 1266825"/>
                <a:gd name="connsiteY5" fmla="*/ 4724400 h 6858000"/>
                <a:gd name="connsiteX6" fmla="*/ 1196974 w 1266825"/>
                <a:gd name="connsiteY6" fmla="*/ 4794251 h 6858000"/>
                <a:gd name="connsiteX7" fmla="*/ 847725 w 1266825"/>
                <a:gd name="connsiteY7" fmla="*/ 4794251 h 6858000"/>
                <a:gd name="connsiteX8" fmla="*/ 847725 w 1266825"/>
                <a:gd name="connsiteY8" fmla="*/ 6858000 h 6858000"/>
                <a:gd name="connsiteX9" fmla="*/ 0 w 126682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6825" h="6858000">
                  <a:moveTo>
                    <a:pt x="0" y="0"/>
                  </a:moveTo>
                  <a:lnTo>
                    <a:pt x="847725" y="0"/>
                  </a:lnTo>
                  <a:lnTo>
                    <a:pt x="847725" y="4184651"/>
                  </a:lnTo>
                  <a:lnTo>
                    <a:pt x="1196974" y="4184651"/>
                  </a:lnTo>
                  <a:cubicBezTo>
                    <a:pt x="1235552" y="4184651"/>
                    <a:pt x="1266825" y="4215924"/>
                    <a:pt x="1266825" y="4254502"/>
                  </a:cubicBezTo>
                  <a:lnTo>
                    <a:pt x="1266825" y="4724400"/>
                  </a:lnTo>
                  <a:cubicBezTo>
                    <a:pt x="1266825" y="4762978"/>
                    <a:pt x="1235552" y="4794251"/>
                    <a:pt x="1196974" y="4794251"/>
                  </a:cubicBezTo>
                  <a:lnTo>
                    <a:pt x="847725" y="4794251"/>
                  </a:lnTo>
                  <a:lnTo>
                    <a:pt x="847725" y="6858000"/>
                  </a:lnTo>
                  <a:lnTo>
                    <a:pt x="0" y="685800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2" name="TextBox 51">
              <a:hlinkClick r:id="rId5" action="ppaction://hlinksldjump"/>
              <a:extLst>
                <a:ext uri="{FF2B5EF4-FFF2-40B4-BE49-F238E27FC236}">
                  <a16:creationId xmlns:a16="http://schemas.microsoft.com/office/drawing/2014/main" id="{C053BF09-E66E-44A0-27F5-00D2F49EB4BB}"/>
                </a:ext>
              </a:extLst>
            </p:cNvPr>
            <p:cNvSpPr txBox="1"/>
            <p:nvPr/>
          </p:nvSpPr>
          <p:spPr>
            <a:xfrm flipH="1">
              <a:off x="4238627" y="4310063"/>
              <a:ext cx="333374" cy="369332"/>
            </a:xfrm>
            <a:prstGeom prst="rect">
              <a:avLst/>
            </a:prstGeom>
            <a:noFill/>
            <a:ln>
              <a:noFill/>
            </a:ln>
          </p:spPr>
          <p:txBody>
            <a:bodyPr wrap="square" rtlCol="0">
              <a:spAutoFit/>
            </a:bodyPr>
            <a:lstStyle/>
            <a:p>
              <a:r>
                <a:rPr lang="en-IN" dirty="0"/>
                <a:t>5</a:t>
              </a:r>
            </a:p>
          </p:txBody>
        </p:sp>
      </p:grpSp>
      <p:grpSp>
        <p:nvGrpSpPr>
          <p:cNvPr id="63" name="Group 62">
            <a:extLst>
              <a:ext uri="{FF2B5EF4-FFF2-40B4-BE49-F238E27FC236}">
                <a16:creationId xmlns:a16="http://schemas.microsoft.com/office/drawing/2014/main" id="{533D155D-A839-7025-7F53-08FCB535EE0C}"/>
              </a:ext>
            </a:extLst>
          </p:cNvPr>
          <p:cNvGrpSpPr/>
          <p:nvPr/>
        </p:nvGrpSpPr>
        <p:grpSpPr>
          <a:xfrm>
            <a:off x="2505059" y="17385"/>
            <a:ext cx="1257300" cy="6858000"/>
            <a:chOff x="2495554" y="-5795"/>
            <a:chExt cx="1257300" cy="6858000"/>
          </a:xfrm>
        </p:grpSpPr>
        <p:sp>
          <p:nvSpPr>
            <p:cNvPr id="45" name="Freeform: Shape 44">
              <a:extLst>
                <a:ext uri="{FF2B5EF4-FFF2-40B4-BE49-F238E27FC236}">
                  <a16:creationId xmlns:a16="http://schemas.microsoft.com/office/drawing/2014/main" id="{28E28F49-9C70-1DDF-3EBA-16155901F8FC}"/>
                </a:ext>
              </a:extLst>
            </p:cNvPr>
            <p:cNvSpPr/>
            <p:nvPr/>
          </p:nvSpPr>
          <p:spPr>
            <a:xfrm>
              <a:off x="2495554" y="-5795"/>
              <a:ext cx="1257300" cy="6858000"/>
            </a:xfrm>
            <a:custGeom>
              <a:avLst/>
              <a:gdLst>
                <a:gd name="connsiteX0" fmla="*/ 0 w 1257300"/>
                <a:gd name="connsiteY0" fmla="*/ 0 h 6858000"/>
                <a:gd name="connsiteX1" fmla="*/ 847725 w 1257300"/>
                <a:gd name="connsiteY1" fmla="*/ 0 h 6858000"/>
                <a:gd name="connsiteX2" fmla="*/ 847725 w 1257300"/>
                <a:gd name="connsiteY2" fmla="*/ 3273426 h 6858000"/>
                <a:gd name="connsiteX3" fmla="*/ 1187449 w 1257300"/>
                <a:gd name="connsiteY3" fmla="*/ 3273426 h 6858000"/>
                <a:gd name="connsiteX4" fmla="*/ 1257300 w 1257300"/>
                <a:gd name="connsiteY4" fmla="*/ 3343277 h 6858000"/>
                <a:gd name="connsiteX5" fmla="*/ 1257300 w 1257300"/>
                <a:gd name="connsiteY5" fmla="*/ 3813175 h 6858000"/>
                <a:gd name="connsiteX6" fmla="*/ 1187449 w 1257300"/>
                <a:gd name="connsiteY6" fmla="*/ 3883026 h 6858000"/>
                <a:gd name="connsiteX7" fmla="*/ 847725 w 1257300"/>
                <a:gd name="connsiteY7" fmla="*/ 3883026 h 6858000"/>
                <a:gd name="connsiteX8" fmla="*/ 847725 w 1257300"/>
                <a:gd name="connsiteY8" fmla="*/ 6858000 h 6858000"/>
                <a:gd name="connsiteX9" fmla="*/ 0 w 125730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7300" h="6858000">
                  <a:moveTo>
                    <a:pt x="0" y="0"/>
                  </a:moveTo>
                  <a:lnTo>
                    <a:pt x="847725" y="0"/>
                  </a:lnTo>
                  <a:lnTo>
                    <a:pt x="847725" y="3273426"/>
                  </a:lnTo>
                  <a:lnTo>
                    <a:pt x="1187449" y="3273426"/>
                  </a:lnTo>
                  <a:cubicBezTo>
                    <a:pt x="1226027" y="3273426"/>
                    <a:pt x="1257300" y="3304699"/>
                    <a:pt x="1257300" y="3343277"/>
                  </a:cubicBezTo>
                  <a:lnTo>
                    <a:pt x="1257300" y="3813175"/>
                  </a:lnTo>
                  <a:cubicBezTo>
                    <a:pt x="1257300" y="3851753"/>
                    <a:pt x="1226027" y="3883026"/>
                    <a:pt x="1187449" y="3883026"/>
                  </a:cubicBezTo>
                  <a:lnTo>
                    <a:pt x="847725" y="3883026"/>
                  </a:lnTo>
                  <a:lnTo>
                    <a:pt x="847725" y="6858000"/>
                  </a:lnTo>
                  <a:lnTo>
                    <a:pt x="0" y="685800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3" name="TextBox 52">
              <a:hlinkClick r:id="rId6" action="ppaction://hlinksldjump"/>
              <a:extLst>
                <a:ext uri="{FF2B5EF4-FFF2-40B4-BE49-F238E27FC236}">
                  <a16:creationId xmlns:a16="http://schemas.microsoft.com/office/drawing/2014/main" id="{8E50CDA5-8DB9-8EB5-ED17-BEBE75CE7DCC}"/>
                </a:ext>
              </a:extLst>
            </p:cNvPr>
            <p:cNvSpPr txBox="1"/>
            <p:nvPr/>
          </p:nvSpPr>
          <p:spPr>
            <a:xfrm flipH="1">
              <a:off x="3381376" y="3429000"/>
              <a:ext cx="333374" cy="369332"/>
            </a:xfrm>
            <a:prstGeom prst="rect">
              <a:avLst/>
            </a:prstGeom>
            <a:noFill/>
            <a:ln>
              <a:noFill/>
            </a:ln>
          </p:spPr>
          <p:txBody>
            <a:bodyPr wrap="square" rtlCol="0">
              <a:spAutoFit/>
            </a:bodyPr>
            <a:lstStyle/>
            <a:p>
              <a:r>
                <a:rPr lang="en-IN" dirty="0"/>
                <a:t>4</a:t>
              </a:r>
            </a:p>
          </p:txBody>
        </p:sp>
      </p:grpSp>
      <p:grpSp>
        <p:nvGrpSpPr>
          <p:cNvPr id="62" name="Group 61">
            <a:extLst>
              <a:ext uri="{FF2B5EF4-FFF2-40B4-BE49-F238E27FC236}">
                <a16:creationId xmlns:a16="http://schemas.microsoft.com/office/drawing/2014/main" id="{0909FE09-A792-7DC5-5DC4-7AB84A99775E}"/>
              </a:ext>
            </a:extLst>
          </p:cNvPr>
          <p:cNvGrpSpPr/>
          <p:nvPr/>
        </p:nvGrpSpPr>
        <p:grpSpPr>
          <a:xfrm>
            <a:off x="1647825" y="5795"/>
            <a:ext cx="1276349" cy="6858000"/>
            <a:chOff x="1647825" y="5795"/>
            <a:chExt cx="1276349" cy="6858000"/>
          </a:xfrm>
        </p:grpSpPr>
        <p:sp>
          <p:nvSpPr>
            <p:cNvPr id="46" name="Freeform: Shape 45">
              <a:extLst>
                <a:ext uri="{FF2B5EF4-FFF2-40B4-BE49-F238E27FC236}">
                  <a16:creationId xmlns:a16="http://schemas.microsoft.com/office/drawing/2014/main" id="{CCBD1606-AC31-0E0C-31BB-F9D83869B6E6}"/>
                </a:ext>
              </a:extLst>
            </p:cNvPr>
            <p:cNvSpPr/>
            <p:nvPr/>
          </p:nvSpPr>
          <p:spPr>
            <a:xfrm>
              <a:off x="1647825" y="5795"/>
              <a:ext cx="1266825" cy="6858000"/>
            </a:xfrm>
            <a:custGeom>
              <a:avLst/>
              <a:gdLst>
                <a:gd name="connsiteX0" fmla="*/ 0 w 1266825"/>
                <a:gd name="connsiteY0" fmla="*/ 0 h 6858000"/>
                <a:gd name="connsiteX1" fmla="*/ 847725 w 1266825"/>
                <a:gd name="connsiteY1" fmla="*/ 0 h 6858000"/>
                <a:gd name="connsiteX2" fmla="*/ 847725 w 1266825"/>
                <a:gd name="connsiteY2" fmla="*/ 2362201 h 6858000"/>
                <a:gd name="connsiteX3" fmla="*/ 1196974 w 1266825"/>
                <a:gd name="connsiteY3" fmla="*/ 2362201 h 6858000"/>
                <a:gd name="connsiteX4" fmla="*/ 1266825 w 1266825"/>
                <a:gd name="connsiteY4" fmla="*/ 2432052 h 6858000"/>
                <a:gd name="connsiteX5" fmla="*/ 1266825 w 1266825"/>
                <a:gd name="connsiteY5" fmla="*/ 2901950 h 6858000"/>
                <a:gd name="connsiteX6" fmla="*/ 1196974 w 1266825"/>
                <a:gd name="connsiteY6" fmla="*/ 2971801 h 6858000"/>
                <a:gd name="connsiteX7" fmla="*/ 847725 w 1266825"/>
                <a:gd name="connsiteY7" fmla="*/ 2971801 h 6858000"/>
                <a:gd name="connsiteX8" fmla="*/ 847725 w 1266825"/>
                <a:gd name="connsiteY8" fmla="*/ 6858000 h 6858000"/>
                <a:gd name="connsiteX9" fmla="*/ 0 w 126682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6825" h="6858000">
                  <a:moveTo>
                    <a:pt x="0" y="0"/>
                  </a:moveTo>
                  <a:lnTo>
                    <a:pt x="847725" y="0"/>
                  </a:lnTo>
                  <a:lnTo>
                    <a:pt x="847725" y="2362201"/>
                  </a:lnTo>
                  <a:lnTo>
                    <a:pt x="1196974" y="2362201"/>
                  </a:lnTo>
                  <a:cubicBezTo>
                    <a:pt x="1235552" y="2362201"/>
                    <a:pt x="1266825" y="2393474"/>
                    <a:pt x="1266825" y="2432052"/>
                  </a:cubicBezTo>
                  <a:lnTo>
                    <a:pt x="1266825" y="2901950"/>
                  </a:lnTo>
                  <a:cubicBezTo>
                    <a:pt x="1266825" y="2940528"/>
                    <a:pt x="1235552" y="2971801"/>
                    <a:pt x="1196974" y="2971801"/>
                  </a:cubicBezTo>
                  <a:lnTo>
                    <a:pt x="847725" y="2971801"/>
                  </a:lnTo>
                  <a:lnTo>
                    <a:pt x="847725" y="6858000"/>
                  </a:lnTo>
                  <a:lnTo>
                    <a:pt x="0" y="68580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54" name="TextBox 53">
              <a:hlinkClick r:id="rId7" action="ppaction://hlinksldjump"/>
              <a:extLst>
                <a:ext uri="{FF2B5EF4-FFF2-40B4-BE49-F238E27FC236}">
                  <a16:creationId xmlns:a16="http://schemas.microsoft.com/office/drawing/2014/main" id="{4C367E25-4F95-27B9-691D-E62BC20A2F03}"/>
                </a:ext>
              </a:extLst>
            </p:cNvPr>
            <p:cNvSpPr txBox="1"/>
            <p:nvPr/>
          </p:nvSpPr>
          <p:spPr>
            <a:xfrm flipH="1">
              <a:off x="2590800" y="2462213"/>
              <a:ext cx="333374" cy="369332"/>
            </a:xfrm>
            <a:prstGeom prst="rect">
              <a:avLst/>
            </a:prstGeom>
            <a:noFill/>
            <a:ln>
              <a:noFill/>
            </a:ln>
          </p:spPr>
          <p:txBody>
            <a:bodyPr wrap="square" rtlCol="0">
              <a:spAutoFit/>
            </a:bodyPr>
            <a:lstStyle/>
            <a:p>
              <a:r>
                <a:rPr lang="en-IN" dirty="0"/>
                <a:t>3</a:t>
              </a:r>
            </a:p>
          </p:txBody>
        </p:sp>
      </p:grpSp>
      <p:grpSp>
        <p:nvGrpSpPr>
          <p:cNvPr id="61" name="Group 60">
            <a:extLst>
              <a:ext uri="{FF2B5EF4-FFF2-40B4-BE49-F238E27FC236}">
                <a16:creationId xmlns:a16="http://schemas.microsoft.com/office/drawing/2014/main" id="{6E758B51-BCC4-4C3D-06CD-7150E46C939F}"/>
              </a:ext>
            </a:extLst>
          </p:cNvPr>
          <p:cNvGrpSpPr/>
          <p:nvPr/>
        </p:nvGrpSpPr>
        <p:grpSpPr>
          <a:xfrm>
            <a:off x="819149" y="5795"/>
            <a:ext cx="1257300" cy="6858000"/>
            <a:chOff x="819149" y="5795"/>
            <a:chExt cx="1257300" cy="6858000"/>
          </a:xfrm>
        </p:grpSpPr>
        <p:sp>
          <p:nvSpPr>
            <p:cNvPr id="47" name="Freeform: Shape 46">
              <a:extLst>
                <a:ext uri="{FF2B5EF4-FFF2-40B4-BE49-F238E27FC236}">
                  <a16:creationId xmlns:a16="http://schemas.microsoft.com/office/drawing/2014/main" id="{DAD6E85A-7717-47B3-D380-F4EB0AB1CDBE}"/>
                </a:ext>
              </a:extLst>
            </p:cNvPr>
            <p:cNvSpPr/>
            <p:nvPr/>
          </p:nvSpPr>
          <p:spPr>
            <a:xfrm>
              <a:off x="819149" y="5795"/>
              <a:ext cx="1257300" cy="6858000"/>
            </a:xfrm>
            <a:custGeom>
              <a:avLst/>
              <a:gdLst>
                <a:gd name="connsiteX0" fmla="*/ 0 w 1257300"/>
                <a:gd name="connsiteY0" fmla="*/ 0 h 6858000"/>
                <a:gd name="connsiteX1" fmla="*/ 847725 w 1257300"/>
                <a:gd name="connsiteY1" fmla="*/ 0 h 6858000"/>
                <a:gd name="connsiteX2" fmla="*/ 847725 w 1257300"/>
                <a:gd name="connsiteY2" fmla="*/ 1450976 h 6858000"/>
                <a:gd name="connsiteX3" fmla="*/ 1187449 w 1257300"/>
                <a:gd name="connsiteY3" fmla="*/ 1450976 h 6858000"/>
                <a:gd name="connsiteX4" fmla="*/ 1257300 w 1257300"/>
                <a:gd name="connsiteY4" fmla="*/ 1520827 h 6858000"/>
                <a:gd name="connsiteX5" fmla="*/ 1257300 w 1257300"/>
                <a:gd name="connsiteY5" fmla="*/ 1990725 h 6858000"/>
                <a:gd name="connsiteX6" fmla="*/ 1187449 w 1257300"/>
                <a:gd name="connsiteY6" fmla="*/ 2060576 h 6858000"/>
                <a:gd name="connsiteX7" fmla="*/ 847725 w 1257300"/>
                <a:gd name="connsiteY7" fmla="*/ 2060576 h 6858000"/>
                <a:gd name="connsiteX8" fmla="*/ 847725 w 1257300"/>
                <a:gd name="connsiteY8" fmla="*/ 6858000 h 6858000"/>
                <a:gd name="connsiteX9" fmla="*/ 0 w 125730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7300" h="6858000">
                  <a:moveTo>
                    <a:pt x="0" y="0"/>
                  </a:moveTo>
                  <a:lnTo>
                    <a:pt x="847725" y="0"/>
                  </a:lnTo>
                  <a:lnTo>
                    <a:pt x="847725" y="1450976"/>
                  </a:lnTo>
                  <a:lnTo>
                    <a:pt x="1187449" y="1450976"/>
                  </a:lnTo>
                  <a:cubicBezTo>
                    <a:pt x="1226027" y="1450976"/>
                    <a:pt x="1257300" y="1482249"/>
                    <a:pt x="1257300" y="1520827"/>
                  </a:cubicBezTo>
                  <a:lnTo>
                    <a:pt x="1257300" y="1990725"/>
                  </a:lnTo>
                  <a:cubicBezTo>
                    <a:pt x="1257300" y="2029303"/>
                    <a:pt x="1226027" y="2060576"/>
                    <a:pt x="1187449" y="2060576"/>
                  </a:cubicBezTo>
                  <a:lnTo>
                    <a:pt x="847725" y="2060576"/>
                  </a:lnTo>
                  <a:lnTo>
                    <a:pt x="847725" y="6858000"/>
                  </a:lnTo>
                  <a:lnTo>
                    <a:pt x="0" y="6858000"/>
                  </a:lnTo>
                  <a:close/>
                </a:path>
              </a:pathLst>
            </a:cu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5" name="TextBox 54">
              <a:hlinkClick r:id="rId8" action="ppaction://hlinksldjump"/>
              <a:extLst>
                <a:ext uri="{FF2B5EF4-FFF2-40B4-BE49-F238E27FC236}">
                  <a16:creationId xmlns:a16="http://schemas.microsoft.com/office/drawing/2014/main" id="{33A0DAFB-B5F2-F680-C74F-9B4A54AF6385}"/>
                </a:ext>
              </a:extLst>
            </p:cNvPr>
            <p:cNvSpPr txBox="1"/>
            <p:nvPr/>
          </p:nvSpPr>
          <p:spPr>
            <a:xfrm flipH="1">
              <a:off x="1724025" y="1573491"/>
              <a:ext cx="333374" cy="369332"/>
            </a:xfrm>
            <a:prstGeom prst="rect">
              <a:avLst/>
            </a:prstGeom>
            <a:noFill/>
            <a:ln>
              <a:noFill/>
            </a:ln>
          </p:spPr>
          <p:txBody>
            <a:bodyPr wrap="square" rtlCol="0">
              <a:spAutoFit/>
            </a:bodyPr>
            <a:lstStyle/>
            <a:p>
              <a:r>
                <a:rPr lang="en-IN" dirty="0"/>
                <a:t>2</a:t>
              </a:r>
            </a:p>
          </p:txBody>
        </p:sp>
      </p:grpSp>
      <p:grpSp>
        <p:nvGrpSpPr>
          <p:cNvPr id="60" name="Group 59">
            <a:extLst>
              <a:ext uri="{FF2B5EF4-FFF2-40B4-BE49-F238E27FC236}">
                <a16:creationId xmlns:a16="http://schemas.microsoft.com/office/drawing/2014/main" id="{F30F375E-1EC7-A734-FF2D-0E31CB88429C}"/>
              </a:ext>
            </a:extLst>
          </p:cNvPr>
          <p:cNvGrpSpPr/>
          <p:nvPr/>
        </p:nvGrpSpPr>
        <p:grpSpPr>
          <a:xfrm>
            <a:off x="-9529" y="5795"/>
            <a:ext cx="1266825" cy="6858000"/>
            <a:chOff x="-9529" y="5795"/>
            <a:chExt cx="1266825" cy="6858000"/>
          </a:xfrm>
        </p:grpSpPr>
        <p:sp>
          <p:nvSpPr>
            <p:cNvPr id="48" name="Freeform: Shape 47">
              <a:extLst>
                <a:ext uri="{FF2B5EF4-FFF2-40B4-BE49-F238E27FC236}">
                  <a16:creationId xmlns:a16="http://schemas.microsoft.com/office/drawing/2014/main" id="{36B415F3-2B85-E218-AFAF-FA31BEB95767}"/>
                </a:ext>
              </a:extLst>
            </p:cNvPr>
            <p:cNvSpPr/>
            <p:nvPr/>
          </p:nvSpPr>
          <p:spPr>
            <a:xfrm>
              <a:off x="-9529" y="5795"/>
              <a:ext cx="1266825" cy="6858000"/>
            </a:xfrm>
            <a:custGeom>
              <a:avLst/>
              <a:gdLst>
                <a:gd name="connsiteX0" fmla="*/ 0 w 1266825"/>
                <a:gd name="connsiteY0" fmla="*/ 0 h 6858000"/>
                <a:gd name="connsiteX1" fmla="*/ 847725 w 1266825"/>
                <a:gd name="connsiteY1" fmla="*/ 0 h 6858000"/>
                <a:gd name="connsiteX2" fmla="*/ 847725 w 1266825"/>
                <a:gd name="connsiteY2" fmla="*/ 539751 h 6858000"/>
                <a:gd name="connsiteX3" fmla="*/ 1196974 w 1266825"/>
                <a:gd name="connsiteY3" fmla="*/ 539751 h 6858000"/>
                <a:gd name="connsiteX4" fmla="*/ 1266825 w 1266825"/>
                <a:gd name="connsiteY4" fmla="*/ 609602 h 6858000"/>
                <a:gd name="connsiteX5" fmla="*/ 1266825 w 1266825"/>
                <a:gd name="connsiteY5" fmla="*/ 1079500 h 6858000"/>
                <a:gd name="connsiteX6" fmla="*/ 1196974 w 1266825"/>
                <a:gd name="connsiteY6" fmla="*/ 1149351 h 6858000"/>
                <a:gd name="connsiteX7" fmla="*/ 847725 w 1266825"/>
                <a:gd name="connsiteY7" fmla="*/ 1149351 h 6858000"/>
                <a:gd name="connsiteX8" fmla="*/ 847725 w 1266825"/>
                <a:gd name="connsiteY8" fmla="*/ 6858000 h 6858000"/>
                <a:gd name="connsiteX9" fmla="*/ 0 w 126682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6825" h="6858000">
                  <a:moveTo>
                    <a:pt x="0" y="0"/>
                  </a:moveTo>
                  <a:lnTo>
                    <a:pt x="847725" y="0"/>
                  </a:lnTo>
                  <a:lnTo>
                    <a:pt x="847725" y="539751"/>
                  </a:lnTo>
                  <a:lnTo>
                    <a:pt x="1196974" y="539751"/>
                  </a:lnTo>
                  <a:cubicBezTo>
                    <a:pt x="1235552" y="539751"/>
                    <a:pt x="1266825" y="571024"/>
                    <a:pt x="1266825" y="609602"/>
                  </a:cubicBezTo>
                  <a:lnTo>
                    <a:pt x="1266825" y="1079500"/>
                  </a:lnTo>
                  <a:cubicBezTo>
                    <a:pt x="1266825" y="1118078"/>
                    <a:pt x="1235552" y="1149351"/>
                    <a:pt x="1196974" y="1149351"/>
                  </a:cubicBezTo>
                  <a:lnTo>
                    <a:pt x="847725" y="1149351"/>
                  </a:lnTo>
                  <a:lnTo>
                    <a:pt x="847725" y="6858000"/>
                  </a:lnTo>
                  <a:lnTo>
                    <a:pt x="0" y="6858000"/>
                  </a:lnTo>
                  <a:close/>
                </a:path>
              </a:pathLst>
            </a:custGeom>
            <a:solidFill>
              <a:srgbClr val="CAC1D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6" name="TextBox 55">
              <a:hlinkClick r:id="rId9" action="ppaction://hlinksldjump"/>
              <a:extLst>
                <a:ext uri="{FF2B5EF4-FFF2-40B4-BE49-F238E27FC236}">
                  <a16:creationId xmlns:a16="http://schemas.microsoft.com/office/drawing/2014/main" id="{7DB6995B-B855-7FD8-A7E9-55EFDE47AB95}"/>
                </a:ext>
              </a:extLst>
            </p:cNvPr>
            <p:cNvSpPr txBox="1"/>
            <p:nvPr/>
          </p:nvSpPr>
          <p:spPr>
            <a:xfrm flipH="1">
              <a:off x="828674" y="651431"/>
              <a:ext cx="333374" cy="369332"/>
            </a:xfrm>
            <a:prstGeom prst="rect">
              <a:avLst/>
            </a:prstGeom>
            <a:noFill/>
            <a:ln>
              <a:noFill/>
            </a:ln>
          </p:spPr>
          <p:txBody>
            <a:bodyPr wrap="square" rtlCol="0">
              <a:spAutoFit/>
            </a:bodyPr>
            <a:lstStyle/>
            <a:p>
              <a:r>
                <a:rPr lang="en-IN" dirty="0"/>
                <a:t>1</a:t>
              </a:r>
            </a:p>
          </p:txBody>
        </p:sp>
      </p:grpSp>
    </p:spTree>
    <p:extLst>
      <p:ext uri="{BB962C8B-B14F-4D97-AF65-F5344CB8AC3E}">
        <p14:creationId xmlns:p14="http://schemas.microsoft.com/office/powerpoint/2010/main" val="30322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0-#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58">
                                            <p:txEl>
                                              <p:pRg st="0" end="0"/>
                                            </p:txEl>
                                          </p:spTgt>
                                        </p:tgtEl>
                                        <p:attrNameLst>
                                          <p:attrName>style.visibility</p:attrName>
                                        </p:attrNameLst>
                                      </p:cBhvr>
                                      <p:to>
                                        <p:strVal val="visible"/>
                                      </p:to>
                                    </p:set>
                                    <p:animEffect transition="in" filter="fade">
                                      <p:cBhvr>
                                        <p:cTn id="11" dur="500"/>
                                        <p:tgtEl>
                                          <p:spTgt spid="58">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58">
                                            <p:txEl>
                                              <p:pRg st="1" end="1"/>
                                            </p:txEl>
                                          </p:spTgt>
                                        </p:tgtEl>
                                        <p:attrNameLst>
                                          <p:attrName>style.visibility</p:attrName>
                                        </p:attrNameLst>
                                      </p:cBhvr>
                                      <p:to>
                                        <p:strVal val="visible"/>
                                      </p:to>
                                    </p:set>
                                    <p:animEffect transition="in" filter="fade">
                                      <p:cBhvr>
                                        <p:cTn id="14" dur="500"/>
                                        <p:tgtEl>
                                          <p:spTgt spid="58">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8">
                                            <p:txEl>
                                              <p:pRg st="3" end="3"/>
                                            </p:txEl>
                                          </p:spTgt>
                                        </p:tgtEl>
                                        <p:attrNameLst>
                                          <p:attrName>style.visibility</p:attrName>
                                        </p:attrNameLst>
                                      </p:cBhvr>
                                      <p:to>
                                        <p:strVal val="visible"/>
                                      </p:to>
                                    </p:set>
                                    <p:animEffect transition="in" filter="fade">
                                      <p:cBhvr>
                                        <p:cTn id="20" dur="500"/>
                                        <p:tgtEl>
                                          <p:spTgt spid="58">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8">
                                            <p:txEl>
                                              <p:pRg st="4" end="4"/>
                                            </p:txEl>
                                          </p:spTgt>
                                        </p:tgtEl>
                                        <p:attrNameLst>
                                          <p:attrName>style.visibility</p:attrName>
                                        </p:attrNameLst>
                                      </p:cBhvr>
                                      <p:to>
                                        <p:strVal val="visible"/>
                                      </p:to>
                                    </p:set>
                                    <p:animEffect transition="in" filter="fade">
                                      <p:cBhvr>
                                        <p:cTn id="23" dur="500"/>
                                        <p:tgtEl>
                                          <p:spTgt spid="58">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8">
                                            <p:txEl>
                                              <p:pRg st="5" end="5"/>
                                            </p:txEl>
                                          </p:spTgt>
                                        </p:tgtEl>
                                        <p:attrNameLst>
                                          <p:attrName>style.visibility</p:attrName>
                                        </p:attrNameLst>
                                      </p:cBhvr>
                                      <p:to>
                                        <p:strVal val="visible"/>
                                      </p:to>
                                    </p:set>
                                    <p:animEffect transition="in" filter="fade">
                                      <p:cBhvr>
                                        <p:cTn id="26" dur="500"/>
                                        <p:tgtEl>
                                          <p:spTgt spid="58">
                                            <p:txEl>
                                              <p:pRg st="5" end="5"/>
                                            </p:txEl>
                                          </p:spTgt>
                                        </p:tgtEl>
                                      </p:cBhvr>
                                    </p:animEffect>
                                  </p:childTnLst>
                                </p:cTn>
                              </p:par>
                              <p:par>
                                <p:cTn id="27" presetID="2" presetClass="entr" presetSubtype="8"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anim calcmode="lin" valueType="num">
                                      <p:cBhvr additive="base">
                                        <p:cTn id="29" dur="500" fill="hold"/>
                                        <p:tgtEl>
                                          <p:spTgt spid="61"/>
                                        </p:tgtEl>
                                        <p:attrNameLst>
                                          <p:attrName>ppt_x</p:attrName>
                                        </p:attrNameLst>
                                      </p:cBhvr>
                                      <p:tavLst>
                                        <p:tav tm="0">
                                          <p:val>
                                            <p:strVal val="0-#ppt_w/2"/>
                                          </p:val>
                                        </p:tav>
                                        <p:tav tm="100000">
                                          <p:val>
                                            <p:strVal val="#ppt_x"/>
                                          </p:val>
                                        </p:tav>
                                      </p:tavLst>
                                    </p:anim>
                                    <p:anim calcmode="lin" valueType="num">
                                      <p:cBhvr additive="base">
                                        <p:cTn id="30" dur="500" fill="hold"/>
                                        <p:tgtEl>
                                          <p:spTgt spid="61"/>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anim calcmode="lin" valueType="num">
                                      <p:cBhvr additive="base">
                                        <p:cTn id="33" dur="500" fill="hold"/>
                                        <p:tgtEl>
                                          <p:spTgt spid="62"/>
                                        </p:tgtEl>
                                        <p:attrNameLst>
                                          <p:attrName>ppt_x</p:attrName>
                                        </p:attrNameLst>
                                      </p:cBhvr>
                                      <p:tavLst>
                                        <p:tav tm="0">
                                          <p:val>
                                            <p:strVal val="0-#ppt_w/2"/>
                                          </p:val>
                                        </p:tav>
                                        <p:tav tm="100000">
                                          <p:val>
                                            <p:strVal val="#ppt_x"/>
                                          </p:val>
                                        </p:tav>
                                      </p:tavLst>
                                    </p:anim>
                                    <p:anim calcmode="lin" valueType="num">
                                      <p:cBhvr additive="base">
                                        <p:cTn id="34" dur="500" fill="hold"/>
                                        <p:tgtEl>
                                          <p:spTgt spid="62"/>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additive="base">
                                        <p:cTn id="37" dur="500" fill="hold"/>
                                        <p:tgtEl>
                                          <p:spTgt spid="63"/>
                                        </p:tgtEl>
                                        <p:attrNameLst>
                                          <p:attrName>ppt_x</p:attrName>
                                        </p:attrNameLst>
                                      </p:cBhvr>
                                      <p:tavLst>
                                        <p:tav tm="0">
                                          <p:val>
                                            <p:strVal val="0-#ppt_w/2"/>
                                          </p:val>
                                        </p:tav>
                                        <p:tav tm="100000">
                                          <p:val>
                                            <p:strVal val="#ppt_x"/>
                                          </p:val>
                                        </p:tav>
                                      </p:tavLst>
                                    </p:anim>
                                    <p:anim calcmode="lin" valueType="num">
                                      <p:cBhvr additive="base">
                                        <p:cTn id="38" dur="500" fill="hold"/>
                                        <p:tgtEl>
                                          <p:spTgt spid="63"/>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additive="base">
                                        <p:cTn id="41" dur="500" fill="hold"/>
                                        <p:tgtEl>
                                          <p:spTgt spid="64"/>
                                        </p:tgtEl>
                                        <p:attrNameLst>
                                          <p:attrName>ppt_x</p:attrName>
                                        </p:attrNameLst>
                                      </p:cBhvr>
                                      <p:tavLst>
                                        <p:tav tm="0">
                                          <p:val>
                                            <p:strVal val="0-#ppt_w/2"/>
                                          </p:val>
                                        </p:tav>
                                        <p:tav tm="100000">
                                          <p:val>
                                            <p:strVal val="#ppt_x"/>
                                          </p:val>
                                        </p:tav>
                                      </p:tavLst>
                                    </p:anim>
                                    <p:anim calcmode="lin" valueType="num">
                                      <p:cBhvr additive="base">
                                        <p:cTn id="42" dur="500" fill="hold"/>
                                        <p:tgtEl>
                                          <p:spTgt spid="64"/>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anim calcmode="lin" valueType="num">
                                      <p:cBhvr additive="base">
                                        <p:cTn id="45" dur="500" fill="hold"/>
                                        <p:tgtEl>
                                          <p:spTgt spid="59"/>
                                        </p:tgtEl>
                                        <p:attrNameLst>
                                          <p:attrName>ppt_x</p:attrName>
                                        </p:attrNameLst>
                                      </p:cBhvr>
                                      <p:tavLst>
                                        <p:tav tm="0">
                                          <p:val>
                                            <p:strVal val="0-#ppt_w/2"/>
                                          </p:val>
                                        </p:tav>
                                        <p:tav tm="100000">
                                          <p:val>
                                            <p:strVal val="#ppt_x"/>
                                          </p:val>
                                        </p:tav>
                                      </p:tavLst>
                                    </p:anim>
                                    <p:anim calcmode="lin" valueType="num">
                                      <p:cBhvr additive="base">
                                        <p:cTn id="46" dur="500" fill="hold"/>
                                        <p:tgtEl>
                                          <p:spTgt spid="59"/>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anim calcmode="lin" valueType="num">
                                      <p:cBhvr additive="base">
                                        <p:cTn id="49" dur="500" fill="hold"/>
                                        <p:tgtEl>
                                          <p:spTgt spid="65"/>
                                        </p:tgtEl>
                                        <p:attrNameLst>
                                          <p:attrName>ppt_x</p:attrName>
                                        </p:attrNameLst>
                                      </p:cBhvr>
                                      <p:tavLst>
                                        <p:tav tm="0">
                                          <p:val>
                                            <p:strVal val="0-#ppt_w/2"/>
                                          </p:val>
                                        </p:tav>
                                        <p:tav tm="100000">
                                          <p:val>
                                            <p:strVal val="#ppt_x"/>
                                          </p:val>
                                        </p:tav>
                                      </p:tavLst>
                                    </p:anim>
                                    <p:anim calcmode="lin" valueType="num">
                                      <p:cBhvr additive="base">
                                        <p:cTn id="50" dur="500" fill="hold"/>
                                        <p:tgtEl>
                                          <p:spTgt spid="65"/>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additive="base">
                                        <p:cTn id="53" dur="500" fill="hold"/>
                                        <p:tgtEl>
                                          <p:spTgt spid="3"/>
                                        </p:tgtEl>
                                        <p:attrNameLst>
                                          <p:attrName>ppt_x</p:attrName>
                                        </p:attrNameLst>
                                      </p:cBhvr>
                                      <p:tavLst>
                                        <p:tav tm="0">
                                          <p:val>
                                            <p:strVal val="0-#ppt_w/2"/>
                                          </p:val>
                                        </p:tav>
                                        <p:tav tm="100000">
                                          <p:val>
                                            <p:strVal val="#ppt_x"/>
                                          </p:val>
                                        </p:tav>
                                      </p:tavLst>
                                    </p:anim>
                                    <p:anim calcmode="lin" valueType="num">
                                      <p:cBhvr additive="base">
                                        <p:cTn id="5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F3E9-D9E3-593C-7651-C7631F75A6EF}"/>
              </a:ext>
            </a:extLst>
          </p:cNvPr>
          <p:cNvSpPr>
            <a:spLocks noGrp="1"/>
          </p:cNvSpPr>
          <p:nvPr>
            <p:ph type="title"/>
          </p:nvPr>
        </p:nvSpPr>
        <p:spPr/>
        <p:txBody>
          <a:bodyPr>
            <a:normAutofit/>
          </a:bodyPr>
          <a:lstStyle/>
          <a:p>
            <a:pPr algn="l"/>
            <a:r>
              <a:rPr lang="en-US" sz="2400" dirty="0">
                <a:latin typeface="Arial Rounded MT Bold" panose="020F0704030504030204" pitchFamily="34" charset="0"/>
              </a:rPr>
              <a:t>Distribution of acquirers who already did IPO v/s who didn't</a:t>
            </a:r>
            <a:endParaRPr lang="en-IN" sz="24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D64383B-D52D-463F-12C8-B4223A307B1C}"/>
              </a:ext>
            </a:extLst>
          </p:cNvPr>
          <p:cNvSpPr>
            <a:spLocks noGrp="1"/>
          </p:cNvSpPr>
          <p:nvPr>
            <p:ph sz="quarter" idx="13"/>
          </p:nvPr>
        </p:nvSpPr>
        <p:spPr/>
        <p:txBody>
          <a:bodyPr/>
          <a:lstStyle/>
          <a:p>
            <a:pPr marL="0" indent="0">
              <a:buNone/>
            </a:pPr>
            <a:r>
              <a:rPr lang="en-US" cap="none" dirty="0">
                <a:latin typeface="Arial" panose="020B0604020202020204" pitchFamily="34" charset="0"/>
                <a:cs typeface="Arial" panose="020B0604020202020204" pitchFamily="34" charset="0"/>
              </a:rPr>
              <a:t>There are 70 acquirers listed in the acquisition table. Only 20 acquirers have completed an IPO; the remaining acquirers have not.</a:t>
            </a:r>
          </a:p>
          <a:p>
            <a:pPr marL="0" indent="0">
              <a:buNone/>
            </a:pPr>
            <a:r>
              <a:rPr lang="en-US" cap="none" dirty="0">
                <a:latin typeface="Arial" panose="020B0604020202020204" pitchFamily="34" charset="0"/>
                <a:cs typeface="Arial" panose="020B0604020202020204" pitchFamily="34" charset="0"/>
              </a:rPr>
              <a:t>Except for CVC Capital Partners, which has three directors, all have 69 acquirers only have one director.</a:t>
            </a:r>
          </a:p>
          <a:p>
            <a:pPr marL="0" indent="0">
              <a:buNone/>
            </a:pPr>
            <a:endParaRPr lang="en-US" dirty="0">
              <a:latin typeface="Arial" panose="020B0604020202020204" pitchFamily="34" charset="0"/>
              <a:cs typeface="Arial" panose="020B0604020202020204" pitchFamily="34" charset="0"/>
            </a:endParaRPr>
          </a:p>
          <a:p>
            <a:pPr marL="0" indent="0" algn="ctr">
              <a:buNone/>
            </a:pPr>
            <a:endParaRPr lang="en-IN" cap="none" dirty="0">
              <a:latin typeface="Arial" panose="020B0604020202020204" pitchFamily="34" charset="0"/>
              <a:cs typeface="Arial" panose="020B0604020202020204" pitchFamily="34" charset="0"/>
            </a:endParaRPr>
          </a:p>
        </p:txBody>
      </p:sp>
      <p:sp>
        <p:nvSpPr>
          <p:cNvPr id="4" name="Isosceles Triangle 3">
            <a:hlinkClick r:id="rId3" action="ppaction://hlinksldjump"/>
            <a:extLst>
              <a:ext uri="{FF2B5EF4-FFF2-40B4-BE49-F238E27FC236}">
                <a16:creationId xmlns:a16="http://schemas.microsoft.com/office/drawing/2014/main" id="{C2763793-71D2-F430-A798-D2BAACD0FEED}"/>
              </a:ext>
            </a:extLst>
          </p:cNvPr>
          <p:cNvSpPr/>
          <p:nvPr/>
        </p:nvSpPr>
        <p:spPr>
          <a:xfrm rot="5400000">
            <a:off x="11353800" y="6380922"/>
            <a:ext cx="284922" cy="31805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Chart 4">
            <a:extLst>
              <a:ext uri="{FF2B5EF4-FFF2-40B4-BE49-F238E27FC236}">
                <a16:creationId xmlns:a16="http://schemas.microsoft.com/office/drawing/2014/main" id="{9E574414-E9F8-4785-BA24-27996B5A66B2}"/>
              </a:ext>
            </a:extLst>
          </p:cNvPr>
          <p:cNvGraphicFramePr>
            <a:graphicFrameLocks/>
          </p:cNvGraphicFramePr>
          <p:nvPr>
            <p:extLst>
              <p:ext uri="{D42A27DB-BD31-4B8C-83A1-F6EECF244321}">
                <p14:modId xmlns:p14="http://schemas.microsoft.com/office/powerpoint/2010/main" val="4170172029"/>
              </p:ext>
            </p:extLst>
          </p:nvPr>
        </p:nvGraphicFramePr>
        <p:xfrm>
          <a:off x="994996" y="3892258"/>
          <a:ext cx="3309376" cy="26476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2AD709B6-6B73-43E5-8C15-42036EC14836}"/>
              </a:ext>
            </a:extLst>
          </p:cNvPr>
          <p:cNvGraphicFramePr>
            <a:graphicFrameLocks/>
          </p:cNvGraphicFramePr>
          <p:nvPr>
            <p:extLst>
              <p:ext uri="{D42A27DB-BD31-4B8C-83A1-F6EECF244321}">
                <p14:modId xmlns:p14="http://schemas.microsoft.com/office/powerpoint/2010/main" val="3815584252"/>
              </p:ext>
            </p:extLst>
          </p:nvPr>
        </p:nvGraphicFramePr>
        <p:xfrm>
          <a:off x="4606256" y="3775855"/>
          <a:ext cx="6009706" cy="276409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4633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F3E9-D9E3-593C-7651-C7631F75A6EF}"/>
              </a:ext>
            </a:extLst>
          </p:cNvPr>
          <p:cNvSpPr>
            <a:spLocks noGrp="1"/>
          </p:cNvSpPr>
          <p:nvPr>
            <p:ph type="title"/>
          </p:nvPr>
        </p:nvSpPr>
        <p:spPr/>
        <p:txBody>
          <a:bodyPr>
            <a:normAutofit/>
          </a:bodyPr>
          <a:lstStyle/>
          <a:p>
            <a:r>
              <a:rPr lang="en-US" sz="2400" dirty="0">
                <a:latin typeface="Arial Rounded MT Bold" panose="020F0704030504030204" pitchFamily="34" charset="0"/>
              </a:rPr>
              <a:t>Regional Analysis of Acquirers and acquirees</a:t>
            </a:r>
            <a:endParaRPr lang="en-IN" sz="24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529169B-10EA-459F-9D92-B81C43CC626B}"/>
              </a:ext>
            </a:extLst>
          </p:cNvPr>
          <p:cNvSpPr>
            <a:spLocks noGrp="1"/>
          </p:cNvSpPr>
          <p:nvPr>
            <p:ph sz="quarter" idx="13"/>
          </p:nvPr>
        </p:nvSpPr>
        <p:spPr>
          <a:xfrm>
            <a:off x="914087" y="2057401"/>
            <a:ext cx="10363826" cy="4340086"/>
          </a:xfrm>
        </p:spPr>
        <p:txBody>
          <a:bodyPr/>
          <a:lstStyle/>
          <a:p>
            <a:pPr marL="0" indent="0">
              <a:buNone/>
            </a:pPr>
            <a:r>
              <a:rPr lang="en-US" cap="none" dirty="0">
                <a:latin typeface="Arial" panose="020B0604020202020204" pitchFamily="34" charset="0"/>
                <a:cs typeface="Arial" panose="020B0604020202020204" pitchFamily="34" charset="0"/>
              </a:rPr>
              <a:t>North America and Australia are the two continents with the most acquirers and acquirees, respectively. When discussing a specific location, California has the most acquirers and acquirees. When it comes to both acquirers and acquirees, England comes in second. Texas has the third-highest proportion of Acquirers, whereas Pennsylvania has the third-highest proportion of Acquirees.</a:t>
            </a:r>
            <a:endParaRPr lang="en-IN" cap="none" dirty="0">
              <a:latin typeface="Arial" panose="020B0604020202020204" pitchFamily="34" charset="0"/>
              <a:cs typeface="Arial" panose="020B0604020202020204" pitchFamily="34" charset="0"/>
            </a:endParaRPr>
          </a:p>
        </p:txBody>
      </p:sp>
      <p:sp>
        <p:nvSpPr>
          <p:cNvPr id="4" name="Isosceles Triangle 3">
            <a:hlinkClick r:id="rId2" action="ppaction://hlinksldjump"/>
            <a:extLst>
              <a:ext uri="{FF2B5EF4-FFF2-40B4-BE49-F238E27FC236}">
                <a16:creationId xmlns:a16="http://schemas.microsoft.com/office/drawing/2014/main" id="{D4379C82-196C-A989-1207-EC57CBA488B4}"/>
              </a:ext>
            </a:extLst>
          </p:cNvPr>
          <p:cNvSpPr/>
          <p:nvPr/>
        </p:nvSpPr>
        <p:spPr>
          <a:xfrm rot="5400000">
            <a:off x="11353800" y="6380922"/>
            <a:ext cx="284922" cy="31805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Chart 5">
            <a:extLst>
              <a:ext uri="{FF2B5EF4-FFF2-40B4-BE49-F238E27FC236}">
                <a16:creationId xmlns:a16="http://schemas.microsoft.com/office/drawing/2014/main" id="{C835831D-EE3F-4C45-B3FA-F5CA04E2D380}"/>
              </a:ext>
            </a:extLst>
          </p:cNvPr>
          <p:cNvGraphicFramePr>
            <a:graphicFrameLocks/>
          </p:cNvGraphicFramePr>
          <p:nvPr>
            <p:extLst>
              <p:ext uri="{D42A27DB-BD31-4B8C-83A1-F6EECF244321}">
                <p14:modId xmlns:p14="http://schemas.microsoft.com/office/powerpoint/2010/main" val="3419847014"/>
              </p:ext>
            </p:extLst>
          </p:nvPr>
        </p:nvGraphicFramePr>
        <p:xfrm>
          <a:off x="994317" y="3753724"/>
          <a:ext cx="5101683" cy="27862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994F8FAC-8F50-44E1-A759-77AD529C1CB6}"/>
              </a:ext>
            </a:extLst>
          </p:cNvPr>
          <p:cNvGraphicFramePr>
            <a:graphicFrameLocks/>
          </p:cNvGraphicFramePr>
          <p:nvPr>
            <p:extLst>
              <p:ext uri="{D42A27DB-BD31-4B8C-83A1-F6EECF244321}">
                <p14:modId xmlns:p14="http://schemas.microsoft.com/office/powerpoint/2010/main" val="1867970454"/>
              </p:ext>
            </p:extLst>
          </p:nvPr>
        </p:nvGraphicFramePr>
        <p:xfrm>
          <a:off x="6396806" y="3753722"/>
          <a:ext cx="4639623" cy="27862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3361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F3E9-D9E3-593C-7651-C7631F75A6EF}"/>
              </a:ext>
            </a:extLst>
          </p:cNvPr>
          <p:cNvSpPr>
            <a:spLocks noGrp="1"/>
          </p:cNvSpPr>
          <p:nvPr>
            <p:ph type="title"/>
          </p:nvPr>
        </p:nvSpPr>
        <p:spPr/>
        <p:txBody>
          <a:bodyPr>
            <a:normAutofit/>
          </a:bodyPr>
          <a:lstStyle/>
          <a:p>
            <a:r>
              <a:rPr lang="en-US" sz="2400" dirty="0">
                <a:latin typeface="Arial Rounded MT Bold" panose="020F0704030504030204" pitchFamily="34" charset="0"/>
              </a:rPr>
              <a:t>Monthly analysis of number of acquisitions and IPOs</a:t>
            </a:r>
            <a:endParaRPr lang="en-IN" sz="24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F6BF0D3-E3AC-9C06-125E-6FA6DF7D3250}"/>
              </a:ext>
            </a:extLst>
          </p:cNvPr>
          <p:cNvSpPr>
            <a:spLocks noGrp="1"/>
          </p:cNvSpPr>
          <p:nvPr>
            <p:ph sz="quarter" idx="13"/>
          </p:nvPr>
        </p:nvSpPr>
        <p:spPr>
          <a:xfrm>
            <a:off x="973409" y="1943345"/>
            <a:ext cx="10363826" cy="3424107"/>
          </a:xfrm>
        </p:spPr>
        <p:txBody>
          <a:bodyPr/>
          <a:lstStyle/>
          <a:p>
            <a:pPr marL="0" indent="0">
              <a:buNone/>
            </a:pPr>
            <a:r>
              <a:rPr lang="en-US" cap="none" dirty="0">
                <a:latin typeface="Arial" panose="020B0604020202020204" pitchFamily="34" charset="0"/>
                <a:cs typeface="Arial" panose="020B0604020202020204" pitchFamily="34" charset="0"/>
              </a:rPr>
              <a:t>In a given year, January and November are the months that have the most initial public offerings, with September and April having the fewest.</a:t>
            </a:r>
          </a:p>
          <a:p>
            <a:pPr marL="0" indent="0">
              <a:buNone/>
            </a:pPr>
            <a:r>
              <a:rPr lang="en-US" cap="none" dirty="0">
                <a:latin typeface="Arial" panose="020B0604020202020204" pitchFamily="34" charset="0"/>
                <a:cs typeface="Arial" panose="020B0604020202020204" pitchFamily="34" charset="0"/>
              </a:rPr>
              <a:t>Similarly, the months of November and January have the highest percentage of acquisitions, while September and April see the lowest percentage.</a:t>
            </a:r>
            <a:endParaRPr lang="en-IN" cap="none" dirty="0">
              <a:latin typeface="Arial" panose="020B0604020202020204" pitchFamily="34" charset="0"/>
              <a:cs typeface="Arial" panose="020B0604020202020204" pitchFamily="34" charset="0"/>
            </a:endParaRPr>
          </a:p>
        </p:txBody>
      </p:sp>
      <p:sp>
        <p:nvSpPr>
          <p:cNvPr id="4" name="Isosceles Triangle 3">
            <a:hlinkClick r:id="rId2" action="ppaction://hlinksldjump"/>
            <a:extLst>
              <a:ext uri="{FF2B5EF4-FFF2-40B4-BE49-F238E27FC236}">
                <a16:creationId xmlns:a16="http://schemas.microsoft.com/office/drawing/2014/main" id="{27274E0B-8E64-C047-2885-CAD892AA04B4}"/>
              </a:ext>
            </a:extLst>
          </p:cNvPr>
          <p:cNvSpPr/>
          <p:nvPr/>
        </p:nvSpPr>
        <p:spPr>
          <a:xfrm rot="5400000">
            <a:off x="11353800" y="6380922"/>
            <a:ext cx="284922" cy="31805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Chart 4">
            <a:extLst>
              <a:ext uri="{FF2B5EF4-FFF2-40B4-BE49-F238E27FC236}">
                <a16:creationId xmlns:a16="http://schemas.microsoft.com/office/drawing/2014/main" id="{E46D1736-7370-4C48-B931-DE036A55432B}"/>
              </a:ext>
            </a:extLst>
          </p:cNvPr>
          <p:cNvGraphicFramePr>
            <a:graphicFrameLocks/>
          </p:cNvGraphicFramePr>
          <p:nvPr>
            <p:extLst>
              <p:ext uri="{D42A27DB-BD31-4B8C-83A1-F6EECF244321}">
                <p14:modId xmlns:p14="http://schemas.microsoft.com/office/powerpoint/2010/main" val="2676793600"/>
              </p:ext>
            </p:extLst>
          </p:nvPr>
        </p:nvGraphicFramePr>
        <p:xfrm>
          <a:off x="1128595" y="3479449"/>
          <a:ext cx="3779338" cy="26850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21917FC3-4F28-4DF0-A57A-0D36EB4628E9}"/>
              </a:ext>
            </a:extLst>
          </p:cNvPr>
          <p:cNvGraphicFramePr>
            <a:graphicFrameLocks/>
          </p:cNvGraphicFramePr>
          <p:nvPr>
            <p:extLst>
              <p:ext uri="{D42A27DB-BD31-4B8C-83A1-F6EECF244321}">
                <p14:modId xmlns:p14="http://schemas.microsoft.com/office/powerpoint/2010/main" val="948796429"/>
              </p:ext>
            </p:extLst>
          </p:nvPr>
        </p:nvGraphicFramePr>
        <p:xfrm>
          <a:off x="6911281" y="3458077"/>
          <a:ext cx="3610512" cy="268504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1220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F3E9-D9E3-593C-7651-C7631F75A6EF}"/>
              </a:ext>
            </a:extLst>
          </p:cNvPr>
          <p:cNvSpPr>
            <a:spLocks noGrp="1"/>
          </p:cNvSpPr>
          <p:nvPr>
            <p:ph type="title"/>
          </p:nvPr>
        </p:nvSpPr>
        <p:spPr/>
        <p:txBody>
          <a:bodyPr>
            <a:normAutofit/>
          </a:bodyPr>
          <a:lstStyle/>
          <a:p>
            <a:r>
              <a:rPr lang="en-US" sz="2000" dirty="0">
                <a:latin typeface="Arial Rounded MT Bold" panose="020F0704030504030204" pitchFamily="34" charset="0"/>
              </a:rPr>
              <a:t>Analysis of social media presence of acquirers vs acquirees</a:t>
            </a:r>
            <a:endParaRPr lang="en-IN" sz="2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50A4A0A-E101-DD71-3447-A6DCC4231FC9}"/>
              </a:ext>
            </a:extLst>
          </p:cNvPr>
          <p:cNvSpPr>
            <a:spLocks noGrp="1"/>
          </p:cNvSpPr>
          <p:nvPr>
            <p:ph sz="quarter" idx="13"/>
          </p:nvPr>
        </p:nvSpPr>
        <p:spPr>
          <a:xfrm>
            <a:off x="914087" y="1976799"/>
            <a:ext cx="10363826" cy="3424107"/>
          </a:xfrm>
        </p:spPr>
        <p:txBody>
          <a:bodyPr>
            <a:normAutofit/>
          </a:bodyPr>
          <a:lstStyle/>
          <a:p>
            <a:pPr marL="0" indent="0">
              <a:buNone/>
            </a:pPr>
            <a:r>
              <a:rPr lang="en-US" cap="none" dirty="0">
                <a:latin typeface="Arial" panose="020B0604020202020204" pitchFamily="34" charset="0"/>
                <a:cs typeface="Arial" panose="020B0604020202020204" pitchFamily="34" charset="0"/>
              </a:rPr>
              <a:t>It is evident from the provided data that 47 acquirers make use of social media, whereas the remaining 23 do not. And only 42 acquirees use social media, while the remaining 28 of acquirees don’t utilize any social media platforms.</a:t>
            </a:r>
          </a:p>
          <a:p>
            <a:pPr marL="0" indent="0">
              <a:buNone/>
            </a:pPr>
            <a:r>
              <a:rPr lang="en-US" cap="none" dirty="0">
                <a:latin typeface="Arial" panose="020B0604020202020204" pitchFamily="34" charset="0"/>
                <a:cs typeface="Arial" panose="020B0604020202020204" pitchFamily="34" charset="0"/>
              </a:rPr>
              <a:t>Comparatively speaking, social media is used by acquirers more frequently than acquirers.</a:t>
            </a:r>
            <a:endParaRPr lang="en-IN" cap="none" dirty="0">
              <a:latin typeface="Arial" panose="020B0604020202020204" pitchFamily="34" charset="0"/>
              <a:cs typeface="Arial" panose="020B0604020202020204" pitchFamily="34" charset="0"/>
            </a:endParaRPr>
          </a:p>
        </p:txBody>
      </p:sp>
      <p:sp>
        <p:nvSpPr>
          <p:cNvPr id="4" name="Isosceles Triangle 3">
            <a:hlinkClick r:id="rId2" action="ppaction://hlinksldjump"/>
            <a:extLst>
              <a:ext uri="{FF2B5EF4-FFF2-40B4-BE49-F238E27FC236}">
                <a16:creationId xmlns:a16="http://schemas.microsoft.com/office/drawing/2014/main" id="{4AF456BA-55A9-4704-EE97-D16FDEBFE52E}"/>
              </a:ext>
            </a:extLst>
          </p:cNvPr>
          <p:cNvSpPr/>
          <p:nvPr/>
        </p:nvSpPr>
        <p:spPr>
          <a:xfrm rot="5400000">
            <a:off x="11353800" y="6380922"/>
            <a:ext cx="284922" cy="31805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Chart 4">
            <a:extLst>
              <a:ext uri="{FF2B5EF4-FFF2-40B4-BE49-F238E27FC236}">
                <a16:creationId xmlns:a16="http://schemas.microsoft.com/office/drawing/2014/main" id="{840BBE6F-C69A-4D27-A690-D9F230DF9131}"/>
              </a:ext>
            </a:extLst>
          </p:cNvPr>
          <p:cNvGraphicFramePr>
            <a:graphicFrameLocks/>
          </p:cNvGraphicFramePr>
          <p:nvPr>
            <p:extLst>
              <p:ext uri="{D42A27DB-BD31-4B8C-83A1-F6EECF244321}">
                <p14:modId xmlns:p14="http://schemas.microsoft.com/office/powerpoint/2010/main" val="1865428335"/>
              </p:ext>
            </p:extLst>
          </p:nvPr>
        </p:nvGraphicFramePr>
        <p:xfrm>
          <a:off x="685800" y="3782651"/>
          <a:ext cx="4713333" cy="26458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9AC18C61-9A4F-4248-90BF-091E7EA384F5}"/>
              </a:ext>
            </a:extLst>
          </p:cNvPr>
          <p:cNvGraphicFramePr>
            <a:graphicFrameLocks/>
          </p:cNvGraphicFramePr>
          <p:nvPr>
            <p:extLst>
              <p:ext uri="{D42A27DB-BD31-4B8C-83A1-F6EECF244321}">
                <p14:modId xmlns:p14="http://schemas.microsoft.com/office/powerpoint/2010/main" val="3231674505"/>
              </p:ext>
            </p:extLst>
          </p:nvPr>
        </p:nvGraphicFramePr>
        <p:xfrm>
          <a:off x="6249620" y="3782651"/>
          <a:ext cx="4643899" cy="264585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47258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F617-66C7-B23F-81EA-75D13A859CF3}"/>
              </a:ext>
            </a:extLst>
          </p:cNvPr>
          <p:cNvSpPr>
            <a:spLocks noGrp="1"/>
          </p:cNvSpPr>
          <p:nvPr>
            <p:ph type="title"/>
          </p:nvPr>
        </p:nvSpPr>
        <p:spPr>
          <a:xfrm>
            <a:off x="3044687" y="307173"/>
            <a:ext cx="8610600" cy="1293028"/>
          </a:xfrm>
        </p:spPr>
        <p:txBody>
          <a:bodyPr>
            <a:normAutofit/>
          </a:bodyPr>
          <a:lstStyle/>
          <a:p>
            <a:r>
              <a:rPr lang="en-US" sz="2000" dirty="0">
                <a:latin typeface="Arial Rounded MT Bold" panose="020F0704030504030204" pitchFamily="34" charset="0"/>
              </a:rPr>
              <a:t>Qualification (Degree) and Institution Analysis of directors of acquirers vs acquirees</a:t>
            </a:r>
            <a:endParaRPr lang="en-IN" sz="2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BE7CFE5-17EA-1C6C-69CE-1014FBB02616}"/>
              </a:ext>
            </a:extLst>
          </p:cNvPr>
          <p:cNvSpPr>
            <a:spLocks noGrp="1"/>
          </p:cNvSpPr>
          <p:nvPr>
            <p:ph sz="quarter" idx="13"/>
          </p:nvPr>
        </p:nvSpPr>
        <p:spPr>
          <a:xfrm>
            <a:off x="973409" y="1352331"/>
            <a:ext cx="10363826" cy="3424107"/>
          </a:xfrm>
        </p:spPr>
        <p:txBody>
          <a:bodyPr/>
          <a:lstStyle/>
          <a:p>
            <a:pPr marL="0" indent="0">
              <a:buNone/>
            </a:pPr>
            <a:r>
              <a:rPr lang="en-US" cap="none" dirty="0">
                <a:latin typeface="Arial" panose="020B0604020202020204" pitchFamily="34" charset="0"/>
                <a:cs typeface="Arial" panose="020B0604020202020204" pitchFamily="34" charset="0"/>
              </a:rPr>
              <a:t>While other directors haven't attended the same university, just two acquirer directors have earned their degrees from the University of North Texas. And the majority of the directors were Ph.D. and MBA graduates.</a:t>
            </a:r>
          </a:p>
          <a:p>
            <a:pPr marL="0" indent="0">
              <a:buNone/>
            </a:pPr>
            <a:r>
              <a:rPr lang="en-US" cap="none" dirty="0">
                <a:latin typeface="Arial" panose="020B0604020202020204" pitchFamily="34" charset="0"/>
                <a:cs typeface="Arial" panose="020B0604020202020204" pitchFamily="34" charset="0"/>
              </a:rPr>
              <a:t>Three directors of acquirees had graduated from Macomb Community College and four had earned their degrees from Stanford University. Similar to the acquirers, the majority of the acquirees’ directors were Ph.D. and MBA graduates.</a:t>
            </a:r>
            <a:endParaRPr lang="en-IN" cap="none" dirty="0">
              <a:latin typeface="Arial" panose="020B0604020202020204" pitchFamily="34" charset="0"/>
              <a:cs typeface="Arial" panose="020B0604020202020204" pitchFamily="34" charset="0"/>
            </a:endParaRPr>
          </a:p>
        </p:txBody>
      </p:sp>
      <p:sp>
        <p:nvSpPr>
          <p:cNvPr id="4" name="Isosceles Triangle 3">
            <a:hlinkClick r:id="rId2" action="ppaction://hlinksldjump"/>
            <a:extLst>
              <a:ext uri="{FF2B5EF4-FFF2-40B4-BE49-F238E27FC236}">
                <a16:creationId xmlns:a16="http://schemas.microsoft.com/office/drawing/2014/main" id="{A49BF940-A6C8-3D44-B2B3-42600D9EE61C}"/>
              </a:ext>
            </a:extLst>
          </p:cNvPr>
          <p:cNvSpPr/>
          <p:nvPr/>
        </p:nvSpPr>
        <p:spPr>
          <a:xfrm rot="5400000">
            <a:off x="11353800" y="6380922"/>
            <a:ext cx="284922" cy="31805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Chart 4">
            <a:extLst>
              <a:ext uri="{FF2B5EF4-FFF2-40B4-BE49-F238E27FC236}">
                <a16:creationId xmlns:a16="http://schemas.microsoft.com/office/drawing/2014/main" id="{9C58B406-19CC-4291-AAEA-5DFE1B085A43}"/>
              </a:ext>
            </a:extLst>
          </p:cNvPr>
          <p:cNvGraphicFramePr>
            <a:graphicFrameLocks/>
          </p:cNvGraphicFramePr>
          <p:nvPr>
            <p:extLst>
              <p:ext uri="{D42A27DB-BD31-4B8C-83A1-F6EECF244321}">
                <p14:modId xmlns:p14="http://schemas.microsoft.com/office/powerpoint/2010/main" val="3678804910"/>
              </p:ext>
            </p:extLst>
          </p:nvPr>
        </p:nvGraphicFramePr>
        <p:xfrm>
          <a:off x="1080726" y="3515800"/>
          <a:ext cx="5074596" cy="26811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0EF04A84-FE9F-4C17-82E3-1658C8605344}"/>
              </a:ext>
            </a:extLst>
          </p:cNvPr>
          <p:cNvGraphicFramePr>
            <a:graphicFrameLocks/>
          </p:cNvGraphicFramePr>
          <p:nvPr>
            <p:extLst>
              <p:ext uri="{D42A27DB-BD31-4B8C-83A1-F6EECF244321}">
                <p14:modId xmlns:p14="http://schemas.microsoft.com/office/powerpoint/2010/main" val="3664790011"/>
              </p:ext>
            </p:extLst>
          </p:nvPr>
        </p:nvGraphicFramePr>
        <p:xfrm>
          <a:off x="6580692" y="3515800"/>
          <a:ext cx="5074595" cy="26811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99748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F6BD3-A24A-1B68-AB3D-1167FC41A852}"/>
              </a:ext>
            </a:extLst>
          </p:cNvPr>
          <p:cNvSpPr>
            <a:spLocks noGrp="1"/>
          </p:cNvSpPr>
          <p:nvPr>
            <p:ph type="title"/>
          </p:nvPr>
        </p:nvSpPr>
        <p:spPr>
          <a:xfrm>
            <a:off x="3475464" y="420287"/>
            <a:ext cx="8610600" cy="1293028"/>
          </a:xfrm>
        </p:spPr>
        <p:txBody>
          <a:bodyPr>
            <a:noAutofit/>
          </a:bodyPr>
          <a:lstStyle/>
          <a:p>
            <a:r>
              <a:rPr lang="en-US" sz="2400" dirty="0">
                <a:latin typeface="Arial Rounded MT Bold" panose="020F0704030504030204" pitchFamily="34" charset="0"/>
              </a:rPr>
              <a:t>Qualification (Degree) and Institution Analysis of directors of acquirers vs acquirees</a:t>
            </a:r>
            <a:endParaRPr lang="en-IN" sz="2400" dirty="0"/>
          </a:p>
        </p:txBody>
      </p:sp>
      <p:graphicFrame>
        <p:nvGraphicFramePr>
          <p:cNvPr id="4" name="Content Placeholder 3">
            <a:extLst>
              <a:ext uri="{FF2B5EF4-FFF2-40B4-BE49-F238E27FC236}">
                <a16:creationId xmlns:a16="http://schemas.microsoft.com/office/drawing/2014/main" id="{C4A2F0C3-F0D2-4303-A188-0A89CC5E7712}"/>
              </a:ext>
            </a:extLst>
          </p:cNvPr>
          <p:cNvGraphicFramePr>
            <a:graphicFrameLocks noGrp="1"/>
          </p:cNvGraphicFramePr>
          <p:nvPr>
            <p:ph sz="quarter" idx="13"/>
            <p:extLst>
              <p:ext uri="{D42A27DB-BD31-4B8C-83A1-F6EECF244321}">
                <p14:modId xmlns:p14="http://schemas.microsoft.com/office/powerpoint/2010/main" val="1036924264"/>
              </p:ext>
            </p:extLst>
          </p:nvPr>
        </p:nvGraphicFramePr>
        <p:xfrm>
          <a:off x="914400" y="2366963"/>
          <a:ext cx="4962293" cy="34242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9114922-4AD8-448A-A793-B3A4839FEC66}"/>
              </a:ext>
            </a:extLst>
          </p:cNvPr>
          <p:cNvGraphicFramePr>
            <a:graphicFrameLocks/>
          </p:cNvGraphicFramePr>
          <p:nvPr>
            <p:extLst>
              <p:ext uri="{D42A27DB-BD31-4B8C-83A1-F6EECF244321}">
                <p14:modId xmlns:p14="http://schemas.microsoft.com/office/powerpoint/2010/main" val="2252557117"/>
              </p:ext>
            </p:extLst>
          </p:nvPr>
        </p:nvGraphicFramePr>
        <p:xfrm>
          <a:off x="6186792" y="2366962"/>
          <a:ext cx="4962293" cy="3424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352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343</TotalTime>
  <Words>966</Words>
  <Application>Microsoft Office PowerPoint</Application>
  <PresentationFormat>Widescreen</PresentationFormat>
  <Paragraphs>81</Paragraphs>
  <Slides>15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Algerian</vt:lpstr>
      <vt:lpstr>Arial</vt:lpstr>
      <vt:lpstr>Arial Black</vt:lpstr>
      <vt:lpstr>Arial Rounded MT Bold</vt:lpstr>
      <vt:lpstr>Bernard MT Condensed</vt:lpstr>
      <vt:lpstr>Calibri</vt:lpstr>
      <vt:lpstr>Century Gothic</vt:lpstr>
      <vt:lpstr>Cooper Black</vt:lpstr>
      <vt:lpstr>Wingdings</vt:lpstr>
      <vt:lpstr>Vapor Trail</vt:lpstr>
      <vt:lpstr>Project</vt:lpstr>
      <vt:lpstr> Made by :</vt:lpstr>
      <vt:lpstr>Insights :</vt:lpstr>
      <vt:lpstr>Distribution of acquirers who already did IPO v/s who didn't</vt:lpstr>
      <vt:lpstr>Regional Analysis of Acquirers and acquirees</vt:lpstr>
      <vt:lpstr>Monthly analysis of number of acquisitions and IPOs</vt:lpstr>
      <vt:lpstr>Analysis of social media presence of acquirers vs acquirees</vt:lpstr>
      <vt:lpstr>Qualification (Degree) and Institution Analysis of directors of acquirers vs acquirees</vt:lpstr>
      <vt:lpstr>Qualification (Degree) and Institution Analysis of directors of acquirers vs acquirees</vt:lpstr>
      <vt:lpstr>both directors of acquirer and acquiree are from the same institute</vt:lpstr>
      <vt:lpstr>Amount Raised by region</vt:lpstr>
      <vt:lpstr>FUND RAISED BY THE REGION</vt:lpstr>
      <vt:lpstr>UNIQUE FINDINGS</vt:lpstr>
      <vt:lpstr>Challenges and learning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ankit chhikara</dc:creator>
  <cp:lastModifiedBy>Apurba Goswami</cp:lastModifiedBy>
  <cp:revision>2</cp:revision>
  <dcterms:created xsi:type="dcterms:W3CDTF">2022-09-11T07:52:23Z</dcterms:created>
  <dcterms:modified xsi:type="dcterms:W3CDTF">2022-09-12T17:55:34Z</dcterms:modified>
</cp:coreProperties>
</file>