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T Sans Narrow"/>
      <p:regular r:id="rId17"/>
      <p:bold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TSansNarrow-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PTSansNarrow-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58a634d08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58a634d08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58a634d0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58a634d0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58a634d0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58a634d0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58a634d0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58a634d0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58a634d0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58a634d0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58a634d0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58a634d0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58a634d08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58a634d0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58a634d08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58a634d0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58a634d0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58a634d0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658a634d08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58a634d08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Air Pollution Dashboard</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Aarti Nimhan</a:t>
            </a:r>
            <a:endParaRPr/>
          </a:p>
          <a:p>
            <a:pPr indent="0" lvl="0" marL="0" rtl="0" algn="ctr">
              <a:spcBef>
                <a:spcPts val="0"/>
              </a:spcBef>
              <a:spcAft>
                <a:spcPts val="0"/>
              </a:spcAft>
              <a:buNone/>
            </a:pPr>
            <a:r>
              <a:rPr lang="en"/>
              <a:t>Student Id- 801098198</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pic>
        <p:nvPicPr>
          <p:cNvPr id="120" name="Google Shape;120;p22"/>
          <p:cNvPicPr preferRelativeResize="0"/>
          <p:nvPr/>
        </p:nvPicPr>
        <p:blipFill>
          <a:blip r:embed="rId3">
            <a:alphaModFix/>
          </a:blip>
          <a:stretch>
            <a:fillRect/>
          </a:stretch>
        </p:blipFill>
        <p:spPr>
          <a:xfrm>
            <a:off x="76200" y="685800"/>
            <a:ext cx="8839200" cy="4367253"/>
          </a:xfrm>
          <a:prstGeom prst="rect">
            <a:avLst/>
          </a:prstGeom>
          <a:noFill/>
          <a:ln>
            <a:noFill/>
          </a:ln>
        </p:spPr>
      </p:pic>
      <p:sp>
        <p:nvSpPr>
          <p:cNvPr id="121" name="Google Shape;121;p22"/>
          <p:cNvSpPr txBox="1"/>
          <p:nvPr>
            <p:ph type="title"/>
          </p:nvPr>
        </p:nvSpPr>
        <p:spPr>
          <a:xfrm>
            <a:off x="159300" y="141875"/>
            <a:ext cx="8520600" cy="45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Dashboard</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394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Dataset Details</a:t>
            </a:r>
            <a:endParaRPr/>
          </a:p>
        </p:txBody>
      </p:sp>
      <p:sp>
        <p:nvSpPr>
          <p:cNvPr id="73" name="Google Shape;73;p14"/>
          <p:cNvSpPr txBox="1"/>
          <p:nvPr>
            <p:ph idx="1" type="body"/>
          </p:nvPr>
        </p:nvSpPr>
        <p:spPr>
          <a:xfrm>
            <a:off x="311700" y="1266325"/>
            <a:ext cx="8520600" cy="35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1"/>
                </a:solidFill>
              </a:rPr>
              <a:t>Dataset Link:</a:t>
            </a:r>
            <a:endParaRPr b="1">
              <a:solidFill>
                <a:schemeClr val="accent1"/>
              </a:solidFill>
            </a:endParaRPr>
          </a:p>
          <a:p>
            <a:pPr indent="0" lvl="0" marL="0" rtl="0" algn="l">
              <a:spcBef>
                <a:spcPts val="1600"/>
              </a:spcBef>
              <a:spcAft>
                <a:spcPts val="0"/>
              </a:spcAft>
              <a:buNone/>
            </a:pPr>
            <a:r>
              <a:rPr lang="en"/>
              <a:t>      https://www.kaggle.com/shrutibhargava94/india-air-quality-data</a:t>
            </a:r>
            <a:endParaRPr/>
          </a:p>
          <a:p>
            <a:pPr indent="0" lvl="0" marL="0" rtl="0" algn="l">
              <a:spcBef>
                <a:spcPts val="1600"/>
              </a:spcBef>
              <a:spcAft>
                <a:spcPts val="0"/>
              </a:spcAft>
              <a:buNone/>
            </a:pPr>
            <a:r>
              <a:rPr b="1" lang="en">
                <a:solidFill>
                  <a:schemeClr val="accent1"/>
                </a:solidFill>
              </a:rPr>
              <a:t>Description: </a:t>
            </a:r>
            <a:endParaRPr b="1">
              <a:solidFill>
                <a:schemeClr val="accent1"/>
              </a:solidFill>
            </a:endParaRPr>
          </a:p>
          <a:p>
            <a:pPr indent="0" lvl="0" marL="0" rtl="0" algn="l">
              <a:spcBef>
                <a:spcPts val="1600"/>
              </a:spcBef>
              <a:spcAft>
                <a:spcPts val="0"/>
              </a:spcAft>
              <a:buNone/>
            </a:pPr>
            <a:r>
              <a:rPr lang="en"/>
              <a:t>	Due to industrialization and more and more use of vehicles the air pollution is becoming a serious problem all around the world. This dataset provides details about the increasing quantities of hazardous components in the air like Sulphur dioxide, nitrogen dioxide and many more. This data is collected over the past few decades for all major cities in India.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Attributes</a:t>
            </a:r>
            <a:endParaRPr/>
          </a:p>
        </p:txBody>
      </p:sp>
      <p:sp>
        <p:nvSpPr>
          <p:cNvPr id="79" name="Google Shape;79;p1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 </a:t>
            </a:r>
            <a:r>
              <a:rPr lang="en" sz="1800"/>
              <a:t>stn_code : Station code</a:t>
            </a:r>
            <a:endParaRPr sz="1800"/>
          </a:p>
          <a:p>
            <a:pPr indent="-342900" lvl="0" marL="457200" rtl="0" algn="l">
              <a:spcBef>
                <a:spcPts val="0"/>
              </a:spcBef>
              <a:spcAft>
                <a:spcPts val="0"/>
              </a:spcAft>
              <a:buSzPts val="1800"/>
              <a:buChar char="●"/>
            </a:pPr>
            <a:r>
              <a:rPr lang="en" sz="1800"/>
              <a:t>sampling_date : Date of sampling  </a:t>
            </a:r>
            <a:endParaRPr sz="1800"/>
          </a:p>
          <a:p>
            <a:pPr indent="-342900" lvl="0" marL="457200" rtl="0" algn="l">
              <a:spcBef>
                <a:spcPts val="0"/>
              </a:spcBef>
              <a:spcAft>
                <a:spcPts val="0"/>
              </a:spcAft>
              <a:buSzPts val="1800"/>
              <a:buChar char="●"/>
            </a:pPr>
            <a:r>
              <a:rPr lang="en" sz="1800"/>
              <a:t>State: State</a:t>
            </a:r>
            <a:endParaRPr sz="1800"/>
          </a:p>
          <a:p>
            <a:pPr indent="-342900" lvl="0" marL="457200" rtl="0" algn="l">
              <a:spcBef>
                <a:spcPts val="0"/>
              </a:spcBef>
              <a:spcAft>
                <a:spcPts val="0"/>
              </a:spcAft>
              <a:buSzPts val="1800"/>
              <a:buChar char="●"/>
            </a:pPr>
            <a:r>
              <a:rPr lang="en" sz="1800"/>
              <a:t>Location: City</a:t>
            </a:r>
            <a:endParaRPr sz="1800"/>
          </a:p>
          <a:p>
            <a:pPr indent="-342900" lvl="0" marL="457200" rtl="0" algn="l">
              <a:spcBef>
                <a:spcPts val="0"/>
              </a:spcBef>
              <a:spcAft>
                <a:spcPts val="0"/>
              </a:spcAft>
              <a:buSzPts val="1800"/>
              <a:buChar char="●"/>
            </a:pPr>
            <a:r>
              <a:rPr lang="en" sz="1800"/>
              <a:t>Agency </a:t>
            </a:r>
            <a:endParaRPr sz="1800"/>
          </a:p>
          <a:p>
            <a:pPr indent="-342900" lvl="0" marL="457200" rtl="0" algn="l">
              <a:spcBef>
                <a:spcPts val="0"/>
              </a:spcBef>
              <a:spcAft>
                <a:spcPts val="0"/>
              </a:spcAft>
              <a:buSzPts val="1800"/>
              <a:buChar char="●"/>
            </a:pPr>
            <a:r>
              <a:rPr lang="en" sz="1800"/>
              <a:t>Type : Area category </a:t>
            </a:r>
            <a:endParaRPr sz="1800"/>
          </a:p>
          <a:p>
            <a:pPr indent="-342900" lvl="0" marL="457200" rtl="0" algn="l">
              <a:spcBef>
                <a:spcPts val="0"/>
              </a:spcBef>
              <a:spcAft>
                <a:spcPts val="0"/>
              </a:spcAft>
              <a:buSzPts val="1800"/>
              <a:buChar char="●"/>
            </a:pPr>
            <a:r>
              <a:rPr lang="en" sz="1800"/>
              <a:t>So2: Sulphur dioxide</a:t>
            </a:r>
            <a:endParaRPr sz="1800"/>
          </a:p>
        </p:txBody>
      </p:sp>
      <p:sp>
        <p:nvSpPr>
          <p:cNvPr id="80" name="Google Shape;80;p1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No2: Nitrogen dioxide</a:t>
            </a:r>
            <a:endParaRPr sz="1800"/>
          </a:p>
          <a:p>
            <a:pPr indent="-342900" lvl="0" marL="457200" rtl="0" algn="l">
              <a:spcBef>
                <a:spcPts val="0"/>
              </a:spcBef>
              <a:spcAft>
                <a:spcPts val="0"/>
              </a:spcAft>
              <a:buSzPts val="1800"/>
              <a:buChar char="●"/>
            </a:pPr>
            <a:r>
              <a:rPr lang="en" sz="1800"/>
              <a:t>Rspm: Respirable Suspended Particulate Matter</a:t>
            </a:r>
            <a:endParaRPr sz="1800"/>
          </a:p>
          <a:p>
            <a:pPr indent="-342900" lvl="0" marL="457200" rtl="0" algn="l">
              <a:spcBef>
                <a:spcPts val="0"/>
              </a:spcBef>
              <a:spcAft>
                <a:spcPts val="0"/>
              </a:spcAft>
              <a:buSzPts val="1800"/>
              <a:buChar char="●"/>
            </a:pPr>
            <a:r>
              <a:rPr lang="en" sz="1800"/>
              <a:t>Spm: Suspended Particulate Matter</a:t>
            </a:r>
            <a:endParaRPr sz="1800"/>
          </a:p>
          <a:p>
            <a:pPr indent="-342900" lvl="0" marL="457200" rtl="0" algn="l">
              <a:spcBef>
                <a:spcPts val="0"/>
              </a:spcBef>
              <a:spcAft>
                <a:spcPts val="0"/>
              </a:spcAft>
              <a:buSzPts val="1800"/>
              <a:buChar char="●"/>
            </a:pPr>
            <a:r>
              <a:rPr lang="en" sz="1800"/>
              <a:t>location_monitoring_station: location of monitoring area</a:t>
            </a:r>
            <a:endParaRPr sz="1800"/>
          </a:p>
          <a:p>
            <a:pPr indent="-342900" lvl="0" marL="457200" rtl="0" algn="l">
              <a:spcBef>
                <a:spcPts val="0"/>
              </a:spcBef>
              <a:spcAft>
                <a:spcPts val="0"/>
              </a:spcAft>
              <a:buSzPts val="1800"/>
              <a:buChar char="●"/>
            </a:pPr>
            <a:r>
              <a:rPr lang="en" sz="1800"/>
              <a:t>Date: Date of recording</a:t>
            </a:r>
            <a:endParaRPr sz="1800"/>
          </a:p>
          <a:p>
            <a:pPr indent="0" lvl="0" marL="0" rtl="0" algn="l">
              <a:spcBef>
                <a:spcPts val="1600"/>
              </a:spcBef>
              <a:spcAft>
                <a:spcPts val="160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249275"/>
            <a:ext cx="8520600" cy="397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Tasks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1) Which state has the most Sulphur dioxide pollutants in the air? Which Cities from that State are major contributors?</a:t>
            </a:r>
            <a:endParaRPr sz="1400"/>
          </a:p>
        </p:txBody>
      </p:sp>
      <p:pic>
        <p:nvPicPr>
          <p:cNvPr id="91" name="Google Shape;91;p17"/>
          <p:cNvPicPr preferRelativeResize="0"/>
          <p:nvPr/>
        </p:nvPicPr>
        <p:blipFill>
          <a:blip r:embed="rId3">
            <a:alphaModFix/>
          </a:blip>
          <a:stretch>
            <a:fillRect/>
          </a:stretch>
        </p:blipFill>
        <p:spPr>
          <a:xfrm>
            <a:off x="429750" y="807225"/>
            <a:ext cx="8205425" cy="4336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294275"/>
            <a:ext cx="8520600" cy="6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1) Which state has the most Sulphur dioxide pollutants in the air? Which Cities from that State are major contributors?</a:t>
            </a:r>
            <a:endParaRPr sz="1400"/>
          </a:p>
        </p:txBody>
      </p:sp>
      <p:pic>
        <p:nvPicPr>
          <p:cNvPr id="97" name="Google Shape;97;p18"/>
          <p:cNvPicPr preferRelativeResize="0"/>
          <p:nvPr/>
        </p:nvPicPr>
        <p:blipFill>
          <a:blip r:embed="rId3">
            <a:alphaModFix/>
          </a:blip>
          <a:stretch>
            <a:fillRect/>
          </a:stretch>
        </p:blipFill>
        <p:spPr>
          <a:xfrm>
            <a:off x="304800" y="822275"/>
            <a:ext cx="8348352" cy="3940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294275"/>
            <a:ext cx="8520600" cy="45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2) Which State has the most polluted air (all pollutants)amongst selected ones and their proportions with respect to one another?</a:t>
            </a:r>
            <a:endParaRPr sz="1400"/>
          </a:p>
        </p:txBody>
      </p:sp>
      <p:pic>
        <p:nvPicPr>
          <p:cNvPr id="103" name="Google Shape;103;p19"/>
          <p:cNvPicPr preferRelativeResize="0"/>
          <p:nvPr/>
        </p:nvPicPr>
        <p:blipFill>
          <a:blip r:embed="rId3">
            <a:alphaModFix/>
          </a:blip>
          <a:stretch>
            <a:fillRect/>
          </a:stretch>
        </p:blipFill>
        <p:spPr>
          <a:xfrm>
            <a:off x="152400" y="752075"/>
            <a:ext cx="8738694" cy="4086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294275"/>
            <a:ext cx="8520600" cy="45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3) How do the quantities of pollutants change with respect to Areas and Time durations?</a:t>
            </a:r>
            <a:endParaRPr sz="1400"/>
          </a:p>
        </p:txBody>
      </p:sp>
      <p:pic>
        <p:nvPicPr>
          <p:cNvPr id="109" name="Google Shape;109;p20"/>
          <p:cNvPicPr preferRelativeResize="0"/>
          <p:nvPr/>
        </p:nvPicPr>
        <p:blipFill>
          <a:blip r:embed="rId3">
            <a:alphaModFix/>
          </a:blip>
          <a:stretch>
            <a:fillRect/>
          </a:stretch>
        </p:blipFill>
        <p:spPr>
          <a:xfrm>
            <a:off x="304800" y="752075"/>
            <a:ext cx="8352701" cy="40866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294275"/>
            <a:ext cx="8520600" cy="45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4) What is the Forecasted Trend of the Suspended Particulate Matters(Spm) for the different states?</a:t>
            </a:r>
            <a:endParaRPr sz="1400"/>
          </a:p>
        </p:txBody>
      </p:sp>
      <p:pic>
        <p:nvPicPr>
          <p:cNvPr id="115" name="Google Shape;115;p21"/>
          <p:cNvPicPr preferRelativeResize="0"/>
          <p:nvPr/>
        </p:nvPicPr>
        <p:blipFill>
          <a:blip r:embed="rId3">
            <a:alphaModFix/>
          </a:blip>
          <a:stretch>
            <a:fillRect/>
          </a:stretch>
        </p:blipFill>
        <p:spPr>
          <a:xfrm>
            <a:off x="457200" y="752075"/>
            <a:ext cx="8047266" cy="4086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