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0" r:id="rId11"/>
    <p:sldId id="270" r:id="rId12"/>
    <p:sldId id="271" r:id="rId13"/>
    <p:sldId id="272" r:id="rId14"/>
    <p:sldId id="261" r:id="rId15"/>
    <p:sldId id="273" r:id="rId16"/>
    <p:sldId id="262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8E95B58-6BDE-424B-B83C-87A0E0DE3C8E}">
          <p14:sldIdLst>
            <p14:sldId id="256"/>
            <p14:sldId id="257"/>
          </p14:sldIdLst>
        </p14:section>
        <p14:section name="Untitled Section" id="{9444B512-9D73-42AB-B8D9-2D5810AEF599}">
          <p14:sldIdLst>
            <p14:sldId id="258"/>
            <p14:sldId id="259"/>
            <p14:sldId id="265"/>
            <p14:sldId id="266"/>
            <p14:sldId id="267"/>
            <p14:sldId id="268"/>
            <p14:sldId id="269"/>
            <p14:sldId id="260"/>
            <p14:sldId id="270"/>
            <p14:sldId id="271"/>
            <p14:sldId id="272"/>
            <p14:sldId id="261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i.nagpure7@gmail.com" initials="a" lastIdx="2" clrIdx="0">
    <p:extLst>
      <p:ext uri="{19B8F6BF-5375-455C-9EA6-DF929625EA0E}">
        <p15:presenceInfo xmlns:p15="http://schemas.microsoft.com/office/powerpoint/2012/main" userId="0535cf7a58f292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BFF"/>
    <a:srgbClr val="475CB3"/>
    <a:srgbClr val="B5D9F9"/>
    <a:srgbClr val="5FB8CD"/>
    <a:srgbClr val="6AC7F6"/>
    <a:srgbClr val="9E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ase%20study\KPMG_VI_New_raw_data_update_final_task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[KPMG_VI_New_raw_data_update_final_task2.xlsx]Sheet4!PivotTable1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1" baseline="0">
                <a:effectLst/>
              </a:rPr>
              <a:t>New Customer Age Distribution</a:t>
            </a:r>
            <a:endParaRPr lang="en-IN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7-4A8C-B155-86E13BDB25BF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7-4A8C-B155-86E13BDB25BF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F7-4A8C-B155-86E13BDB25BF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F7-4A8C-B155-86E13BDB25BF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F7-4A8C-B155-86E13BDB25BF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F7-4A8C-B155-86E13BDB25BF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F7-4A8C-B155-86E13BDB25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2844944"/>
        <c:axId val="902847440"/>
      </c:barChart>
      <c:catAx>
        <c:axId val="90284494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1" dirty="0">
                    <a:solidFill>
                      <a:schemeClr val="tx1"/>
                    </a:solidFill>
                  </a:rPr>
                  <a:t>Age</a:t>
                </a:r>
                <a:r>
                  <a:rPr lang="en-IN" sz="800" b="1" baseline="0" dirty="0">
                    <a:solidFill>
                      <a:schemeClr val="tx1"/>
                    </a:solidFill>
                  </a:rPr>
                  <a:t> Distribution (20 = UNDER 20, 30 = 20 to 29) </a:t>
                </a:r>
                <a:endParaRPr lang="en-IN" sz="8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10444615387171431"/>
              <c:y val="0.91898446143343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902847440"/>
        <c:crosses val="autoZero"/>
        <c:auto val="1"/>
        <c:lblAlgn val="ctr"/>
        <c:lblOffset val="100"/>
        <c:noMultiLvlLbl val="0"/>
      </c:catAx>
      <c:valAx>
        <c:axId val="90284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Number</a:t>
                </a:r>
                <a:r>
                  <a:rPr lang="en-IN" b="1" baseline="0">
                    <a:solidFill>
                      <a:schemeClr val="tx1"/>
                    </a:solidFill>
                  </a:rPr>
                  <a:t> of People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4.2200331953792296E-2"/>
              <c:y val="0.313564663819280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84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[KPMG_VI_New_raw_data_update_final_task2.xlsx]Sheet19!PivotTable2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Customer Title and Score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837290026246719"/>
          <c:y val="1.554726368159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Sheet19!$B$3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Sheet19!$A$4:$A$15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Sheet19!$B$4:$B$15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9-4629-B7C9-5033C5079D34}"/>
            </c:ext>
          </c:extLst>
        </c:ser>
        <c:ser>
          <c:idx val="1"/>
          <c:order val="1"/>
          <c:tx>
            <c:strRef>
              <c:f>Sheet19!$C$3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Sheet19!$A$4:$A$15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Sheet19!$C$4:$C$15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89-4629-B7C9-5033C5079D34}"/>
            </c:ext>
          </c:extLst>
        </c:ser>
        <c:ser>
          <c:idx val="2"/>
          <c:order val="2"/>
          <c:tx>
            <c:strRef>
              <c:f>Sheet19!$D$3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Sheet19!$A$4:$A$15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Sheet19!$D$4:$D$15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89-4629-B7C9-5033C5079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38570191"/>
        <c:axId val="1638568527"/>
      </c:barChart>
      <c:catAx>
        <c:axId val="16385701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b="0" i="0" baseline="0" dirty="0">
                    <a:effectLst/>
                  </a:rPr>
                  <a:t>Customer Title</a:t>
                </a:r>
                <a:endParaRPr lang="en-IN" sz="13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3.3333333333333333E-2"/>
              <c:y val="0.36217592592592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568527"/>
        <c:crosses val="autoZero"/>
        <c:auto val="1"/>
        <c:lblAlgn val="ctr"/>
        <c:lblOffset val="100"/>
        <c:noMultiLvlLbl val="0"/>
      </c:catAx>
      <c:valAx>
        <c:axId val="1638568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>
                  <a:alpha val="17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b="0" i="0" baseline="0" dirty="0">
                    <a:effectLst/>
                  </a:rPr>
                  <a:t>RFM Value assigned </a:t>
                </a:r>
                <a:endParaRPr lang="en-IN" sz="13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57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Recency</a:t>
            </a:r>
            <a:r>
              <a:rPr lang="en-US" baseline="0" dirty="0"/>
              <a:t> against Profit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Sheet9!$A$2:$A$2871</c:f>
              <c:numCache>
                <c:formatCode>General</c:formatCode>
                <c:ptCount val="2870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</c:numCache>
            </c:numRef>
          </c:xVal>
          <c:yVal>
            <c:numRef>
              <c:f>Sheet9!$B$2:$B$2871</c:f>
              <c:numCache>
                <c:formatCode>General</c:formatCode>
                <c:ptCount val="2870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3E-40C4-B951-3F7E2D3B4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9984735"/>
        <c:axId val="929987231"/>
      </c:scatterChart>
      <c:valAx>
        <c:axId val="929984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Recency</a:t>
                </a:r>
                <a:r>
                  <a:rPr lang="en-IN" baseline="0" dirty="0"/>
                  <a:t> (Days)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987231"/>
        <c:crosses val="autoZero"/>
        <c:crossBetween val="midCat"/>
      </c:valAx>
      <c:valAx>
        <c:axId val="92998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Sum</a:t>
                </a:r>
                <a:r>
                  <a:rPr lang="en-US" baseline="0" dirty="0"/>
                  <a:t> of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9847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[KPMG_VI_New_raw_data_update_final_task2.xlsx]Sheet20!PivotTable3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Distribution of Customers</a:t>
            </a:r>
            <a:endParaRPr lang="en-IN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Sheet20!$A$4:$A$15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Sheet20!$B$4:$B$15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176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54-44CC-9EAA-7D2524AB2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52547167"/>
        <c:axId val="352548415"/>
      </c:barChart>
      <c:catAx>
        <c:axId val="352547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 Title</a:t>
                </a:r>
              </a:p>
            </c:rich>
          </c:tx>
          <c:layout>
            <c:manualLayout>
              <c:xMode val="edge"/>
              <c:yMode val="edge"/>
              <c:x val="1.1722442107750473E-2"/>
              <c:y val="0.331272943589682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548415"/>
        <c:crosses val="autoZero"/>
        <c:auto val="1"/>
        <c:lblAlgn val="ctr"/>
        <c:lblOffset val="100"/>
        <c:noMultiLvlLbl val="0"/>
      </c:catAx>
      <c:valAx>
        <c:axId val="352548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8798168160739605"/>
              <c:y val="0.921558885483374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547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[KPMG_VI_New_raw_data_update_final_task2.xlsx]Sheet20!PivotTable3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Distribution of Customers</a:t>
            </a:r>
            <a:endParaRPr lang="en-IN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05-433C-8274-FE0C44E332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05-433C-8274-FE0C44E332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705-433C-8274-FE0C44E332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705-433C-8274-FE0C44E332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705-433C-8274-FE0C44E332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705-433C-8274-FE0C44E332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705-433C-8274-FE0C44E332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705-433C-8274-FE0C44E332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705-433C-8274-FE0C44E332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705-433C-8274-FE0C44E3321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7705-433C-8274-FE0C44E332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Sheet20!$A$4:$A$15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Sheet20!$B$4:$B$15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176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705-433C-8274-FE0C44E3321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166666666666672"/>
          <c:y val="9.9300855808134705E-2"/>
          <c:w val="0.34166666666666667"/>
          <c:h val="0.88498567028840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[KPMG_VI_New_raw_data_update_final_task2.xlsx]Old Customer Age Distribution!PivotTable3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Old Customer Age Distribution</a:t>
            </a:r>
          </a:p>
        </c:rich>
      </c:tx>
      <c:layout>
        <c:manualLayout>
          <c:xMode val="edge"/>
          <c:yMode val="edge"/>
          <c:x val="0.27865657691674717"/>
          <c:y val="3.3872969966301208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67261204249122"/>
          <c:y val="0.30095989124113975"/>
          <c:w val="0.67628950171250424"/>
          <c:h val="0.5315950775614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'Old Customer Age Distribution'!$B$3:$B$4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Distribution'!$B$5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60-4BD6-91EB-F6D5FA05B77F}"/>
            </c:ext>
          </c:extLst>
        </c:ser>
        <c:ser>
          <c:idx val="1"/>
          <c:order val="1"/>
          <c:tx>
            <c:strRef>
              <c:f>'Old Customer Age Distribution'!$C$3:$C$4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Distribution'!$C$5</c:f>
              <c:numCache>
                <c:formatCode>General</c:formatCode>
                <c:ptCount val="1"/>
                <c:pt idx="0">
                  <c:v>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60-4BD6-91EB-F6D5FA05B77F}"/>
            </c:ext>
          </c:extLst>
        </c:ser>
        <c:ser>
          <c:idx val="2"/>
          <c:order val="2"/>
          <c:tx>
            <c:strRef>
              <c:f>'Old Customer Age Distribution'!$D$3:$D$4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Distribution'!$D$5</c:f>
              <c:numCache>
                <c:formatCode>General</c:formatCode>
                <c:ptCount val="1"/>
                <c:pt idx="0">
                  <c:v>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60-4BD6-91EB-F6D5FA05B77F}"/>
            </c:ext>
          </c:extLst>
        </c:ser>
        <c:ser>
          <c:idx val="3"/>
          <c:order val="3"/>
          <c:tx>
            <c:strRef>
              <c:f>'Old Customer Age Distribution'!$E$3:$E$4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Distribution'!$E$5</c:f>
              <c:numCache>
                <c:formatCode>General</c:formatCode>
                <c:ptCount val="1"/>
                <c:pt idx="0">
                  <c:v>1179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60-4BD6-91EB-F6D5FA05B77F}"/>
            </c:ext>
          </c:extLst>
        </c:ser>
        <c:ser>
          <c:idx val="4"/>
          <c:order val="4"/>
          <c:tx>
            <c:strRef>
              <c:f>'Old Customer Age Distribution'!$F$3:$F$4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Distribution'!$F$5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60-4BD6-91EB-F6D5FA05B77F}"/>
            </c:ext>
          </c:extLst>
        </c:ser>
        <c:ser>
          <c:idx val="5"/>
          <c:order val="5"/>
          <c:tx>
            <c:strRef>
              <c:f>'Old Customer Age Distribution'!$G$3:$G$4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Distribution'!$G$5</c:f>
              <c:numCache>
                <c:formatCode>General</c:formatCode>
                <c:ptCount val="1"/>
                <c:pt idx="0">
                  <c:v>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60-4BD6-91EB-F6D5FA05B77F}"/>
            </c:ext>
          </c:extLst>
        </c:ser>
        <c:ser>
          <c:idx val="6"/>
          <c:order val="6"/>
          <c:tx>
            <c:strRef>
              <c:f>'Old Customer Age Distribution'!$H$3:$H$4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60-4BD6-91EB-F6D5FA05B77F}"/>
            </c:ext>
          </c:extLst>
        </c:ser>
        <c:ser>
          <c:idx val="7"/>
          <c:order val="7"/>
          <c:tx>
            <c:strRef>
              <c:f>'Old Customer Age Distribution'!$I$3:$I$4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F60-4BD6-91EB-F6D5FA05B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984640"/>
        <c:axId val="221991296"/>
      </c:barChart>
      <c:catAx>
        <c:axId val="22198464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sz="800" b="1" i="0" baseline="0" dirty="0">
                    <a:effectLst/>
                  </a:rPr>
                  <a:t>Age Distribution (20 = UNDER 20, 30 = 20 to 29)</a:t>
                </a:r>
                <a:endParaRPr lang="en-IN" sz="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546722021593392"/>
              <c:y val="0.892411241117834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21991296"/>
        <c:crosses val="autoZero"/>
        <c:auto val="1"/>
        <c:lblAlgn val="ctr"/>
        <c:lblOffset val="100"/>
        <c:noMultiLvlLbl val="0"/>
      </c:catAx>
      <c:valAx>
        <c:axId val="22199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1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Number</a:t>
                </a:r>
                <a:r>
                  <a:rPr lang="en-IN" baseline="0"/>
                  <a:t> of People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3.5216415199212529E-2"/>
              <c:y val="0.2535188649241302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984640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[KPMG_VI_New_raw_data_update_final_task2.xlsx]Sheet7!PivotTable3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1" baseline="0">
                <a:effectLst/>
              </a:rPr>
              <a:t>Bike Releted Purchases over past 3 Years by Gender</a:t>
            </a:r>
            <a:endParaRPr lang="en-IN" sz="1400" b="1" i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2"/>
        <c:spPr>
          <a:solidFill>
            <a:srgbClr val="0070C0"/>
          </a:solidFill>
          <a:ln>
            <a:noFill/>
          </a:ln>
          <a:effectLst/>
        </c:spPr>
      </c:pivotFmt>
      <c:pivotFmt>
        <c:idx val="3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6"/>
        <c:spPr>
          <a:solidFill>
            <a:srgbClr val="0070C0"/>
          </a:solidFill>
          <a:ln>
            <a:noFill/>
          </a:ln>
          <a:effectLst/>
        </c:spPr>
      </c:pivotFmt>
      <c:pivotFmt>
        <c:idx val="7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10"/>
        <c:spPr>
          <a:solidFill>
            <a:srgbClr val="0070C0"/>
          </a:solidFill>
          <a:ln>
            <a:noFill/>
          </a:ln>
          <a:effectLst/>
        </c:spPr>
      </c:pivotFmt>
      <c:pivotFmt>
        <c:idx val="11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14"/>
        <c:spPr>
          <a:solidFill>
            <a:srgbClr val="0070C0"/>
          </a:solidFill>
          <a:ln>
            <a:noFill/>
          </a:ln>
          <a:effectLst/>
        </c:spPr>
      </c:pivotFmt>
      <c:pivotFmt>
        <c:idx val="15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c:spPr>
      </c:pivotFmt>
      <c:pivotFmt>
        <c:idx val="18"/>
        <c:spPr>
          <a:solidFill>
            <a:srgbClr val="0070C0"/>
          </a:solidFill>
          <a:ln>
            <a:noFill/>
          </a:ln>
          <a:effectLst/>
        </c:spPr>
      </c:pivotFmt>
      <c:pivotFmt>
        <c:idx val="19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3-4F87-94FB-0D5B06AB9365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93-4F87-94FB-0D5B06AB936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93-4F87-94FB-0D5B06AB9365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Sheet7!$A$4:$A$7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Sheet7!$B$4:$B$7</c:f>
              <c:numCache>
                <c:formatCode>0.00%</c:formatCode>
                <c:ptCount val="3"/>
                <c:pt idx="0">
                  <c:v>0.51300000000000001</c:v>
                </c:pt>
                <c:pt idx="1">
                  <c:v>0.47</c:v>
                </c:pt>
                <c:pt idx="2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93-4F87-94FB-0D5B06AB9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1"/>
        <c:overlap val="-100"/>
        <c:axId val="1067551103"/>
        <c:axId val="1067551519"/>
      </c:barChart>
      <c:catAx>
        <c:axId val="106755110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Gender</a:t>
                </a:r>
                <a:r>
                  <a:rPr lang="en-IN" b="1" baseline="0">
                    <a:solidFill>
                      <a:schemeClr val="tx1"/>
                    </a:solidFill>
                  </a:rPr>
                  <a:t> Category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21874453193352"/>
              <c:y val="0.90046296296296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67551519"/>
        <c:crosses val="autoZero"/>
        <c:auto val="1"/>
        <c:lblAlgn val="ctr"/>
        <c:lblOffset val="100"/>
        <c:noMultiLvlLbl val="0"/>
      </c:catAx>
      <c:valAx>
        <c:axId val="106755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Percentage</a:t>
                </a:r>
                <a:r>
                  <a:rPr lang="en-IN" b="1" baseline="0">
                    <a:solidFill>
                      <a:schemeClr val="tx1"/>
                    </a:solidFill>
                  </a:rPr>
                  <a:t> of Bike related Purchases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551103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[KPMG_VI_New_raw_data_update_final_task2.xlsx]Sheet5!PivotTable5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Bike</a:t>
            </a:r>
            <a:r>
              <a:rPr lang="en-IN" b="1" i="1" baseline="0"/>
              <a:t> Releted Purchases over past 3 Years</a:t>
            </a:r>
            <a:endParaRPr lang="en-IN" b="1" i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98359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87-4883-BAE9-9EE0210A10E2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93483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87-4883-BAE9-9EE0210A10E2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87-4883-BAE9-9EE0210A1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990048"/>
        <c:axId val="221983808"/>
      </c:barChart>
      <c:catAx>
        <c:axId val="22199004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Gender</a:t>
                </a:r>
                <a:r>
                  <a:rPr lang="en-IN" b="1" baseline="0">
                    <a:solidFill>
                      <a:schemeClr val="tx1"/>
                    </a:solidFill>
                  </a:rPr>
                  <a:t> Category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2999455366092484"/>
              <c:y val="0.897704590818363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21983808"/>
        <c:crosses val="autoZero"/>
        <c:auto val="1"/>
        <c:lblAlgn val="ctr"/>
        <c:lblOffset val="100"/>
        <c:noMultiLvlLbl val="0"/>
      </c:catAx>
      <c:valAx>
        <c:axId val="2219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Number</a:t>
                </a:r>
                <a:r>
                  <a:rPr lang="en-IN" b="1" baseline="0">
                    <a:solidFill>
                      <a:schemeClr val="tx1"/>
                    </a:solidFill>
                  </a:rPr>
                  <a:t> of Purchases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4.2161429685932054E-2"/>
              <c:y val="0.241485593363286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99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[KPMG_VI_New_raw_data_update_final_task2.xlsx]Sheet14!PivotTable13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Customer List</a:t>
            </a:r>
            <a:endParaRPr lang="en-IN" dirty="0"/>
          </a:p>
        </c:rich>
      </c:tx>
      <c:layout>
        <c:manualLayout>
          <c:xMode val="edge"/>
          <c:yMode val="edge"/>
          <c:x val="0.1997915573053368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4"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2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3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4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1739350207510778"/>
          <c:y val="0.33551193781936672"/>
          <c:w val="0.48122190952622018"/>
          <c:h val="0.40353227585682222"/>
        </c:manualLayout>
      </c:layout>
      <c:pieChart>
        <c:varyColors val="1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8E-4AD5-A5B8-0C50E896D8A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8E-4AD5-A5B8-0C50E896D8A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8E-4AD5-A5B8-0C50E896D8A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8E-4AD5-A5B8-0C50E896D8A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8E-4AD5-A5B8-0C50E896D8A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58E-4AD5-A5B8-0C50E896D8A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58E-4AD5-A5B8-0C50E896D8A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58E-4AD5-A5B8-0C50E896D8A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58E-4AD5-A5B8-0C50E896D8A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58E-4AD5-A5B8-0C50E896D8A5}"/>
              </c:ext>
            </c:extLst>
          </c:dPt>
          <c:dLbls>
            <c:dLbl>
              <c:idx val="1"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8E-4AD5-A5B8-0C50E896D8A5}"/>
                </c:ext>
              </c:extLst>
            </c:dLbl>
            <c:dLbl>
              <c:idx val="9"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58E-4AD5-A5B8-0C50E896D8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Sheet14!$A$4:$A$14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Sheet14!$B$4:$B$14</c:f>
              <c:numCache>
                <c:formatCode>General</c:formatCode>
                <c:ptCount val="10"/>
                <c:pt idx="0">
                  <c:v>24</c:v>
                </c:pt>
                <c:pt idx="1">
                  <c:v>35</c:v>
                </c:pt>
                <c:pt idx="2">
                  <c:v>188</c:v>
                </c:pt>
                <c:pt idx="3">
                  <c:v>138</c:v>
                </c:pt>
                <c:pt idx="4">
                  <c:v>44</c:v>
                </c:pt>
                <c:pt idx="5">
                  <c:v>175</c:v>
                </c:pt>
                <c:pt idx="6">
                  <c:v>143</c:v>
                </c:pt>
                <c:pt idx="7">
                  <c:v>51</c:v>
                </c:pt>
                <c:pt idx="8">
                  <c:v>73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58E-4AD5-A5B8-0C50E896D8A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[KPMG_VI_New_raw_data_update_final_task2.xlsx]Sheet15!PivotTable14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 List</a:t>
            </a:r>
            <a:endParaRPr lang="en-IN" dirty="0"/>
          </a:p>
        </c:rich>
      </c:tx>
      <c:layout>
        <c:manualLayout>
          <c:xMode val="edge"/>
          <c:yMode val="edge"/>
          <c:x val="0.19434011373578303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2.0985856028765494E-2"/>
          <c:y val="0.38499944726376667"/>
          <c:w val="0.54599826990619982"/>
          <c:h val="0.31219818003327754"/>
        </c:manualLayout>
      </c:layout>
      <c:pieChart>
        <c:varyColors val="1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608-4497-B974-919460F6F0C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08-4497-B974-919460F6F0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608-4497-B974-919460F6F0C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608-4497-B974-919460F6F0C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608-4497-B974-919460F6F0C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608-4497-B974-919460F6F0C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608-4497-B974-919460F6F0C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608-4497-B974-919460F6F0C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608-4497-B974-919460F6F0CA}"/>
              </c:ext>
            </c:extLst>
          </c:dPt>
          <c:dLbls>
            <c:dLbl>
              <c:idx val="3"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08-4497-B974-919460F6F0CA}"/>
                </c:ext>
              </c:extLst>
            </c:dLbl>
            <c:dLbl>
              <c:idx val="6"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08-4497-B974-919460F6F0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Sheet15!$A$4:$A$13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Sheet15!$B$4:$B$13</c:f>
              <c:numCache>
                <c:formatCode>General</c:formatCode>
                <c:ptCount val="9"/>
                <c:pt idx="0">
                  <c:v>9</c:v>
                </c:pt>
                <c:pt idx="1">
                  <c:v>39</c:v>
                </c:pt>
                <c:pt idx="2">
                  <c:v>2</c:v>
                </c:pt>
                <c:pt idx="3">
                  <c:v>1</c:v>
                </c:pt>
                <c:pt idx="4">
                  <c:v>64</c:v>
                </c:pt>
                <c:pt idx="5">
                  <c:v>12</c:v>
                </c:pt>
                <c:pt idx="6">
                  <c:v>3</c:v>
                </c:pt>
                <c:pt idx="7">
                  <c:v>43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608-4497-B974-919460F6F0C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[KPMG_VI_New_raw_data_update_final_task2.xlsx]Sheet6!PivotTable2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New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Sheet6!$B$5:$B$12</c:f>
              <c:numCache>
                <c:formatCode>General</c:formatCode>
                <c:ptCount val="7"/>
                <c:pt idx="0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2-4EDB-8290-5D360AC22884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Sheet6!$C$5:$C$12</c:f>
              <c:numCache>
                <c:formatCode>General</c:formatCode>
                <c:ptCount val="7"/>
                <c:pt idx="0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82-4EDB-8290-5D360AC22884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Sheet6!$D$5:$D$12</c:f>
              <c:numCache>
                <c:formatCode>General</c:formatCode>
                <c:ptCount val="7"/>
                <c:pt idx="0">
                  <c:v>5</c:v>
                </c:pt>
                <c:pt idx="1">
                  <c:v>6</c:v>
                </c:pt>
                <c:pt idx="2">
                  <c:v>9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82-4EDB-8290-5D360AC22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6908815"/>
        <c:axId val="1066905071"/>
      </c:barChart>
      <c:catAx>
        <c:axId val="106690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905071"/>
        <c:crosses val="autoZero"/>
        <c:auto val="1"/>
        <c:lblAlgn val="ctr"/>
        <c:lblOffset val="100"/>
        <c:noMultiLvlLbl val="0"/>
      </c:catAx>
      <c:valAx>
        <c:axId val="106690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Total Number of People in each Age Category</a:t>
                </a:r>
              </a:p>
            </c:rich>
          </c:tx>
          <c:layout>
            <c:manualLayout>
              <c:xMode val="edge"/>
              <c:yMode val="edge"/>
              <c:x val="2.2222184671388073E-2"/>
              <c:y val="1.003937007874015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9088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[KPMG_VI_New_raw_data_update_final_task2.xlsx]Sheet2!PivotTable1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Old</a:t>
            </a:r>
            <a:r>
              <a:rPr lang="en-IN" b="1" i="1" baseline="0"/>
              <a:t> Customer Wealth Segment by Age</a:t>
            </a:r>
            <a:endParaRPr lang="en-IN" b="1" i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Sheet2!$B$5:$B$13</c:f>
              <c:numCache>
                <c:formatCode>General</c:formatCode>
                <c:ptCount val="8"/>
                <c:pt idx="0">
                  <c:v>6</c:v>
                </c:pt>
                <c:pt idx="1">
                  <c:v>155</c:v>
                </c:pt>
                <c:pt idx="2">
                  <c:v>138</c:v>
                </c:pt>
                <c:pt idx="3">
                  <c:v>287</c:v>
                </c:pt>
                <c:pt idx="4">
                  <c:v>147</c:v>
                </c:pt>
                <c:pt idx="5">
                  <c:v>105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D3-43A2-B08F-63F30399444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8"/>
                <c:pt idx="0">
                  <c:v>4</c:v>
                </c:pt>
                <c:pt idx="1">
                  <c:v>139</c:v>
                </c:pt>
                <c:pt idx="2">
                  <c:v>148</c:v>
                </c:pt>
                <c:pt idx="3">
                  <c:v>307</c:v>
                </c:pt>
                <c:pt idx="4">
                  <c:v>154</c:v>
                </c:pt>
                <c:pt idx="5">
                  <c:v>112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D3-43A2-B08F-63F30399444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Sheet2!$D$5:$D$13</c:f>
              <c:numCache>
                <c:formatCode>General</c:formatCode>
                <c:ptCount val="8"/>
                <c:pt idx="0">
                  <c:v>9</c:v>
                </c:pt>
                <c:pt idx="1">
                  <c:v>280</c:v>
                </c:pt>
                <c:pt idx="2">
                  <c:v>288</c:v>
                </c:pt>
                <c:pt idx="3">
                  <c:v>585</c:v>
                </c:pt>
                <c:pt idx="4">
                  <c:v>299</c:v>
                </c:pt>
                <c:pt idx="5">
                  <c:v>216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D3-43A2-B08F-63F303994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6438671"/>
        <c:axId val="996430351"/>
      </c:barChart>
      <c:catAx>
        <c:axId val="99643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430351"/>
        <c:crosses val="autoZero"/>
        <c:auto val="1"/>
        <c:lblAlgn val="ctr"/>
        <c:lblOffset val="100"/>
        <c:noMultiLvlLbl val="0"/>
      </c:catAx>
      <c:valAx>
        <c:axId val="99643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Total</a:t>
                </a:r>
                <a:r>
                  <a:rPr lang="en-IN" b="1" baseline="0">
                    <a:solidFill>
                      <a:schemeClr val="tx1"/>
                    </a:solidFill>
                  </a:rPr>
                  <a:t> Number of People in each Age Category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71788517141677E-2"/>
              <c:y val="4.942810457516339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4386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[KPMG_VI_New_raw_data_update_final_task2.xlsx]Number of cars owned in each st!PivotTable5</c:name>
    <c:fmtId val="8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Number</a:t>
            </a:r>
            <a:r>
              <a:rPr lang="en-US" b="1" i="1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 of cars owned in each state</a:t>
            </a:r>
            <a:endParaRPr lang="en-US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cars owned in each st'!$B$3:$B$4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cars owned in each st'!$A$5:$A$8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'Number of cars owned in each st'!$B$5:$B$8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7-43BD-8EAE-5E47C6AEE972}"/>
            </c:ext>
          </c:extLst>
        </c:ser>
        <c:ser>
          <c:idx val="1"/>
          <c:order val="1"/>
          <c:tx>
            <c:strRef>
              <c:f>'Number of cars owned in each st'!$C$3:$C$4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cars owned in each st'!$A$5:$A$8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'Number of cars owned in each st'!$C$5:$C$8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B7-43BD-8EAE-5E47C6AEE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7"/>
        <c:axId val="1892661168"/>
        <c:axId val="1892661584"/>
      </c:barChart>
      <c:catAx>
        <c:axId val="1892661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State</a:t>
                </a:r>
                <a:r>
                  <a:rPr lang="en-IN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names</a:t>
                </a:r>
                <a:endParaRPr lang="en-IN" sz="1200" b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661584"/>
        <c:crosses val="autoZero"/>
        <c:auto val="1"/>
        <c:lblAlgn val="ctr"/>
        <c:lblOffset val="100"/>
        <c:noMultiLvlLbl val="0"/>
      </c:catAx>
      <c:valAx>
        <c:axId val="189266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Number</a:t>
                </a:r>
                <a:r>
                  <a:rPr lang="en-IN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of cars owned or not owned</a:t>
                </a:r>
                <a:endParaRPr lang="en-IN" b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2.7202057489292716E-2"/>
              <c:y val="0.14737013414220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661168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7T20:53:52.61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27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82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18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67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93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51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6" y="1083299"/>
            <a:ext cx="5614528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RFM Analysis and Customer Classification </a:t>
            </a:r>
            <a:endParaRPr sz="1700" dirty="0"/>
          </a:p>
        </p:txBody>
      </p:sp>
      <p:sp>
        <p:nvSpPr>
          <p:cNvPr id="142" name="Shape 91"/>
          <p:cNvSpPr/>
          <p:nvPr/>
        </p:nvSpPr>
        <p:spPr>
          <a:xfrm>
            <a:off x="205025" y="2001692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is used to determine which customers a business should target to increase its revenue and value.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 (Recency, Frequency and Monetary) model shows customers that have displayed high levels of engagement with the business in the three categories mentioned.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3B7E8B-BC4E-424F-A1CF-482F9CC78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317072"/>
              </p:ext>
            </p:extLst>
          </p:nvPr>
        </p:nvGraphicFramePr>
        <p:xfrm>
          <a:off x="4656177" y="919450"/>
          <a:ext cx="4572000" cy="408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 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4134600" cy="3654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chart shows that customers who purchased more recently have generated more revenue, than customers who visited a while ago.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Customers from recent past(50 – 100 days) have also generated a moderate amount of revenue.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Those who visited more than 200 days ago have generated less revenue.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From very less customers, high profit is been gained.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0DBA6B-F622-429B-8AEC-513DD1F39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117549"/>
              </p:ext>
            </p:extLst>
          </p:nvPr>
        </p:nvGraphicFramePr>
        <p:xfrm>
          <a:off x="4339625" y="21363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19422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6169" y="820525"/>
            <a:ext cx="8565600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Customer title definition list with RFM values assigned </a:t>
            </a:r>
            <a:endParaRPr sz="17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3BE2FD-5E92-4C92-9B2E-7CCD9F486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53118"/>
              </p:ext>
            </p:extLst>
          </p:nvPr>
        </p:nvGraphicFramePr>
        <p:xfrm>
          <a:off x="450087" y="1287095"/>
          <a:ext cx="8171682" cy="379865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{5940675A-B579-460E-94D1-54222C63F5DA}</a:tableStyleId>
              </a:tblPr>
              <a:tblGrid>
                <a:gridCol w="549373">
                  <a:extLst>
                    <a:ext uri="{9D8B030D-6E8A-4147-A177-3AD203B41FA5}">
                      <a16:colId xmlns:a16="http://schemas.microsoft.com/office/drawing/2014/main" val="2457304286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val="2241120534"/>
                    </a:ext>
                  </a:extLst>
                </a:gridCol>
                <a:gridCol w="4113891">
                  <a:extLst>
                    <a:ext uri="{9D8B030D-6E8A-4147-A177-3AD203B41FA5}">
                      <a16:colId xmlns:a16="http://schemas.microsoft.com/office/drawing/2014/main" val="3566300134"/>
                    </a:ext>
                  </a:extLst>
                </a:gridCol>
                <a:gridCol w="2047121">
                  <a:extLst>
                    <a:ext uri="{9D8B030D-6E8A-4147-A177-3AD203B41FA5}">
                      <a16:colId xmlns:a16="http://schemas.microsoft.com/office/drawing/2014/main" val="1856074861"/>
                    </a:ext>
                  </a:extLst>
                </a:gridCol>
              </a:tblGrid>
              <a:tr h="3001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Rank</a:t>
                      </a:r>
                      <a:endParaRPr lang="en-IN" sz="11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Title</a:t>
                      </a:r>
                      <a:endParaRPr lang="en-IN" sz="11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IN" sz="11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RFM Value</a:t>
                      </a:r>
                      <a:endParaRPr lang="en-IN" sz="11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28143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Platinum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most spent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444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874611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Loyal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spends most amount of money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433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76986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Becoming Loyal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Relatively recent, bought more than once, spends large amount of money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421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06576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Recent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recently, not very often, average money spent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344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02948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Potential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recently, never bought before, spent small amount of money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323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334651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 Bloomer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purchases recently, but RFM value is larger than average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311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08268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Loosing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Purchases were a while ago, below RFM value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224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00354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risk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Purchase was a long time ago, frequency is quite high, amount of money spent is high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212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19029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Almost Lost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recency, low frequency, but high amount spent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124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29418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Evasive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recency, very low frequency, small amount spent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l"/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112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20082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IN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Lost Customer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RFM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111</a:t>
                      </a:r>
                      <a:endParaRPr lang="en-IN" sz="9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0851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772476"/>
            <a:ext cx="4664687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Customer Title Distribution in Dataset</a:t>
            </a:r>
            <a:endParaRPr sz="18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90B20B-1178-48BE-BFEA-F95328E50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089857"/>
              </p:ext>
            </p:extLst>
          </p:nvPr>
        </p:nvGraphicFramePr>
        <p:xfrm>
          <a:off x="0" y="1103973"/>
          <a:ext cx="4454070" cy="403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2AEAFAD-DD12-4AF4-83EC-F9844E4D6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801731"/>
              </p:ext>
            </p:extLst>
          </p:nvPr>
        </p:nvGraphicFramePr>
        <p:xfrm>
          <a:off x="4465920" y="916618"/>
          <a:ext cx="4572000" cy="422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891774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789431"/>
            <a:ext cx="8565600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Summary Table of Top 1000 Customers to Target</a:t>
            </a:r>
            <a:endParaRPr sz="170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036F22B1-666D-412F-8CD3-89A05606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9872"/>
              </p:ext>
            </p:extLst>
          </p:nvPr>
        </p:nvGraphicFramePr>
        <p:xfrm>
          <a:off x="333153" y="1256002"/>
          <a:ext cx="8619462" cy="3833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{5940675A-B579-460E-94D1-54222C63F5DA}</a:tableStyleId>
              </a:tblPr>
              <a:tblGrid>
                <a:gridCol w="541746">
                  <a:extLst>
                    <a:ext uri="{9D8B030D-6E8A-4147-A177-3AD203B41FA5}">
                      <a16:colId xmlns:a16="http://schemas.microsoft.com/office/drawing/2014/main" val="2457304286"/>
                    </a:ext>
                  </a:extLst>
                </a:gridCol>
                <a:gridCol w="1203214">
                  <a:extLst>
                    <a:ext uri="{9D8B030D-6E8A-4147-A177-3AD203B41FA5}">
                      <a16:colId xmlns:a16="http://schemas.microsoft.com/office/drawing/2014/main" val="2241120534"/>
                    </a:ext>
                  </a:extLst>
                </a:gridCol>
                <a:gridCol w="3344151">
                  <a:extLst>
                    <a:ext uri="{9D8B030D-6E8A-4147-A177-3AD203B41FA5}">
                      <a16:colId xmlns:a16="http://schemas.microsoft.com/office/drawing/2014/main" val="3566300134"/>
                    </a:ext>
                  </a:extLst>
                </a:gridCol>
                <a:gridCol w="987219">
                  <a:extLst>
                    <a:ext uri="{9D8B030D-6E8A-4147-A177-3AD203B41FA5}">
                      <a16:colId xmlns:a16="http://schemas.microsoft.com/office/drawing/2014/main" val="1856074861"/>
                    </a:ext>
                  </a:extLst>
                </a:gridCol>
                <a:gridCol w="1016247">
                  <a:extLst>
                    <a:ext uri="{9D8B030D-6E8A-4147-A177-3AD203B41FA5}">
                      <a16:colId xmlns:a16="http://schemas.microsoft.com/office/drawing/2014/main" val="1157041734"/>
                    </a:ext>
                  </a:extLst>
                </a:gridCol>
                <a:gridCol w="1526885">
                  <a:extLst>
                    <a:ext uri="{9D8B030D-6E8A-4147-A177-3AD203B41FA5}">
                      <a16:colId xmlns:a16="http://schemas.microsoft.com/office/drawing/2014/main" val="2607616325"/>
                    </a:ext>
                  </a:extLst>
                </a:gridCol>
              </a:tblGrid>
              <a:tr h="38352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Rank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Title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Customers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Selection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28143"/>
                  </a:ext>
                </a:extLst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Platinum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most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874611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Loyal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spends most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76986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Becoming Loyal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Relatively recent, bought more than once, spends large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708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06576"/>
                  </a:ext>
                </a:extLst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Recent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recently, not very often, average money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369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1077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02948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Potential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recently, never bought before, spent small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1432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334651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 Bloomer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purchases recently, but RFM value is larger than average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08268"/>
                  </a:ext>
                </a:extLst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Loosing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Purchases were a while ago, below RFM value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2122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003544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risk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Purchase was a long time ago, frequency is quite high, amount of money spent is high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2483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19029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Almost Lost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recency, low frequency, but high amount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2806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29418"/>
                  </a:ext>
                </a:extLst>
              </a:tr>
              <a:tr h="452013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Evasive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recency, very low frequency, small amount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l"/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3203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20082"/>
                  </a:ext>
                </a:extLst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Lost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RFM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290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3493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574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887487"/>
            <a:ext cx="8565600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Customer Target and Methodology</a:t>
            </a:r>
            <a:endParaRPr sz="17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89D6C8-5906-49E1-A14C-B0E16988C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20430"/>
              </p:ext>
            </p:extLst>
          </p:nvPr>
        </p:nvGraphicFramePr>
        <p:xfrm>
          <a:off x="151163" y="1521120"/>
          <a:ext cx="8619462" cy="15352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{5940675A-B579-460E-94D1-54222C63F5DA}</a:tableStyleId>
              </a:tblPr>
              <a:tblGrid>
                <a:gridCol w="541746">
                  <a:extLst>
                    <a:ext uri="{9D8B030D-6E8A-4147-A177-3AD203B41FA5}">
                      <a16:colId xmlns:a16="http://schemas.microsoft.com/office/drawing/2014/main" val="802604977"/>
                    </a:ext>
                  </a:extLst>
                </a:gridCol>
                <a:gridCol w="1203214">
                  <a:extLst>
                    <a:ext uri="{9D8B030D-6E8A-4147-A177-3AD203B41FA5}">
                      <a16:colId xmlns:a16="http://schemas.microsoft.com/office/drawing/2014/main" val="282317214"/>
                    </a:ext>
                  </a:extLst>
                </a:gridCol>
                <a:gridCol w="3344151">
                  <a:extLst>
                    <a:ext uri="{9D8B030D-6E8A-4147-A177-3AD203B41FA5}">
                      <a16:colId xmlns:a16="http://schemas.microsoft.com/office/drawing/2014/main" val="2453093432"/>
                    </a:ext>
                  </a:extLst>
                </a:gridCol>
                <a:gridCol w="987219">
                  <a:extLst>
                    <a:ext uri="{9D8B030D-6E8A-4147-A177-3AD203B41FA5}">
                      <a16:colId xmlns:a16="http://schemas.microsoft.com/office/drawing/2014/main" val="3574205502"/>
                    </a:ext>
                  </a:extLst>
                </a:gridCol>
                <a:gridCol w="1016247">
                  <a:extLst>
                    <a:ext uri="{9D8B030D-6E8A-4147-A177-3AD203B41FA5}">
                      <a16:colId xmlns:a16="http://schemas.microsoft.com/office/drawing/2014/main" val="2646818302"/>
                    </a:ext>
                  </a:extLst>
                </a:gridCol>
                <a:gridCol w="1526885">
                  <a:extLst>
                    <a:ext uri="{9D8B030D-6E8A-4147-A177-3AD203B41FA5}">
                      <a16:colId xmlns:a16="http://schemas.microsoft.com/office/drawing/2014/main" val="314666975"/>
                    </a:ext>
                  </a:extLst>
                </a:gridCol>
              </a:tblGrid>
              <a:tr h="38352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Rank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Title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Customers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Selection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07920"/>
                  </a:ext>
                </a:extLst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Platinum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most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1313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Loyal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spends most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473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649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88452"/>
                  </a:ext>
                </a:extLst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Becoming Loyal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Relatively recent, bought more than once, spends large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899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99988"/>
                  </a:ext>
                </a:extLst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Recent Customer</a:t>
                      </a: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recently, not very often, average money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</a:t>
                      </a: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1076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722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A14E75-B7FC-4505-A5D8-84D78E5FE4D4}"/>
              </a:ext>
            </a:extLst>
          </p:cNvPr>
          <p:cNvSpPr txBox="1"/>
          <p:nvPr/>
        </p:nvSpPr>
        <p:spPr>
          <a:xfrm>
            <a:off x="419986" y="3379664"/>
            <a:ext cx="478996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Filter through the top 1000 customers by assigning the conditions discussed in the table above.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1000 customers discovered would have bought very frequently in the past and tend to spend more than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35070734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Customers to Target from Datasets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312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Outline of Problem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300" dirty="0"/>
              <a:t>Sprocket Central is a company that specializes in high quality bikes and cycling accessories.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300" dirty="0"/>
              <a:t>There marketing team is looking to boost business sales by analyzing provided datasets.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300" dirty="0"/>
              <a:t>Using the three datasets provided, the aim is to analyze and recommend 1000 customers that Sprocket Central should target for higher value for the company.</a:t>
            </a:r>
          </a:p>
          <a:p>
            <a:pPr>
              <a:buSzPct val="100000"/>
            </a:pPr>
            <a:endParaRPr lang="en-US" sz="1300" dirty="0"/>
          </a:p>
          <a:p>
            <a:pPr>
              <a:buSzPct val="100000"/>
            </a:pPr>
            <a:r>
              <a:rPr lang="en-US" sz="1000" b="1" dirty="0">
                <a:solidFill>
                  <a:schemeClr val="tx1"/>
                </a:solidFill>
              </a:rPr>
              <a:t>This will be done with three phases: Data Exploration, Model Development and Interpretation.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35EEC-1455-49A5-8D85-C182195D9ED7}"/>
              </a:ext>
            </a:extLst>
          </p:cNvPr>
          <p:cNvSpPr txBox="1"/>
          <p:nvPr/>
        </p:nvSpPr>
        <p:spPr>
          <a:xfrm>
            <a:off x="4487825" y="2164724"/>
            <a:ext cx="4596808" cy="2708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numCol="1">
            <a:spAutoFit/>
          </a:bodyPr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of Data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“New” and “Old” Customer Age Distributions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related purchases over the last three years by 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distributions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Wealth segmentation by age category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owned and not owned by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and customer 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96129"/>
            <a:ext cx="3977115" cy="3142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Issues for Data Quality Assessment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Accuracy: Correct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Completeness: Data Fields with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Consistency: Values Free from Contradiction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Currency: Values Up to Date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Relevancy: Data Items with Value Meta-data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Validity: Data containing Allowable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Uniqueness: Records that are Duplicated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in-depth analysis has been sent via mail</a:t>
            </a:r>
          </a:p>
          <a:p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101D-2E7E-4A83-BFD6-8B3E69329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40" y="2123334"/>
            <a:ext cx="4793555" cy="18842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C30404-5D3D-401B-99B3-BF6B4EDB2CD9}"/>
              </a:ext>
            </a:extLst>
          </p:cNvPr>
          <p:cNvSpPr txBox="1"/>
          <p:nvPr/>
        </p:nvSpPr>
        <p:spPr>
          <a:xfrm>
            <a:off x="4182140" y="1796129"/>
            <a:ext cx="4596808" cy="327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Table</a:t>
            </a:r>
            <a:endParaRPr lang="en-IN" sz="15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‘New’ and ‘Old’ customer Age Distributions</a:t>
            </a:r>
            <a:endParaRPr sz="1700" dirty="0"/>
          </a:p>
        </p:txBody>
      </p:sp>
      <p:sp>
        <p:nvSpPr>
          <p:cNvPr id="133" name="Shape 82"/>
          <p:cNvSpPr/>
          <p:nvPr/>
        </p:nvSpPr>
        <p:spPr>
          <a:xfrm>
            <a:off x="205025" y="1534256"/>
            <a:ext cx="3977115" cy="3153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Most customers are aged between 40 to 49 in ‘New’ as well as in ‘Old’.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lowest age group are under 20 and above 80 in both ‘New’ and ‘Old’ customer lists.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‘New’ customer list suggests the age groups 20- 29 and 40- 49 are most populated.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‘Old’ customer list suggests 20- 69.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There is a steep drop of customers in 30- 39 age group in ‘New’ customer list.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sz="12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28B678D-9262-4C74-8316-CB1A8BB17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306329"/>
              </p:ext>
            </p:extLst>
          </p:nvPr>
        </p:nvGraphicFramePr>
        <p:xfrm>
          <a:off x="5836832" y="1076569"/>
          <a:ext cx="3009455" cy="191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2653E4-FCBC-4F5B-87B2-E22E7252D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06026"/>
              </p:ext>
            </p:extLst>
          </p:nvPr>
        </p:nvGraphicFramePr>
        <p:xfrm>
          <a:off x="5625857" y="3111082"/>
          <a:ext cx="3220430" cy="203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21318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76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Bike related Purchases </a:t>
            </a:r>
            <a:r>
              <a:rPr lang="en-IN" sz="1700" b="1" baseline="0" dirty="0">
                <a:effectLst/>
              </a:rPr>
              <a:t>over past 3 Years by Gender</a:t>
            </a:r>
            <a:endParaRPr sz="1700" dirty="0"/>
          </a:p>
        </p:txBody>
      </p:sp>
      <p:sp>
        <p:nvSpPr>
          <p:cNvPr id="133" name="Shape 82"/>
          <p:cNvSpPr/>
          <p:nvPr/>
        </p:nvSpPr>
        <p:spPr>
          <a:xfrm>
            <a:off x="205025" y="1850721"/>
            <a:ext cx="3977115" cy="232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Over the last three years about 51% of bike related purchases were made by females to 47% purchases made by males and 2% made by unknown gender.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Numerically, females purchased almost 5000 more than males.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Females make up majority of bike related sales. </a:t>
            </a:r>
          </a:p>
          <a:p>
            <a:endParaRPr sz="12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1F7F7F-B16F-4646-A691-7628C90FB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778540"/>
              </p:ext>
            </p:extLst>
          </p:nvPr>
        </p:nvGraphicFramePr>
        <p:xfrm>
          <a:off x="5467981" y="949841"/>
          <a:ext cx="3470994" cy="1956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8EFB867-B953-4B24-8D87-3F94BA0EE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013946"/>
              </p:ext>
            </p:extLst>
          </p:nvPr>
        </p:nvGraphicFramePr>
        <p:xfrm>
          <a:off x="5625520" y="3035548"/>
          <a:ext cx="3313455" cy="1956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28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Job Industry Distribution</a:t>
            </a:r>
            <a:endParaRPr sz="1700" dirty="0"/>
          </a:p>
        </p:txBody>
      </p:sp>
      <p:sp>
        <p:nvSpPr>
          <p:cNvPr id="133" name="Shape 82"/>
          <p:cNvSpPr/>
          <p:nvPr/>
        </p:nvSpPr>
        <p:spPr>
          <a:xfrm>
            <a:off x="205026" y="1534256"/>
            <a:ext cx="3849524" cy="3153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20% of ‘New’ customers are in Manufacturing and Finance Services.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smallest number of customers are in Telecommunication and Agriculture at 2% and 3% respectively.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‘Old’ customers list, 31% of customers are from IT industry and 21% of customers from Retail.</a:t>
            </a:r>
          </a:p>
          <a:p>
            <a:endParaRPr sz="12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9095E7E-2414-475C-B014-CB4BCED65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979676"/>
              </p:ext>
            </p:extLst>
          </p:nvPr>
        </p:nvGraphicFramePr>
        <p:xfrm>
          <a:off x="3927768" y="1011406"/>
          <a:ext cx="2678596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CAC1585-61AB-428F-8451-4CEC50CF7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59354"/>
              </p:ext>
            </p:extLst>
          </p:nvPr>
        </p:nvGraphicFramePr>
        <p:xfrm>
          <a:off x="6518297" y="820525"/>
          <a:ext cx="2420678" cy="42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77207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/>
              <a:t>Wealth Segmentation by Age Category</a:t>
            </a:r>
            <a:endParaRPr sz="1700" dirty="0"/>
          </a:p>
        </p:txBody>
      </p:sp>
      <p:sp>
        <p:nvSpPr>
          <p:cNvPr id="133" name="Shape 82"/>
          <p:cNvSpPr/>
          <p:nvPr/>
        </p:nvSpPr>
        <p:spPr>
          <a:xfrm>
            <a:off x="205025" y="1636638"/>
            <a:ext cx="3849524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all age categories, the largest number of customers are classified as ‘Mass Customer’.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next category is ‘ High Net Worth’ customers.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‘Affluent Customer’ can outperform ‘High Net Worth’ customer in the 40- 49 age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2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04A58E8-9917-4659-B8CE-ACA11FE3B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83604"/>
              </p:ext>
            </p:extLst>
          </p:nvPr>
        </p:nvGraphicFramePr>
        <p:xfrm>
          <a:off x="4409677" y="879381"/>
          <a:ext cx="4734323" cy="207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681A02C-35CC-42BC-91FE-9E36A0DB1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504847"/>
              </p:ext>
            </p:extLst>
          </p:nvPr>
        </p:nvGraphicFramePr>
        <p:xfrm>
          <a:off x="4519191" y="2955851"/>
          <a:ext cx="4515293" cy="209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16244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5543645" cy="46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 rtl="0">
              <a:defRPr sz="1000" b="0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en-IN" sz="17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cars owned or not owned by states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36638"/>
            <a:ext cx="3849524" cy="250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NSW has the largest amount of customers who </a:t>
            </a:r>
            <a:r>
              <a:rPr lang="en-US" sz="1200" b="1" dirty="0"/>
              <a:t>do not </a:t>
            </a:r>
            <a:r>
              <a:rPr lang="en-US" sz="1200" dirty="0"/>
              <a:t>own a car. NSW seems to have a higher number of people from which data was collected.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Victoria is also split quite evenly. But both numbers are significantly lower than those of NSW.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QLD has a relatively high number of customers that own a car.</a:t>
            </a:r>
            <a:endParaRPr sz="12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B0BD671-D942-4638-BB18-B5CA61D7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019560"/>
              </p:ext>
            </p:extLst>
          </p:nvPr>
        </p:nvGraphicFramePr>
        <p:xfrm>
          <a:off x="4580200" y="1549869"/>
          <a:ext cx="3787140" cy="288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81601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1373</Words>
  <Application>Microsoft Office PowerPoint</Application>
  <PresentationFormat>On-screen Show (16:9)</PresentationFormat>
  <Paragraphs>279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aarti.nagpure7@gmail.com</cp:lastModifiedBy>
  <cp:revision>52</cp:revision>
  <dcterms:modified xsi:type="dcterms:W3CDTF">2021-07-19T05:59:08Z</dcterms:modified>
</cp:coreProperties>
</file>