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handoutMasterIdLst>
    <p:handoutMasterId r:id="rId28"/>
  </p:handoutMasterIdLst>
  <p:sldIdLst>
    <p:sldId id="256" r:id="rId2"/>
    <p:sldId id="257" r:id="rId3"/>
    <p:sldId id="305" r:id="rId4"/>
    <p:sldId id="258" r:id="rId5"/>
    <p:sldId id="261" r:id="rId6"/>
    <p:sldId id="260" r:id="rId7"/>
    <p:sldId id="280" r:id="rId8"/>
    <p:sldId id="259" r:id="rId9"/>
    <p:sldId id="349" r:id="rId10"/>
    <p:sldId id="352" r:id="rId11"/>
    <p:sldId id="356" r:id="rId12"/>
    <p:sldId id="350" r:id="rId13"/>
    <p:sldId id="351" r:id="rId14"/>
    <p:sldId id="353" r:id="rId15"/>
    <p:sldId id="354" r:id="rId16"/>
    <p:sldId id="359" r:id="rId17"/>
    <p:sldId id="358" r:id="rId18"/>
    <p:sldId id="307" r:id="rId19"/>
    <p:sldId id="357" r:id="rId20"/>
    <p:sldId id="308" r:id="rId21"/>
    <p:sldId id="309" r:id="rId22"/>
    <p:sldId id="355" r:id="rId23"/>
    <p:sldId id="310" r:id="rId24"/>
    <p:sldId id="311" r:id="rId25"/>
    <p:sldId id="360" r:id="rId26"/>
    <p:sldId id="30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BB1BD7-73AE-409C-99B6-B0876534AD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FFBA2-9F44-406D-A14C-29C0F4A28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5ED91-44F5-4DB5-B18B-BA223722F44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1880B-8191-40A9-ADE8-AB9604E297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E73DB-4772-4786-BD4B-19FF9B3F7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DDAE-DBBC-4703-B1EE-E58DF251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2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microsoft.com/office/2007/relationships/hdphoto" Target="../media/hdphoto1.wdp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787400" y="614407"/>
            <a:ext cx="10962223" cy="904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3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60434"/>
            <a:ext cx="11029615" cy="4098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epfo_logo1">
            <a:extLst>
              <a:ext uri="{FF2B5EF4-FFF2-40B4-BE49-F238E27FC236}">
                <a16:creationId xmlns:a16="http://schemas.microsoft.com/office/drawing/2014/main" id="{3C641768-A331-4CD0-8461-687946E13087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275" y="574808"/>
            <a:ext cx="843349" cy="946343"/>
          </a:xfrm>
          <a:prstGeom prst="rect">
            <a:avLst/>
          </a:prstGeom>
          <a:noFill/>
        </p:spPr>
      </p:pic>
      <p:pic>
        <p:nvPicPr>
          <p:cNvPr id="9" name="Picture 2" descr="Image result for ashoka emblem">
            <a:extLst>
              <a:ext uri="{FF2B5EF4-FFF2-40B4-BE49-F238E27FC236}">
                <a16:creationId xmlns:a16="http://schemas.microsoft.com/office/drawing/2014/main" id="{974E2736-2979-409E-B445-D82A9EFEA8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0" b="9721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81" y="574808"/>
            <a:ext cx="897466" cy="9445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78B-BCB2-4FA3-9B61-CEB81023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4F941-5039-485E-96E0-B9952074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39530-9046-492D-A25A-2C7F263A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B34D9-CA5E-472A-B5CF-06F44692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2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5CA25-2B91-4B6E-BAFF-0B5F8933990F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2900407"/>
            <a:ext cx="11309338" cy="9067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DF3A0A-077D-4831-9470-CD9993AD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88156"/>
            <a:ext cx="11029616" cy="733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4CD77-CD51-46CB-82C9-455DC403CCDD}"/>
              </a:ext>
            </a:extLst>
          </p:cNvPr>
          <p:cNvSpPr/>
          <p:nvPr userDrawn="1"/>
        </p:nvSpPr>
        <p:spPr>
          <a:xfrm>
            <a:off x="446534" y="6334125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92BCF-6561-451A-A9E4-D19E9BD95215}"/>
              </a:ext>
            </a:extLst>
          </p:cNvPr>
          <p:cNvSpPr/>
          <p:nvPr userDrawn="1"/>
        </p:nvSpPr>
        <p:spPr>
          <a:xfrm>
            <a:off x="8042147" y="6330568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848FC-4CAC-40CB-9C26-0C8C3A359940}"/>
              </a:ext>
            </a:extLst>
          </p:cNvPr>
          <p:cNvSpPr/>
          <p:nvPr userDrawn="1"/>
        </p:nvSpPr>
        <p:spPr>
          <a:xfrm>
            <a:off x="4241830" y="6334125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4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FC73CA-9C79-47DC-9AF4-D730E8E53EA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43517A-00C4-4517-961A-672E641A79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49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87" r:id="rId4"/>
    <p:sldLayoutId id="2147484179" r:id="rId5"/>
    <p:sldLayoutId id="2147484180" r:id="rId6"/>
    <p:sldLayoutId id="2147484182" r:id="rId7"/>
    <p:sldLayoutId id="2147484183" r:id="rId8"/>
    <p:sldLayoutId id="2147484184" r:id="rId9"/>
    <p:sldLayoutId id="2147484185" r:id="rId10"/>
    <p:sldLayoutId id="21474841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idai.gov.in/" TargetMode="External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F71B-C5E3-4EC1-966B-7A113E62A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140" y="1386999"/>
            <a:ext cx="4972328" cy="890375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191EFF"/>
                </a:solidFill>
                <a:latin typeface="Stencil" panose="040409050D0802020404" pitchFamily="82" charset="0"/>
              </a:rPr>
              <a:t>E - Nomination 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C887E-244E-44AA-9E9B-F9DDDF9BB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32841"/>
            <a:ext cx="7019996" cy="5903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Britannic Bold" panose="020B0903060703020204" pitchFamily="34" charset="0"/>
              </a:rPr>
              <a:t>EPFO, REGIONAL OFFICE, Pune (</a:t>
            </a:r>
            <a:r>
              <a:rPr lang="en-US" sz="2800" dirty="0" err="1">
                <a:solidFill>
                  <a:srgbClr val="FFFF00"/>
                </a:solidFill>
                <a:latin typeface="Britannic Bold" panose="020B0903060703020204" pitchFamily="34" charset="0"/>
              </a:rPr>
              <a:t>cantt</a:t>
            </a:r>
            <a:r>
              <a:rPr lang="en-US" sz="2800" dirty="0">
                <a:solidFill>
                  <a:srgbClr val="FFFF00"/>
                </a:solidFill>
                <a:latin typeface="Britannic Bold" panose="020B0903060703020204" pitchFamily="34" charset="0"/>
              </a:rPr>
              <a:t>)</a:t>
            </a:r>
          </a:p>
        </p:txBody>
      </p:sp>
      <p:pic>
        <p:nvPicPr>
          <p:cNvPr id="5" name="Picture 4" descr="epfo_logo1">
            <a:extLst>
              <a:ext uri="{FF2B5EF4-FFF2-40B4-BE49-F238E27FC236}">
                <a16:creationId xmlns:a16="http://schemas.microsoft.com/office/drawing/2014/main" id="{3C641768-A331-4CD0-8461-687946E130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1601" y="1121698"/>
            <a:ext cx="1353764" cy="1420976"/>
          </a:xfrm>
          <a:prstGeom prst="rect">
            <a:avLst/>
          </a:prstGeom>
          <a:noFill/>
        </p:spPr>
      </p:pic>
      <p:pic>
        <p:nvPicPr>
          <p:cNvPr id="6" name="Picture 2" descr="Image result for ashoka emblem">
            <a:extLst>
              <a:ext uri="{FF2B5EF4-FFF2-40B4-BE49-F238E27FC236}">
                <a16:creationId xmlns:a16="http://schemas.microsoft.com/office/drawing/2014/main" id="{974E2736-2979-409E-B445-D82A9EFE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1" y="1121698"/>
            <a:ext cx="1292938" cy="13607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89D9FB-DF3F-449F-9807-23F6E480A0C9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PHOTO UPLOAD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C1B1D2-5E94-45E6-9FF4-C88EB7B6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9" r="6015" b="22084"/>
          <a:stretch/>
        </p:blipFill>
        <p:spPr>
          <a:xfrm>
            <a:off x="285750" y="1857374"/>
            <a:ext cx="11458575" cy="405765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1693E-8AEE-4F89-8CBE-043229923B34}"/>
              </a:ext>
            </a:extLst>
          </p:cNvPr>
          <p:cNvSpPr/>
          <p:nvPr/>
        </p:nvSpPr>
        <p:spPr>
          <a:xfrm>
            <a:off x="285750" y="2219325"/>
            <a:ext cx="11506200" cy="428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55CC1-1A17-4718-878C-4ABB664EEDA4}"/>
              </a:ext>
            </a:extLst>
          </p:cNvPr>
          <p:cNvSpPr txBox="1"/>
          <p:nvPr/>
        </p:nvSpPr>
        <p:spPr>
          <a:xfrm>
            <a:off x="285750" y="6254770"/>
            <a:ext cx="1107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E- nomination cannot proceed without uploading members photo</a:t>
            </a:r>
          </a:p>
        </p:txBody>
      </p:sp>
    </p:spTree>
    <p:extLst>
      <p:ext uri="{BB962C8B-B14F-4D97-AF65-F5344CB8AC3E}">
        <p14:creationId xmlns:p14="http://schemas.microsoft.com/office/powerpoint/2010/main" val="2968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A2842B-A3E6-461A-B4B0-237D677A332D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PHOTO UPLOAD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F3728-A98B-40F6-9E8C-30FDA4A4B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9" r="35401" b="16944"/>
          <a:stretch/>
        </p:blipFill>
        <p:spPr>
          <a:xfrm>
            <a:off x="2355012" y="1621939"/>
            <a:ext cx="7875917" cy="4486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3614FD-C947-44D1-93B7-4A6428387609}"/>
              </a:ext>
            </a:extLst>
          </p:cNvPr>
          <p:cNvSpPr txBox="1"/>
          <p:nvPr/>
        </p:nvSpPr>
        <p:spPr>
          <a:xfrm>
            <a:off x="976942" y="6212525"/>
            <a:ext cx="1091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Members photo can be uploaded through &gt;&gt; </a:t>
            </a:r>
            <a:r>
              <a:rPr lang="en-US" b="1" dirty="0">
                <a:solidFill>
                  <a:srgbClr val="C00000"/>
                </a:solidFill>
              </a:rPr>
              <a:t>MEMBER PROFILE </a:t>
            </a:r>
            <a:r>
              <a:rPr lang="en-US" b="1" dirty="0"/>
              <a:t>&gt;&gt; </a:t>
            </a:r>
            <a:r>
              <a:rPr lang="en-US" b="1" dirty="0">
                <a:solidFill>
                  <a:srgbClr val="C00000"/>
                </a:solidFill>
              </a:rPr>
              <a:t>CHANGE PHOTO </a:t>
            </a:r>
            <a:r>
              <a:rPr lang="en-US" b="1" dirty="0"/>
              <a:t>option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309847-01A1-429F-8767-AF036C31CECD}"/>
              </a:ext>
            </a:extLst>
          </p:cNvPr>
          <p:cNvSpPr/>
          <p:nvPr/>
        </p:nvSpPr>
        <p:spPr>
          <a:xfrm>
            <a:off x="2690242" y="3562709"/>
            <a:ext cx="1709230" cy="2100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3972A9-737D-4903-A941-F4E546831DB9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PHOTO UPLOAD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CFF3E-E55B-498E-97D7-29439E543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r="12032" b="11112"/>
          <a:stretch/>
        </p:blipFill>
        <p:spPr>
          <a:xfrm>
            <a:off x="885658" y="1562101"/>
            <a:ext cx="10725150" cy="48958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993276-5632-44B7-B6F8-71CE980FBD2D}"/>
              </a:ext>
            </a:extLst>
          </p:cNvPr>
          <p:cNvSpPr/>
          <p:nvPr/>
        </p:nvSpPr>
        <p:spPr>
          <a:xfrm>
            <a:off x="1741336" y="3606800"/>
            <a:ext cx="1589239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1DF24-DDA2-43AC-8ACF-C5725297B2B2}"/>
              </a:ext>
            </a:extLst>
          </p:cNvPr>
          <p:cNvSpPr txBox="1"/>
          <p:nvPr/>
        </p:nvSpPr>
        <p:spPr>
          <a:xfrm>
            <a:off x="409575" y="6386173"/>
            <a:ext cx="1107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Upload the Photo (</a:t>
            </a:r>
            <a:r>
              <a:rPr lang="en-US" b="1" dirty="0">
                <a:solidFill>
                  <a:srgbClr val="C00000"/>
                </a:solidFill>
              </a:rPr>
              <a:t>3.5cm x 4.5cm</a:t>
            </a:r>
            <a:r>
              <a:rPr lang="en-US" b="1" dirty="0"/>
              <a:t>) through the Browse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91375-713C-45B0-8847-7F0C5EF5D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24167" r="1328" b="6529"/>
          <a:stretch/>
        </p:blipFill>
        <p:spPr>
          <a:xfrm>
            <a:off x="161925" y="1642723"/>
            <a:ext cx="11868150" cy="4752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3ABC8B5-E26F-470B-977E-D5885CC0BED4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PHOTO UPLOAD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74A8D3-405F-4059-93DD-90C4EE2C3FA4}"/>
              </a:ext>
            </a:extLst>
          </p:cNvPr>
          <p:cNvSpPr/>
          <p:nvPr/>
        </p:nvSpPr>
        <p:spPr>
          <a:xfrm>
            <a:off x="1322236" y="4572000"/>
            <a:ext cx="1589239" cy="4667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CE172-ED89-4CB5-8C53-D1885DB786CE}"/>
              </a:ext>
            </a:extLst>
          </p:cNvPr>
          <p:cNvSpPr txBox="1"/>
          <p:nvPr/>
        </p:nvSpPr>
        <p:spPr>
          <a:xfrm>
            <a:off x="409575" y="6386173"/>
            <a:ext cx="1107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Things to remember while uploading the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B7711D-5CA7-40FA-BDDA-9A1BB39AC9E5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procedure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8F8CC-CF12-4585-9F52-A4D0C7799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16528"/>
          <a:stretch/>
        </p:blipFill>
        <p:spPr>
          <a:xfrm>
            <a:off x="0" y="1645005"/>
            <a:ext cx="12192000" cy="442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954A7-4D63-4E6E-876F-5D603037FA3A}"/>
              </a:ext>
            </a:extLst>
          </p:cNvPr>
          <p:cNvSpPr txBox="1"/>
          <p:nvPr/>
        </p:nvSpPr>
        <p:spPr>
          <a:xfrm>
            <a:off x="409575" y="6386173"/>
            <a:ext cx="1107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Select the appropriate option of “</a:t>
            </a:r>
            <a:r>
              <a:rPr lang="en-US" b="1" dirty="0">
                <a:solidFill>
                  <a:srgbClr val="C00000"/>
                </a:solidFill>
              </a:rPr>
              <a:t>Having family</a:t>
            </a:r>
            <a:r>
              <a:rPr lang="en-US" b="1" dirty="0"/>
              <a:t>” of member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9782B7-0417-4CB5-B84A-8C94FBD8338B}"/>
              </a:ext>
            </a:extLst>
          </p:cNvPr>
          <p:cNvSpPr/>
          <p:nvPr/>
        </p:nvSpPr>
        <p:spPr>
          <a:xfrm>
            <a:off x="2219324" y="2476500"/>
            <a:ext cx="476251" cy="314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B04FE3-2CA0-4D55-A419-919E87845B8B}"/>
              </a:ext>
            </a:extLst>
          </p:cNvPr>
          <p:cNvSpPr/>
          <p:nvPr/>
        </p:nvSpPr>
        <p:spPr>
          <a:xfrm>
            <a:off x="2695575" y="2476500"/>
            <a:ext cx="476251" cy="314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FDB6B-EFC0-41DE-87EC-B17896608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18743" r="2735" b="14444"/>
          <a:stretch/>
        </p:blipFill>
        <p:spPr>
          <a:xfrm>
            <a:off x="247650" y="1504413"/>
            <a:ext cx="11696700" cy="4582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E7D0B-9A27-4E38-81DE-2C1EF30D1337}"/>
              </a:ext>
            </a:extLst>
          </p:cNvPr>
          <p:cNvSpPr txBox="1"/>
          <p:nvPr/>
        </p:nvSpPr>
        <p:spPr>
          <a:xfrm>
            <a:off x="333375" y="5971174"/>
            <a:ext cx="11545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Fill up the necessary details in all the columns and upload the photograph of the nominee and then SAVE.</a:t>
            </a:r>
          </a:p>
          <a:p>
            <a:r>
              <a:rPr lang="en-US" b="1" dirty="0"/>
              <a:t>“</a:t>
            </a:r>
            <a:r>
              <a:rPr lang="en-US" b="1" dirty="0">
                <a:solidFill>
                  <a:srgbClr val="C00000"/>
                </a:solidFill>
              </a:rPr>
              <a:t>ADD ROW</a:t>
            </a:r>
            <a:r>
              <a:rPr lang="en-US" b="1" dirty="0"/>
              <a:t>” option can be used to add details of multiple nominees if required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B23DC0-0354-4E19-9146-95B6C3D96BF4}"/>
              </a:ext>
            </a:extLst>
          </p:cNvPr>
          <p:cNvSpPr/>
          <p:nvPr/>
        </p:nvSpPr>
        <p:spPr>
          <a:xfrm>
            <a:off x="769620" y="3228976"/>
            <a:ext cx="982980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EC32D9-74E5-4176-9EC9-AAC5DED55BB7}"/>
              </a:ext>
            </a:extLst>
          </p:cNvPr>
          <p:cNvSpPr/>
          <p:nvPr/>
        </p:nvSpPr>
        <p:spPr>
          <a:xfrm>
            <a:off x="1844040" y="3228976"/>
            <a:ext cx="982980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7E0FC3-DDAC-4BA3-A0B7-157A7D452B7B}"/>
              </a:ext>
            </a:extLst>
          </p:cNvPr>
          <p:cNvSpPr/>
          <p:nvPr/>
        </p:nvSpPr>
        <p:spPr>
          <a:xfrm>
            <a:off x="2964180" y="3228976"/>
            <a:ext cx="982980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D29CE0-AE7C-4520-8CEF-084A094DD0C3}"/>
              </a:ext>
            </a:extLst>
          </p:cNvPr>
          <p:cNvSpPr/>
          <p:nvPr/>
        </p:nvSpPr>
        <p:spPr>
          <a:xfrm>
            <a:off x="4084320" y="3214690"/>
            <a:ext cx="922020" cy="1562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FE1AD4-3A01-41F1-A9DE-65F69CC85720}"/>
              </a:ext>
            </a:extLst>
          </p:cNvPr>
          <p:cNvSpPr/>
          <p:nvPr/>
        </p:nvSpPr>
        <p:spPr>
          <a:xfrm>
            <a:off x="5107304" y="3231834"/>
            <a:ext cx="1189671" cy="154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39EDFA-AB64-4284-BFB5-74B9DDEF1C3F}"/>
              </a:ext>
            </a:extLst>
          </p:cNvPr>
          <p:cNvSpPr/>
          <p:nvPr/>
        </p:nvSpPr>
        <p:spPr>
          <a:xfrm>
            <a:off x="6466522" y="3224214"/>
            <a:ext cx="982980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9B1149-8B19-4411-9108-5F6C695CD8A0}"/>
              </a:ext>
            </a:extLst>
          </p:cNvPr>
          <p:cNvSpPr/>
          <p:nvPr/>
        </p:nvSpPr>
        <p:spPr>
          <a:xfrm>
            <a:off x="7994332" y="3224214"/>
            <a:ext cx="1233488" cy="1333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7C7F9E-628F-49BB-A291-7FDEF410F7A7}"/>
              </a:ext>
            </a:extLst>
          </p:cNvPr>
          <p:cNvSpPr/>
          <p:nvPr/>
        </p:nvSpPr>
        <p:spPr>
          <a:xfrm>
            <a:off x="9509761" y="3234556"/>
            <a:ext cx="473152" cy="154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62D000-5913-44C3-AF5E-7BECD7FEAFD9}"/>
              </a:ext>
            </a:extLst>
          </p:cNvPr>
          <p:cNvSpPr/>
          <p:nvPr/>
        </p:nvSpPr>
        <p:spPr>
          <a:xfrm>
            <a:off x="10092211" y="3217546"/>
            <a:ext cx="982980" cy="1400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19B88-E216-4F8D-97E3-E579840F793A}"/>
              </a:ext>
            </a:extLst>
          </p:cNvPr>
          <p:cNvSpPr/>
          <p:nvPr/>
        </p:nvSpPr>
        <p:spPr>
          <a:xfrm>
            <a:off x="11156628" y="3210878"/>
            <a:ext cx="389575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B9FFC8-1877-4FAB-B4C5-FD652C5A46E8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family details entry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B7711D-5CA7-40FA-BDDA-9A1BB39AC9E5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EPF NOMINATION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r="2500" b="55802"/>
          <a:stretch/>
        </p:blipFill>
        <p:spPr>
          <a:xfrm>
            <a:off x="198966" y="2108200"/>
            <a:ext cx="11794067" cy="303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E8F6D-6851-4B2B-A4EE-33DBFD7A53BD}"/>
              </a:ext>
            </a:extLst>
          </p:cNvPr>
          <p:cNvSpPr txBox="1"/>
          <p:nvPr/>
        </p:nvSpPr>
        <p:spPr>
          <a:xfrm>
            <a:off x="447834" y="5300821"/>
            <a:ext cx="11545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Fill up the necessary details of the nominee against </a:t>
            </a:r>
            <a:r>
              <a:rPr lang="en-US" b="1" dirty="0">
                <a:solidFill>
                  <a:srgbClr val="C00000"/>
                </a:solidFill>
              </a:rPr>
              <a:t>Provident Fund Scheme nomination</a:t>
            </a:r>
            <a:r>
              <a:rPr lang="en-US" b="1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SAVE EPF Nomination.</a:t>
            </a:r>
          </a:p>
        </p:txBody>
      </p:sp>
    </p:spTree>
    <p:extLst>
      <p:ext uri="{BB962C8B-B14F-4D97-AF65-F5344CB8AC3E}">
        <p14:creationId xmlns:p14="http://schemas.microsoft.com/office/powerpoint/2010/main" val="37614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B7711D-5CA7-40FA-BDDA-9A1BB39AC9E5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EPs NOMINATION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9" b="10001"/>
          <a:stretch/>
        </p:blipFill>
        <p:spPr>
          <a:xfrm>
            <a:off x="1041400" y="1601751"/>
            <a:ext cx="10261600" cy="3833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E8F6D-6851-4B2B-A4EE-33DBFD7A53BD}"/>
              </a:ext>
            </a:extLst>
          </p:cNvPr>
          <p:cNvSpPr txBox="1"/>
          <p:nvPr/>
        </p:nvSpPr>
        <p:spPr>
          <a:xfrm>
            <a:off x="447834" y="5300821"/>
            <a:ext cx="1154519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Fill up the necessary details of the nominee against </a:t>
            </a:r>
            <a:r>
              <a:rPr lang="en-US" b="1" dirty="0">
                <a:solidFill>
                  <a:srgbClr val="C00000"/>
                </a:solidFill>
              </a:rPr>
              <a:t>Pension Fund Scheme nomination</a:t>
            </a:r>
            <a:r>
              <a:rPr lang="en-US" b="1" dirty="0"/>
              <a:t> just like which is done in the case of EPF nomination.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SAVE EPF Nomination.</a:t>
            </a:r>
          </a:p>
        </p:txBody>
      </p:sp>
    </p:spTree>
    <p:extLst>
      <p:ext uri="{BB962C8B-B14F-4D97-AF65-F5344CB8AC3E}">
        <p14:creationId xmlns:p14="http://schemas.microsoft.com/office/powerpoint/2010/main" val="13627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B3F09CA-0074-4392-8AED-2987D55CF661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e-signing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90212-CEBB-45D9-A276-D4E676510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" r="6041"/>
          <a:stretch/>
        </p:blipFill>
        <p:spPr>
          <a:xfrm>
            <a:off x="0" y="1888185"/>
            <a:ext cx="12192000" cy="39291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80505D-5486-4262-B4CC-3B58AC60FA5E}"/>
              </a:ext>
            </a:extLst>
          </p:cNvPr>
          <p:cNvSpPr/>
          <p:nvPr/>
        </p:nvSpPr>
        <p:spPr>
          <a:xfrm>
            <a:off x="8346115" y="4289365"/>
            <a:ext cx="1589239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7A49F-73A2-4F99-94E8-AA215F7F86C8}"/>
              </a:ext>
            </a:extLst>
          </p:cNvPr>
          <p:cNvSpPr txBox="1"/>
          <p:nvPr/>
        </p:nvSpPr>
        <p:spPr>
          <a:xfrm>
            <a:off x="333375" y="5971174"/>
            <a:ext cx="1154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Now the nomination details are to be approved through e-sign (</a:t>
            </a:r>
            <a:r>
              <a:rPr lang="en-US" b="1" dirty="0">
                <a:solidFill>
                  <a:srgbClr val="C00000"/>
                </a:solidFill>
              </a:rPr>
              <a:t>USING AADHAR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B3F09CA-0074-4392-8AED-2987D55CF661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e-signing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80505D-5486-4262-B4CC-3B58AC60FA5E}"/>
              </a:ext>
            </a:extLst>
          </p:cNvPr>
          <p:cNvSpPr/>
          <p:nvPr/>
        </p:nvSpPr>
        <p:spPr>
          <a:xfrm>
            <a:off x="8346115" y="4289365"/>
            <a:ext cx="1589239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7A49F-73A2-4F99-94E8-AA215F7F86C8}"/>
              </a:ext>
            </a:extLst>
          </p:cNvPr>
          <p:cNvSpPr txBox="1"/>
          <p:nvPr/>
        </p:nvSpPr>
        <p:spPr>
          <a:xfrm>
            <a:off x="333375" y="5971174"/>
            <a:ext cx="11545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On clicking “</a:t>
            </a:r>
            <a:r>
              <a:rPr lang="en-US" b="1" dirty="0">
                <a:solidFill>
                  <a:srgbClr val="C00000"/>
                </a:solidFill>
              </a:rPr>
              <a:t>e-sign</a:t>
            </a:r>
            <a:r>
              <a:rPr lang="en-US" b="1" dirty="0"/>
              <a:t>”, a page will be opened for “</a:t>
            </a:r>
            <a:r>
              <a:rPr lang="en-US" b="1" dirty="0">
                <a:solidFill>
                  <a:srgbClr val="C00000"/>
                </a:solidFill>
              </a:rPr>
              <a:t>Aadhar Based e-Authentication</a:t>
            </a:r>
            <a:r>
              <a:rPr lang="en-US" b="1" dirty="0"/>
              <a:t>”, through which it needs to insert the </a:t>
            </a:r>
            <a:r>
              <a:rPr lang="en-US" b="1" dirty="0">
                <a:solidFill>
                  <a:srgbClr val="C00000"/>
                </a:solidFill>
              </a:rPr>
              <a:t>VIRTUAL ID. </a:t>
            </a:r>
            <a:r>
              <a:rPr lang="en-US" b="1" dirty="0"/>
              <a:t>This can be generated by the following procedure ………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00FE2-E8B0-4B4D-926E-401B4235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97" y="1584791"/>
            <a:ext cx="7209753" cy="44917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AA5C0F-BF6B-473D-B807-9DCCB8A806AB}"/>
              </a:ext>
            </a:extLst>
          </p:cNvPr>
          <p:cNvSpPr/>
          <p:nvPr/>
        </p:nvSpPr>
        <p:spPr>
          <a:xfrm>
            <a:off x="4865298" y="3338423"/>
            <a:ext cx="1230702" cy="189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86C-73E7-4F82-98C7-39653823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8644"/>
            <a:ext cx="11029616" cy="733537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Proxima Nova Regular"/>
              </a:rPr>
              <a:t>E- </a:t>
            </a:r>
            <a:r>
              <a:rPr lang="en-US" b="1" i="0" dirty="0" err="1">
                <a:effectLst/>
                <a:latin typeface="Proxima Nova Regular"/>
              </a:rPr>
              <a:t>nOMINATION</a:t>
            </a:r>
            <a:r>
              <a:rPr lang="en-US" b="1" i="0" dirty="0">
                <a:effectLst/>
                <a:latin typeface="Proxima Nova Regular"/>
              </a:rPr>
              <a:t> (</a:t>
            </a:r>
            <a:r>
              <a:rPr lang="en-US" b="1" i="0" dirty="0">
                <a:solidFill>
                  <a:srgbClr val="FFFF00"/>
                </a:solidFill>
                <a:effectLst/>
                <a:latin typeface="Proxima Nova Regular"/>
              </a:rPr>
              <a:t>INTRODUCTION</a:t>
            </a:r>
            <a:r>
              <a:rPr lang="en-US" b="1" i="0" dirty="0">
                <a:effectLst/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929C-0A38-42CD-8C21-899D9BD55E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493" y="1760434"/>
            <a:ext cx="10715458" cy="4640366"/>
          </a:xfrm>
        </p:spPr>
        <p:txBody>
          <a:bodyPr>
            <a:noAutofit/>
          </a:bodyPr>
          <a:lstStyle/>
          <a:p>
            <a:pPr lvl="1" algn="just"/>
            <a:r>
              <a:rPr lang="en-US" sz="2100" b="1" dirty="0">
                <a:solidFill>
                  <a:srgbClr val="191EFF"/>
                </a:solidFill>
              </a:rPr>
              <a:t>The ultimate objective of maintaining a nomination (Form-2) is to ensure that funds are made available in a timely manner to the nominee in the unfortunate event of the death of the member. Hence it is important to ensure that every EPF / EPS member has provided information of his/her nominee’s details to enable settlement of funds in a seamless manner.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</a:rPr>
              <a:t>Employees' Provident Fund </a:t>
            </a:r>
            <a:r>
              <a:rPr lang="en-US" sz="2000" b="1" dirty="0" err="1">
                <a:solidFill>
                  <a:schemeClr val="tx1"/>
                </a:solidFill>
              </a:rPr>
              <a:t>Organisation</a:t>
            </a:r>
            <a:r>
              <a:rPr lang="en-US" sz="2000" b="1" dirty="0">
                <a:solidFill>
                  <a:schemeClr val="tx1"/>
                </a:solidFill>
              </a:rPr>
              <a:t> (EPFO) allows subscribers to submit their Provident Fund (PF) account's nomination details online via its official portal- unifiedportal-mem.epfindia.gov.in. </a:t>
            </a:r>
          </a:p>
          <a:p>
            <a:pPr lvl="1" algn="just"/>
            <a:r>
              <a:rPr lang="en-US" sz="2000" b="1" dirty="0">
                <a:solidFill>
                  <a:srgbClr val="00B050"/>
                </a:solidFill>
              </a:rPr>
              <a:t>Only the nominated members can withdraw the EPF savings in the event of subscribers' sudden demise. 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Subscribers can nominate more than one nominee and also fix the percentage of sharing among all such nominees.</a:t>
            </a:r>
          </a:p>
        </p:txBody>
      </p:sp>
    </p:spTree>
    <p:extLst>
      <p:ext uri="{BB962C8B-B14F-4D97-AF65-F5344CB8AC3E}">
        <p14:creationId xmlns:p14="http://schemas.microsoft.com/office/powerpoint/2010/main" val="37185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1614AE-CAC2-4BD7-8159-942AC22EDDA0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virtual id generator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A60DF9-43D9-4387-A5F1-33DB9920F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1" r="800" b="19029"/>
          <a:stretch/>
        </p:blipFill>
        <p:spPr>
          <a:xfrm>
            <a:off x="0" y="1533525"/>
            <a:ext cx="12094535" cy="447621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4379B8-B56F-447D-A7F3-EDAC667CEDE2}"/>
              </a:ext>
            </a:extLst>
          </p:cNvPr>
          <p:cNvSpPr/>
          <p:nvPr/>
        </p:nvSpPr>
        <p:spPr>
          <a:xfrm>
            <a:off x="5440990" y="4362616"/>
            <a:ext cx="1855160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80BD1-3219-4618-A8F8-AEA8BEC692F8}"/>
              </a:ext>
            </a:extLst>
          </p:cNvPr>
          <p:cNvSpPr txBox="1"/>
          <p:nvPr/>
        </p:nvSpPr>
        <p:spPr>
          <a:xfrm>
            <a:off x="323400" y="6334201"/>
            <a:ext cx="1154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 login to </a:t>
            </a:r>
            <a:r>
              <a:rPr lang="en-US" b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www.uidai.gov.in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site for creation of  “</a:t>
            </a:r>
            <a:r>
              <a:rPr lang="en-US" b="1" dirty="0">
                <a:solidFill>
                  <a:srgbClr val="C00000"/>
                </a:solidFill>
              </a:rPr>
              <a:t>VIRTUAL ID</a:t>
            </a:r>
            <a:r>
              <a:rPr lang="en-US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6FA9A-0B8A-41E8-AFC3-C25779374BEE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virtual id generator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43BCC-892E-444F-A8B0-008F7174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" t="14028" r="10312" b="15279"/>
          <a:stretch/>
        </p:blipFill>
        <p:spPr>
          <a:xfrm>
            <a:off x="971550" y="1543050"/>
            <a:ext cx="9915526" cy="484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B2C8C-D842-45A1-A125-C66610DA6284}"/>
              </a:ext>
            </a:extLst>
          </p:cNvPr>
          <p:cNvSpPr txBox="1"/>
          <p:nvPr/>
        </p:nvSpPr>
        <p:spPr>
          <a:xfrm>
            <a:off x="323400" y="6334201"/>
            <a:ext cx="1154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Provide the </a:t>
            </a:r>
            <a:r>
              <a:rPr lang="en-US" b="1" dirty="0">
                <a:solidFill>
                  <a:srgbClr val="C00000"/>
                </a:solidFill>
              </a:rPr>
              <a:t>Aadhar number </a:t>
            </a:r>
            <a:r>
              <a:rPr lang="en-US" b="1" dirty="0"/>
              <a:t>followed by Captcha, OTP will be sent to registered mobile no.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6FA9A-0B8A-41E8-AFC3-C25779374BEE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virtual id generator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B2C8C-D842-45A1-A125-C66610DA6284}"/>
              </a:ext>
            </a:extLst>
          </p:cNvPr>
          <p:cNvSpPr txBox="1"/>
          <p:nvPr/>
        </p:nvSpPr>
        <p:spPr>
          <a:xfrm>
            <a:off x="323400" y="6334201"/>
            <a:ext cx="1154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On entering OTP,  </a:t>
            </a:r>
            <a:r>
              <a:rPr lang="en-US" b="1" dirty="0">
                <a:solidFill>
                  <a:srgbClr val="C00000"/>
                </a:solidFill>
              </a:rPr>
              <a:t>16 digit Virtual ID </a:t>
            </a:r>
            <a:r>
              <a:rPr lang="en-US" b="1" dirty="0"/>
              <a:t>will be sent to Aadhar registered mobile number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BE073-C0DC-4169-B0AE-83262C761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538841"/>
            <a:ext cx="8467725" cy="47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D4117-5177-4AE5-80FD-DA4EBF2B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97" y="1584791"/>
            <a:ext cx="7209753" cy="4491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82012-B4AC-4943-8CB4-E5D40E4188A4}"/>
              </a:ext>
            </a:extLst>
          </p:cNvPr>
          <p:cNvSpPr txBox="1"/>
          <p:nvPr/>
        </p:nvSpPr>
        <p:spPr>
          <a:xfrm>
            <a:off x="-142876" y="6076531"/>
            <a:ext cx="12477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Now, in the </a:t>
            </a:r>
            <a:r>
              <a:rPr lang="en-US" b="1" dirty="0">
                <a:solidFill>
                  <a:srgbClr val="C00000"/>
                </a:solidFill>
              </a:rPr>
              <a:t>Nomination e-sign page</a:t>
            </a:r>
            <a:r>
              <a:rPr lang="en-US" b="1" dirty="0"/>
              <a:t>, enter virtual ID which is received from Aadhar portal and click on GET OTP</a:t>
            </a:r>
          </a:p>
          <a:p>
            <a:r>
              <a:rPr lang="en-US" b="1" dirty="0"/>
              <a:t>  On entering successful entry of OTP, the nomination will be signed digitally.</a:t>
            </a:r>
          </a:p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A94039-F752-466E-81AD-3492CF0D3944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e-signing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9A12B-D99A-445A-B667-D2B8044E379B}"/>
              </a:ext>
            </a:extLst>
          </p:cNvPr>
          <p:cNvSpPr/>
          <p:nvPr/>
        </p:nvSpPr>
        <p:spPr>
          <a:xfrm>
            <a:off x="4865298" y="3338423"/>
            <a:ext cx="1230702" cy="189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C5C9C-9468-4414-85BF-D1FF4349F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9"/>
          <a:stretch/>
        </p:blipFill>
        <p:spPr>
          <a:xfrm>
            <a:off x="266701" y="2062278"/>
            <a:ext cx="11830050" cy="3666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9B13F-AAC6-41DB-A092-229A6D3A1CA1}"/>
              </a:ext>
            </a:extLst>
          </p:cNvPr>
          <p:cNvSpPr txBox="1"/>
          <p:nvPr/>
        </p:nvSpPr>
        <p:spPr>
          <a:xfrm>
            <a:off x="428624" y="6076531"/>
            <a:ext cx="11544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PDF copy </a:t>
            </a:r>
            <a:r>
              <a:rPr lang="en-US" b="1" dirty="0"/>
              <a:t>of the nomination can be viewed by clicking on </a:t>
            </a:r>
            <a:r>
              <a:rPr lang="en-US" b="1" dirty="0">
                <a:solidFill>
                  <a:srgbClr val="C00000"/>
                </a:solidFill>
              </a:rPr>
              <a:t>VIEW</a:t>
            </a:r>
            <a:r>
              <a:rPr lang="en-US" b="1" dirty="0"/>
              <a:t> button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61CCB6-ED27-4621-9D4F-6617B82A8F85}"/>
              </a:ext>
            </a:extLst>
          </p:cNvPr>
          <p:cNvSpPr/>
          <p:nvPr/>
        </p:nvSpPr>
        <p:spPr>
          <a:xfrm>
            <a:off x="9012865" y="4641790"/>
            <a:ext cx="1589239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80F8BC-5BCB-46AE-9E19-6578D06C5073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pdf view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80F8BC-5BCB-46AE-9E19-6578D06C5073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pdf view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09" y="1525071"/>
            <a:ext cx="7378091" cy="53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2D81-121D-480D-87F1-BE4D85A0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902" y="2903330"/>
            <a:ext cx="4727474" cy="73353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Proxima Nova Regular"/>
              </a:rPr>
              <a:t>THANKS FOR WATCHING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8835-EBEF-449E-95FF-DBEE33CF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176"/>
            <a:ext cx="11029616" cy="591806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Proxima Nova Regular"/>
              </a:rPr>
              <a:t>E- nomination (</a:t>
            </a:r>
            <a:r>
              <a:rPr lang="en-US" b="1" i="0" dirty="0">
                <a:solidFill>
                  <a:srgbClr val="FFFF00"/>
                </a:solidFill>
                <a:effectLst/>
                <a:latin typeface="Proxima Nova Regular"/>
              </a:rPr>
              <a:t>RULES</a:t>
            </a:r>
            <a:r>
              <a:rPr lang="en-US" b="1" i="0" dirty="0">
                <a:effectLst/>
                <a:latin typeface="Proxima Nova Regular"/>
              </a:rPr>
              <a:t>)</a:t>
            </a:r>
            <a:endParaRPr lang="en-US" b="1" dirty="0">
              <a:latin typeface="Proxima Nova 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F19D-E8C2-4DC2-8B3E-1B3FC9423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8677"/>
            <a:ext cx="11029615" cy="4942291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If member has a family at the time of making nomination, then it shall be in favour of one or more persons belonging to his family for EPF/EDLI Schemes and any nomination which is already made by such member in favour of any person not belonging to his family shall be invalid.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/>
              <a:t>A fresh nomination shall be made by the member on his marriage and any nomination made before such marriage shall be deemed to be invalid. 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At the time of making nomination, if the member has no family, the nomination may be in favour of any person or persons but if the member subsequently acquires a family, such nomination shall be deemed to be INVALID and the member shall make a fresh nomination.</a:t>
            </a:r>
          </a:p>
        </p:txBody>
      </p:sp>
    </p:spTree>
    <p:extLst>
      <p:ext uri="{BB962C8B-B14F-4D97-AF65-F5344CB8AC3E}">
        <p14:creationId xmlns:p14="http://schemas.microsoft.com/office/powerpoint/2010/main" val="35684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287D0D-3225-456A-9983-DADC3708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60"/>
            <a:ext cx="11029616" cy="583178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latin typeface="Proxima Nova Regular"/>
              </a:rPr>
              <a:t>E- nomination (</a:t>
            </a:r>
            <a:r>
              <a:rPr lang="en-US" b="1" i="0" dirty="0">
                <a:solidFill>
                  <a:srgbClr val="FFFF00"/>
                </a:solidFill>
                <a:effectLst/>
                <a:latin typeface="Proxima Nova Regular"/>
              </a:rPr>
              <a:t>CLASSIFICATION</a:t>
            </a:r>
            <a:r>
              <a:rPr lang="en-US" b="1" i="0" dirty="0">
                <a:effectLst/>
                <a:latin typeface="Proxima Nova Regular"/>
              </a:rPr>
              <a:t>)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A94E0A-8ED3-4D6F-90FD-BBD4C7D2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76400"/>
            <a:ext cx="11029615" cy="4381500"/>
          </a:xfrm>
        </p:spPr>
        <p:txBody>
          <a:bodyPr>
            <a:normAutofit/>
          </a:bodyPr>
          <a:lstStyle/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There are two type of Nominations for EPF/EDLI and EPS schemes depending upon members marital status.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a)	If the member is Batchelor or Spinster having Family</a:t>
            </a:r>
          </a:p>
          <a:p>
            <a:pPr lvl="2" algn="just">
              <a:lnSpc>
                <a:spcPct val="150000"/>
              </a:lnSpc>
            </a:pPr>
            <a:endParaRPr lang="en-US" sz="1800" b="1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endParaRPr lang="en-US" sz="2800" b="1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b) If the member is Batchelor or Spinster and NO Family</a:t>
            </a:r>
            <a:endParaRPr lang="en-US" sz="1800" b="1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</a:pPr>
            <a:endParaRPr lang="en-US" sz="1800" b="1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</a:pPr>
            <a:endParaRPr lang="en-US" sz="1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7BA5BC-EC9A-4FBB-95BC-BAE5D5A02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1863"/>
              </p:ext>
            </p:extLst>
          </p:nvPr>
        </p:nvGraphicFramePr>
        <p:xfrm>
          <a:off x="1209675" y="2897075"/>
          <a:ext cx="1053464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763">
                  <a:extLst>
                    <a:ext uri="{9D8B030D-6E8A-4147-A177-3AD203B41FA5}">
                      <a16:colId xmlns:a16="http://schemas.microsoft.com/office/drawing/2014/main" val="3150519426"/>
                    </a:ext>
                  </a:extLst>
                </a:gridCol>
                <a:gridCol w="5612725">
                  <a:extLst>
                    <a:ext uri="{9D8B030D-6E8A-4147-A177-3AD203B41FA5}">
                      <a16:colId xmlns:a16="http://schemas.microsoft.com/office/drawing/2014/main" val="3607626392"/>
                    </a:ext>
                  </a:extLst>
                </a:gridCol>
                <a:gridCol w="2949161">
                  <a:extLst>
                    <a:ext uri="{9D8B030D-6E8A-4147-A177-3AD203B41FA5}">
                      <a16:colId xmlns:a16="http://schemas.microsoft.com/office/drawing/2014/main" val="3514680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EPF/EDLI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694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Male OR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Parents Or Any one of the family members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en-US" sz="1100" dirty="0"/>
                    </a:p>
                    <a:p>
                      <a:pPr algn="l"/>
                      <a:r>
                        <a:rPr lang="en-US" dirty="0"/>
                        <a:t>Dependent Parents OR Any one of the family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49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(Nomination can be made for one or more persons belonging to his family duly mentioning the % of share)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61564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13B5977D-6458-41C1-BDE4-B1ABE414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255"/>
              </p:ext>
            </p:extLst>
          </p:nvPr>
        </p:nvGraphicFramePr>
        <p:xfrm>
          <a:off x="1209675" y="4799642"/>
          <a:ext cx="1053464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763">
                  <a:extLst>
                    <a:ext uri="{9D8B030D-6E8A-4147-A177-3AD203B41FA5}">
                      <a16:colId xmlns:a16="http://schemas.microsoft.com/office/drawing/2014/main" val="3150519426"/>
                    </a:ext>
                  </a:extLst>
                </a:gridCol>
                <a:gridCol w="5612725">
                  <a:extLst>
                    <a:ext uri="{9D8B030D-6E8A-4147-A177-3AD203B41FA5}">
                      <a16:colId xmlns:a16="http://schemas.microsoft.com/office/drawing/2014/main" val="3607626392"/>
                    </a:ext>
                  </a:extLst>
                </a:gridCol>
                <a:gridCol w="2949161">
                  <a:extLst>
                    <a:ext uri="{9D8B030D-6E8A-4147-A177-3AD203B41FA5}">
                      <a16:colId xmlns:a16="http://schemas.microsoft.com/office/drawing/2014/main" val="3514680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EPF/EDLI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694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Male OR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person OR persons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Any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49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(Nomination can be made for one or more persons duly mentioning the % of share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6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3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F328FB-7C5B-4683-B454-3B8A4F8C64A0}"/>
              </a:ext>
            </a:extLst>
          </p:cNvPr>
          <p:cNvSpPr/>
          <p:nvPr/>
        </p:nvSpPr>
        <p:spPr>
          <a:xfrm>
            <a:off x="9161253" y="5149970"/>
            <a:ext cx="1017917" cy="15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E530BB-67AC-41CB-90F6-97631A555789}"/>
              </a:ext>
            </a:extLst>
          </p:cNvPr>
          <p:cNvSpPr txBox="1">
            <a:spLocks/>
          </p:cNvSpPr>
          <p:nvPr/>
        </p:nvSpPr>
        <p:spPr>
          <a:xfrm>
            <a:off x="581192" y="702160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0" dirty="0">
                <a:effectLst/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CLASSIFICATION</a:t>
            </a:r>
            <a:r>
              <a:rPr lang="en-US" b="1" i="0" dirty="0">
                <a:effectLst/>
                <a:latin typeface="Proxima Nova Regular"/>
              </a:rPr>
              <a:t>)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D71911-8A5A-4BD1-9BA3-24C83C963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73297"/>
              </p:ext>
            </p:extLst>
          </p:nvPr>
        </p:nvGraphicFramePr>
        <p:xfrm>
          <a:off x="1076325" y="2335213"/>
          <a:ext cx="10042842" cy="36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68">
                  <a:extLst>
                    <a:ext uri="{9D8B030D-6E8A-4147-A177-3AD203B41FA5}">
                      <a16:colId xmlns:a16="http://schemas.microsoft.com/office/drawing/2014/main" val="2269585716"/>
                    </a:ext>
                  </a:extLst>
                </a:gridCol>
                <a:gridCol w="5919742">
                  <a:extLst>
                    <a:ext uri="{9D8B030D-6E8A-4147-A177-3AD203B41FA5}">
                      <a16:colId xmlns:a16="http://schemas.microsoft.com/office/drawing/2014/main" val="1019639818"/>
                    </a:ext>
                  </a:extLst>
                </a:gridCol>
                <a:gridCol w="2871832">
                  <a:extLst>
                    <a:ext uri="{9D8B030D-6E8A-4147-A177-3AD203B41FA5}">
                      <a16:colId xmlns:a16="http://schemas.microsoft.com/office/drawing/2014/main" val="70536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EPF/EDLI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8541"/>
                  </a:ext>
                </a:extLst>
              </a:tr>
              <a:tr h="1048067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000" dirty="0"/>
                    </a:p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Wife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Children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Dependent parents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Deceased Son’s widow &amp;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  <a:p>
                      <a:pPr algn="l"/>
                      <a:r>
                        <a:rPr lang="en-US" dirty="0"/>
                        <a:t>Spouse &amp; Children including legally adopted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94821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sz="1050" dirty="0"/>
                    </a:p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Husband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Children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Dependent parents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Deceased Son’s widow &amp;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Spouse &amp; Children including legally adopted children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05484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Note- Nomination can be made for one or more persons belonging to his/her family duly mentioning % of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37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E948E3-4A81-4946-8863-B54B23607A6E}"/>
              </a:ext>
            </a:extLst>
          </p:cNvPr>
          <p:cNvSpPr txBox="1"/>
          <p:nvPr/>
        </p:nvSpPr>
        <p:spPr>
          <a:xfrm>
            <a:off x="1038224" y="1891784"/>
            <a:ext cx="7629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If the member is a Married Person 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226070-C44E-4ACC-B71B-0043C299ECD7}"/>
              </a:ext>
            </a:extLst>
          </p:cNvPr>
          <p:cNvSpPr txBox="1">
            <a:spLocks/>
          </p:cNvSpPr>
          <p:nvPr/>
        </p:nvSpPr>
        <p:spPr>
          <a:xfrm>
            <a:off x="581192" y="702160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0" dirty="0">
                <a:effectLst/>
                <a:latin typeface="Proxima Nova Regular"/>
              </a:rPr>
              <a:t>E- nomination (</a:t>
            </a:r>
            <a:r>
              <a:rPr lang="en-US" b="1" i="0" dirty="0">
                <a:solidFill>
                  <a:srgbClr val="FFFF00"/>
                </a:solidFill>
                <a:effectLst/>
                <a:latin typeface="Proxima Nova Regular"/>
              </a:rPr>
              <a:t>pre-requisites</a:t>
            </a:r>
            <a:r>
              <a:rPr lang="en-US" b="1" i="0" dirty="0">
                <a:effectLst/>
                <a:latin typeface="Proxima Nova Regular"/>
              </a:rPr>
              <a:t>)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AE434-E3C7-4B1A-842D-4996F0B1C228}"/>
              </a:ext>
            </a:extLst>
          </p:cNvPr>
          <p:cNvSpPr txBox="1"/>
          <p:nvPr/>
        </p:nvSpPr>
        <p:spPr>
          <a:xfrm>
            <a:off x="1047749" y="1929884"/>
            <a:ext cx="10563059" cy="4308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UAN should be activated.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91EFF"/>
                </a:solidFill>
              </a:rPr>
              <a:t>Verified Aadhar should be linked with UAN.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Mobile number should be linked with Aadhar.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Member UAN profile should be updated with all details including address and passport size photograph.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Passport size photos of all nominees (size 3.5 cm x 4.5 cm).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Aadhar, Address &amp; bank account details of all nominees.</a:t>
            </a:r>
          </a:p>
        </p:txBody>
      </p:sp>
    </p:spTree>
    <p:extLst>
      <p:ext uri="{BB962C8B-B14F-4D97-AF65-F5344CB8AC3E}">
        <p14:creationId xmlns:p14="http://schemas.microsoft.com/office/powerpoint/2010/main" val="27605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2D81-121D-480D-87F1-BE4D85A0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11956"/>
            <a:ext cx="11029616" cy="7335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procedure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F9CEC-6CC5-461A-B72B-17C20C561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9057"/>
          <a:stretch/>
        </p:blipFill>
        <p:spPr>
          <a:xfrm>
            <a:off x="783431" y="1571626"/>
            <a:ext cx="10625137" cy="4671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9684-B5A9-4F5D-919F-37DD865FFB83}"/>
              </a:ext>
            </a:extLst>
          </p:cNvPr>
          <p:cNvSpPr txBox="1"/>
          <p:nvPr/>
        </p:nvSpPr>
        <p:spPr>
          <a:xfrm>
            <a:off x="1133474" y="6386173"/>
            <a:ext cx="10353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Login to UAN member portal (</a:t>
            </a:r>
            <a:r>
              <a:rPr lang="en-US" sz="1800" b="1" dirty="0">
                <a:solidFill>
                  <a:srgbClr val="C00000"/>
                </a:solidFill>
              </a:rPr>
              <a:t>https://unifiedportal-mem.epfindia.gov.in/memberinterface/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64AA78-8597-4FAE-9ABB-E941FA201467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procedure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8FCE88-C9BB-438E-BB92-E75146190428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PROFILE UPDATION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EBFC2-2DC2-4C9F-8CD8-92B3A7114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9" b="16944"/>
          <a:stretch/>
        </p:blipFill>
        <p:spPr>
          <a:xfrm>
            <a:off x="0" y="1552575"/>
            <a:ext cx="12192000" cy="4486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D4B99A-5882-479A-9EFA-A03925573630}"/>
              </a:ext>
            </a:extLst>
          </p:cNvPr>
          <p:cNvSpPr txBox="1"/>
          <p:nvPr/>
        </p:nvSpPr>
        <p:spPr>
          <a:xfrm>
            <a:off x="409575" y="6386173"/>
            <a:ext cx="1107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Open “</a:t>
            </a:r>
            <a:r>
              <a:rPr lang="en-US" b="1" dirty="0">
                <a:solidFill>
                  <a:srgbClr val="C00000"/>
                </a:solidFill>
              </a:rPr>
              <a:t>View</a:t>
            </a:r>
            <a:r>
              <a:rPr lang="en-US" b="1" dirty="0"/>
              <a:t>” &gt;&gt; “</a:t>
            </a:r>
            <a:r>
              <a:rPr lang="en-US" b="1" dirty="0">
                <a:solidFill>
                  <a:srgbClr val="C00000"/>
                </a:solidFill>
              </a:rPr>
              <a:t>Profile</a:t>
            </a:r>
            <a:r>
              <a:rPr lang="en-US" b="1" dirty="0"/>
              <a:t>” and update all the details of the member if any one left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854</TotalTime>
  <Words>912</Words>
  <Application>Microsoft Office PowerPoint</Application>
  <PresentationFormat>Widescreen</PresentationFormat>
  <Paragraphs>107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Dividend</vt:lpstr>
      <vt:lpstr>E - Nomination </vt:lpstr>
      <vt:lpstr>E- nOMINATION (INTRODUCTION)</vt:lpstr>
      <vt:lpstr>E- nomination (RULES)</vt:lpstr>
      <vt:lpstr>E- nomination (CLASSIFICATION)</vt:lpstr>
      <vt:lpstr>PowerPoint Presentation</vt:lpstr>
      <vt:lpstr>PowerPoint Presentation</vt:lpstr>
      <vt:lpstr>E- nomination (procedure)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UAN SERVICES</dc:title>
  <dc:creator>User</dc:creator>
  <cp:lastModifiedBy>Unknown User</cp:lastModifiedBy>
  <cp:revision>113</cp:revision>
  <dcterms:created xsi:type="dcterms:W3CDTF">2020-11-10T16:29:59Z</dcterms:created>
  <dcterms:modified xsi:type="dcterms:W3CDTF">2021-12-20T09:48:33Z</dcterms:modified>
</cp:coreProperties>
</file>