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89" r:id="rId6"/>
    <p:sldId id="288" r:id="rId7"/>
    <p:sldId id="290" r:id="rId8"/>
    <p:sldId id="292" r:id="rId9"/>
    <p:sldId id="302" r:id="rId10"/>
    <p:sldId id="296" r:id="rId11"/>
    <p:sldId id="297" r:id="rId12"/>
    <p:sldId id="298" r:id="rId13"/>
    <p:sldId id="294" r:id="rId14"/>
    <p:sldId id="293" r:id="rId15"/>
    <p:sldId id="291" r:id="rId16"/>
    <p:sldId id="299" r:id="rId17"/>
    <p:sldId id="295" r:id="rId18"/>
    <p:sldId id="277" r:id="rId19"/>
    <p:sldId id="301" r:id="rId20"/>
    <p:sldId id="300" r:id="rId21"/>
    <p:sldId id="303" r:id="rId22"/>
    <p:sldId id="304" r:id="rId23"/>
    <p:sldId id="305" r:id="rId24"/>
    <p:sldId id="28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D53"/>
    <a:srgbClr val="CB7A0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5" d="100"/>
          <a:sy n="85" d="100"/>
        </p:scale>
        <p:origin x="619" y="53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3D05D7-A868-4746-9DE3-522DB5D974FA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94C18FE-3B39-4D2A-A813-E8A362990BD8}">
      <dgm:prSet phldrT="[Text]"/>
      <dgm:spPr>
        <a:solidFill>
          <a:srgbClr val="254D5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b="1" dirty="0" smtClean="0"/>
            <a:t>Problem Statement</a:t>
          </a:r>
          <a:endParaRPr lang="en-IN" b="1" dirty="0"/>
        </a:p>
      </dgm:t>
    </dgm:pt>
    <dgm:pt modelId="{EE9B9123-DD5D-4403-AE7E-B4B02DA20C89}" type="parTrans" cxnId="{F36F0C87-D793-4228-8835-BD30E03880CB}">
      <dgm:prSet/>
      <dgm:spPr/>
      <dgm:t>
        <a:bodyPr/>
        <a:lstStyle/>
        <a:p>
          <a:endParaRPr lang="en-IN"/>
        </a:p>
      </dgm:t>
    </dgm:pt>
    <dgm:pt modelId="{BB07A48E-7D70-4D5D-A825-A8C28D852684}" type="sibTrans" cxnId="{F36F0C87-D793-4228-8835-BD30E03880CB}">
      <dgm:prSet/>
      <dgm:spPr/>
      <dgm:t>
        <a:bodyPr/>
        <a:lstStyle/>
        <a:p>
          <a:endParaRPr lang="en-IN"/>
        </a:p>
      </dgm:t>
    </dgm:pt>
    <dgm:pt modelId="{C6979F97-3C4D-4F1E-8541-DA59C9A35720}">
      <dgm:prSet phldrT="[Text]" custT="1"/>
      <dgm:spPr>
        <a:ln>
          <a:solidFill>
            <a:srgbClr val="254D53"/>
          </a:solidFill>
        </a:ln>
      </dgm:spPr>
      <dgm:t>
        <a:bodyPr/>
        <a:lstStyle/>
        <a:p>
          <a:r>
            <a:rPr lang="en-US" sz="2800" b="0" i="0" dirty="0" smtClean="0"/>
            <a:t>Developing a machine learning model to predict product prices for Olist, a leading Brazilian e-commerce platform.</a:t>
          </a:r>
          <a:endParaRPr lang="en-IN" sz="28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7953DF-4DB7-44DF-A33B-733EA3608F5B}" type="parTrans" cxnId="{B8CE14F9-5FA0-40BE-9B65-8267198AB1D2}">
      <dgm:prSet/>
      <dgm:spPr/>
      <dgm:t>
        <a:bodyPr/>
        <a:lstStyle/>
        <a:p>
          <a:endParaRPr lang="en-IN"/>
        </a:p>
      </dgm:t>
    </dgm:pt>
    <dgm:pt modelId="{2CCE4A02-BED4-4406-9527-5DBA646D92D0}" type="sibTrans" cxnId="{B8CE14F9-5FA0-40BE-9B65-8267198AB1D2}">
      <dgm:prSet/>
      <dgm:spPr/>
      <dgm:t>
        <a:bodyPr/>
        <a:lstStyle/>
        <a:p>
          <a:endParaRPr lang="en-IN"/>
        </a:p>
      </dgm:t>
    </dgm:pt>
    <dgm:pt modelId="{4C2C692E-3312-4DF7-A068-90F4A5B7E7FD}">
      <dgm:prSet phldrT="[Text]"/>
      <dgm:spPr>
        <a:solidFill>
          <a:srgbClr val="254D5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b="1" dirty="0" smtClean="0"/>
            <a:t>Problem Understanding</a:t>
          </a:r>
          <a:endParaRPr lang="en-IN" b="1" dirty="0"/>
        </a:p>
      </dgm:t>
    </dgm:pt>
    <dgm:pt modelId="{0AC4E594-FD2C-4633-8AA3-2BBAC5EB0376}" type="parTrans" cxnId="{D540404F-A32E-4465-B361-9D442ECA84AE}">
      <dgm:prSet/>
      <dgm:spPr/>
      <dgm:t>
        <a:bodyPr/>
        <a:lstStyle/>
        <a:p>
          <a:endParaRPr lang="en-IN"/>
        </a:p>
      </dgm:t>
    </dgm:pt>
    <dgm:pt modelId="{A9A5FD09-105A-4D27-87AC-0AD6A915A0B0}" type="sibTrans" cxnId="{D540404F-A32E-4465-B361-9D442ECA84AE}">
      <dgm:prSet/>
      <dgm:spPr/>
      <dgm:t>
        <a:bodyPr/>
        <a:lstStyle/>
        <a:p>
          <a:endParaRPr lang="en-IN"/>
        </a:p>
      </dgm:t>
    </dgm:pt>
    <dgm:pt modelId="{32934472-BB64-44B1-BF43-D63638D6CB6C}">
      <dgm:prSet phldrT="[Text]"/>
      <dgm:spPr>
        <a:ln>
          <a:solidFill>
            <a:srgbClr val="254D53"/>
          </a:solidFill>
        </a:ln>
      </dgm:spPr>
      <dgm:t>
        <a:bodyPr/>
        <a:lstStyle/>
        <a:p>
          <a:r>
            <a:rPr lang="en-US" b="0" i="0" dirty="0" smtClean="0"/>
            <a:t>Utilizing a dataset spanning  1,19,143 orders from 2016 to 2018, encompassing product details, customer information, and order status.</a:t>
          </a:r>
          <a:endParaRPr lang="en-IN" b="0" dirty="0"/>
        </a:p>
      </dgm:t>
    </dgm:pt>
    <dgm:pt modelId="{F487134B-8B06-4EE1-B9DF-F3669E75BAE8}" type="parTrans" cxnId="{38853CA4-6DEF-4DAD-9A7E-1E89A6388D5E}">
      <dgm:prSet/>
      <dgm:spPr/>
      <dgm:t>
        <a:bodyPr/>
        <a:lstStyle/>
        <a:p>
          <a:endParaRPr lang="en-IN"/>
        </a:p>
      </dgm:t>
    </dgm:pt>
    <dgm:pt modelId="{39197FAA-247A-4A5F-947D-8BE4530D15DC}" type="sibTrans" cxnId="{38853CA4-6DEF-4DAD-9A7E-1E89A6388D5E}">
      <dgm:prSet/>
      <dgm:spPr/>
      <dgm:t>
        <a:bodyPr/>
        <a:lstStyle/>
        <a:p>
          <a:endParaRPr lang="en-IN"/>
        </a:p>
      </dgm:t>
    </dgm:pt>
    <dgm:pt modelId="{DFA79CA7-34BD-4E23-BF66-5E32E9C5CF1C}">
      <dgm:prSet phldrT="[Text]"/>
      <dgm:spPr>
        <a:solidFill>
          <a:srgbClr val="254D5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b="1" dirty="0" smtClean="0"/>
            <a:t>Proposed Solution</a:t>
          </a:r>
          <a:endParaRPr lang="en-IN" b="1" dirty="0"/>
        </a:p>
      </dgm:t>
    </dgm:pt>
    <dgm:pt modelId="{ADAD6743-49A2-4B09-B40B-4506C7CD62D9}" type="parTrans" cxnId="{65CA0E21-5160-4BF0-8C3D-F2935686EEC3}">
      <dgm:prSet/>
      <dgm:spPr/>
      <dgm:t>
        <a:bodyPr/>
        <a:lstStyle/>
        <a:p>
          <a:endParaRPr lang="en-IN"/>
        </a:p>
      </dgm:t>
    </dgm:pt>
    <dgm:pt modelId="{445AFC44-9989-4A21-AFD6-24CB3820C6F9}" type="sibTrans" cxnId="{65CA0E21-5160-4BF0-8C3D-F2935686EEC3}">
      <dgm:prSet/>
      <dgm:spPr/>
      <dgm:t>
        <a:bodyPr/>
        <a:lstStyle/>
        <a:p>
          <a:endParaRPr lang="en-IN"/>
        </a:p>
      </dgm:t>
    </dgm:pt>
    <dgm:pt modelId="{644FA5A3-6CFD-4EF7-913F-D456F49441A6}">
      <dgm:prSet phldrT="[Text]"/>
      <dgm:spPr>
        <a:ln>
          <a:solidFill>
            <a:srgbClr val="254D53"/>
          </a:solidFill>
        </a:ln>
      </dgm:spPr>
      <dgm:t>
        <a:bodyPr/>
        <a:lstStyle/>
        <a:p>
          <a:r>
            <a:rPr lang="en-US" b="0" i="0" dirty="0" smtClean="0"/>
            <a:t>Building a regression model using various features to accurately forecast prices, aiding Olist in optimizing pricing strategy for improved revenue and customer satisfaction.</a:t>
          </a:r>
          <a:endParaRPr lang="en-IN" b="0" dirty="0"/>
        </a:p>
      </dgm:t>
    </dgm:pt>
    <dgm:pt modelId="{4DFF7128-6A2C-464F-A6D3-1E6FC9E1FA76}" type="parTrans" cxnId="{AF29F9BD-E3FB-4000-8745-CCB2A2D9537A}">
      <dgm:prSet/>
      <dgm:spPr/>
      <dgm:t>
        <a:bodyPr/>
        <a:lstStyle/>
        <a:p>
          <a:endParaRPr lang="en-IN"/>
        </a:p>
      </dgm:t>
    </dgm:pt>
    <dgm:pt modelId="{70D2445F-BE56-43CD-B0F7-3BEE9DFAD08A}" type="sibTrans" cxnId="{AF29F9BD-E3FB-4000-8745-CCB2A2D9537A}">
      <dgm:prSet/>
      <dgm:spPr/>
      <dgm:t>
        <a:bodyPr/>
        <a:lstStyle/>
        <a:p>
          <a:endParaRPr lang="en-IN"/>
        </a:p>
      </dgm:t>
    </dgm:pt>
    <dgm:pt modelId="{2A353DD8-2740-4992-8597-3B09B60872FC}" type="pres">
      <dgm:prSet presAssocID="{8F3D05D7-A868-4746-9DE3-522DB5D974F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940B50E-64DF-4BD3-B00C-699EB9B69047}" type="pres">
      <dgm:prSet presAssocID="{194C18FE-3B39-4D2A-A813-E8A362990BD8}" presName="composite" presStyleCnt="0"/>
      <dgm:spPr/>
    </dgm:pt>
    <dgm:pt modelId="{73760D30-9277-4FA5-BC29-D5161C5992C7}" type="pres">
      <dgm:prSet presAssocID="{194C18FE-3B39-4D2A-A813-E8A362990BD8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AF16164-8C6F-4FAB-8CB2-85DBD02846BA}" type="pres">
      <dgm:prSet presAssocID="{194C18FE-3B39-4D2A-A813-E8A362990BD8}" presName="descendantText" presStyleLbl="alignAcc1" presStyleIdx="0" presStyleCnt="3" custLinFactNeighborX="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3C15E23-C64F-49CE-9B53-2B957AFDE8F2}" type="pres">
      <dgm:prSet presAssocID="{BB07A48E-7D70-4D5D-A825-A8C28D852684}" presName="sp" presStyleCnt="0"/>
      <dgm:spPr/>
    </dgm:pt>
    <dgm:pt modelId="{26CE21B8-E9A5-487C-A04A-6A1F0F0926F6}" type="pres">
      <dgm:prSet presAssocID="{4C2C692E-3312-4DF7-A068-90F4A5B7E7FD}" presName="composite" presStyleCnt="0"/>
      <dgm:spPr/>
    </dgm:pt>
    <dgm:pt modelId="{D85B2F06-DC35-4E70-AE31-32A3124BA01F}" type="pres">
      <dgm:prSet presAssocID="{4C2C692E-3312-4DF7-A068-90F4A5B7E7FD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8B48DB5-1B72-4C88-8A49-58BD9AE2D912}" type="pres">
      <dgm:prSet presAssocID="{4C2C692E-3312-4DF7-A068-90F4A5B7E7FD}" presName="descendantText" presStyleLbl="alignAcc1" presStyleIdx="1" presStyleCnt="3" custLinFactNeighborX="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C93282C-74C0-48C9-909D-783981F3BB6A}" type="pres">
      <dgm:prSet presAssocID="{A9A5FD09-105A-4D27-87AC-0AD6A915A0B0}" presName="sp" presStyleCnt="0"/>
      <dgm:spPr/>
    </dgm:pt>
    <dgm:pt modelId="{CC259187-5AC0-4E7F-9720-467F48367284}" type="pres">
      <dgm:prSet presAssocID="{DFA79CA7-34BD-4E23-BF66-5E32E9C5CF1C}" presName="composite" presStyleCnt="0"/>
      <dgm:spPr/>
    </dgm:pt>
    <dgm:pt modelId="{109C4681-794C-4452-818A-5FEC5AF21EE4}" type="pres">
      <dgm:prSet presAssocID="{DFA79CA7-34BD-4E23-BF66-5E32E9C5CF1C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27558C9-A7B4-4A3C-A367-78499D4B11FC}" type="pres">
      <dgm:prSet presAssocID="{DFA79CA7-34BD-4E23-BF66-5E32E9C5CF1C}" presName="descendantText" presStyleLbl="alignAcc1" presStyleIdx="2" presStyleCnt="3" custLinFactNeighborX="0" custLinFactNeighborY="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F29F9BD-E3FB-4000-8745-CCB2A2D9537A}" srcId="{DFA79CA7-34BD-4E23-BF66-5E32E9C5CF1C}" destId="{644FA5A3-6CFD-4EF7-913F-D456F49441A6}" srcOrd="0" destOrd="0" parTransId="{4DFF7128-6A2C-464F-A6D3-1E6FC9E1FA76}" sibTransId="{70D2445F-BE56-43CD-B0F7-3BEE9DFAD08A}"/>
    <dgm:cxn modelId="{65CA0E21-5160-4BF0-8C3D-F2935686EEC3}" srcId="{8F3D05D7-A868-4746-9DE3-522DB5D974FA}" destId="{DFA79CA7-34BD-4E23-BF66-5E32E9C5CF1C}" srcOrd="2" destOrd="0" parTransId="{ADAD6743-49A2-4B09-B40B-4506C7CD62D9}" sibTransId="{445AFC44-9989-4A21-AFD6-24CB3820C6F9}"/>
    <dgm:cxn modelId="{3136F03C-9911-405F-BBB2-F34B49C9F919}" type="presOf" srcId="{4C2C692E-3312-4DF7-A068-90F4A5B7E7FD}" destId="{D85B2F06-DC35-4E70-AE31-32A3124BA01F}" srcOrd="0" destOrd="0" presId="urn:microsoft.com/office/officeart/2005/8/layout/chevron2"/>
    <dgm:cxn modelId="{D540404F-A32E-4465-B361-9D442ECA84AE}" srcId="{8F3D05D7-A868-4746-9DE3-522DB5D974FA}" destId="{4C2C692E-3312-4DF7-A068-90F4A5B7E7FD}" srcOrd="1" destOrd="0" parTransId="{0AC4E594-FD2C-4633-8AA3-2BBAC5EB0376}" sibTransId="{A9A5FD09-105A-4D27-87AC-0AD6A915A0B0}"/>
    <dgm:cxn modelId="{F06AC536-8302-497E-A459-169D1A2CCC01}" type="presOf" srcId="{194C18FE-3B39-4D2A-A813-E8A362990BD8}" destId="{73760D30-9277-4FA5-BC29-D5161C5992C7}" srcOrd="0" destOrd="0" presId="urn:microsoft.com/office/officeart/2005/8/layout/chevron2"/>
    <dgm:cxn modelId="{07D2E2D1-1576-4CF8-AF27-F26F61F52384}" type="presOf" srcId="{32934472-BB64-44B1-BF43-D63638D6CB6C}" destId="{08B48DB5-1B72-4C88-8A49-58BD9AE2D912}" srcOrd="0" destOrd="0" presId="urn:microsoft.com/office/officeart/2005/8/layout/chevron2"/>
    <dgm:cxn modelId="{3CCB3768-6FAB-4F03-8F30-72ED12FACE5F}" type="presOf" srcId="{8F3D05D7-A868-4746-9DE3-522DB5D974FA}" destId="{2A353DD8-2740-4992-8597-3B09B60872FC}" srcOrd="0" destOrd="0" presId="urn:microsoft.com/office/officeart/2005/8/layout/chevron2"/>
    <dgm:cxn modelId="{F36F0C87-D793-4228-8835-BD30E03880CB}" srcId="{8F3D05D7-A868-4746-9DE3-522DB5D974FA}" destId="{194C18FE-3B39-4D2A-A813-E8A362990BD8}" srcOrd="0" destOrd="0" parTransId="{EE9B9123-DD5D-4403-AE7E-B4B02DA20C89}" sibTransId="{BB07A48E-7D70-4D5D-A825-A8C28D852684}"/>
    <dgm:cxn modelId="{EDC2D8D1-4D72-4316-9E06-E9E4B3755F29}" type="presOf" srcId="{C6979F97-3C4D-4F1E-8541-DA59C9A35720}" destId="{1AF16164-8C6F-4FAB-8CB2-85DBD02846BA}" srcOrd="0" destOrd="0" presId="urn:microsoft.com/office/officeart/2005/8/layout/chevron2"/>
    <dgm:cxn modelId="{096D4038-5615-4A1C-9E9F-9AF8258728B3}" type="presOf" srcId="{644FA5A3-6CFD-4EF7-913F-D456F49441A6}" destId="{A27558C9-A7B4-4A3C-A367-78499D4B11FC}" srcOrd="0" destOrd="0" presId="urn:microsoft.com/office/officeart/2005/8/layout/chevron2"/>
    <dgm:cxn modelId="{B8CE14F9-5FA0-40BE-9B65-8267198AB1D2}" srcId="{194C18FE-3B39-4D2A-A813-E8A362990BD8}" destId="{C6979F97-3C4D-4F1E-8541-DA59C9A35720}" srcOrd="0" destOrd="0" parTransId="{F57953DF-4DB7-44DF-A33B-733EA3608F5B}" sibTransId="{2CCE4A02-BED4-4406-9527-5DBA646D92D0}"/>
    <dgm:cxn modelId="{8D625730-8CA1-439E-B5BB-BE9DC1FF9178}" type="presOf" srcId="{DFA79CA7-34BD-4E23-BF66-5E32E9C5CF1C}" destId="{109C4681-794C-4452-818A-5FEC5AF21EE4}" srcOrd="0" destOrd="0" presId="urn:microsoft.com/office/officeart/2005/8/layout/chevron2"/>
    <dgm:cxn modelId="{38853CA4-6DEF-4DAD-9A7E-1E89A6388D5E}" srcId="{4C2C692E-3312-4DF7-A068-90F4A5B7E7FD}" destId="{32934472-BB64-44B1-BF43-D63638D6CB6C}" srcOrd="0" destOrd="0" parTransId="{F487134B-8B06-4EE1-B9DF-F3669E75BAE8}" sibTransId="{39197FAA-247A-4A5F-947D-8BE4530D15DC}"/>
    <dgm:cxn modelId="{0BDE0DFB-6BF7-47F1-B609-86961B4F9B6D}" type="presParOf" srcId="{2A353DD8-2740-4992-8597-3B09B60872FC}" destId="{1940B50E-64DF-4BD3-B00C-699EB9B69047}" srcOrd="0" destOrd="0" presId="urn:microsoft.com/office/officeart/2005/8/layout/chevron2"/>
    <dgm:cxn modelId="{DF7A475A-40DF-4E10-A4E8-2BB4782C0B60}" type="presParOf" srcId="{1940B50E-64DF-4BD3-B00C-699EB9B69047}" destId="{73760D30-9277-4FA5-BC29-D5161C5992C7}" srcOrd="0" destOrd="0" presId="urn:microsoft.com/office/officeart/2005/8/layout/chevron2"/>
    <dgm:cxn modelId="{9F76F1C5-54AA-4143-88F4-F4AB37BFD665}" type="presParOf" srcId="{1940B50E-64DF-4BD3-B00C-699EB9B69047}" destId="{1AF16164-8C6F-4FAB-8CB2-85DBD02846BA}" srcOrd="1" destOrd="0" presId="urn:microsoft.com/office/officeart/2005/8/layout/chevron2"/>
    <dgm:cxn modelId="{2F8525FE-27ED-4301-9B58-EF8706A22B22}" type="presParOf" srcId="{2A353DD8-2740-4992-8597-3B09B60872FC}" destId="{13C15E23-C64F-49CE-9B53-2B957AFDE8F2}" srcOrd="1" destOrd="0" presId="urn:microsoft.com/office/officeart/2005/8/layout/chevron2"/>
    <dgm:cxn modelId="{D28F3AAC-6214-4798-A518-BC4F84A4AB4E}" type="presParOf" srcId="{2A353DD8-2740-4992-8597-3B09B60872FC}" destId="{26CE21B8-E9A5-487C-A04A-6A1F0F0926F6}" srcOrd="2" destOrd="0" presId="urn:microsoft.com/office/officeart/2005/8/layout/chevron2"/>
    <dgm:cxn modelId="{13CF4652-6215-4B32-84B0-9E0C38E0D9A8}" type="presParOf" srcId="{26CE21B8-E9A5-487C-A04A-6A1F0F0926F6}" destId="{D85B2F06-DC35-4E70-AE31-32A3124BA01F}" srcOrd="0" destOrd="0" presId="urn:microsoft.com/office/officeart/2005/8/layout/chevron2"/>
    <dgm:cxn modelId="{0F23C45E-4770-4A42-904F-C7766B869517}" type="presParOf" srcId="{26CE21B8-E9A5-487C-A04A-6A1F0F0926F6}" destId="{08B48DB5-1B72-4C88-8A49-58BD9AE2D912}" srcOrd="1" destOrd="0" presId="urn:microsoft.com/office/officeart/2005/8/layout/chevron2"/>
    <dgm:cxn modelId="{21D13EB6-A68A-4ED3-AA68-0B61A2D9289E}" type="presParOf" srcId="{2A353DD8-2740-4992-8597-3B09B60872FC}" destId="{0C93282C-74C0-48C9-909D-783981F3BB6A}" srcOrd="3" destOrd="0" presId="urn:microsoft.com/office/officeart/2005/8/layout/chevron2"/>
    <dgm:cxn modelId="{4AFEC3F4-1472-41AB-B130-90985D137B06}" type="presParOf" srcId="{2A353DD8-2740-4992-8597-3B09B60872FC}" destId="{CC259187-5AC0-4E7F-9720-467F48367284}" srcOrd="4" destOrd="0" presId="urn:microsoft.com/office/officeart/2005/8/layout/chevron2"/>
    <dgm:cxn modelId="{2148C001-07F7-4983-BE8C-D777A607506C}" type="presParOf" srcId="{CC259187-5AC0-4E7F-9720-467F48367284}" destId="{109C4681-794C-4452-818A-5FEC5AF21EE4}" srcOrd="0" destOrd="0" presId="urn:microsoft.com/office/officeart/2005/8/layout/chevron2"/>
    <dgm:cxn modelId="{BA37D5AB-A708-4199-94CD-B6D1DDF2C26E}" type="presParOf" srcId="{CC259187-5AC0-4E7F-9720-467F48367284}" destId="{A27558C9-A7B4-4A3C-A367-78499D4B11F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666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C5A0C-63A1-47BC-8195-E73F937A4568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D82F8-E808-4B39-BE46-CBFFB7A83D1E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B4E6-6A07-48CF-8064-2F9258479EF8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76C38-D6F2-4DEC-B969-7D003D038FE9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2148-2514-4448-B478-46FE41DF1648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0C7A-4B91-4B3E-89BD-AB584932C3AE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23DC-7147-4B2C-8324-2B3C58F36692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0E9C-4732-488B-970C-4AF1E2487764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98449-2182-46C6-9BB6-77C75294C324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AA39-AFFA-483A-861A-096A4504687C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4CAE-FB7F-4355-87FD-736E8FA5EDD1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B2052-5261-4536-AF9D-396ABCAD9015}" type="datetime1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tx2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2322" y="618572"/>
            <a:ext cx="9144000" cy="5429179"/>
          </a:xfrm>
          <a:ln>
            <a:solidFill>
              <a:srgbClr val="254D53"/>
            </a:solidFill>
          </a:ln>
        </p:spPr>
        <p:txBody>
          <a:bodyPr lIns="0" tIns="0" rIns="0" bIns="0" anchor="t">
            <a:spAutoFit/>
          </a:bodyPr>
          <a:lstStyle/>
          <a:p>
            <a:r>
              <a:rPr lang="en-IN" sz="2400" b="1" dirty="0" smtClean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400" b="1" dirty="0" smtClean="0">
                <a:solidFill>
                  <a:srgbClr val="FFCC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and </a:t>
            </a:r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Prices for the </a:t>
            </a:r>
            <a:r>
              <a:rPr lang="en-IN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Brazilian Ecommerce Market</a:t>
            </a:r>
            <a:r>
              <a:rPr lang="en-I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r>
              <a:rPr lang="en-IN" sz="32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IN" sz="32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Kadu </a:t>
            </a: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Aarti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xmlns="" id="{1C59176D-59A8-4C02-B448-EE01232FB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1689164" y="467061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xmlns="" id="{A50B1817-3C7F-41BC-8557-7A00C928EE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2362581" y="0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xmlns="" id="{1C59176D-59A8-4C02-B448-EE01232FB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0054601" y="6258261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xmlns="" id="{A50B1817-3C7F-41BC-8557-7A00C928EE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587540" y="6033247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129126" y="1741129"/>
            <a:ext cx="2015352" cy="579120"/>
          </a:xfrm>
          <a:prstGeom prst="rect">
            <a:avLst/>
          </a:prstGeom>
          <a:solidFill>
            <a:srgbClr val="CB7A09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83" y="1741129"/>
            <a:ext cx="3580001" cy="279305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052" y="1741129"/>
            <a:ext cx="3625511" cy="2696963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649606" y="1126276"/>
            <a:ext cx="1489834" cy="509302"/>
          </a:xfrm>
          <a:prstGeom prst="rect">
            <a:avLst/>
          </a:prstGeom>
          <a:solidFill>
            <a:srgbClr val="254D5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311640" y="1154143"/>
            <a:ext cx="1375580" cy="509302"/>
          </a:xfrm>
          <a:prstGeom prst="rect">
            <a:avLst/>
          </a:prstGeom>
          <a:solidFill>
            <a:srgbClr val="254D5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238" y="4270452"/>
            <a:ext cx="2377646" cy="2339543"/>
          </a:xfrm>
          <a:prstGeom prst="rect">
            <a:avLst/>
          </a:prstGeom>
          <a:ln>
            <a:solidFill>
              <a:srgbClr val="254D53"/>
            </a:solidFill>
          </a:ln>
        </p:spPr>
      </p:pic>
      <p:sp>
        <p:nvSpPr>
          <p:cNvPr id="11" name="TextBox 10"/>
          <p:cNvSpPr txBox="1"/>
          <p:nvPr/>
        </p:nvSpPr>
        <p:spPr>
          <a:xfrm flipH="1">
            <a:off x="0" y="0"/>
            <a:ext cx="1227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1F2023"/>
              </a:buClr>
              <a:buSzPts val="3600"/>
            </a:pPr>
            <a:r>
              <a:rPr lang="en-US" sz="2400" b="1" dirty="0" smtClean="0">
                <a:solidFill>
                  <a:srgbClr val="1F2023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3200" b="1" dirty="0" smtClean="0">
                <a:solidFill>
                  <a:srgbClr val="1F2023"/>
                </a:solidFill>
                <a:latin typeface="Calibri"/>
                <a:ea typeface="Calibri"/>
                <a:cs typeface="Calibri"/>
                <a:sym typeface="Calibri"/>
              </a:rPr>
              <a:t>Transformation</a:t>
            </a:r>
            <a:endParaRPr lang="en-US" sz="2400" dirty="0">
              <a:solidFill>
                <a:srgbClr val="1F20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97879" y="2995097"/>
            <a:ext cx="2794959" cy="285115"/>
          </a:xfrm>
          <a:prstGeom prst="rect">
            <a:avLst/>
          </a:prstGeom>
          <a:solidFill>
            <a:srgbClr val="254D5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Yeo -  Johnson Technique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qual 2"/>
          <p:cNvSpPr/>
          <p:nvPr/>
        </p:nvSpPr>
        <p:spPr>
          <a:xfrm rot="16200000">
            <a:off x="7228643" y="3113840"/>
            <a:ext cx="9326882" cy="599838"/>
          </a:xfrm>
          <a:prstGeom prst="mathEqual">
            <a:avLst/>
          </a:prstGeom>
          <a:solidFill>
            <a:srgbClr val="254D53"/>
          </a:solidFill>
          <a:ln>
            <a:solidFill>
              <a:srgbClr val="254D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275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-81605" y="-1"/>
            <a:ext cx="12273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1F2023"/>
              </a:buClr>
              <a:buSzPts val="3600"/>
            </a:pPr>
            <a:r>
              <a:rPr lang="en-US" sz="2400" b="1" dirty="0" smtClean="0">
                <a:solidFill>
                  <a:srgbClr val="1F202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2400" dirty="0">
              <a:solidFill>
                <a:srgbClr val="1F20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1443213" y="5791805"/>
            <a:ext cx="1145893" cy="1066195"/>
          </a:xfrm>
          <a:prstGeom prst="ellipse">
            <a:avLst/>
          </a:prstGeom>
          <a:solidFill>
            <a:srgbClr val="254D5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10725582" y="4057320"/>
            <a:ext cx="989635" cy="937549"/>
          </a:xfrm>
          <a:prstGeom prst="ellipse">
            <a:avLst/>
          </a:prstGeom>
          <a:solidFill>
            <a:srgbClr val="254D5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11273742" y="2554329"/>
            <a:ext cx="729205" cy="706056"/>
          </a:xfrm>
          <a:prstGeom prst="ellipse">
            <a:avLst/>
          </a:prstGeom>
          <a:solidFill>
            <a:srgbClr val="254D5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10676390" y="1376817"/>
            <a:ext cx="544010" cy="510610"/>
          </a:xfrm>
          <a:prstGeom prst="ellipse">
            <a:avLst/>
          </a:prstGeom>
          <a:solidFill>
            <a:srgbClr val="254D53"/>
          </a:solidFill>
          <a:ln>
            <a:noFill/>
          </a:ln>
          <a:effectLst>
            <a:glow>
              <a:schemeClr val="accent1"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11244805" y="104172"/>
            <a:ext cx="260430" cy="243069"/>
          </a:xfrm>
          <a:prstGeom prst="ellipse">
            <a:avLst/>
          </a:prstGeom>
          <a:solidFill>
            <a:srgbClr val="254D5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45" y="2168860"/>
            <a:ext cx="4495346" cy="4395842"/>
          </a:xfrm>
          <a:prstGeom prst="rect">
            <a:avLst/>
          </a:prstGeom>
          <a:ln>
            <a:solidFill>
              <a:srgbClr val="254D53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423" y="2168860"/>
            <a:ext cx="4682890" cy="4395842"/>
          </a:xfrm>
          <a:prstGeom prst="rect">
            <a:avLst/>
          </a:prstGeom>
          <a:ln>
            <a:solidFill>
              <a:srgbClr val="254D53"/>
            </a:solidFill>
          </a:ln>
        </p:spPr>
      </p:pic>
      <p:sp>
        <p:nvSpPr>
          <p:cNvPr id="17" name="TextBox 16"/>
          <p:cNvSpPr txBox="1"/>
          <p:nvPr/>
        </p:nvSpPr>
        <p:spPr>
          <a:xfrm flipH="1">
            <a:off x="0" y="0"/>
            <a:ext cx="10676390" cy="584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lvl="0">
              <a:buClr>
                <a:srgbClr val="1F2023"/>
              </a:buClr>
              <a:buSzPts val="3600"/>
            </a:pPr>
            <a:r>
              <a:rPr lang="en-US" sz="2400" b="1" dirty="0" smtClean="0">
                <a:solidFill>
                  <a:srgbClr val="1F2023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sz="3200" b="1" dirty="0" smtClean="0">
                <a:solidFill>
                  <a:srgbClr val="1F2023"/>
                </a:solidFill>
                <a:latin typeface="Calibri"/>
                <a:ea typeface="Calibri"/>
                <a:cs typeface="Calibri"/>
                <a:sym typeface="Calibri"/>
              </a:rPr>
              <a:t>Scaling</a:t>
            </a:r>
            <a:endParaRPr lang="en-US" sz="2400" dirty="0">
              <a:solidFill>
                <a:srgbClr val="1F20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4838" y="776653"/>
            <a:ext cx="9676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critical in distance and weight-based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fair contribution from all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Prevents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domination of individual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Without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scaling, model performance may suffer due to varying feature magnitudes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11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74961" y="2208801"/>
            <a:ext cx="901747" cy="345528"/>
          </a:xfrm>
          <a:prstGeom prst="rect">
            <a:avLst/>
          </a:prstGeom>
          <a:solidFill>
            <a:srgbClr val="254D5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21810" y="2208801"/>
            <a:ext cx="678990" cy="268786"/>
          </a:xfrm>
          <a:prstGeom prst="rect">
            <a:avLst/>
          </a:prstGeom>
          <a:solidFill>
            <a:srgbClr val="254D5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0490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 flipH="1">
            <a:off x="0" y="0"/>
            <a:ext cx="1227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1F2023"/>
              </a:buClr>
              <a:buSzPts val="3600"/>
            </a:pPr>
            <a:r>
              <a:rPr lang="en-US" sz="2400" b="1" dirty="0" smtClean="0">
                <a:solidFill>
                  <a:srgbClr val="1F2023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sz="3200" b="1" dirty="0" smtClean="0">
                <a:solidFill>
                  <a:srgbClr val="1F2023"/>
                </a:solidFill>
                <a:latin typeface="Calibri"/>
                <a:ea typeface="Calibri"/>
                <a:cs typeface="Calibri"/>
                <a:sym typeface="Calibri"/>
              </a:rPr>
              <a:t>Encoding</a:t>
            </a:r>
            <a:endParaRPr lang="en-US" sz="2400" dirty="0">
              <a:solidFill>
                <a:srgbClr val="1F20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233" y="661457"/>
            <a:ext cx="8253175" cy="2560542"/>
          </a:xfrm>
          <a:prstGeom prst="rect">
            <a:avLst/>
          </a:prstGeom>
          <a:ln>
            <a:solidFill>
              <a:srgbClr val="254D53"/>
            </a:solidFill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965" y="4262314"/>
            <a:ext cx="3581710" cy="2415749"/>
          </a:xfrm>
          <a:prstGeom prst="rect">
            <a:avLst/>
          </a:prstGeom>
          <a:ln>
            <a:solidFill>
              <a:srgbClr val="254D53"/>
            </a:solidFill>
          </a:ln>
        </p:spPr>
      </p:pic>
      <p:sp>
        <p:nvSpPr>
          <p:cNvPr id="36" name="Right Arrow 35"/>
          <p:cNvSpPr/>
          <p:nvPr/>
        </p:nvSpPr>
        <p:spPr>
          <a:xfrm rot="5400000">
            <a:off x="6242996" y="3700909"/>
            <a:ext cx="716190" cy="168760"/>
          </a:xfrm>
          <a:prstGeom prst="rightArrow">
            <a:avLst/>
          </a:prstGeom>
          <a:solidFill>
            <a:srgbClr val="254D53"/>
          </a:solidFill>
          <a:ln>
            <a:solidFill>
              <a:srgbClr val="254D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/>
          <p:cNvSpPr txBox="1"/>
          <p:nvPr/>
        </p:nvSpPr>
        <p:spPr>
          <a:xfrm>
            <a:off x="6645026" y="3647586"/>
            <a:ext cx="3299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Boost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/>
          </a:p>
        </p:txBody>
      </p:sp>
      <p:sp>
        <p:nvSpPr>
          <p:cNvPr id="38" name="Equal 37"/>
          <p:cNvSpPr/>
          <p:nvPr/>
        </p:nvSpPr>
        <p:spPr>
          <a:xfrm rot="16200000">
            <a:off x="-4363522" y="3127275"/>
            <a:ext cx="9326882" cy="599838"/>
          </a:xfrm>
          <a:prstGeom prst="mathEqual">
            <a:avLst/>
          </a:prstGeom>
          <a:solidFill>
            <a:srgbClr val="254D5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907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76466" y="55795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254D5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Regression -  Base Model</a:t>
            </a:r>
          </a:p>
          <a:p>
            <a:endParaRPr lang="en-US" sz="2800" dirty="0" smtClean="0">
              <a:solidFill>
                <a:srgbClr val="254D5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solidFill>
                <a:srgbClr val="254D5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5753" y="2591803"/>
            <a:ext cx="4125144" cy="552530"/>
          </a:xfrm>
          <a:prstGeom prst="rect">
            <a:avLst/>
          </a:prstGeom>
          <a:solidFill>
            <a:srgbClr val="254D5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Assumptions before Model Building </a:t>
            </a:r>
            <a:endParaRPr lang="en-US" b="1" dirty="0"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87066" y="231717"/>
            <a:ext cx="4125144" cy="552530"/>
          </a:xfrm>
          <a:prstGeom prst="rect">
            <a:avLst/>
          </a:prstGeom>
          <a:solidFill>
            <a:srgbClr val="254D5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ea typeface="Century Gothic"/>
                <a:cs typeface="Century Gothic"/>
                <a:sym typeface="Century Gothic"/>
              </a:rPr>
              <a:t>Linearity</a:t>
            </a:r>
            <a:endParaRPr lang="en-US" b="1" dirty="0"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58860" y="960169"/>
            <a:ext cx="4253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54D5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 </a:t>
            </a:r>
            <a:r>
              <a:rPr lang="en-US" dirty="0" smtClean="0">
                <a:solidFill>
                  <a:srgbClr val="254D5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variable (</a:t>
            </a:r>
            <a:r>
              <a:rPr lang="en-US" dirty="0">
                <a:solidFill>
                  <a:srgbClr val="254D5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Dependent variable) is price which is numeric variable.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712" y="2591803"/>
            <a:ext cx="2438611" cy="42066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887066" y="2094811"/>
            <a:ext cx="4125144" cy="552530"/>
          </a:xfrm>
          <a:prstGeom prst="rect">
            <a:avLst/>
          </a:prstGeom>
          <a:solidFill>
            <a:srgbClr val="254D5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IN" b="1" dirty="0" smtClean="0">
                <a:solidFill>
                  <a:schemeClr val="bg1"/>
                </a:solidFill>
              </a:rPr>
              <a:t>Absence </a:t>
            </a:r>
            <a:r>
              <a:rPr lang="en-IN" b="1" dirty="0">
                <a:solidFill>
                  <a:schemeClr val="bg1"/>
                </a:solidFill>
              </a:rPr>
              <a:t>of  Multicollinearity</a:t>
            </a:r>
            <a:endParaRPr lang="en-US" b="1" dirty="0"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3" name="Straight Arrow Connector 12"/>
          <p:cNvCxnSpPr>
            <a:stCxn id="5" idx="3"/>
          </p:cNvCxnSpPr>
          <p:nvPr/>
        </p:nvCxnSpPr>
        <p:spPr>
          <a:xfrm flipV="1">
            <a:off x="4710897" y="637492"/>
            <a:ext cx="2083442" cy="2230576"/>
          </a:xfrm>
          <a:prstGeom prst="straightConnector1">
            <a:avLst/>
          </a:prstGeom>
          <a:ln>
            <a:solidFill>
              <a:srgbClr val="254D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V="1">
            <a:off x="4710897" y="2371076"/>
            <a:ext cx="2083442" cy="496992"/>
          </a:xfrm>
          <a:prstGeom prst="straightConnector1">
            <a:avLst/>
          </a:prstGeom>
          <a:ln>
            <a:solidFill>
              <a:srgbClr val="254D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109675" y="4695105"/>
            <a:ext cx="18050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Moderate Multicollinearity:</a:t>
            </a:r>
          </a:p>
          <a:p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(VIF around 2-3)</a:t>
            </a:r>
          </a:p>
          <a:p>
            <a:endParaRPr lang="en-IN" sz="1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Minimal Multicollinearity</a:t>
            </a:r>
          </a:p>
          <a:p>
            <a:r>
              <a:rPr lang="en-IN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(VIF 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 </a:t>
            </a:r>
            <a:r>
              <a:rPr lang="en-IN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2)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353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8795" y="58271"/>
            <a:ext cx="53022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3600"/>
            </a:pPr>
            <a:r>
              <a:rPr lang="en-US" sz="32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Model Building </a:t>
            </a:r>
            <a:endParaRPr lang="en-US" sz="3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28" y="1532315"/>
            <a:ext cx="4846740" cy="3177815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521" y="180442"/>
            <a:ext cx="4130398" cy="6149873"/>
          </a:xfrm>
          <a:prstGeom prst="rect">
            <a:avLst/>
          </a:prstGeom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solidFill>
            <a:srgbClr val="254D5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According to the p-values, all variables are significant as they have a value less than 0.05.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8630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xmlns="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LINEARITY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1751D31D-3535-411D-8BAC-95CCC90AB185}"/>
              </a:ext>
            </a:extLst>
          </p:cNvPr>
          <p:cNvSpPr/>
          <p:nvPr/>
        </p:nvSpPr>
        <p:spPr>
          <a:xfrm>
            <a:off x="2906860" y="2886560"/>
            <a:ext cx="189836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ABSENCE OF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MULTICOLLINEARITY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493712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 HOMO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SCEDASTICITY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NORMALITY OF RESIDUALS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2182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Our VIF 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values are not more that 10 so 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we conclude 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that all the columns are 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useful for 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model building..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xmlns="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xmlns="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xmlns="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xmlns="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xmlns="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xmlns="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xmlns="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xmlns="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xmlns="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xmlns="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xmlns="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xmlns="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xmlns="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xmlns="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xmlns="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xmlns="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xmlns="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370" y="82063"/>
            <a:ext cx="52086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Assumptions  to be checked after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Building </a:t>
            </a:r>
            <a:endParaRPr lang="en-US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11946" y="725995"/>
            <a:ext cx="4125144" cy="552530"/>
          </a:xfrm>
          <a:prstGeom prst="rect">
            <a:avLst/>
          </a:prstGeom>
          <a:solidFill>
            <a:srgbClr val="254D5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ea typeface="Century Gothic"/>
                <a:cs typeface="Century Gothic"/>
                <a:sym typeface="Century Gothic"/>
              </a:rPr>
              <a:t>Linearity</a:t>
            </a:r>
            <a:endParaRPr lang="en-US" b="1" dirty="0"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32255" y="4534930"/>
            <a:ext cx="4125144" cy="552530"/>
          </a:xfrm>
          <a:prstGeom prst="rect">
            <a:avLst/>
          </a:prstGeom>
          <a:solidFill>
            <a:srgbClr val="254D5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IN" b="1" dirty="0">
                <a:solidFill>
                  <a:schemeClr val="bg1"/>
                </a:solidFill>
              </a:rPr>
              <a:t>Assumption of </a:t>
            </a:r>
            <a:r>
              <a:rPr lang="en-IN" b="1" dirty="0" smtClean="0">
                <a:solidFill>
                  <a:schemeClr val="bg1"/>
                </a:solidFill>
              </a:rPr>
              <a:t>Autocorrelation</a:t>
            </a:r>
            <a:endParaRPr lang="en-US" b="1" dirty="0"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75" y="5299093"/>
            <a:ext cx="5417865" cy="12379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0353" y="6488668"/>
            <a:ext cx="524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  <a:r>
              <a:rPr lang="en-IN" dirty="0" smtClean="0"/>
              <a:t> </a:t>
            </a:r>
            <a:r>
              <a:rPr lang="en-IN" dirty="0"/>
              <a:t>value close to 2 indicates no </a:t>
            </a:r>
            <a:r>
              <a:rPr lang="en-IN" dirty="0" smtClean="0"/>
              <a:t>autocorrelation.</a:t>
            </a: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329" y="1484411"/>
            <a:ext cx="3705036" cy="2804297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6883061" y="175130"/>
            <a:ext cx="4125144" cy="552530"/>
          </a:xfrm>
          <a:prstGeom prst="rect">
            <a:avLst/>
          </a:prstGeom>
          <a:solidFill>
            <a:srgbClr val="254D5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ea typeface="Century Gothic"/>
                <a:cs typeface="Century Gothic"/>
                <a:sym typeface="Century Gothic"/>
              </a:rPr>
              <a:t>Homoscedasticity</a:t>
            </a:r>
            <a:endParaRPr lang="en-US" b="1" dirty="0"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24200" y="2132533"/>
            <a:ext cx="575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-value </a:t>
            </a:r>
            <a:r>
              <a:rPr lang="en-US" dirty="0"/>
              <a:t>obtained from the test is </a:t>
            </a:r>
            <a:r>
              <a:rPr lang="en-US" dirty="0" smtClean="0"/>
              <a:t>0, suggesting </a:t>
            </a:r>
            <a:r>
              <a:rPr lang="en-US" dirty="0"/>
              <a:t>strong evidence against the null hypothesis of homoscedasticity.</a:t>
            </a:r>
            <a:endParaRPr lang="en-IN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3061" y="947133"/>
            <a:ext cx="4125144" cy="910800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>
            <a:off x="6883061" y="3210434"/>
            <a:ext cx="4125144" cy="552530"/>
          </a:xfrm>
          <a:prstGeom prst="rect">
            <a:avLst/>
          </a:prstGeom>
          <a:solidFill>
            <a:srgbClr val="254D5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 smtClean="0">
                <a:ea typeface="Century Gothic"/>
                <a:cs typeface="Century Gothic"/>
                <a:sym typeface="Century Gothic"/>
              </a:rPr>
              <a:t>Normality Test</a:t>
            </a:r>
            <a:endParaRPr lang="en-US" b="1" dirty="0"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3252" y="3852597"/>
            <a:ext cx="3582315" cy="289299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810" y="198120"/>
            <a:ext cx="123596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consider base models such as Linear regression, Decision Tree, and KNN but we will consider only the Linear regression model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Model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543" y="1910966"/>
            <a:ext cx="4237087" cy="28425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5239894"/>
            <a:ext cx="11292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Performing feature selection techniques because these are our important features so we can use techniques such as SFS, RFS, FORWARD, and BACKWARD.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309874" y="6372647"/>
            <a:ext cx="971367" cy="904160"/>
          </a:xfrm>
          <a:prstGeom prst="rect">
            <a:avLst/>
          </a:prstGeom>
          <a:solidFill>
            <a:srgbClr val="254D5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rame 10"/>
          <p:cNvSpPr/>
          <p:nvPr/>
        </p:nvSpPr>
        <p:spPr>
          <a:xfrm>
            <a:off x="-495301" y="5986582"/>
            <a:ext cx="1539240" cy="1325880"/>
          </a:xfrm>
          <a:prstGeom prst="frame">
            <a:avLst/>
          </a:prstGeom>
          <a:solidFill>
            <a:srgbClr val="254D5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653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801"/>
          <a:stretch/>
        </p:blipFill>
        <p:spPr>
          <a:xfrm>
            <a:off x="602172" y="1188720"/>
            <a:ext cx="5371908" cy="52120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1" y="1188720"/>
            <a:ext cx="5074920" cy="52120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2172" y="363974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the feature selection techniques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gives us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same features so we can go ahead with those features.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qual 7"/>
          <p:cNvSpPr/>
          <p:nvPr/>
        </p:nvSpPr>
        <p:spPr>
          <a:xfrm rot="5400000">
            <a:off x="7072257" y="3184265"/>
            <a:ext cx="9357362" cy="489474"/>
          </a:xfrm>
          <a:prstGeom prst="mathEqual">
            <a:avLst/>
          </a:prstGeom>
          <a:solidFill>
            <a:srgbClr val="254D5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4354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09" y="152400"/>
            <a:ext cx="9205321" cy="53035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520" y="5882640"/>
            <a:ext cx="1062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see Random Forest gives a good result so we will find important features from these model.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Half Frame 3"/>
          <p:cNvSpPr/>
          <p:nvPr/>
        </p:nvSpPr>
        <p:spPr>
          <a:xfrm>
            <a:off x="0" y="0"/>
            <a:ext cx="716280" cy="6099572"/>
          </a:xfrm>
          <a:prstGeom prst="halfFrame">
            <a:avLst/>
          </a:prstGeom>
          <a:solidFill>
            <a:srgbClr val="254D5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Half Frame 4"/>
          <p:cNvSpPr/>
          <p:nvPr/>
        </p:nvSpPr>
        <p:spPr>
          <a:xfrm rot="10800000">
            <a:off x="11475720" y="758428"/>
            <a:ext cx="716280" cy="6099572"/>
          </a:xfrm>
          <a:prstGeom prst="halfFrame">
            <a:avLst/>
          </a:prstGeom>
          <a:solidFill>
            <a:srgbClr val="254D5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8265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flipH="1">
            <a:off x="701037" y="162580"/>
            <a:ext cx="3413763" cy="523220"/>
          </a:xfrm>
          <a:prstGeom prst="rect">
            <a:avLst/>
          </a:prstGeom>
          <a:solidFill>
            <a:srgbClr val="254D5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Important</a:t>
            </a:r>
            <a:r>
              <a:rPr 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Feature : </a:t>
            </a:r>
            <a:endParaRPr lang="en-IN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45" r="7155"/>
          <a:stretch/>
        </p:blipFill>
        <p:spPr>
          <a:xfrm>
            <a:off x="4114800" y="838057"/>
            <a:ext cx="7955280" cy="60199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37" y="1070397"/>
            <a:ext cx="2529843" cy="543708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7113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966517837"/>
              </p:ext>
            </p:extLst>
          </p:nvPr>
        </p:nvGraphicFramePr>
        <p:xfrm>
          <a:off x="219919" y="196770"/>
          <a:ext cx="11783028" cy="6377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21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" y="908269"/>
            <a:ext cx="11734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Freight </a:t>
            </a: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 (0.647</a:t>
            </a:r>
            <a:r>
              <a:rPr lang="en-IN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: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feature holds the highest importance, suggesting that variations in freight costs significantly impact our target metric. Lowering freight costs or negotiating better shipping deals could potentially improve overall profitability.</a:t>
            </a:r>
          </a:p>
          <a:p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Payment </a:t>
            </a: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Installments (0.126</a:t>
            </a:r>
            <a:r>
              <a:rPr lang="en-IN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: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number of payment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installments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chosen by customers is also influential. Offering flexible installment options or incentivizing full payment upfront may improve customer satisfaction and increase revenue.</a:t>
            </a:r>
          </a:p>
          <a:p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Seller </a:t>
            </a: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Zip Code Prefix (</a:t>
            </a:r>
            <a:r>
              <a:rPr lang="en-IN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0.043) :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Geographical location of sellers seems to have a moderate impact.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Analyzing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sales performance across different regions could help identify areas with higher demand or opportunities for expansion.</a:t>
            </a:r>
          </a:p>
          <a:p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Payment </a:t>
            </a: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 (0.034</a:t>
            </a:r>
            <a:r>
              <a:rPr lang="en-IN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: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amount customers pay for their orders is noteworthy. Encouraging higher order values through upselling or bundling products may lead to increased revenue.</a:t>
            </a:r>
          </a:p>
          <a:p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Payment </a:t>
            </a: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(0.024</a:t>
            </a:r>
            <a:r>
              <a:rPr lang="en-IN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: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not as critical as other factors, the method of payment chosen by customers still has an impact. Offering a variety of payment options or promoting certain payment methods could enhance customer experience and drive sales.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" y="213359"/>
            <a:ext cx="4145280" cy="584775"/>
          </a:xfrm>
          <a:prstGeom prst="rect">
            <a:avLst/>
          </a:prstGeom>
          <a:solidFill>
            <a:srgbClr val="254D5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Business Interpretation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7706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62A21665-C64F-4BDA-B2DE-442D70605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xmlns="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xmlns="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alf Frame 1"/>
          <p:cNvSpPr/>
          <p:nvPr/>
        </p:nvSpPr>
        <p:spPr>
          <a:xfrm>
            <a:off x="0" y="0"/>
            <a:ext cx="1056289" cy="2853558"/>
          </a:xfrm>
          <a:prstGeom prst="halfFrame">
            <a:avLst/>
          </a:prstGeom>
          <a:solidFill>
            <a:srgbClr val="254D5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6">
              <a:buClr>
                <a:srgbClr val="53575C"/>
              </a:buClr>
              <a:buSzPts val="3200"/>
            </a:pPr>
            <a:r>
              <a:rPr lang="en-US" sz="2400" b="1" dirty="0" smtClean="0">
                <a:solidFill>
                  <a:srgbClr val="53575C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Data </a:t>
            </a:r>
            <a:r>
              <a:rPr lang="en-US" sz="2400" b="1" dirty="0">
                <a:solidFill>
                  <a:srgbClr val="53575C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 lang="en-US"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8" y="794620"/>
            <a:ext cx="8465772" cy="515001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267506" y="2933671"/>
            <a:ext cx="4020207" cy="4432678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endParaRPr lang="en-IN"/>
          </a:p>
          <a:p>
            <a:pPr lvl="1">
              <a:buChar char="•"/>
            </a:pPr>
            <a:endParaRPr lang="en-IN"/>
          </a:p>
          <a:p>
            <a:pPr lvl="1">
              <a:buChar char="•"/>
            </a:pPr>
            <a:endParaRPr lang="en-IN" dirty="0"/>
          </a:p>
          <a:p>
            <a:pPr lvl="1">
              <a:buChar char="•"/>
            </a:pPr>
            <a:endParaRPr lang="en-IN"/>
          </a:p>
          <a:p>
            <a:pPr lvl="1">
              <a:buChar char="•"/>
            </a:pPr>
            <a:endParaRPr lang="en-IN"/>
          </a:p>
        </p:txBody>
      </p:sp>
      <p:sp>
        <p:nvSpPr>
          <p:cNvPr id="17" name="Flowchart: Terminator 16"/>
          <p:cNvSpPr/>
          <p:nvPr/>
        </p:nvSpPr>
        <p:spPr>
          <a:xfrm>
            <a:off x="9780607" y="988157"/>
            <a:ext cx="2106593" cy="877244"/>
          </a:xfrm>
          <a:prstGeom prst="flowChartTerminator">
            <a:avLst/>
          </a:prstGeom>
          <a:solidFill>
            <a:srgbClr val="254D5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Rows: 117329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Columns: 39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Flowchart: Terminator 17"/>
          <p:cNvSpPr/>
          <p:nvPr/>
        </p:nvSpPr>
        <p:spPr>
          <a:xfrm>
            <a:off x="9464589" y="3141183"/>
            <a:ext cx="1689904" cy="619900"/>
          </a:xfrm>
          <a:prstGeom prst="flowChartTerminator">
            <a:avLst/>
          </a:prstGeom>
          <a:solidFill>
            <a:srgbClr val="254D5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Terminator 18"/>
          <p:cNvSpPr/>
          <p:nvPr/>
        </p:nvSpPr>
        <p:spPr>
          <a:xfrm>
            <a:off x="10445338" y="4659346"/>
            <a:ext cx="1689904" cy="619900"/>
          </a:xfrm>
          <a:prstGeom prst="flowChartTerminator">
            <a:avLst/>
          </a:prstGeom>
          <a:solidFill>
            <a:srgbClr val="254D53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Elbow Connector 21"/>
          <p:cNvCxnSpPr/>
          <p:nvPr/>
        </p:nvCxnSpPr>
        <p:spPr>
          <a:xfrm rot="16200000" flipH="1">
            <a:off x="10110568" y="3045121"/>
            <a:ext cx="2793947" cy="434502"/>
          </a:xfrm>
          <a:prstGeom prst="bentConnector3">
            <a:avLst/>
          </a:prstGeom>
          <a:ln>
            <a:solidFill>
              <a:srgbClr val="254D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253859" y="1865399"/>
            <a:ext cx="0" cy="1275783"/>
          </a:xfrm>
          <a:prstGeom prst="straightConnector1">
            <a:avLst/>
          </a:prstGeom>
          <a:ln>
            <a:solidFill>
              <a:srgbClr val="254D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684607" y="3297244"/>
            <a:ext cx="1412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:16</a:t>
            </a:r>
            <a:endParaRPr lang="en-IN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22993" y="4797511"/>
            <a:ext cx="1412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 :23</a:t>
            </a:r>
            <a:endParaRPr lang="en-IN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627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-81605" y="-1"/>
            <a:ext cx="12273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alibri"/>
                <a:ea typeface="Calibri"/>
                <a:cs typeface="Calibri"/>
                <a:sym typeface="Calibri"/>
              </a:rPr>
              <a:t>Data Cleaning and pre-processing</a:t>
            </a:r>
            <a:endParaRPr lang="en-IN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80" y="185357"/>
            <a:ext cx="2728552" cy="6180881"/>
          </a:xfrm>
          <a:prstGeom prst="rect">
            <a:avLst/>
          </a:prstGeom>
          <a:ln>
            <a:solidFill>
              <a:srgbClr val="254D53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3286" y="855856"/>
            <a:ext cx="2361236" cy="2188922"/>
          </a:xfrm>
          <a:prstGeom prst="rect">
            <a:avLst/>
          </a:prstGeom>
          <a:ln>
            <a:solidFill>
              <a:srgbClr val="254D53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3286" y="3306752"/>
            <a:ext cx="2361236" cy="2197059"/>
          </a:xfrm>
          <a:prstGeom prst="rect">
            <a:avLst/>
          </a:prstGeom>
          <a:ln>
            <a:solidFill>
              <a:srgbClr val="254D53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0" y="6488934"/>
            <a:ext cx="12192000" cy="369066"/>
          </a:xfrm>
          <a:prstGeom prst="rect">
            <a:avLst/>
          </a:prstGeom>
          <a:solidFill>
            <a:srgbClr val="254D53"/>
          </a:solidFill>
          <a:ln>
            <a:solidFill>
              <a:srgbClr val="254D53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4397" y="1503589"/>
            <a:ext cx="3373497" cy="3192941"/>
          </a:xfrm>
          <a:prstGeom prst="rect">
            <a:avLst/>
          </a:prstGeom>
          <a:ln>
            <a:solidFill>
              <a:srgbClr val="254D53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0" y="6488934"/>
            <a:ext cx="12191999" cy="36933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 : [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review_id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I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order_id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I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I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customer_unique_id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I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order_item_id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I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I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seller_id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</p:txBody>
      </p:sp>
      <p:sp>
        <p:nvSpPr>
          <p:cNvPr id="23" name="Striped Right Arrow 22"/>
          <p:cNvSpPr/>
          <p:nvPr/>
        </p:nvSpPr>
        <p:spPr>
          <a:xfrm>
            <a:off x="3063853" y="2808738"/>
            <a:ext cx="496823" cy="311302"/>
          </a:xfrm>
          <a:prstGeom prst="stripedRightArrow">
            <a:avLst/>
          </a:prstGeom>
          <a:solidFill>
            <a:srgbClr val="254D5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Left-Right Arrow Callout 23"/>
          <p:cNvSpPr/>
          <p:nvPr/>
        </p:nvSpPr>
        <p:spPr>
          <a:xfrm>
            <a:off x="7261615" y="1250049"/>
            <a:ext cx="2227950" cy="1400537"/>
          </a:xfrm>
          <a:prstGeom prst="leftRightArrowCallout">
            <a:avLst/>
          </a:prstGeom>
          <a:solidFill>
            <a:srgbClr val="254D5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Left-Right Arrow Callout 24"/>
          <p:cNvSpPr/>
          <p:nvPr/>
        </p:nvSpPr>
        <p:spPr>
          <a:xfrm>
            <a:off x="7343475" y="3705012"/>
            <a:ext cx="2227950" cy="1400537"/>
          </a:xfrm>
          <a:prstGeom prst="leftRightArrowCallout">
            <a:avLst/>
          </a:prstGeom>
          <a:solidFill>
            <a:srgbClr val="254D5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(Simple imputer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Mode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96078" y="1185674"/>
            <a:ext cx="1122744" cy="1477328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</a:t>
            </a:r>
            <a:b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(Simple imputer)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Median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7029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198565" y="230831"/>
            <a:ext cx="12273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1F2023"/>
              </a:buClr>
              <a:buSzPts val="3600"/>
            </a:pPr>
            <a:r>
              <a:rPr lang="en-US" sz="3200" b="1" dirty="0" smtClean="0">
                <a:solidFill>
                  <a:srgbClr val="1F2023"/>
                </a:solidFill>
                <a:latin typeface="Calibri"/>
                <a:ea typeface="Calibri"/>
                <a:cs typeface="Calibri"/>
                <a:sym typeface="Calibri"/>
              </a:rPr>
              <a:t>Outli</a:t>
            </a:r>
            <a:r>
              <a:rPr lang="en-US" sz="3200" b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3200" b="1" dirty="0" smtClean="0">
                <a:solidFill>
                  <a:srgbClr val="1F2023"/>
                </a:solidFill>
                <a:latin typeface="Calibri"/>
                <a:ea typeface="Calibri"/>
                <a:cs typeface="Calibri"/>
                <a:sym typeface="Calibri"/>
              </a:rPr>
              <a:t>rs</a:t>
            </a:r>
            <a:endParaRPr lang="en-US" sz="2400" dirty="0">
              <a:solidFill>
                <a:srgbClr val="1F20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3" y="1325832"/>
            <a:ext cx="5494412" cy="43135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959" y="289560"/>
            <a:ext cx="5974598" cy="6386111"/>
          </a:xfrm>
          <a:prstGeom prst="rect">
            <a:avLst/>
          </a:prstGeom>
        </p:spPr>
      </p:pic>
      <p:sp>
        <p:nvSpPr>
          <p:cNvPr id="19" name="Half Frame 18"/>
          <p:cNvSpPr/>
          <p:nvPr/>
        </p:nvSpPr>
        <p:spPr>
          <a:xfrm rot="16200000">
            <a:off x="2103124" y="4175758"/>
            <a:ext cx="579120" cy="4785363"/>
          </a:xfrm>
          <a:prstGeom prst="halfFrame">
            <a:avLst/>
          </a:prstGeom>
          <a:solidFill>
            <a:srgbClr val="254D5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0" name="Half Frame 19"/>
          <p:cNvSpPr/>
          <p:nvPr/>
        </p:nvSpPr>
        <p:spPr>
          <a:xfrm rot="5400000">
            <a:off x="9509760" y="-2103121"/>
            <a:ext cx="579120" cy="4785363"/>
          </a:xfrm>
          <a:prstGeom prst="halfFrame">
            <a:avLst/>
          </a:prstGeom>
          <a:solidFill>
            <a:srgbClr val="254D5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63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rgbClr val="254D5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  <a:endParaRPr lang="en-IN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105" y="953612"/>
            <a:ext cx="8660731" cy="579770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0991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062" y="1354238"/>
            <a:ext cx="4900914" cy="507446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t="1029"/>
          <a:stretch/>
        </p:blipFill>
        <p:spPr>
          <a:xfrm>
            <a:off x="255792" y="465109"/>
            <a:ext cx="6746270" cy="4968011"/>
          </a:xfrm>
          <a:prstGeom prst="rect">
            <a:avLst/>
          </a:prstGeom>
        </p:spPr>
      </p:pic>
      <p:sp>
        <p:nvSpPr>
          <p:cNvPr id="22" name="Diagonal Stripe 21"/>
          <p:cNvSpPr/>
          <p:nvPr/>
        </p:nvSpPr>
        <p:spPr>
          <a:xfrm rot="13566258">
            <a:off x="347039" y="3507678"/>
            <a:ext cx="6015280" cy="6177328"/>
          </a:xfrm>
          <a:prstGeom prst="diagStripe">
            <a:avLst/>
          </a:prstGeom>
          <a:solidFill>
            <a:srgbClr val="254D5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3" name="Diagonal Stripe 22"/>
          <p:cNvSpPr/>
          <p:nvPr/>
        </p:nvSpPr>
        <p:spPr>
          <a:xfrm rot="2714458">
            <a:off x="7772165" y="-2789572"/>
            <a:ext cx="6015280" cy="6177328"/>
          </a:xfrm>
          <a:prstGeom prst="diagStripe">
            <a:avLst/>
          </a:prstGeom>
          <a:solidFill>
            <a:srgbClr val="254D5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7441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297" y="3436769"/>
            <a:ext cx="4932810" cy="34500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80" y="3579353"/>
            <a:ext cx="5877402" cy="31648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93" y="157652"/>
            <a:ext cx="6340389" cy="33988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966" y="268591"/>
            <a:ext cx="3620775" cy="3168178"/>
          </a:xfrm>
          <a:prstGeom prst="rect">
            <a:avLst/>
          </a:prstGeom>
        </p:spPr>
      </p:pic>
      <p:sp>
        <p:nvSpPr>
          <p:cNvPr id="15" name="Equal 14"/>
          <p:cNvSpPr/>
          <p:nvPr/>
        </p:nvSpPr>
        <p:spPr>
          <a:xfrm rot="12790002">
            <a:off x="-629499" y="6429263"/>
            <a:ext cx="2092342" cy="374595"/>
          </a:xfrm>
          <a:prstGeom prst="mathEqual">
            <a:avLst/>
          </a:prstGeom>
          <a:solidFill>
            <a:srgbClr val="254D5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6" name="Equal 15"/>
          <p:cNvSpPr/>
          <p:nvPr/>
        </p:nvSpPr>
        <p:spPr>
          <a:xfrm rot="12790002">
            <a:off x="10718935" y="81293"/>
            <a:ext cx="2092342" cy="374595"/>
          </a:xfrm>
          <a:prstGeom prst="mathEqual">
            <a:avLst/>
          </a:prstGeom>
          <a:solidFill>
            <a:srgbClr val="254D5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7027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612" y="3761772"/>
            <a:ext cx="6406587" cy="30094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5" y="0"/>
            <a:ext cx="11458937" cy="38485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78" y="3761772"/>
            <a:ext cx="4586874" cy="309622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2998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purl.org/dc/terms/"/>
    <ds:schemaRef ds:uri="71af3243-3dd4-4a8d-8c0d-dd76da1f02a5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645</Words>
  <Application>Microsoft Office PowerPoint</Application>
  <PresentationFormat>Widescreen</PresentationFormat>
  <Paragraphs>119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Century Gothic</vt:lpstr>
      <vt:lpstr>Segoe UI</vt:lpstr>
      <vt:lpstr>Segoe UI Light</vt:lpstr>
      <vt:lpstr>Times New Roman</vt:lpstr>
      <vt:lpstr>Office Theme</vt:lpstr>
      <vt:lpstr>    Modeling and Predicting Prices for the Brazilian Ecommerce Market  Presented by:  Kadu Aarti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analysis slide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2024-03-07T05:57:27Z</dcterms:created>
  <dcterms:modified xsi:type="dcterms:W3CDTF">2024-07-04T06:32:36Z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