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0" r:id="rId4"/>
    <p:sldId id="272" r:id="rId5"/>
    <p:sldId id="259" r:id="rId6"/>
    <p:sldId id="261" r:id="rId7"/>
    <p:sldId id="263" r:id="rId8"/>
    <p:sldId id="275" r:id="rId9"/>
    <p:sldId id="265" r:id="rId10"/>
    <p:sldId id="264" r:id="rId11"/>
    <p:sldId id="266" r:id="rId12"/>
    <p:sldId id="267" r:id="rId13"/>
    <p:sldId id="262" r:id="rId14"/>
    <p:sldId id="268" r:id="rId15"/>
    <p:sldId id="269" r:id="rId16"/>
    <p:sldId id="27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F3E8B1C-86EF-43CF-8304-249481088644}" type="datetimeFigureOut">
              <a:rPr lang="en-US" smtClean="0"/>
              <a:t>7/24/2023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3DB2ADC-AF19-4574-8C10-79B5B04FCA27}" type="slidenum">
              <a:rPr lang="en-US" smtClean="0"/>
              <a:t>‹#›</a:t>
            </a:fld>
            <a:endParaRPr lang="en-US"/>
          </a:p>
        </p:txBody>
      </p:sp>
    </p:spTree>
    <p:extLst>
      <p:ext uri="{BB962C8B-B14F-4D97-AF65-F5344CB8AC3E}">
        <p14:creationId xmlns:p14="http://schemas.microsoft.com/office/powerpoint/2010/main" val="80814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79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77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4176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443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8740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8626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9568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711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3DB2ADC-AF19-4574-8C10-79B5B04FCA27}" type="slidenum">
              <a:rPr lang="en-US" smtClean="0"/>
              <a:t>‹#›</a:t>
            </a:fld>
            <a:endParaRPr lang="en-US"/>
          </a:p>
        </p:txBody>
      </p:sp>
    </p:spTree>
    <p:extLst>
      <p:ext uri="{BB962C8B-B14F-4D97-AF65-F5344CB8AC3E}">
        <p14:creationId xmlns:p14="http://schemas.microsoft.com/office/powerpoint/2010/main" val="314906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F3E8B1C-86EF-43CF-8304-249481088644}" type="datetimeFigureOut">
              <a:rPr lang="en-US" smtClean="0"/>
              <a:t>7/24/2023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3DB2ADC-AF19-4574-8C10-79B5B04FCA27}" type="slidenum">
              <a:rPr lang="en-US" smtClean="0"/>
              <a:t>‹#›</a:t>
            </a:fld>
            <a:endParaRPr lang="en-US"/>
          </a:p>
        </p:txBody>
      </p:sp>
    </p:spTree>
    <p:extLst>
      <p:ext uri="{BB962C8B-B14F-4D97-AF65-F5344CB8AC3E}">
        <p14:creationId xmlns:p14="http://schemas.microsoft.com/office/powerpoint/2010/main" val="41008317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F3E8B1C-86EF-43CF-8304-249481088644}" type="datetimeFigureOut">
              <a:rPr lang="en-US" smtClean="0"/>
              <a:pPr/>
              <a:t>7/24/2023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5254534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702974B7-ED00-7A91-2979-5BDB471AAB1F}"/>
              </a:ext>
            </a:extLst>
          </p:cNvPr>
          <p:cNvPicPr>
            <a:picLocks noChangeAspect="1"/>
          </p:cNvPicPr>
          <p:nvPr/>
        </p:nvPicPr>
        <p:blipFill rotWithShape="1">
          <a:blip r:embed="rId2">
            <a:duotone>
              <a:schemeClr val="accent1">
                <a:shade val="45000"/>
                <a:satMod val="135000"/>
              </a:schemeClr>
              <a:prstClr val="white"/>
            </a:duotone>
            <a:alphaModFix amt="25000"/>
          </a:blip>
          <a:srcRect t="24459" b="19291"/>
          <a:stretch/>
        </p:blipFill>
        <p:spPr>
          <a:xfrm>
            <a:off x="1" y="10"/>
            <a:ext cx="12192000" cy="6857989"/>
          </a:xfrm>
          <a:prstGeom prst="rect">
            <a:avLst/>
          </a:prstGeom>
        </p:spPr>
      </p:pic>
      <p:sp>
        <p:nvSpPr>
          <p:cNvPr id="2" name="Title 1">
            <a:extLst>
              <a:ext uri="{FF2B5EF4-FFF2-40B4-BE49-F238E27FC236}">
                <a16:creationId xmlns:a16="http://schemas.microsoft.com/office/drawing/2014/main" id="{7B929D95-AF3C-D615-04C9-FFC3C5968869}"/>
              </a:ext>
            </a:extLst>
          </p:cNvPr>
          <p:cNvSpPr>
            <a:spLocks noGrp="1"/>
          </p:cNvSpPr>
          <p:nvPr>
            <p:ph type="ctrTitle"/>
          </p:nvPr>
        </p:nvSpPr>
        <p:spPr>
          <a:xfrm>
            <a:off x="547233" y="347131"/>
            <a:ext cx="10782300" cy="1170875"/>
          </a:xfrm>
        </p:spPr>
        <p:txBody>
          <a:bodyPr>
            <a:normAutofit/>
          </a:bodyPr>
          <a:lstStyle/>
          <a:p>
            <a:r>
              <a:rPr lang="en-US" sz="6600" dirty="0"/>
              <a:t>Introduction to Data Structures</a:t>
            </a:r>
            <a:endParaRPr lang="en-IN" sz="6600" dirty="0"/>
          </a:p>
        </p:txBody>
      </p:sp>
      <p:sp>
        <p:nvSpPr>
          <p:cNvPr id="3" name="Subtitle 2">
            <a:extLst>
              <a:ext uri="{FF2B5EF4-FFF2-40B4-BE49-F238E27FC236}">
                <a16:creationId xmlns:a16="http://schemas.microsoft.com/office/drawing/2014/main" id="{96B49B9A-5B5C-F9BD-8BC8-E483A3E3E0EA}"/>
              </a:ext>
            </a:extLst>
          </p:cNvPr>
          <p:cNvSpPr>
            <a:spLocks noGrp="1"/>
          </p:cNvSpPr>
          <p:nvPr>
            <p:ph type="subTitle" idx="1"/>
          </p:nvPr>
        </p:nvSpPr>
        <p:spPr>
          <a:xfrm>
            <a:off x="547233" y="1744393"/>
            <a:ext cx="9834723" cy="4346917"/>
          </a:xfrm>
        </p:spPr>
        <p:txBody>
          <a:bodyPr>
            <a:normAutofit lnSpcReduction="10000"/>
          </a:bodyPr>
          <a:lstStyle/>
          <a:p>
            <a:pPr marL="457200" indent="-457200">
              <a:lnSpc>
                <a:spcPct val="200000"/>
              </a:lnSpc>
              <a:buFont typeface="Arial" panose="020B0604020202020204" pitchFamily="34" charset="0"/>
              <a:buChar char="•"/>
            </a:pPr>
            <a:r>
              <a:rPr lang="en-US" dirty="0"/>
              <a:t>Introduction to Data Structures</a:t>
            </a:r>
          </a:p>
          <a:p>
            <a:pPr marL="457200" indent="-457200">
              <a:lnSpc>
                <a:spcPct val="200000"/>
              </a:lnSpc>
              <a:buFont typeface="Arial" panose="020B0604020202020204" pitchFamily="34" charset="0"/>
              <a:buChar char="•"/>
            </a:pPr>
            <a:r>
              <a:rPr lang="en-US" dirty="0"/>
              <a:t>Concept of ADT</a:t>
            </a:r>
          </a:p>
          <a:p>
            <a:pPr marL="457200" indent="-457200">
              <a:lnSpc>
                <a:spcPct val="200000"/>
              </a:lnSpc>
              <a:buFont typeface="Arial" panose="020B0604020202020204" pitchFamily="34" charset="0"/>
              <a:buChar char="•"/>
            </a:pPr>
            <a:r>
              <a:rPr lang="en-US" dirty="0"/>
              <a:t>Types of Data Structures Linear and Nonlinear</a:t>
            </a:r>
          </a:p>
          <a:p>
            <a:pPr marL="457200" indent="-457200">
              <a:lnSpc>
                <a:spcPct val="200000"/>
              </a:lnSpc>
              <a:buFont typeface="Arial" panose="020B0604020202020204" pitchFamily="34" charset="0"/>
              <a:buChar char="•"/>
            </a:pPr>
            <a:r>
              <a:rPr lang="en-US" dirty="0"/>
              <a:t>Operations on Data Structure</a:t>
            </a:r>
            <a:endParaRPr lang="en-IN" dirty="0"/>
          </a:p>
        </p:txBody>
      </p:sp>
    </p:spTree>
    <p:extLst>
      <p:ext uri="{BB962C8B-B14F-4D97-AF65-F5344CB8AC3E}">
        <p14:creationId xmlns:p14="http://schemas.microsoft.com/office/powerpoint/2010/main" val="2648168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CD6A4-B425-60C6-07EC-7ECFB6F9CDBC}"/>
              </a:ext>
            </a:extLst>
          </p:cNvPr>
          <p:cNvSpPr>
            <a:spLocks noGrp="1"/>
          </p:cNvSpPr>
          <p:nvPr>
            <p:ph idx="1"/>
          </p:nvPr>
        </p:nvSpPr>
        <p:spPr>
          <a:xfrm>
            <a:off x="393895" y="323557"/>
            <a:ext cx="11451101" cy="6302325"/>
          </a:xfrm>
        </p:spPr>
        <p:txBody>
          <a:bodyPr>
            <a:normAutofit fontScale="92500" lnSpcReduction="10000"/>
          </a:bodyPr>
          <a:lstStyle/>
          <a:p>
            <a:pPr algn="just">
              <a:lnSpc>
                <a:spcPct val="100000"/>
              </a:lnSpc>
            </a:pPr>
            <a:r>
              <a:rPr lang="en-US" b="1" dirty="0">
                <a:solidFill>
                  <a:schemeClr val="tx1"/>
                </a:solidFill>
              </a:rPr>
              <a:t>2. </a:t>
            </a:r>
            <a:r>
              <a:rPr lang="en-US" b="1" u="sng" dirty="0">
                <a:solidFill>
                  <a:schemeClr val="tx1"/>
                </a:solidFill>
              </a:rPr>
              <a:t>Linked List:</a:t>
            </a:r>
            <a:r>
              <a:rPr lang="en-US" u="sng" dirty="0">
                <a:solidFill>
                  <a:schemeClr val="tx1"/>
                </a:solidFill>
              </a:rPr>
              <a:t> </a:t>
            </a:r>
          </a:p>
          <a:p>
            <a:pPr algn="just">
              <a:lnSpc>
                <a:spcPct val="100000"/>
              </a:lnSpc>
              <a:buFont typeface="Wingdings" panose="05000000000000000000" pitchFamily="2" charset="2"/>
              <a:buChar char="Ø"/>
            </a:pPr>
            <a:r>
              <a:rPr lang="en-US" dirty="0">
                <a:solidFill>
                  <a:schemeClr val="tx1"/>
                </a:solidFill>
              </a:rPr>
              <a:t>Linked list is a linear data structure which is used to maintain a list in the memory. </a:t>
            </a:r>
          </a:p>
          <a:p>
            <a:pPr algn="just">
              <a:lnSpc>
                <a:spcPct val="100000"/>
              </a:lnSpc>
              <a:buFont typeface="Wingdings" panose="05000000000000000000" pitchFamily="2" charset="2"/>
              <a:buChar char="Ø"/>
            </a:pPr>
            <a:r>
              <a:rPr lang="en-US" dirty="0">
                <a:solidFill>
                  <a:schemeClr val="tx1"/>
                </a:solidFill>
              </a:rPr>
              <a:t>It can be seen as the collection of nodes stored at non-contiguous memory locations. </a:t>
            </a:r>
          </a:p>
          <a:p>
            <a:pPr algn="just">
              <a:lnSpc>
                <a:spcPct val="100000"/>
              </a:lnSpc>
              <a:buFont typeface="Wingdings" panose="05000000000000000000" pitchFamily="2" charset="2"/>
              <a:buChar char="Ø"/>
            </a:pPr>
            <a:r>
              <a:rPr lang="en-US" dirty="0">
                <a:solidFill>
                  <a:schemeClr val="tx1"/>
                </a:solidFill>
              </a:rPr>
              <a:t>Each node of the list contains a pointer to its adjacent node.</a:t>
            </a:r>
          </a:p>
          <a:p>
            <a:pPr algn="just">
              <a:lnSpc>
                <a:spcPct val="100000"/>
              </a:lnSpc>
            </a:pPr>
            <a:r>
              <a:rPr lang="en-US" b="1" dirty="0">
                <a:solidFill>
                  <a:schemeClr val="tx1"/>
                </a:solidFill>
              </a:rPr>
              <a:t>3. </a:t>
            </a:r>
            <a:r>
              <a:rPr lang="en-US" b="1" u="sng" dirty="0">
                <a:solidFill>
                  <a:schemeClr val="tx1"/>
                </a:solidFill>
              </a:rPr>
              <a:t>Stack:</a:t>
            </a:r>
            <a:r>
              <a:rPr lang="en-US" u="sng" dirty="0">
                <a:solidFill>
                  <a:schemeClr val="tx1"/>
                </a:solidFill>
              </a:rPr>
              <a:t> </a:t>
            </a:r>
          </a:p>
          <a:p>
            <a:pPr algn="just">
              <a:lnSpc>
                <a:spcPct val="100000"/>
              </a:lnSpc>
              <a:buFont typeface="Wingdings" panose="05000000000000000000" pitchFamily="2" charset="2"/>
              <a:buChar char="Ø"/>
            </a:pPr>
            <a:r>
              <a:rPr lang="en-US" dirty="0">
                <a:solidFill>
                  <a:schemeClr val="tx1"/>
                </a:solidFill>
              </a:rPr>
              <a:t>Stack is a linear list in which insertion and deletions are allowed only at one end, called </a:t>
            </a:r>
            <a:r>
              <a:rPr lang="en-US" b="1" dirty="0">
                <a:solidFill>
                  <a:schemeClr val="tx1"/>
                </a:solidFill>
              </a:rPr>
              <a:t>top</a:t>
            </a:r>
            <a:r>
              <a:rPr lang="en-US" dirty="0">
                <a:solidFill>
                  <a:schemeClr val="tx1"/>
                </a:solidFill>
              </a:rPr>
              <a:t>.</a:t>
            </a:r>
          </a:p>
          <a:p>
            <a:pPr algn="just">
              <a:lnSpc>
                <a:spcPct val="100000"/>
              </a:lnSpc>
              <a:buFont typeface="Wingdings" panose="05000000000000000000" pitchFamily="2" charset="2"/>
              <a:buChar char="Ø"/>
            </a:pPr>
            <a:r>
              <a:rPr lang="en-US" dirty="0">
                <a:solidFill>
                  <a:schemeClr val="tx1"/>
                </a:solidFill>
              </a:rPr>
              <a:t>A stack is an abstract data type (ADT), can be implemented in most of the programming languages. </a:t>
            </a:r>
          </a:p>
          <a:p>
            <a:pPr algn="just">
              <a:lnSpc>
                <a:spcPct val="100000"/>
              </a:lnSpc>
              <a:buFont typeface="Wingdings" panose="05000000000000000000" pitchFamily="2" charset="2"/>
              <a:buChar char="Ø"/>
            </a:pPr>
            <a:r>
              <a:rPr lang="en-US" dirty="0">
                <a:solidFill>
                  <a:schemeClr val="tx1"/>
                </a:solidFill>
              </a:rPr>
              <a:t>It is named as stack because it behaves like a real-world stack, for example: - piles of plates or deck of cards etc.</a:t>
            </a:r>
          </a:p>
          <a:p>
            <a:pPr algn="just">
              <a:lnSpc>
                <a:spcPct val="100000"/>
              </a:lnSpc>
            </a:pPr>
            <a:r>
              <a:rPr lang="en-US" b="1" dirty="0">
                <a:solidFill>
                  <a:schemeClr val="tx1"/>
                </a:solidFill>
              </a:rPr>
              <a:t>4</a:t>
            </a:r>
            <a:r>
              <a:rPr lang="en-US" b="1" u="sng" dirty="0">
                <a:solidFill>
                  <a:schemeClr val="tx1"/>
                </a:solidFill>
              </a:rPr>
              <a:t>. Queue</a:t>
            </a:r>
            <a:r>
              <a:rPr lang="en-US" b="1" dirty="0">
                <a:solidFill>
                  <a:schemeClr val="tx1"/>
                </a:solidFill>
              </a:rPr>
              <a:t>:</a:t>
            </a:r>
            <a:r>
              <a:rPr lang="en-US" dirty="0">
                <a:solidFill>
                  <a:schemeClr val="tx1"/>
                </a:solidFill>
              </a:rPr>
              <a:t> </a:t>
            </a:r>
          </a:p>
          <a:p>
            <a:pPr algn="just">
              <a:lnSpc>
                <a:spcPct val="100000"/>
              </a:lnSpc>
              <a:buFont typeface="Wingdings" panose="05000000000000000000" pitchFamily="2" charset="2"/>
              <a:buChar char="Ø"/>
            </a:pPr>
            <a:r>
              <a:rPr lang="en-US" dirty="0">
                <a:solidFill>
                  <a:schemeClr val="tx1"/>
                </a:solidFill>
              </a:rPr>
              <a:t>Queue is a linear list in which elements can be inserted only at one end called </a:t>
            </a:r>
            <a:r>
              <a:rPr lang="en-US" b="1" dirty="0">
                <a:solidFill>
                  <a:schemeClr val="tx1"/>
                </a:solidFill>
              </a:rPr>
              <a:t>rear</a:t>
            </a:r>
            <a:r>
              <a:rPr lang="en-US" dirty="0">
                <a:solidFill>
                  <a:schemeClr val="tx1"/>
                </a:solidFill>
              </a:rPr>
              <a:t> and deleted only at the other end called </a:t>
            </a:r>
            <a:r>
              <a:rPr lang="en-US" b="1" dirty="0">
                <a:solidFill>
                  <a:schemeClr val="tx1"/>
                </a:solidFill>
              </a:rPr>
              <a:t>front</a:t>
            </a:r>
            <a:r>
              <a:rPr lang="en-US" dirty="0">
                <a:solidFill>
                  <a:schemeClr val="tx1"/>
                </a:solidFill>
              </a:rPr>
              <a:t>.</a:t>
            </a:r>
          </a:p>
          <a:p>
            <a:pPr algn="just">
              <a:lnSpc>
                <a:spcPct val="100000"/>
              </a:lnSpc>
              <a:buFont typeface="Wingdings" panose="05000000000000000000" pitchFamily="2" charset="2"/>
              <a:buChar char="Ø"/>
            </a:pPr>
            <a:r>
              <a:rPr lang="en-US" dirty="0">
                <a:solidFill>
                  <a:schemeClr val="tx1"/>
                </a:solidFill>
              </a:rPr>
              <a:t>It is an abstract data structure, similar to stack. Queue is opened at both end therefore it follows First-In-First-Out (FIFO) methodology for storing the data items.</a:t>
            </a:r>
          </a:p>
          <a:p>
            <a:endParaRPr lang="en-IN" dirty="0"/>
          </a:p>
        </p:txBody>
      </p:sp>
    </p:spTree>
    <p:extLst>
      <p:ext uri="{BB962C8B-B14F-4D97-AF65-F5344CB8AC3E}">
        <p14:creationId xmlns:p14="http://schemas.microsoft.com/office/powerpoint/2010/main" val="4012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5375-F5E3-EED8-237B-F8754E857F18}"/>
              </a:ext>
            </a:extLst>
          </p:cNvPr>
          <p:cNvSpPr>
            <a:spLocks noGrp="1"/>
          </p:cNvSpPr>
          <p:nvPr>
            <p:ph type="title"/>
          </p:nvPr>
        </p:nvSpPr>
        <p:spPr>
          <a:xfrm>
            <a:off x="657606" y="-175716"/>
            <a:ext cx="10772775" cy="1658198"/>
          </a:xfrm>
        </p:spPr>
        <p:txBody>
          <a:bodyPr/>
          <a:lstStyle/>
          <a:p>
            <a:r>
              <a:rPr lang="en-US" dirty="0"/>
              <a:t>Non-Linear Data Structure</a:t>
            </a:r>
            <a:endParaRPr lang="en-IN" dirty="0"/>
          </a:p>
        </p:txBody>
      </p:sp>
      <p:sp>
        <p:nvSpPr>
          <p:cNvPr id="3" name="Content Placeholder 2">
            <a:extLst>
              <a:ext uri="{FF2B5EF4-FFF2-40B4-BE49-F238E27FC236}">
                <a16:creationId xmlns:a16="http://schemas.microsoft.com/office/drawing/2014/main" id="{DB595E87-891F-0D41-14F9-2CDB3C4F9B48}"/>
              </a:ext>
            </a:extLst>
          </p:cNvPr>
          <p:cNvSpPr>
            <a:spLocks noGrp="1"/>
          </p:cNvSpPr>
          <p:nvPr>
            <p:ph idx="1"/>
          </p:nvPr>
        </p:nvSpPr>
        <p:spPr>
          <a:xfrm>
            <a:off x="676656" y="1322363"/>
            <a:ext cx="11112070" cy="4768948"/>
          </a:xfrm>
        </p:spPr>
        <p:txBody>
          <a:bodyPr>
            <a:normAutofit fontScale="92500" lnSpcReduction="20000"/>
          </a:bodyPr>
          <a:lstStyle/>
          <a:p>
            <a:pPr algn="just">
              <a:buFont typeface="Wingdings" panose="05000000000000000000" pitchFamily="2" charset="2"/>
              <a:buChar char="Ø"/>
            </a:pPr>
            <a:r>
              <a:rPr lang="en-US" dirty="0">
                <a:solidFill>
                  <a:schemeClr val="tx1"/>
                </a:solidFill>
              </a:rPr>
              <a:t> This data structure does not form a sequence i.e. each item or element is connected with two or more other items in a non-linear arrangement. </a:t>
            </a:r>
          </a:p>
          <a:p>
            <a:pPr algn="just">
              <a:buFont typeface="Wingdings" panose="05000000000000000000" pitchFamily="2" charset="2"/>
              <a:buChar char="Ø"/>
            </a:pPr>
            <a:r>
              <a:rPr lang="en-US" dirty="0">
                <a:solidFill>
                  <a:schemeClr val="tx1"/>
                </a:solidFill>
              </a:rPr>
              <a:t>The data elements are not arranged in sequential structure.</a:t>
            </a:r>
          </a:p>
          <a:p>
            <a:pPr algn="just">
              <a:buFont typeface="Wingdings" panose="05000000000000000000" pitchFamily="2" charset="2"/>
              <a:buChar char="Ø"/>
            </a:pPr>
            <a:r>
              <a:rPr lang="en-US" dirty="0">
                <a:solidFill>
                  <a:schemeClr val="tx1"/>
                </a:solidFill>
              </a:rPr>
              <a:t>Types of Non-Linear Data Structures are given below:</a:t>
            </a:r>
          </a:p>
          <a:p>
            <a:pPr marL="457200" indent="-457200" algn="just">
              <a:buAutoNum type="arabicPeriod"/>
            </a:pPr>
            <a:r>
              <a:rPr lang="en-US" b="1" u="sng" dirty="0">
                <a:solidFill>
                  <a:schemeClr val="tx1"/>
                </a:solidFill>
              </a:rPr>
              <a:t>Trees:</a:t>
            </a:r>
            <a:r>
              <a:rPr lang="en-US" u="sng" dirty="0">
                <a:solidFill>
                  <a:schemeClr val="tx1"/>
                </a:solidFill>
              </a:rPr>
              <a:t> </a:t>
            </a:r>
          </a:p>
          <a:p>
            <a:pPr marL="534988" indent="-169863" algn="just">
              <a:buFont typeface="Wingdings" panose="05000000000000000000" pitchFamily="2" charset="2"/>
              <a:buChar char="§"/>
            </a:pPr>
            <a:r>
              <a:rPr lang="en-US" dirty="0">
                <a:solidFill>
                  <a:schemeClr val="tx1"/>
                </a:solidFill>
              </a:rPr>
              <a:t>Trees are multilevel data structures with a hierarchical relationship among its elements known as nodes.</a:t>
            </a:r>
          </a:p>
          <a:p>
            <a:pPr marL="534988" indent="-169863" algn="just">
              <a:buFont typeface="Wingdings" panose="05000000000000000000" pitchFamily="2" charset="2"/>
              <a:buChar char="§"/>
            </a:pPr>
            <a:r>
              <a:rPr lang="en-US" dirty="0">
                <a:solidFill>
                  <a:schemeClr val="tx1"/>
                </a:solidFill>
              </a:rPr>
              <a:t> The bottommost nodes in the hierarchy are called </a:t>
            </a:r>
            <a:r>
              <a:rPr lang="en-US" b="1" dirty="0">
                <a:solidFill>
                  <a:schemeClr val="tx1"/>
                </a:solidFill>
              </a:rPr>
              <a:t>leaf node</a:t>
            </a:r>
            <a:r>
              <a:rPr lang="en-US" dirty="0">
                <a:solidFill>
                  <a:schemeClr val="tx1"/>
                </a:solidFill>
              </a:rPr>
              <a:t> while the topmost node is called </a:t>
            </a:r>
            <a:r>
              <a:rPr lang="en-US" b="1" dirty="0">
                <a:solidFill>
                  <a:schemeClr val="tx1"/>
                </a:solidFill>
              </a:rPr>
              <a:t>root node</a:t>
            </a:r>
            <a:r>
              <a:rPr lang="en-US" dirty="0">
                <a:solidFill>
                  <a:schemeClr val="tx1"/>
                </a:solidFill>
              </a:rPr>
              <a:t>. </a:t>
            </a:r>
          </a:p>
          <a:p>
            <a:pPr marL="534988" indent="-169863" algn="just">
              <a:buFont typeface="Wingdings" panose="05000000000000000000" pitchFamily="2" charset="2"/>
              <a:buChar char="§"/>
            </a:pPr>
            <a:r>
              <a:rPr lang="en-US" dirty="0">
                <a:solidFill>
                  <a:schemeClr val="tx1"/>
                </a:solidFill>
              </a:rPr>
              <a:t>Each node contains pointers to point adjacent nodes.</a:t>
            </a:r>
          </a:p>
          <a:p>
            <a:pPr marL="534988" indent="-169863" algn="just">
              <a:buFont typeface="Wingdings" panose="05000000000000000000" pitchFamily="2" charset="2"/>
              <a:buChar char="§"/>
            </a:pPr>
            <a:r>
              <a:rPr lang="en-US" dirty="0">
                <a:solidFill>
                  <a:schemeClr val="tx1"/>
                </a:solidFill>
              </a:rPr>
              <a:t>Tree data structure is based on the parent-child relationship among the nodes. </a:t>
            </a:r>
          </a:p>
          <a:p>
            <a:pPr marL="534988" indent="-169863" algn="just">
              <a:buFont typeface="Wingdings" panose="05000000000000000000" pitchFamily="2" charset="2"/>
              <a:buChar char="§"/>
            </a:pPr>
            <a:r>
              <a:rPr lang="en-US" dirty="0">
                <a:solidFill>
                  <a:schemeClr val="tx1"/>
                </a:solidFill>
              </a:rPr>
              <a:t>Each node in the tree can have more than one children except the leaf nodes whereas each node can have </a:t>
            </a:r>
            <a:r>
              <a:rPr lang="en-US" dirty="0" err="1">
                <a:solidFill>
                  <a:schemeClr val="tx1"/>
                </a:solidFill>
              </a:rPr>
              <a:t>atmost</a:t>
            </a:r>
            <a:r>
              <a:rPr lang="en-US" dirty="0">
                <a:solidFill>
                  <a:schemeClr val="tx1"/>
                </a:solidFill>
              </a:rPr>
              <a:t> one parent except the root node. </a:t>
            </a:r>
          </a:p>
          <a:p>
            <a:pPr marL="534988" indent="-169863" algn="just">
              <a:buFont typeface="Wingdings" panose="05000000000000000000" pitchFamily="2" charset="2"/>
              <a:buChar char="§"/>
            </a:pPr>
            <a:r>
              <a:rPr lang="en-US" dirty="0">
                <a:solidFill>
                  <a:schemeClr val="tx1"/>
                </a:solidFill>
              </a:rPr>
              <a:t>Trees can be </a:t>
            </a:r>
            <a:r>
              <a:rPr lang="en-US" dirty="0" err="1">
                <a:solidFill>
                  <a:schemeClr val="tx1"/>
                </a:solidFill>
              </a:rPr>
              <a:t>classfied</a:t>
            </a:r>
            <a:r>
              <a:rPr lang="en-US" dirty="0">
                <a:solidFill>
                  <a:schemeClr val="tx1"/>
                </a:solidFill>
              </a:rPr>
              <a:t> into many categories.</a:t>
            </a:r>
          </a:p>
          <a:p>
            <a:pPr>
              <a:buFont typeface="Wingdings" panose="05000000000000000000" pitchFamily="2" charset="2"/>
              <a:buChar char="Ø"/>
            </a:pPr>
            <a:endParaRPr lang="en-US" dirty="0">
              <a:solidFill>
                <a:schemeClr val="tx1"/>
              </a:solidFill>
            </a:endParaRPr>
          </a:p>
          <a:p>
            <a:endParaRPr lang="en-IN" dirty="0"/>
          </a:p>
        </p:txBody>
      </p:sp>
    </p:spTree>
    <p:extLst>
      <p:ext uri="{BB962C8B-B14F-4D97-AF65-F5344CB8AC3E}">
        <p14:creationId xmlns:p14="http://schemas.microsoft.com/office/powerpoint/2010/main" val="48113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7B687-EA2D-6791-5A04-2299F0CEE05B}"/>
              </a:ext>
            </a:extLst>
          </p:cNvPr>
          <p:cNvSpPr>
            <a:spLocks noGrp="1"/>
          </p:cNvSpPr>
          <p:nvPr>
            <p:ph idx="1"/>
          </p:nvPr>
        </p:nvSpPr>
        <p:spPr>
          <a:xfrm>
            <a:off x="520506" y="618978"/>
            <a:ext cx="10909876" cy="5158887"/>
          </a:xfrm>
        </p:spPr>
        <p:txBody>
          <a:bodyPr/>
          <a:lstStyle/>
          <a:p>
            <a:r>
              <a:rPr lang="en-US" dirty="0"/>
              <a:t>2. </a:t>
            </a:r>
            <a:r>
              <a:rPr lang="en-US" b="1" u="sng" dirty="0">
                <a:solidFill>
                  <a:schemeClr val="tx1"/>
                </a:solidFill>
              </a:rPr>
              <a:t>Graphs: </a:t>
            </a:r>
          </a:p>
          <a:p>
            <a:pPr marL="984250" indent="-182563">
              <a:buFont typeface="Wingdings" panose="05000000000000000000" pitchFamily="2" charset="2"/>
              <a:buChar char="§"/>
            </a:pPr>
            <a:r>
              <a:rPr lang="en-US" dirty="0">
                <a:solidFill>
                  <a:schemeClr val="tx1"/>
                </a:solidFill>
              </a:rPr>
              <a:t> Graphs can be defined as the pictorial representation of the set of elements (represented by vertices) connected by the links known as edges. </a:t>
            </a:r>
          </a:p>
          <a:p>
            <a:pPr marL="984250" indent="-182563">
              <a:buFont typeface="Wingdings" panose="05000000000000000000" pitchFamily="2" charset="2"/>
              <a:buChar char="§"/>
            </a:pPr>
            <a:r>
              <a:rPr lang="en-US" dirty="0">
                <a:solidFill>
                  <a:schemeClr val="tx1"/>
                </a:solidFill>
              </a:rPr>
              <a:t>A graph is different from tree in the sense that a graph can have cycle while the tree can not have the one.</a:t>
            </a:r>
          </a:p>
          <a:p>
            <a:endParaRPr lang="en-IN" u="sng" dirty="0"/>
          </a:p>
        </p:txBody>
      </p:sp>
    </p:spTree>
    <p:extLst>
      <p:ext uri="{BB962C8B-B14F-4D97-AF65-F5344CB8AC3E}">
        <p14:creationId xmlns:p14="http://schemas.microsoft.com/office/powerpoint/2010/main" val="171055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7699994-F930-4BD1-804C-3E97736C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05E3040-CB0E-4155-9346-CDC038759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658BB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ject 3">
            <a:extLst>
              <a:ext uri="{FF2B5EF4-FFF2-40B4-BE49-F238E27FC236}">
                <a16:creationId xmlns:a16="http://schemas.microsoft.com/office/drawing/2014/main" id="{674521AF-D23A-D5CF-E51D-F1A9B08F25E7}"/>
              </a:ext>
            </a:extLst>
          </p:cNvPr>
          <p:cNvPicPr>
            <a:picLocks noGrp="1"/>
          </p:cNvPicPr>
          <p:nvPr>
            <p:ph idx="1"/>
          </p:nvPr>
        </p:nvPicPr>
        <p:blipFill rotWithShape="1">
          <a:blip r:embed="rId2" cstate="print"/>
          <a:srcRect t="3440" r="-2" b="-2"/>
          <a:stretch/>
        </p:blipFill>
        <p:spPr>
          <a:xfrm>
            <a:off x="310556" y="480059"/>
            <a:ext cx="11404432" cy="6196511"/>
          </a:xfrm>
          <a:prstGeom prst="rect">
            <a:avLst/>
          </a:prstGeom>
        </p:spPr>
      </p:pic>
    </p:spTree>
    <p:extLst>
      <p:ext uri="{BB962C8B-B14F-4D97-AF65-F5344CB8AC3E}">
        <p14:creationId xmlns:p14="http://schemas.microsoft.com/office/powerpoint/2010/main" val="31438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6B68-0714-BAB0-7A65-8D3AE672EFC6}"/>
              </a:ext>
            </a:extLst>
          </p:cNvPr>
          <p:cNvSpPr>
            <a:spLocks noGrp="1"/>
          </p:cNvSpPr>
          <p:nvPr>
            <p:ph type="title"/>
          </p:nvPr>
        </p:nvSpPr>
        <p:spPr>
          <a:xfrm>
            <a:off x="657224" y="-246057"/>
            <a:ext cx="10772775" cy="1658198"/>
          </a:xfrm>
        </p:spPr>
        <p:txBody>
          <a:bodyPr/>
          <a:lstStyle/>
          <a:p>
            <a:r>
              <a:rPr lang="en-US" dirty="0"/>
              <a:t>Operations on Data Structure:</a:t>
            </a:r>
            <a:endParaRPr lang="en-IN" dirty="0"/>
          </a:p>
        </p:txBody>
      </p:sp>
      <p:sp>
        <p:nvSpPr>
          <p:cNvPr id="3" name="Content Placeholder 2">
            <a:extLst>
              <a:ext uri="{FF2B5EF4-FFF2-40B4-BE49-F238E27FC236}">
                <a16:creationId xmlns:a16="http://schemas.microsoft.com/office/drawing/2014/main" id="{E51B5239-059A-1479-CB94-36B0DE86BDC1}"/>
              </a:ext>
            </a:extLst>
          </p:cNvPr>
          <p:cNvSpPr>
            <a:spLocks noGrp="1"/>
          </p:cNvSpPr>
          <p:nvPr>
            <p:ph idx="1"/>
          </p:nvPr>
        </p:nvSpPr>
        <p:spPr>
          <a:xfrm>
            <a:off x="657224" y="1153552"/>
            <a:ext cx="10877552" cy="4895556"/>
          </a:xfrm>
        </p:spPr>
        <p:txBody>
          <a:bodyPr/>
          <a:lstStyle/>
          <a:p>
            <a:pPr marL="137160" indent="0" algn="just">
              <a:lnSpc>
                <a:spcPct val="100000"/>
              </a:lnSpc>
              <a:buNone/>
            </a:pPr>
            <a:r>
              <a:rPr lang="en-US" dirty="0">
                <a:solidFill>
                  <a:schemeClr val="tx1"/>
                </a:solidFill>
              </a:rPr>
              <a:t>1) </a:t>
            </a:r>
            <a:r>
              <a:rPr lang="en-US" b="1" dirty="0">
                <a:solidFill>
                  <a:schemeClr val="tx1"/>
                </a:solidFill>
              </a:rPr>
              <a:t>Traversing:</a:t>
            </a:r>
            <a:r>
              <a:rPr lang="en-US" dirty="0">
                <a:solidFill>
                  <a:schemeClr val="tx1"/>
                </a:solidFill>
              </a:rPr>
              <a:t> Every data structure contains the set of data elements. Traversing the data structure means visiting each element of the data structure in order to perform some specific operation like searching or sorting.</a:t>
            </a:r>
          </a:p>
          <a:p>
            <a:pPr algn="just">
              <a:lnSpc>
                <a:spcPct val="100000"/>
              </a:lnSpc>
            </a:pPr>
            <a:r>
              <a:rPr lang="en-US" b="1" dirty="0">
                <a:solidFill>
                  <a:schemeClr val="tx1"/>
                </a:solidFill>
              </a:rPr>
              <a:t>Example:</a:t>
            </a:r>
            <a:r>
              <a:rPr lang="en-US" dirty="0">
                <a:solidFill>
                  <a:schemeClr val="tx1"/>
                </a:solidFill>
              </a:rPr>
              <a:t> If we need to calculate the average of the marks obtained by a student in 6 different subject, we need to traverse the complete array of marks and calculate the total sum, then we will divide that sum by the number of subjects i.e. 6, in order to find the average.</a:t>
            </a:r>
          </a:p>
          <a:p>
            <a:pPr marL="137160" indent="0" algn="just">
              <a:lnSpc>
                <a:spcPct val="100000"/>
              </a:lnSpc>
              <a:buNone/>
            </a:pPr>
            <a:r>
              <a:rPr lang="en-US" dirty="0">
                <a:solidFill>
                  <a:schemeClr val="tx1"/>
                </a:solidFill>
              </a:rPr>
              <a:t>2) </a:t>
            </a:r>
            <a:r>
              <a:rPr lang="en-US" b="1" dirty="0">
                <a:solidFill>
                  <a:schemeClr val="tx1"/>
                </a:solidFill>
              </a:rPr>
              <a:t>Insertion:</a:t>
            </a:r>
            <a:r>
              <a:rPr lang="en-US" dirty="0">
                <a:solidFill>
                  <a:schemeClr val="tx1"/>
                </a:solidFill>
              </a:rPr>
              <a:t> Insertion can be defined as the process of adding the elements to the data structure at any location.</a:t>
            </a:r>
          </a:p>
          <a:p>
            <a:pPr algn="just">
              <a:lnSpc>
                <a:spcPct val="100000"/>
              </a:lnSpc>
            </a:pPr>
            <a:r>
              <a:rPr lang="en-US" dirty="0">
                <a:solidFill>
                  <a:schemeClr val="tx1"/>
                </a:solidFill>
              </a:rPr>
              <a:t>If the size of data structure is </a:t>
            </a:r>
            <a:r>
              <a:rPr lang="en-US" b="1" dirty="0">
                <a:solidFill>
                  <a:schemeClr val="tx1"/>
                </a:solidFill>
              </a:rPr>
              <a:t>n</a:t>
            </a:r>
            <a:r>
              <a:rPr lang="en-US" dirty="0">
                <a:solidFill>
                  <a:schemeClr val="tx1"/>
                </a:solidFill>
              </a:rPr>
              <a:t> then we can only insert </a:t>
            </a:r>
            <a:r>
              <a:rPr lang="en-US" b="1" dirty="0">
                <a:solidFill>
                  <a:schemeClr val="tx1"/>
                </a:solidFill>
              </a:rPr>
              <a:t>n-1</a:t>
            </a:r>
            <a:r>
              <a:rPr lang="en-US" dirty="0">
                <a:solidFill>
                  <a:schemeClr val="tx1"/>
                </a:solidFill>
              </a:rPr>
              <a:t> data elements into it.</a:t>
            </a:r>
          </a:p>
          <a:p>
            <a:pPr algn="just">
              <a:lnSpc>
                <a:spcPct val="100000"/>
              </a:lnSpc>
            </a:pPr>
            <a:endParaRPr lang="en-US" dirty="0">
              <a:solidFill>
                <a:schemeClr val="tx1"/>
              </a:solidFill>
            </a:endParaRPr>
          </a:p>
          <a:p>
            <a:endParaRPr lang="en-IN" dirty="0"/>
          </a:p>
        </p:txBody>
      </p:sp>
    </p:spTree>
    <p:extLst>
      <p:ext uri="{BB962C8B-B14F-4D97-AF65-F5344CB8AC3E}">
        <p14:creationId xmlns:p14="http://schemas.microsoft.com/office/powerpoint/2010/main" val="293579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B6E41-3488-5094-8566-FAE41312BD43}"/>
              </a:ext>
            </a:extLst>
          </p:cNvPr>
          <p:cNvSpPr>
            <a:spLocks noGrp="1"/>
          </p:cNvSpPr>
          <p:nvPr>
            <p:ph idx="1"/>
          </p:nvPr>
        </p:nvSpPr>
        <p:spPr>
          <a:xfrm>
            <a:off x="450165" y="379828"/>
            <a:ext cx="11310425" cy="6133514"/>
          </a:xfrm>
        </p:spPr>
        <p:txBody>
          <a:bodyPr>
            <a:normAutofit/>
          </a:bodyPr>
          <a:lstStyle/>
          <a:p>
            <a:pPr marL="137160" indent="0" algn="just">
              <a:lnSpc>
                <a:spcPct val="120000"/>
              </a:lnSpc>
              <a:buNone/>
            </a:pPr>
            <a:r>
              <a:rPr lang="en-US" dirty="0">
                <a:solidFill>
                  <a:schemeClr val="tx1"/>
                </a:solidFill>
              </a:rPr>
              <a:t>3) </a:t>
            </a:r>
            <a:r>
              <a:rPr lang="en-US" b="1" dirty="0" err="1">
                <a:solidFill>
                  <a:schemeClr val="tx1"/>
                </a:solidFill>
              </a:rPr>
              <a:t>Deletion:</a:t>
            </a:r>
            <a:r>
              <a:rPr lang="en-US" dirty="0" err="1">
                <a:solidFill>
                  <a:schemeClr val="tx1"/>
                </a:solidFill>
              </a:rPr>
              <a:t>The</a:t>
            </a:r>
            <a:r>
              <a:rPr lang="en-US" dirty="0">
                <a:solidFill>
                  <a:schemeClr val="tx1"/>
                </a:solidFill>
              </a:rPr>
              <a:t> process of removing an element from the data structure is called Deletion. We can delete an element from the data structure at any random location.</a:t>
            </a:r>
          </a:p>
          <a:p>
            <a:pPr marL="137160" indent="0" algn="just">
              <a:lnSpc>
                <a:spcPct val="120000"/>
              </a:lnSpc>
              <a:buNone/>
            </a:pPr>
            <a:r>
              <a:rPr lang="en-US" dirty="0">
                <a:solidFill>
                  <a:schemeClr val="tx1"/>
                </a:solidFill>
              </a:rPr>
              <a:t>If we try to delete an element from an empty data structure then </a:t>
            </a:r>
            <a:r>
              <a:rPr lang="en-US" b="1" dirty="0">
                <a:solidFill>
                  <a:schemeClr val="tx1"/>
                </a:solidFill>
              </a:rPr>
              <a:t>underflow</a:t>
            </a:r>
            <a:r>
              <a:rPr lang="en-US" dirty="0">
                <a:solidFill>
                  <a:schemeClr val="tx1"/>
                </a:solidFill>
              </a:rPr>
              <a:t> occurs.</a:t>
            </a:r>
          </a:p>
          <a:p>
            <a:pPr marL="137160" indent="0" algn="just">
              <a:lnSpc>
                <a:spcPct val="120000"/>
              </a:lnSpc>
              <a:buNone/>
            </a:pPr>
            <a:r>
              <a:rPr lang="en-US" dirty="0">
                <a:solidFill>
                  <a:schemeClr val="tx1"/>
                </a:solidFill>
              </a:rPr>
              <a:t>4) </a:t>
            </a:r>
            <a:r>
              <a:rPr lang="en-US" b="1" dirty="0">
                <a:solidFill>
                  <a:schemeClr val="tx1"/>
                </a:solidFill>
              </a:rPr>
              <a:t>Searching:</a:t>
            </a:r>
            <a:r>
              <a:rPr lang="en-US" dirty="0">
                <a:solidFill>
                  <a:schemeClr val="tx1"/>
                </a:solidFill>
              </a:rPr>
              <a:t> The process of finding the location of an element within the data structure is called Searching. There are two algorithms to perform searching, Linear Search and Binary Search. </a:t>
            </a:r>
          </a:p>
          <a:p>
            <a:pPr marL="137160" indent="0" algn="just">
              <a:lnSpc>
                <a:spcPct val="120000"/>
              </a:lnSpc>
              <a:buNone/>
            </a:pPr>
            <a:r>
              <a:rPr lang="en-US" dirty="0">
                <a:solidFill>
                  <a:schemeClr val="tx1"/>
                </a:solidFill>
              </a:rPr>
              <a:t>5) </a:t>
            </a:r>
            <a:r>
              <a:rPr lang="en-US" b="1" dirty="0">
                <a:solidFill>
                  <a:schemeClr val="tx1"/>
                </a:solidFill>
              </a:rPr>
              <a:t>Sorting:</a:t>
            </a:r>
            <a:r>
              <a:rPr lang="en-US" dirty="0">
                <a:solidFill>
                  <a:schemeClr val="tx1"/>
                </a:solidFill>
              </a:rPr>
              <a:t> The process of arranging the data structure in a specific order is known as Sorting. There are many algorithms that can be used to perform sorting, for example, insertion sort, selection sort, bubble sort, etc.</a:t>
            </a:r>
          </a:p>
          <a:p>
            <a:pPr marL="137160" indent="0" algn="just">
              <a:lnSpc>
                <a:spcPct val="120000"/>
              </a:lnSpc>
              <a:buNone/>
            </a:pPr>
            <a:r>
              <a:rPr lang="en-US" dirty="0">
                <a:solidFill>
                  <a:schemeClr val="tx1"/>
                </a:solidFill>
              </a:rPr>
              <a:t>6) </a:t>
            </a:r>
            <a:r>
              <a:rPr lang="en-US" b="1" dirty="0">
                <a:solidFill>
                  <a:schemeClr val="tx1"/>
                </a:solidFill>
              </a:rPr>
              <a:t>Merging:</a:t>
            </a:r>
            <a:r>
              <a:rPr lang="en-US" dirty="0">
                <a:solidFill>
                  <a:schemeClr val="tx1"/>
                </a:solidFill>
              </a:rPr>
              <a:t> When two lists List A and List B of size M and N respectively, of similar type of elements, clubbed or joined to produce the third list, List C of size (M+N), then this process is called merging</a:t>
            </a:r>
          </a:p>
          <a:p>
            <a:endParaRPr lang="en-IN" dirty="0"/>
          </a:p>
        </p:txBody>
      </p:sp>
    </p:spTree>
    <p:extLst>
      <p:ext uri="{BB962C8B-B14F-4D97-AF65-F5344CB8AC3E}">
        <p14:creationId xmlns:p14="http://schemas.microsoft.com/office/powerpoint/2010/main" val="253589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441C-DF1D-CFA6-A5AD-6FC3849A422A}"/>
              </a:ext>
            </a:extLst>
          </p:cNvPr>
          <p:cNvSpPr>
            <a:spLocks noGrp="1"/>
          </p:cNvSpPr>
          <p:nvPr>
            <p:ph type="title"/>
          </p:nvPr>
        </p:nvSpPr>
        <p:spPr>
          <a:xfrm>
            <a:off x="657606" y="-211017"/>
            <a:ext cx="10772775" cy="1658198"/>
          </a:xfrm>
        </p:spPr>
        <p:txBody>
          <a:bodyPr/>
          <a:lstStyle/>
          <a:p>
            <a:r>
              <a:rPr lang="en-US" dirty="0"/>
              <a:t>Advantages of Data Structure</a:t>
            </a:r>
            <a:endParaRPr lang="en-IN" dirty="0"/>
          </a:p>
        </p:txBody>
      </p:sp>
      <p:sp>
        <p:nvSpPr>
          <p:cNvPr id="3" name="Content Placeholder 2">
            <a:extLst>
              <a:ext uri="{FF2B5EF4-FFF2-40B4-BE49-F238E27FC236}">
                <a16:creationId xmlns:a16="http://schemas.microsoft.com/office/drawing/2014/main" id="{C2095724-602F-75D5-0F20-EBD1EE4A194C}"/>
              </a:ext>
            </a:extLst>
          </p:cNvPr>
          <p:cNvSpPr>
            <a:spLocks noGrp="1"/>
          </p:cNvSpPr>
          <p:nvPr>
            <p:ph idx="1"/>
          </p:nvPr>
        </p:nvSpPr>
        <p:spPr>
          <a:xfrm>
            <a:off x="657606" y="1322363"/>
            <a:ext cx="10876788" cy="4839285"/>
          </a:xfrm>
        </p:spPr>
        <p:txBody>
          <a:bodyPr/>
          <a:lstStyle/>
          <a:p>
            <a:pPr algn="just"/>
            <a:r>
              <a:rPr lang="en-US" b="1" dirty="0">
                <a:solidFill>
                  <a:schemeClr val="tx1"/>
                </a:solidFill>
              </a:rPr>
              <a:t>The following are the advantages of a data structure:</a:t>
            </a:r>
            <a:endParaRPr lang="en-US" dirty="0">
              <a:solidFill>
                <a:schemeClr val="tx1"/>
              </a:solidFill>
            </a:endParaRPr>
          </a:p>
          <a:p>
            <a:pPr algn="just"/>
            <a:r>
              <a:rPr lang="en-US" b="1" dirty="0">
                <a:solidFill>
                  <a:schemeClr val="tx1"/>
                </a:solidFill>
              </a:rPr>
              <a:t>1. Efficiency:</a:t>
            </a:r>
            <a:r>
              <a:rPr lang="en-US" dirty="0">
                <a:solidFill>
                  <a:schemeClr val="tx1"/>
                </a:solidFill>
              </a:rPr>
              <a:t> If the choice of a data structure for implementing a particular ADT is proper, it makes the program very efficient in terms of time and space.</a:t>
            </a:r>
          </a:p>
          <a:p>
            <a:pPr algn="just"/>
            <a:endParaRPr lang="en-US" dirty="0">
              <a:solidFill>
                <a:schemeClr val="tx1"/>
              </a:solidFill>
            </a:endParaRPr>
          </a:p>
          <a:p>
            <a:pPr algn="just"/>
            <a:r>
              <a:rPr lang="en-US" b="1" dirty="0">
                <a:solidFill>
                  <a:schemeClr val="tx1"/>
                </a:solidFill>
              </a:rPr>
              <a:t>2. Reusability:</a:t>
            </a:r>
            <a:r>
              <a:rPr lang="en-US" dirty="0">
                <a:solidFill>
                  <a:schemeClr val="tx1"/>
                </a:solidFill>
              </a:rPr>
              <a:t> The data structure provides reusability means that multiple client programs can use the data structure.</a:t>
            </a:r>
          </a:p>
          <a:p>
            <a:pPr algn="just"/>
            <a:endParaRPr lang="en-US" dirty="0">
              <a:solidFill>
                <a:schemeClr val="tx1"/>
              </a:solidFill>
            </a:endParaRPr>
          </a:p>
          <a:p>
            <a:pPr algn="just"/>
            <a:r>
              <a:rPr lang="en-US" b="1" dirty="0">
                <a:solidFill>
                  <a:schemeClr val="tx1"/>
                </a:solidFill>
              </a:rPr>
              <a:t>3. Abstraction:</a:t>
            </a:r>
            <a:r>
              <a:rPr lang="en-US" dirty="0">
                <a:solidFill>
                  <a:schemeClr val="tx1"/>
                </a:solidFill>
              </a:rPr>
              <a:t> The data structure specified by an ADT also provides the level of abstraction. The client cannot see the internal working of the data structure, so it does not have to worry about the implementation part. The client can only see the interface.</a:t>
            </a:r>
          </a:p>
          <a:p>
            <a:endParaRPr lang="en-IN" dirty="0"/>
          </a:p>
        </p:txBody>
      </p:sp>
    </p:spTree>
    <p:extLst>
      <p:ext uri="{BB962C8B-B14F-4D97-AF65-F5344CB8AC3E}">
        <p14:creationId xmlns:p14="http://schemas.microsoft.com/office/powerpoint/2010/main" val="125108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1A83-9FA9-7FFB-417C-84DC4BFD295A}"/>
              </a:ext>
            </a:extLst>
          </p:cNvPr>
          <p:cNvSpPr>
            <a:spLocks noGrp="1"/>
          </p:cNvSpPr>
          <p:nvPr>
            <p:ph type="title"/>
          </p:nvPr>
        </p:nvSpPr>
        <p:spPr/>
        <p:txBody>
          <a:bodyPr/>
          <a:lstStyle/>
          <a:p>
            <a:r>
              <a:rPr lang="en-US" dirty="0"/>
              <a:t>Application of Data Structure</a:t>
            </a:r>
            <a:endParaRPr lang="en-IN" dirty="0"/>
          </a:p>
        </p:txBody>
      </p:sp>
      <p:sp>
        <p:nvSpPr>
          <p:cNvPr id="3" name="Content Placeholder 2">
            <a:extLst>
              <a:ext uri="{FF2B5EF4-FFF2-40B4-BE49-F238E27FC236}">
                <a16:creationId xmlns:a16="http://schemas.microsoft.com/office/drawing/2014/main" id="{D6471E45-6D93-1545-1755-5AEF057584C8}"/>
              </a:ext>
            </a:extLst>
          </p:cNvPr>
          <p:cNvSpPr>
            <a:spLocks noGrp="1"/>
          </p:cNvSpPr>
          <p:nvPr>
            <p:ph idx="1"/>
          </p:nvPr>
        </p:nvSpPr>
        <p:spPr/>
        <p:txBody>
          <a:bodyPr>
            <a:normAutofit fontScale="92500" lnSpcReduction="10000"/>
          </a:bodyPr>
          <a:lstStyle/>
          <a:p>
            <a:pPr marL="241300" indent="-229235">
              <a:lnSpc>
                <a:spcPct val="100000"/>
              </a:lnSpc>
              <a:spcBef>
                <a:spcPts val="484"/>
              </a:spcBef>
              <a:buFont typeface="Arial MT"/>
              <a:buChar char="•"/>
              <a:tabLst>
                <a:tab pos="241935" algn="l"/>
              </a:tabLst>
            </a:pPr>
            <a:r>
              <a:rPr lang="en-IN" sz="2400" dirty="0">
                <a:latin typeface="Times New Roman"/>
                <a:cs typeface="Times New Roman"/>
              </a:rPr>
              <a:t>Compiler</a:t>
            </a:r>
            <a:r>
              <a:rPr lang="en-IN" sz="2400" spc="-50" dirty="0">
                <a:latin typeface="Times New Roman"/>
                <a:cs typeface="Times New Roman"/>
              </a:rPr>
              <a:t> </a:t>
            </a:r>
            <a:r>
              <a:rPr lang="en-IN" sz="2400" dirty="0">
                <a:latin typeface="Times New Roman"/>
                <a:cs typeface="Times New Roman"/>
              </a:rPr>
              <a:t>design</a:t>
            </a:r>
          </a:p>
          <a:p>
            <a:pPr marL="241300" indent="-229235">
              <a:lnSpc>
                <a:spcPct val="100000"/>
              </a:lnSpc>
              <a:spcBef>
                <a:spcPts val="385"/>
              </a:spcBef>
              <a:buFont typeface="Arial MT"/>
              <a:buChar char="•"/>
              <a:tabLst>
                <a:tab pos="241935" algn="l"/>
              </a:tabLst>
            </a:pPr>
            <a:r>
              <a:rPr lang="en-IN" sz="2400" spc="-5" dirty="0">
                <a:latin typeface="Times New Roman"/>
                <a:cs typeface="Times New Roman"/>
              </a:rPr>
              <a:t>Operating</a:t>
            </a:r>
            <a:r>
              <a:rPr lang="en-IN" sz="2400" spc="-40" dirty="0">
                <a:latin typeface="Times New Roman"/>
                <a:cs typeface="Times New Roman"/>
              </a:rPr>
              <a:t> </a:t>
            </a:r>
            <a:r>
              <a:rPr lang="en-IN" sz="2400" dirty="0">
                <a:latin typeface="Times New Roman"/>
                <a:cs typeface="Times New Roman"/>
              </a:rPr>
              <a:t>system</a:t>
            </a:r>
          </a:p>
          <a:p>
            <a:pPr marL="241300" indent="-229235">
              <a:lnSpc>
                <a:spcPct val="100000"/>
              </a:lnSpc>
              <a:spcBef>
                <a:spcPts val="375"/>
              </a:spcBef>
              <a:buFont typeface="Arial MT"/>
              <a:buChar char="•"/>
              <a:tabLst>
                <a:tab pos="241935" algn="l"/>
              </a:tabLst>
            </a:pPr>
            <a:r>
              <a:rPr lang="en-IN" sz="2400" dirty="0">
                <a:latin typeface="Times New Roman"/>
                <a:cs typeface="Times New Roman"/>
              </a:rPr>
              <a:t>Data</a:t>
            </a:r>
            <a:r>
              <a:rPr lang="en-IN" sz="2400" spc="-65" dirty="0">
                <a:latin typeface="Times New Roman"/>
                <a:cs typeface="Times New Roman"/>
              </a:rPr>
              <a:t> </a:t>
            </a:r>
            <a:r>
              <a:rPr lang="en-IN" sz="2400" dirty="0">
                <a:latin typeface="Times New Roman"/>
                <a:cs typeface="Times New Roman"/>
              </a:rPr>
              <a:t>analytics</a:t>
            </a:r>
          </a:p>
          <a:p>
            <a:pPr marL="241300" indent="-229235">
              <a:lnSpc>
                <a:spcPct val="100000"/>
              </a:lnSpc>
              <a:spcBef>
                <a:spcPts val="370"/>
              </a:spcBef>
              <a:buFont typeface="Arial MT"/>
              <a:buChar char="•"/>
              <a:tabLst>
                <a:tab pos="241935" algn="l"/>
              </a:tabLst>
            </a:pPr>
            <a:r>
              <a:rPr lang="en-IN" sz="2400" dirty="0">
                <a:latin typeface="Times New Roman"/>
                <a:cs typeface="Times New Roman"/>
              </a:rPr>
              <a:t>Database</a:t>
            </a:r>
            <a:r>
              <a:rPr lang="en-IN" sz="2400" spc="-50" dirty="0">
                <a:latin typeface="Times New Roman"/>
                <a:cs typeface="Times New Roman"/>
              </a:rPr>
              <a:t> </a:t>
            </a:r>
            <a:r>
              <a:rPr lang="en-IN" sz="2400" dirty="0">
                <a:latin typeface="Times New Roman"/>
                <a:cs typeface="Times New Roman"/>
              </a:rPr>
              <a:t>Management</a:t>
            </a:r>
            <a:r>
              <a:rPr lang="en-IN" sz="2400" spc="-60" dirty="0">
                <a:latin typeface="Times New Roman"/>
                <a:cs typeface="Times New Roman"/>
              </a:rPr>
              <a:t> </a:t>
            </a:r>
            <a:r>
              <a:rPr lang="en-IN" sz="2400" spc="-5" dirty="0">
                <a:latin typeface="Times New Roman"/>
                <a:cs typeface="Times New Roman"/>
              </a:rPr>
              <a:t>Systems</a:t>
            </a:r>
            <a:endParaRPr lang="en-IN" sz="2400" dirty="0">
              <a:latin typeface="Times New Roman"/>
              <a:cs typeface="Times New Roman"/>
            </a:endParaRPr>
          </a:p>
          <a:p>
            <a:pPr marL="241300" indent="-229235">
              <a:lnSpc>
                <a:spcPct val="100000"/>
              </a:lnSpc>
              <a:spcBef>
                <a:spcPts val="390"/>
              </a:spcBef>
              <a:buFont typeface="Arial MT"/>
              <a:buChar char="•"/>
              <a:tabLst>
                <a:tab pos="241935" algn="l"/>
              </a:tabLst>
            </a:pPr>
            <a:r>
              <a:rPr lang="en-IN" sz="2400" spc="-5" dirty="0">
                <a:latin typeface="Times New Roman"/>
                <a:cs typeface="Times New Roman"/>
              </a:rPr>
              <a:t>Numerical</a:t>
            </a:r>
            <a:r>
              <a:rPr lang="en-IN" sz="2400" spc="-20" dirty="0">
                <a:latin typeface="Times New Roman"/>
                <a:cs typeface="Times New Roman"/>
              </a:rPr>
              <a:t> </a:t>
            </a:r>
            <a:r>
              <a:rPr lang="en-IN" sz="2400" spc="-5" dirty="0">
                <a:latin typeface="Times New Roman"/>
                <a:cs typeface="Times New Roman"/>
              </a:rPr>
              <a:t>analysis</a:t>
            </a:r>
            <a:endParaRPr lang="en-IN" sz="2400" dirty="0">
              <a:latin typeface="Times New Roman"/>
              <a:cs typeface="Times New Roman"/>
            </a:endParaRPr>
          </a:p>
          <a:p>
            <a:pPr marL="241300" indent="-229235">
              <a:lnSpc>
                <a:spcPct val="100000"/>
              </a:lnSpc>
              <a:spcBef>
                <a:spcPts val="370"/>
              </a:spcBef>
              <a:buFont typeface="Arial MT"/>
              <a:buChar char="•"/>
              <a:tabLst>
                <a:tab pos="241935" algn="l"/>
              </a:tabLst>
            </a:pPr>
            <a:r>
              <a:rPr lang="en-IN" sz="2400" spc="-5" dirty="0">
                <a:latin typeface="Times New Roman"/>
                <a:cs typeface="Times New Roman"/>
              </a:rPr>
              <a:t>Simulation</a:t>
            </a:r>
            <a:endParaRPr lang="en-IN" sz="2400" dirty="0">
              <a:latin typeface="Times New Roman"/>
              <a:cs typeface="Times New Roman"/>
            </a:endParaRPr>
          </a:p>
          <a:p>
            <a:pPr marL="241300" indent="-229235">
              <a:lnSpc>
                <a:spcPct val="100000"/>
              </a:lnSpc>
              <a:spcBef>
                <a:spcPts val="370"/>
              </a:spcBef>
              <a:buFont typeface="Arial MT"/>
              <a:buChar char="•"/>
              <a:tabLst>
                <a:tab pos="241935" algn="l"/>
              </a:tabLst>
            </a:pPr>
            <a:r>
              <a:rPr lang="en-IN" sz="2400" spc="-5" dirty="0">
                <a:latin typeface="Times New Roman"/>
                <a:cs typeface="Times New Roman"/>
              </a:rPr>
              <a:t>Artificial</a:t>
            </a:r>
            <a:r>
              <a:rPr lang="en-IN" sz="2400" spc="-30" dirty="0">
                <a:latin typeface="Times New Roman"/>
                <a:cs typeface="Times New Roman"/>
              </a:rPr>
              <a:t> </a:t>
            </a:r>
            <a:r>
              <a:rPr lang="en-IN" sz="2400" dirty="0">
                <a:latin typeface="Times New Roman"/>
                <a:cs typeface="Times New Roman"/>
              </a:rPr>
              <a:t>intelligence</a:t>
            </a:r>
          </a:p>
          <a:p>
            <a:pPr marL="241300" indent="-229235">
              <a:lnSpc>
                <a:spcPct val="100000"/>
              </a:lnSpc>
              <a:spcBef>
                <a:spcPts val="385"/>
              </a:spcBef>
              <a:buFont typeface="Arial MT"/>
              <a:buChar char="•"/>
              <a:tabLst>
                <a:tab pos="241935" algn="l"/>
              </a:tabLst>
            </a:pPr>
            <a:r>
              <a:rPr lang="en-IN" sz="2400" dirty="0">
                <a:latin typeface="Times New Roman"/>
                <a:cs typeface="Times New Roman"/>
              </a:rPr>
              <a:t>Graphics</a:t>
            </a:r>
          </a:p>
          <a:p>
            <a:pPr marL="241300" indent="-229235">
              <a:lnSpc>
                <a:spcPct val="100000"/>
              </a:lnSpc>
              <a:spcBef>
                <a:spcPts val="375"/>
              </a:spcBef>
              <a:buFont typeface="Arial MT"/>
              <a:buChar char="•"/>
              <a:tabLst>
                <a:tab pos="241935" algn="l"/>
              </a:tabLst>
            </a:pPr>
            <a:r>
              <a:rPr lang="en-IN" sz="2400" dirty="0">
                <a:latin typeface="Times New Roman"/>
                <a:cs typeface="Times New Roman"/>
              </a:rPr>
              <a:t>Social</a:t>
            </a:r>
            <a:r>
              <a:rPr lang="en-IN" sz="2400" spc="-45" dirty="0">
                <a:latin typeface="Times New Roman"/>
                <a:cs typeface="Times New Roman"/>
              </a:rPr>
              <a:t> </a:t>
            </a:r>
            <a:r>
              <a:rPr lang="en-IN" sz="2400" dirty="0">
                <a:latin typeface="Times New Roman"/>
                <a:cs typeface="Times New Roman"/>
              </a:rPr>
              <a:t>Networking</a:t>
            </a:r>
          </a:p>
          <a:p>
            <a:pPr marL="241300" indent="-229235">
              <a:lnSpc>
                <a:spcPct val="100000"/>
              </a:lnSpc>
              <a:spcBef>
                <a:spcPts val="370"/>
              </a:spcBef>
              <a:buFont typeface="Arial MT"/>
              <a:buChar char="•"/>
              <a:tabLst>
                <a:tab pos="241935" algn="l"/>
              </a:tabLst>
            </a:pPr>
            <a:r>
              <a:rPr lang="en-IN" sz="2400" dirty="0">
                <a:latin typeface="Times New Roman"/>
                <a:cs typeface="Times New Roman"/>
              </a:rPr>
              <a:t>Data</a:t>
            </a:r>
            <a:r>
              <a:rPr lang="en-IN" sz="2400" spc="-65" dirty="0">
                <a:latin typeface="Times New Roman"/>
                <a:cs typeface="Times New Roman"/>
              </a:rPr>
              <a:t> </a:t>
            </a:r>
            <a:r>
              <a:rPr lang="en-IN" sz="2400" dirty="0">
                <a:latin typeface="Times New Roman"/>
                <a:cs typeface="Times New Roman"/>
              </a:rPr>
              <a:t>Science</a:t>
            </a:r>
          </a:p>
          <a:p>
            <a:endParaRPr lang="en-IN" dirty="0"/>
          </a:p>
        </p:txBody>
      </p:sp>
    </p:spTree>
    <p:extLst>
      <p:ext uri="{BB962C8B-B14F-4D97-AF65-F5344CB8AC3E}">
        <p14:creationId xmlns:p14="http://schemas.microsoft.com/office/powerpoint/2010/main" val="338558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261B-CB92-66F8-B160-4D61737BD07B}"/>
              </a:ext>
            </a:extLst>
          </p:cNvPr>
          <p:cNvSpPr>
            <a:spLocks noGrp="1"/>
          </p:cNvSpPr>
          <p:nvPr>
            <p:ph type="title"/>
          </p:nvPr>
        </p:nvSpPr>
        <p:spPr>
          <a:xfrm>
            <a:off x="657224" y="499533"/>
            <a:ext cx="10772775" cy="850965"/>
          </a:xfrm>
        </p:spPr>
        <p:txBody>
          <a:bodyPr>
            <a:normAutofit/>
          </a:bodyPr>
          <a:lstStyle/>
          <a:p>
            <a:r>
              <a:rPr lang="en-US" dirty="0"/>
              <a:t>Introduction to data Structure</a:t>
            </a:r>
            <a:endParaRPr lang="en-IN" dirty="0"/>
          </a:p>
        </p:txBody>
      </p:sp>
      <p:sp>
        <p:nvSpPr>
          <p:cNvPr id="3" name="Content Placeholder 2">
            <a:extLst>
              <a:ext uri="{FF2B5EF4-FFF2-40B4-BE49-F238E27FC236}">
                <a16:creationId xmlns:a16="http://schemas.microsoft.com/office/drawing/2014/main" id="{932AFC0C-9154-B284-4C8B-514E9D403004}"/>
              </a:ext>
            </a:extLst>
          </p:cNvPr>
          <p:cNvSpPr>
            <a:spLocks noGrp="1"/>
          </p:cNvSpPr>
          <p:nvPr>
            <p:ph idx="1"/>
          </p:nvPr>
        </p:nvSpPr>
        <p:spPr>
          <a:xfrm>
            <a:off x="657224" y="1519311"/>
            <a:ext cx="11145570" cy="5064369"/>
          </a:xfrm>
        </p:spPr>
        <p:txBody>
          <a:bodyPr>
            <a:normAutofit/>
          </a:bodyPr>
          <a:lstStyle/>
          <a:p>
            <a:pPr marL="337185" marR="63500" indent="-325120">
              <a:lnSpc>
                <a:spcPts val="2810"/>
              </a:lnSpc>
              <a:spcBef>
                <a:spcPts val="455"/>
              </a:spcBef>
              <a:buSzPct val="44230"/>
              <a:buFont typeface="Wingdings"/>
              <a:buChar char=""/>
              <a:tabLst>
                <a:tab pos="337185" algn="l"/>
                <a:tab pos="337820" algn="l"/>
              </a:tabLst>
            </a:pPr>
            <a:r>
              <a:rPr lang="en-US" sz="2400" dirty="0">
                <a:latin typeface="Times New Roman"/>
                <a:cs typeface="Times New Roman"/>
              </a:rPr>
              <a:t>In</a:t>
            </a:r>
            <a:r>
              <a:rPr lang="en-US" sz="2400" spc="-20" dirty="0">
                <a:latin typeface="Times New Roman"/>
                <a:cs typeface="Times New Roman"/>
              </a:rPr>
              <a:t> </a:t>
            </a:r>
            <a:r>
              <a:rPr lang="en-US" sz="2400" dirty="0">
                <a:latin typeface="Times New Roman"/>
                <a:cs typeface="Times New Roman"/>
              </a:rPr>
              <a:t>computer</a:t>
            </a:r>
            <a:r>
              <a:rPr lang="en-US" sz="2400" spc="-35" dirty="0">
                <a:latin typeface="Times New Roman"/>
                <a:cs typeface="Times New Roman"/>
              </a:rPr>
              <a:t> </a:t>
            </a:r>
            <a:r>
              <a:rPr lang="en-US" sz="2400" spc="-5" dirty="0">
                <a:latin typeface="Times New Roman"/>
                <a:cs typeface="Times New Roman"/>
              </a:rPr>
              <a:t>science,</a:t>
            </a:r>
            <a:r>
              <a:rPr lang="en-US" sz="2400" spc="-20" dirty="0">
                <a:latin typeface="Times New Roman"/>
                <a:cs typeface="Times New Roman"/>
              </a:rPr>
              <a:t> </a:t>
            </a:r>
            <a:r>
              <a:rPr lang="en-US" sz="2400" dirty="0">
                <a:latin typeface="Times New Roman"/>
                <a:cs typeface="Times New Roman"/>
              </a:rPr>
              <a:t>a </a:t>
            </a:r>
            <a:r>
              <a:rPr lang="en-US" sz="2400" spc="-5" dirty="0">
                <a:latin typeface="Times New Roman"/>
                <a:cs typeface="Times New Roman"/>
              </a:rPr>
              <a:t>data</a:t>
            </a:r>
            <a:r>
              <a:rPr lang="en-US" sz="2400" spc="-20" dirty="0">
                <a:latin typeface="Times New Roman"/>
                <a:cs typeface="Times New Roman"/>
              </a:rPr>
              <a:t> </a:t>
            </a:r>
            <a:r>
              <a:rPr lang="en-US" sz="2400" dirty="0">
                <a:latin typeface="Times New Roman"/>
                <a:cs typeface="Times New Roman"/>
              </a:rPr>
              <a:t>structure</a:t>
            </a:r>
            <a:r>
              <a:rPr lang="en-US" sz="2400" spc="-20" dirty="0">
                <a:latin typeface="Times New Roman"/>
                <a:cs typeface="Times New Roman"/>
              </a:rPr>
              <a:t> </a:t>
            </a:r>
            <a:r>
              <a:rPr lang="en-US" sz="2400" dirty="0">
                <a:latin typeface="Times New Roman"/>
                <a:cs typeface="Times New Roman"/>
              </a:rPr>
              <a:t>is</a:t>
            </a:r>
            <a:r>
              <a:rPr lang="en-US" sz="2400" spc="-10" dirty="0">
                <a:latin typeface="Times New Roman"/>
                <a:cs typeface="Times New Roman"/>
              </a:rPr>
              <a:t> </a:t>
            </a:r>
            <a:r>
              <a:rPr lang="en-US" sz="2400" dirty="0">
                <a:latin typeface="Times New Roman"/>
                <a:cs typeface="Times New Roman"/>
              </a:rPr>
              <a:t>a</a:t>
            </a:r>
            <a:r>
              <a:rPr lang="en-US" sz="2400" spc="-20" dirty="0">
                <a:latin typeface="Times New Roman"/>
                <a:cs typeface="Times New Roman"/>
              </a:rPr>
              <a:t> </a:t>
            </a:r>
            <a:r>
              <a:rPr lang="en-US" sz="2400" dirty="0">
                <a:latin typeface="Times New Roman"/>
                <a:cs typeface="Times New Roman"/>
              </a:rPr>
              <a:t>particular</a:t>
            </a:r>
            <a:r>
              <a:rPr lang="en-US" sz="2400" spc="-25" dirty="0">
                <a:latin typeface="Times New Roman"/>
                <a:cs typeface="Times New Roman"/>
              </a:rPr>
              <a:t> </a:t>
            </a:r>
            <a:r>
              <a:rPr lang="en-US" sz="2400" dirty="0">
                <a:latin typeface="Times New Roman"/>
                <a:cs typeface="Times New Roman"/>
              </a:rPr>
              <a:t>way</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organizing</a:t>
            </a:r>
            <a:r>
              <a:rPr lang="en-US" sz="2400" spc="-35" dirty="0">
                <a:latin typeface="Times New Roman"/>
                <a:cs typeface="Times New Roman"/>
              </a:rPr>
              <a:t> </a:t>
            </a:r>
            <a:r>
              <a:rPr lang="en-US" sz="2400" dirty="0">
                <a:latin typeface="Times New Roman"/>
                <a:cs typeface="Times New Roman"/>
              </a:rPr>
              <a:t>data </a:t>
            </a:r>
            <a:r>
              <a:rPr lang="en-US" sz="2400" spc="-635" dirty="0">
                <a:latin typeface="Times New Roman"/>
                <a:cs typeface="Times New Roman"/>
              </a:rPr>
              <a:t> </a:t>
            </a:r>
            <a:r>
              <a:rPr lang="en-US" sz="2400" dirty="0">
                <a:latin typeface="Times New Roman"/>
                <a:cs typeface="Times New Roman"/>
              </a:rPr>
              <a:t>in</a:t>
            </a:r>
            <a:r>
              <a:rPr lang="en-US" sz="2400" spc="-5" dirty="0">
                <a:latin typeface="Times New Roman"/>
                <a:cs typeface="Times New Roman"/>
              </a:rPr>
              <a:t> </a:t>
            </a:r>
            <a:r>
              <a:rPr lang="en-US" sz="2400" dirty="0">
                <a:latin typeface="Times New Roman"/>
                <a:cs typeface="Times New Roman"/>
              </a:rPr>
              <a:t>a</a:t>
            </a:r>
            <a:r>
              <a:rPr lang="en-US" sz="2400" spc="-20" dirty="0">
                <a:latin typeface="Times New Roman"/>
                <a:cs typeface="Times New Roman"/>
              </a:rPr>
              <a:t> </a:t>
            </a:r>
            <a:r>
              <a:rPr lang="en-US" sz="2400" dirty="0">
                <a:latin typeface="Times New Roman"/>
                <a:cs typeface="Times New Roman"/>
              </a:rPr>
              <a:t>computer</a:t>
            </a:r>
            <a:r>
              <a:rPr lang="en-US" sz="2400" spc="-20" dirty="0">
                <a:latin typeface="Times New Roman"/>
                <a:cs typeface="Times New Roman"/>
              </a:rPr>
              <a:t> </a:t>
            </a:r>
            <a:r>
              <a:rPr lang="en-US" sz="2400" dirty="0">
                <a:latin typeface="Times New Roman"/>
                <a:cs typeface="Times New Roman"/>
              </a:rPr>
              <a:t>so</a:t>
            </a:r>
            <a:r>
              <a:rPr lang="en-US" sz="2400" spc="-15" dirty="0">
                <a:latin typeface="Times New Roman"/>
                <a:cs typeface="Times New Roman"/>
              </a:rPr>
              <a:t> </a:t>
            </a:r>
            <a:r>
              <a:rPr lang="en-US" sz="2400" dirty="0">
                <a:latin typeface="Times New Roman"/>
                <a:cs typeface="Times New Roman"/>
              </a:rPr>
              <a:t>that</a:t>
            </a:r>
            <a:r>
              <a:rPr lang="en-US" sz="2400" spc="-10" dirty="0">
                <a:latin typeface="Times New Roman"/>
                <a:cs typeface="Times New Roman"/>
              </a:rPr>
              <a:t> </a:t>
            </a:r>
            <a:r>
              <a:rPr lang="en-US" sz="2400" dirty="0">
                <a:latin typeface="Times New Roman"/>
                <a:cs typeface="Times New Roman"/>
              </a:rPr>
              <a:t>it</a:t>
            </a:r>
            <a:r>
              <a:rPr lang="en-US" sz="2400" spc="-5" dirty="0">
                <a:latin typeface="Times New Roman"/>
                <a:cs typeface="Times New Roman"/>
              </a:rPr>
              <a:t> can</a:t>
            </a:r>
            <a:r>
              <a:rPr lang="en-US" sz="2400" spc="-15" dirty="0">
                <a:latin typeface="Times New Roman"/>
                <a:cs typeface="Times New Roman"/>
              </a:rPr>
              <a:t> </a:t>
            </a:r>
            <a:r>
              <a:rPr lang="en-US" sz="2400" dirty="0">
                <a:latin typeface="Times New Roman"/>
                <a:cs typeface="Times New Roman"/>
              </a:rPr>
              <a:t>be</a:t>
            </a:r>
            <a:r>
              <a:rPr lang="en-US" sz="2400" spc="-15" dirty="0">
                <a:latin typeface="Times New Roman"/>
                <a:cs typeface="Times New Roman"/>
              </a:rPr>
              <a:t> </a:t>
            </a:r>
            <a:r>
              <a:rPr lang="en-US" sz="2400" dirty="0">
                <a:latin typeface="Times New Roman"/>
                <a:cs typeface="Times New Roman"/>
              </a:rPr>
              <a:t>used</a:t>
            </a:r>
            <a:r>
              <a:rPr lang="en-US" sz="2400" spc="-25" dirty="0">
                <a:latin typeface="Times New Roman"/>
                <a:cs typeface="Times New Roman"/>
              </a:rPr>
              <a:t> </a:t>
            </a:r>
            <a:r>
              <a:rPr lang="en-US" sz="2400" spc="-20" dirty="0">
                <a:latin typeface="Times New Roman"/>
                <a:cs typeface="Times New Roman"/>
              </a:rPr>
              <a:t>efficiently.</a:t>
            </a:r>
            <a:endParaRPr lang="en-US" sz="2400" dirty="0">
              <a:latin typeface="Times New Roman"/>
              <a:cs typeface="Times New Roman"/>
            </a:endParaRPr>
          </a:p>
          <a:p>
            <a:pPr marL="337185" indent="-325120">
              <a:lnSpc>
                <a:spcPct val="100000"/>
              </a:lnSpc>
              <a:spcBef>
                <a:spcPts val="650"/>
              </a:spcBef>
              <a:buSzPct val="44230"/>
              <a:buFont typeface="Wingdings"/>
              <a:buChar char=""/>
              <a:tabLst>
                <a:tab pos="337185" algn="l"/>
                <a:tab pos="337820" algn="l"/>
              </a:tabLst>
            </a:pPr>
            <a:r>
              <a:rPr lang="en-US" sz="2400" dirty="0">
                <a:latin typeface="Times New Roman"/>
                <a:cs typeface="Times New Roman"/>
              </a:rPr>
              <a:t>The</a:t>
            </a:r>
            <a:r>
              <a:rPr lang="en-US" sz="2400" spc="-30" dirty="0">
                <a:latin typeface="Times New Roman"/>
                <a:cs typeface="Times New Roman"/>
              </a:rPr>
              <a:t> </a:t>
            </a:r>
            <a:r>
              <a:rPr lang="en-US" sz="2400" dirty="0">
                <a:latin typeface="Times New Roman"/>
                <a:cs typeface="Times New Roman"/>
              </a:rPr>
              <a:t>idea</a:t>
            </a:r>
            <a:r>
              <a:rPr lang="en-US" sz="2400" spc="-20" dirty="0">
                <a:latin typeface="Times New Roman"/>
                <a:cs typeface="Times New Roman"/>
              </a:rPr>
              <a:t> </a:t>
            </a:r>
            <a:r>
              <a:rPr lang="en-US" sz="2400" dirty="0">
                <a:latin typeface="Times New Roman"/>
                <a:cs typeface="Times New Roman"/>
              </a:rPr>
              <a:t>is to reduce</a:t>
            </a:r>
            <a:r>
              <a:rPr lang="en-US" sz="2400" spc="-50"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space</a:t>
            </a:r>
            <a:r>
              <a:rPr lang="en-US" sz="2400" spc="-20"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time</a:t>
            </a:r>
            <a:r>
              <a:rPr lang="en-US" sz="2400" dirty="0">
                <a:latin typeface="Times New Roman"/>
                <a:cs typeface="Times New Roman"/>
              </a:rPr>
              <a:t> complexities</a:t>
            </a:r>
            <a:r>
              <a:rPr lang="en-US" sz="2400" spc="-10" dirty="0">
                <a:latin typeface="Times New Roman"/>
                <a:cs typeface="Times New Roman"/>
              </a:rPr>
              <a:t> </a:t>
            </a:r>
            <a:r>
              <a:rPr lang="en-US" sz="2400" dirty="0">
                <a:latin typeface="Times New Roman"/>
                <a:cs typeface="Times New Roman"/>
              </a:rPr>
              <a:t>of</a:t>
            </a:r>
            <a:r>
              <a:rPr lang="en-US" sz="2400" spc="-10" dirty="0">
                <a:latin typeface="Times New Roman"/>
                <a:cs typeface="Times New Roman"/>
              </a:rPr>
              <a:t> different</a:t>
            </a:r>
            <a:r>
              <a:rPr lang="en-US" sz="2400" spc="-30" dirty="0">
                <a:latin typeface="Times New Roman"/>
                <a:cs typeface="Times New Roman"/>
              </a:rPr>
              <a:t> </a:t>
            </a:r>
            <a:r>
              <a:rPr lang="en-US" sz="2400" dirty="0">
                <a:latin typeface="Times New Roman"/>
                <a:cs typeface="Times New Roman"/>
              </a:rPr>
              <a:t>tasks.</a:t>
            </a:r>
          </a:p>
          <a:p>
            <a:pPr marL="337185" indent="-325120">
              <a:lnSpc>
                <a:spcPct val="100000"/>
              </a:lnSpc>
              <a:spcBef>
                <a:spcPts val="690"/>
              </a:spcBef>
              <a:buSzPct val="44230"/>
              <a:buFont typeface="Wingdings"/>
              <a:buChar char=""/>
              <a:tabLst>
                <a:tab pos="337185" algn="l"/>
                <a:tab pos="337820" algn="l"/>
              </a:tabLst>
            </a:pPr>
            <a:r>
              <a:rPr lang="en-US" sz="2400" dirty="0">
                <a:latin typeface="Times New Roman"/>
                <a:cs typeface="Times New Roman"/>
              </a:rPr>
              <a:t>Data</a:t>
            </a:r>
            <a:r>
              <a:rPr lang="en-US" sz="2400" spc="-30" dirty="0">
                <a:latin typeface="Times New Roman"/>
                <a:cs typeface="Times New Roman"/>
              </a:rPr>
              <a:t> </a:t>
            </a:r>
            <a:r>
              <a:rPr lang="en-US" sz="2400" dirty="0">
                <a:latin typeface="Times New Roman"/>
                <a:cs typeface="Times New Roman"/>
              </a:rPr>
              <a:t>structures</a:t>
            </a:r>
            <a:r>
              <a:rPr lang="en-US" sz="2400" spc="-20" dirty="0">
                <a:latin typeface="Times New Roman"/>
                <a:cs typeface="Times New Roman"/>
              </a:rPr>
              <a:t> </a:t>
            </a:r>
            <a:r>
              <a:rPr lang="en-US" sz="2400" dirty="0">
                <a:latin typeface="Times New Roman"/>
                <a:cs typeface="Times New Roman"/>
              </a:rPr>
              <a:t>serve</a:t>
            </a:r>
            <a:r>
              <a:rPr lang="en-US" sz="2400" spc="-10" dirty="0">
                <a:latin typeface="Times New Roman"/>
                <a:cs typeface="Times New Roman"/>
              </a:rPr>
              <a:t> </a:t>
            </a:r>
            <a:r>
              <a:rPr lang="en-US" sz="2400" dirty="0">
                <a:latin typeface="Times New Roman"/>
                <a:cs typeface="Times New Roman"/>
              </a:rPr>
              <a:t>as</a:t>
            </a:r>
            <a:r>
              <a:rPr lang="en-US" sz="2400" spc="-15" dirty="0">
                <a:latin typeface="Times New Roman"/>
                <a:cs typeface="Times New Roman"/>
              </a:rPr>
              <a:t> </a:t>
            </a:r>
            <a:r>
              <a:rPr lang="en-US" sz="2400" dirty="0">
                <a:latin typeface="Times New Roman"/>
                <a:cs typeface="Times New Roman"/>
              </a:rPr>
              <a:t>building</a:t>
            </a:r>
            <a:r>
              <a:rPr lang="en-US" sz="2400" spc="-20" dirty="0">
                <a:latin typeface="Times New Roman"/>
                <a:cs typeface="Times New Roman"/>
              </a:rPr>
              <a:t> </a:t>
            </a:r>
            <a:r>
              <a:rPr lang="en-US" sz="2400" dirty="0">
                <a:latin typeface="Times New Roman"/>
                <a:cs typeface="Times New Roman"/>
              </a:rPr>
              <a:t>blocks</a:t>
            </a:r>
            <a:r>
              <a:rPr lang="en-US" sz="2400" spc="-2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a</a:t>
            </a:r>
            <a:r>
              <a:rPr lang="en-US" sz="2400" spc="-5" dirty="0">
                <a:latin typeface="Times New Roman"/>
                <a:cs typeface="Times New Roman"/>
              </a:rPr>
              <a:t> </a:t>
            </a:r>
            <a:r>
              <a:rPr lang="en-US" sz="2400" dirty="0">
                <a:latin typeface="Times New Roman"/>
                <a:cs typeface="Times New Roman"/>
              </a:rPr>
              <a:t>program.</a:t>
            </a:r>
          </a:p>
          <a:p>
            <a:pPr marL="337185" marR="5080" indent="-325120">
              <a:lnSpc>
                <a:spcPts val="2810"/>
              </a:lnSpc>
              <a:spcBef>
                <a:spcPts val="1035"/>
              </a:spcBef>
              <a:buSzPct val="44230"/>
              <a:buFont typeface="Wingdings"/>
              <a:buChar char=""/>
              <a:tabLst>
                <a:tab pos="401320" algn="l"/>
                <a:tab pos="401955" algn="l"/>
              </a:tabLst>
            </a:pPr>
            <a:r>
              <a:rPr lang="en-US" dirty="0"/>
              <a:t>	</a:t>
            </a:r>
            <a:r>
              <a:rPr lang="en-US" sz="2400" dirty="0">
                <a:latin typeface="Times New Roman"/>
                <a:cs typeface="Times New Roman"/>
              </a:rPr>
              <a:t>A</a:t>
            </a:r>
            <a:r>
              <a:rPr lang="en-US" sz="2400" spc="-140" dirty="0">
                <a:latin typeface="Times New Roman"/>
                <a:cs typeface="Times New Roman"/>
              </a:rPr>
              <a:t> </a:t>
            </a:r>
            <a:r>
              <a:rPr lang="en-US" sz="2400" dirty="0">
                <a:latin typeface="Times New Roman"/>
                <a:cs typeface="Times New Roman"/>
              </a:rPr>
              <a:t>program</a:t>
            </a:r>
            <a:r>
              <a:rPr lang="en-US" sz="2400" spc="-45" dirty="0">
                <a:latin typeface="Times New Roman"/>
                <a:cs typeface="Times New Roman"/>
              </a:rPr>
              <a:t> </a:t>
            </a:r>
            <a:r>
              <a:rPr lang="en-US" sz="2400" dirty="0">
                <a:latin typeface="Times New Roman"/>
                <a:cs typeface="Times New Roman"/>
              </a:rPr>
              <a:t>built </a:t>
            </a:r>
            <a:r>
              <a:rPr lang="en-US" sz="2400" spc="-5" dirty="0">
                <a:latin typeface="Times New Roman"/>
                <a:cs typeface="Times New Roman"/>
              </a:rPr>
              <a:t>using </a:t>
            </a:r>
            <a:r>
              <a:rPr lang="en-US" sz="2400" dirty="0">
                <a:latin typeface="Times New Roman"/>
                <a:cs typeface="Times New Roman"/>
              </a:rPr>
              <a:t>improper</a:t>
            </a:r>
            <a:r>
              <a:rPr lang="en-US" sz="2400" spc="-15" dirty="0">
                <a:latin typeface="Times New Roman"/>
                <a:cs typeface="Times New Roman"/>
              </a:rPr>
              <a:t> </a:t>
            </a:r>
            <a:r>
              <a:rPr lang="en-US" sz="2400" dirty="0">
                <a:latin typeface="Times New Roman"/>
                <a:cs typeface="Times New Roman"/>
              </a:rPr>
              <a:t>data</a:t>
            </a:r>
            <a:r>
              <a:rPr lang="en-US" sz="2400" spc="-10" dirty="0">
                <a:latin typeface="Times New Roman"/>
                <a:cs typeface="Times New Roman"/>
              </a:rPr>
              <a:t> </a:t>
            </a:r>
            <a:r>
              <a:rPr lang="en-US" sz="2400" dirty="0">
                <a:latin typeface="Times New Roman"/>
                <a:cs typeface="Times New Roman"/>
              </a:rPr>
              <a:t>structures</a:t>
            </a:r>
            <a:r>
              <a:rPr lang="en-US" sz="2400" spc="-10" dirty="0">
                <a:latin typeface="Times New Roman"/>
                <a:cs typeface="Times New Roman"/>
              </a:rPr>
              <a:t> </a:t>
            </a:r>
            <a:r>
              <a:rPr lang="en-US" sz="2400" spc="-5" dirty="0">
                <a:latin typeface="Times New Roman"/>
                <a:cs typeface="Times New Roman"/>
              </a:rPr>
              <a:t>may</a:t>
            </a:r>
            <a:r>
              <a:rPr lang="en-US" sz="2400" dirty="0">
                <a:latin typeface="Times New Roman"/>
                <a:cs typeface="Times New Roman"/>
              </a:rPr>
              <a:t> not</a:t>
            </a:r>
            <a:r>
              <a:rPr lang="en-US" sz="2400" spc="-20" dirty="0">
                <a:latin typeface="Times New Roman"/>
                <a:cs typeface="Times New Roman"/>
              </a:rPr>
              <a:t> </a:t>
            </a:r>
            <a:r>
              <a:rPr lang="en-US" sz="2400" dirty="0">
                <a:latin typeface="Times New Roman"/>
                <a:cs typeface="Times New Roman"/>
              </a:rPr>
              <a:t>work</a:t>
            </a:r>
            <a:r>
              <a:rPr lang="en-US" sz="2400" spc="-25" dirty="0">
                <a:latin typeface="Times New Roman"/>
                <a:cs typeface="Times New Roman"/>
              </a:rPr>
              <a:t> </a:t>
            </a:r>
            <a:r>
              <a:rPr lang="en-US" sz="2400" dirty="0">
                <a:latin typeface="Times New Roman"/>
                <a:cs typeface="Times New Roman"/>
              </a:rPr>
              <a:t>as</a:t>
            </a:r>
            <a:r>
              <a:rPr lang="en-US" sz="2400" spc="-10" dirty="0">
                <a:latin typeface="Times New Roman"/>
                <a:cs typeface="Times New Roman"/>
              </a:rPr>
              <a:t> </a:t>
            </a:r>
            <a:r>
              <a:rPr lang="en-US" sz="2400" dirty="0">
                <a:latin typeface="Times New Roman"/>
                <a:cs typeface="Times New Roman"/>
              </a:rPr>
              <a:t>expected. </a:t>
            </a:r>
            <a:r>
              <a:rPr lang="en-US" sz="2400" spc="-635" dirty="0">
                <a:latin typeface="Times New Roman"/>
                <a:cs typeface="Times New Roman"/>
              </a:rPr>
              <a:t> </a:t>
            </a:r>
            <a:r>
              <a:rPr lang="en-US" sz="2400" dirty="0">
                <a:latin typeface="Times New Roman"/>
                <a:cs typeface="Times New Roman"/>
              </a:rPr>
              <a:t>So as a </a:t>
            </a:r>
            <a:r>
              <a:rPr lang="en-US" sz="2400" spc="-5" dirty="0">
                <a:latin typeface="Times New Roman"/>
                <a:cs typeface="Times New Roman"/>
              </a:rPr>
              <a:t>programmer </a:t>
            </a:r>
            <a:r>
              <a:rPr lang="en-US" sz="2400" dirty="0">
                <a:latin typeface="Times New Roman"/>
                <a:cs typeface="Times New Roman"/>
              </a:rPr>
              <a:t>it is </a:t>
            </a:r>
            <a:r>
              <a:rPr lang="en-US" sz="2400" spc="-5" dirty="0">
                <a:latin typeface="Times New Roman"/>
                <a:cs typeface="Times New Roman"/>
              </a:rPr>
              <a:t>mandatory </a:t>
            </a:r>
            <a:r>
              <a:rPr lang="en-US" sz="2400" dirty="0">
                <a:latin typeface="Times New Roman"/>
                <a:cs typeface="Times New Roman"/>
              </a:rPr>
              <a:t>to choose </a:t>
            </a:r>
            <a:r>
              <a:rPr lang="en-US" sz="2400" spc="-5" dirty="0">
                <a:latin typeface="Times New Roman"/>
                <a:cs typeface="Times New Roman"/>
              </a:rPr>
              <a:t>most </a:t>
            </a:r>
            <a:r>
              <a:rPr lang="en-US" sz="2400" dirty="0">
                <a:latin typeface="Times New Roman"/>
                <a:cs typeface="Times New Roman"/>
              </a:rPr>
              <a:t>appropriate data </a:t>
            </a:r>
            <a:r>
              <a:rPr lang="en-US" sz="2400" spc="5" dirty="0">
                <a:latin typeface="Times New Roman"/>
                <a:cs typeface="Times New Roman"/>
              </a:rPr>
              <a:t> </a:t>
            </a:r>
            <a:r>
              <a:rPr lang="en-US" sz="2400" dirty="0">
                <a:latin typeface="Times New Roman"/>
                <a:cs typeface="Times New Roman"/>
              </a:rPr>
              <a:t>structures</a:t>
            </a:r>
            <a:r>
              <a:rPr lang="en-US" sz="2400" spc="-1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dirty="0">
                <a:latin typeface="Times New Roman"/>
                <a:cs typeface="Times New Roman"/>
              </a:rPr>
              <a:t>a </a:t>
            </a:r>
            <a:r>
              <a:rPr lang="en-US" sz="2400" spc="-5" dirty="0">
                <a:latin typeface="Times New Roman"/>
                <a:cs typeface="Times New Roman"/>
              </a:rPr>
              <a:t>program.</a:t>
            </a:r>
            <a:endParaRPr lang="en-US" sz="2400" dirty="0">
              <a:latin typeface="Times New Roman"/>
              <a:cs typeface="Times New Roman"/>
            </a:endParaRPr>
          </a:p>
          <a:p>
            <a:pPr marL="337185" marR="338455" indent="-325120">
              <a:lnSpc>
                <a:spcPts val="2810"/>
              </a:lnSpc>
              <a:spcBef>
                <a:spcPts val="1005"/>
              </a:spcBef>
              <a:buSzPct val="44230"/>
              <a:buFont typeface="Wingdings"/>
              <a:buChar char=""/>
              <a:tabLst>
                <a:tab pos="337185" algn="l"/>
                <a:tab pos="337820" algn="l"/>
              </a:tabLst>
            </a:pPr>
            <a:r>
              <a:rPr lang="en-US" sz="2400" dirty="0">
                <a:latin typeface="Times New Roman"/>
                <a:cs typeface="Times New Roman"/>
              </a:rPr>
              <a:t>Every </a:t>
            </a:r>
            <a:r>
              <a:rPr lang="en-US" sz="2400" spc="-5" dirty="0">
                <a:latin typeface="Times New Roman"/>
                <a:cs typeface="Times New Roman"/>
              </a:rPr>
              <a:t>significant </a:t>
            </a:r>
            <a:r>
              <a:rPr lang="en-US" sz="2400" dirty="0">
                <a:latin typeface="Times New Roman"/>
                <a:cs typeface="Times New Roman"/>
              </a:rPr>
              <a:t>program will use one/some </a:t>
            </a:r>
            <a:r>
              <a:rPr lang="en-US" sz="2400" spc="-5" dirty="0">
                <a:latin typeface="Times New Roman"/>
                <a:cs typeface="Times New Roman"/>
              </a:rPr>
              <a:t>data structure(s) </a:t>
            </a:r>
            <a:r>
              <a:rPr lang="en-US" sz="2400" spc="-20" dirty="0">
                <a:latin typeface="Times New Roman"/>
                <a:cs typeface="Times New Roman"/>
              </a:rPr>
              <a:t>explicitly. </a:t>
            </a:r>
            <a:r>
              <a:rPr lang="en-US" sz="2400" spc="-635" dirty="0">
                <a:latin typeface="Times New Roman"/>
                <a:cs typeface="Times New Roman"/>
              </a:rPr>
              <a:t> </a:t>
            </a:r>
            <a:r>
              <a:rPr lang="en-US" sz="2400" dirty="0">
                <a:latin typeface="Times New Roman"/>
                <a:cs typeface="Times New Roman"/>
              </a:rPr>
              <a:t>For </a:t>
            </a:r>
            <a:r>
              <a:rPr lang="en-US" sz="2400" dirty="0" err="1">
                <a:latin typeface="Times New Roman"/>
                <a:cs typeface="Times New Roman"/>
              </a:rPr>
              <a:t>eg.</a:t>
            </a:r>
            <a:r>
              <a:rPr lang="en-US" sz="2400" dirty="0">
                <a:latin typeface="Times New Roman"/>
                <a:cs typeface="Times New Roman"/>
              </a:rPr>
              <a:t> A </a:t>
            </a:r>
            <a:r>
              <a:rPr lang="en-US" sz="2400" spc="-5" dirty="0">
                <a:latin typeface="Times New Roman"/>
                <a:cs typeface="Times New Roman"/>
              </a:rPr>
              <a:t>stack </a:t>
            </a:r>
            <a:r>
              <a:rPr lang="en-US" sz="2400" dirty="0">
                <a:latin typeface="Times New Roman"/>
                <a:cs typeface="Times New Roman"/>
              </a:rPr>
              <a:t>is </a:t>
            </a:r>
            <a:r>
              <a:rPr lang="en-US" sz="2400" spc="-5" dirty="0">
                <a:latin typeface="Times New Roman"/>
                <a:cs typeface="Times New Roman"/>
              </a:rPr>
              <a:t>implicitly </a:t>
            </a:r>
            <a:r>
              <a:rPr lang="en-US" sz="2400" dirty="0">
                <a:latin typeface="Times New Roman"/>
                <a:cs typeface="Times New Roman"/>
              </a:rPr>
              <a:t>used in a program, whether or </a:t>
            </a:r>
            <a:r>
              <a:rPr lang="en-US" sz="2400" spc="5" dirty="0">
                <a:latin typeface="Times New Roman"/>
                <a:cs typeface="Times New Roman"/>
              </a:rPr>
              <a:t>not you </a:t>
            </a:r>
            <a:r>
              <a:rPr lang="en-US" sz="2400" spc="10" dirty="0">
                <a:latin typeface="Times New Roman"/>
                <a:cs typeface="Times New Roman"/>
              </a:rPr>
              <a:t> </a:t>
            </a:r>
            <a:r>
              <a:rPr lang="en-US" sz="2400" spc="-5" dirty="0">
                <a:latin typeface="Times New Roman"/>
                <a:cs typeface="Times New Roman"/>
              </a:rPr>
              <a:t>declared</a:t>
            </a:r>
            <a:r>
              <a:rPr lang="en-US" sz="2400" spc="-35" dirty="0">
                <a:latin typeface="Times New Roman"/>
                <a:cs typeface="Times New Roman"/>
              </a:rPr>
              <a:t> </a:t>
            </a:r>
            <a:r>
              <a:rPr lang="en-US" sz="2400" spc="-5" dirty="0">
                <a:latin typeface="Times New Roman"/>
                <a:cs typeface="Times New Roman"/>
              </a:rPr>
              <a:t>it.</a:t>
            </a:r>
            <a:endParaRPr lang="en-US" sz="2400" dirty="0">
              <a:latin typeface="Times New Roman"/>
              <a:cs typeface="Times New Roman"/>
            </a:endParaRPr>
          </a:p>
          <a:p>
            <a:pPr marL="337185" marR="60325" indent="-325120">
              <a:lnSpc>
                <a:spcPts val="2810"/>
              </a:lnSpc>
              <a:spcBef>
                <a:spcPts val="990"/>
              </a:spcBef>
              <a:buSzPct val="44230"/>
              <a:buFont typeface="Wingdings"/>
              <a:buChar char=""/>
              <a:tabLst>
                <a:tab pos="337185" algn="l"/>
                <a:tab pos="337820" algn="l"/>
              </a:tabLst>
            </a:pPr>
            <a:r>
              <a:rPr lang="en-US" sz="2400" dirty="0">
                <a:latin typeface="Times New Roman"/>
                <a:cs typeface="Times New Roman"/>
              </a:rPr>
              <a:t>Some</a:t>
            </a:r>
            <a:r>
              <a:rPr lang="en-US" sz="2400" spc="-10" dirty="0">
                <a:latin typeface="Times New Roman"/>
                <a:cs typeface="Times New Roman"/>
              </a:rPr>
              <a:t> </a:t>
            </a:r>
            <a:r>
              <a:rPr lang="en-US" sz="2400" spc="-5" dirty="0">
                <a:latin typeface="Times New Roman"/>
                <a:cs typeface="Times New Roman"/>
              </a:rPr>
              <a:t>common</a:t>
            </a:r>
            <a:r>
              <a:rPr lang="en-US" sz="2400" dirty="0">
                <a:latin typeface="Times New Roman"/>
                <a:cs typeface="Times New Roman"/>
              </a:rPr>
              <a:t> examples</a:t>
            </a:r>
            <a:r>
              <a:rPr lang="en-US" sz="2400" spc="-5" dirty="0">
                <a:latin typeface="Times New Roman"/>
                <a:cs typeface="Times New Roman"/>
              </a:rPr>
              <a:t> </a:t>
            </a:r>
            <a:r>
              <a:rPr lang="en-US" sz="2400" dirty="0">
                <a:latin typeface="Times New Roman"/>
                <a:cs typeface="Times New Roman"/>
              </a:rPr>
              <a:t>of</a:t>
            </a:r>
            <a:r>
              <a:rPr lang="en-US" sz="2400" spc="10" dirty="0">
                <a:latin typeface="Times New Roman"/>
                <a:cs typeface="Times New Roman"/>
              </a:rPr>
              <a:t> </a:t>
            </a:r>
            <a:r>
              <a:rPr lang="en-US" sz="2400" spc="-5" dirty="0">
                <a:latin typeface="Times New Roman"/>
                <a:cs typeface="Times New Roman"/>
              </a:rPr>
              <a:t>data</a:t>
            </a:r>
            <a:r>
              <a:rPr lang="en-US" sz="2400" spc="-10" dirty="0">
                <a:latin typeface="Times New Roman"/>
                <a:cs typeface="Times New Roman"/>
              </a:rPr>
              <a:t> </a:t>
            </a:r>
            <a:r>
              <a:rPr lang="en-US" sz="2400" spc="-5" dirty="0">
                <a:latin typeface="Times New Roman"/>
                <a:cs typeface="Times New Roman"/>
              </a:rPr>
              <a:t>structures are</a:t>
            </a:r>
            <a:r>
              <a:rPr lang="en-US" sz="2400" dirty="0">
                <a:latin typeface="Times New Roman"/>
                <a:cs typeface="Times New Roman"/>
              </a:rPr>
              <a:t> </a:t>
            </a:r>
            <a:r>
              <a:rPr lang="en-US" sz="2400" spc="-5" dirty="0">
                <a:latin typeface="Times New Roman"/>
                <a:cs typeface="Times New Roman"/>
              </a:rPr>
              <a:t>arrays,</a:t>
            </a:r>
            <a:r>
              <a:rPr lang="en-US" sz="2400" spc="-15" dirty="0">
                <a:latin typeface="Times New Roman"/>
                <a:cs typeface="Times New Roman"/>
              </a:rPr>
              <a:t> </a:t>
            </a:r>
            <a:r>
              <a:rPr lang="en-US" sz="2400" dirty="0">
                <a:latin typeface="Times New Roman"/>
                <a:cs typeface="Times New Roman"/>
              </a:rPr>
              <a:t>linked</a:t>
            </a:r>
            <a:r>
              <a:rPr lang="en-US" sz="2400" spc="-10" dirty="0">
                <a:latin typeface="Times New Roman"/>
                <a:cs typeface="Times New Roman"/>
              </a:rPr>
              <a:t> </a:t>
            </a:r>
            <a:r>
              <a:rPr lang="en-US" sz="2400" spc="-5" dirty="0">
                <a:latin typeface="Times New Roman"/>
                <a:cs typeface="Times New Roman"/>
              </a:rPr>
              <a:t>lists,</a:t>
            </a:r>
            <a:r>
              <a:rPr lang="en-US" sz="2400" spc="15" dirty="0">
                <a:latin typeface="Times New Roman"/>
                <a:cs typeface="Times New Roman"/>
              </a:rPr>
              <a:t> </a:t>
            </a:r>
            <a:r>
              <a:rPr lang="en-US" sz="2400" dirty="0">
                <a:latin typeface="Times New Roman"/>
                <a:cs typeface="Times New Roman"/>
              </a:rPr>
              <a:t>queues, </a:t>
            </a:r>
            <a:r>
              <a:rPr lang="en-US" sz="2400" spc="-635" dirty="0">
                <a:latin typeface="Times New Roman"/>
                <a:cs typeface="Times New Roman"/>
              </a:rPr>
              <a:t> </a:t>
            </a:r>
            <a:r>
              <a:rPr lang="en-US" sz="2400" spc="-5" dirty="0">
                <a:latin typeface="Times New Roman"/>
                <a:cs typeface="Times New Roman"/>
              </a:rPr>
              <a:t>stacks, </a:t>
            </a:r>
            <a:r>
              <a:rPr lang="en-US" sz="2400" dirty="0">
                <a:latin typeface="Times New Roman"/>
                <a:cs typeface="Times New Roman"/>
              </a:rPr>
              <a:t>binary</a:t>
            </a:r>
            <a:r>
              <a:rPr lang="en-US" sz="2400" spc="-15" dirty="0">
                <a:latin typeface="Times New Roman"/>
                <a:cs typeface="Times New Roman"/>
              </a:rPr>
              <a:t> </a:t>
            </a:r>
            <a:r>
              <a:rPr lang="en-US" sz="2400" spc="-5" dirty="0">
                <a:latin typeface="Times New Roman"/>
                <a:cs typeface="Times New Roman"/>
              </a:rPr>
              <a:t>trees,</a:t>
            </a:r>
            <a:r>
              <a:rPr lang="en-US" sz="2400" dirty="0">
                <a:latin typeface="Times New Roman"/>
                <a:cs typeface="Times New Roman"/>
              </a:rPr>
              <a:t> </a:t>
            </a:r>
            <a:r>
              <a:rPr lang="en-US" sz="2400" spc="-5" dirty="0">
                <a:latin typeface="Times New Roman"/>
                <a:cs typeface="Times New Roman"/>
              </a:rPr>
              <a:t>and </a:t>
            </a:r>
            <a:r>
              <a:rPr lang="en-US" sz="2400" dirty="0">
                <a:latin typeface="Times New Roman"/>
                <a:cs typeface="Times New Roman"/>
              </a:rPr>
              <a:t>hash</a:t>
            </a:r>
            <a:r>
              <a:rPr lang="en-US" sz="2400" spc="-15" dirty="0">
                <a:latin typeface="Times New Roman"/>
                <a:cs typeface="Times New Roman"/>
              </a:rPr>
              <a:t> </a:t>
            </a:r>
            <a:r>
              <a:rPr lang="en-US" sz="2400" dirty="0">
                <a:latin typeface="Times New Roman"/>
                <a:cs typeface="Times New Roman"/>
              </a:rPr>
              <a:t>tables.</a:t>
            </a:r>
          </a:p>
        </p:txBody>
      </p:sp>
    </p:spTree>
    <p:extLst>
      <p:ext uri="{BB962C8B-B14F-4D97-AF65-F5344CB8AC3E}">
        <p14:creationId xmlns:p14="http://schemas.microsoft.com/office/powerpoint/2010/main" val="35348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BBDF2-7789-4374-79AA-211F9FB0FA77}"/>
              </a:ext>
            </a:extLst>
          </p:cNvPr>
          <p:cNvSpPr>
            <a:spLocks noGrp="1"/>
          </p:cNvSpPr>
          <p:nvPr>
            <p:ph idx="1"/>
          </p:nvPr>
        </p:nvSpPr>
        <p:spPr>
          <a:xfrm>
            <a:off x="578182" y="633046"/>
            <a:ext cx="10957326" cy="4445391"/>
          </a:xfrm>
        </p:spPr>
        <p:txBody>
          <a:bodyPr>
            <a:normAutofit lnSpcReduction="10000"/>
          </a:bodyPr>
          <a:lstStyle/>
          <a:p>
            <a:pPr algn="just">
              <a:lnSpc>
                <a:spcPct val="200000"/>
              </a:lnSpc>
              <a:buFont typeface="Arial" panose="020B0604020202020204" pitchFamily="34" charset="0"/>
              <a:buChar char="•"/>
            </a:pPr>
            <a:r>
              <a:rPr lang="en-US" dirty="0"/>
              <a:t>The data structure is not any programming language like C, C++, java, etc. It is a set of algorithms that we can use in any programming language to structure the data in the memory.</a:t>
            </a:r>
          </a:p>
          <a:p>
            <a:pPr algn="just">
              <a:lnSpc>
                <a:spcPct val="200000"/>
              </a:lnSpc>
              <a:buFont typeface="Arial" panose="020B0604020202020204" pitchFamily="34" charset="0"/>
              <a:buChar char="•"/>
            </a:pPr>
            <a:r>
              <a:rPr lang="en-US" dirty="0"/>
              <a:t>To structure the data in memory, 'n' number of algorithms were proposed, and all these algorithms are known as Abstract data types. These abstract data types are the set of rules.</a:t>
            </a:r>
          </a:p>
          <a:p>
            <a:endParaRPr lang="en-IN" dirty="0"/>
          </a:p>
        </p:txBody>
      </p:sp>
    </p:spTree>
    <p:extLst>
      <p:ext uri="{BB962C8B-B14F-4D97-AF65-F5344CB8AC3E}">
        <p14:creationId xmlns:p14="http://schemas.microsoft.com/office/powerpoint/2010/main" val="397167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60A2-1D9E-3CA8-A18E-F67102616A7D}"/>
              </a:ext>
            </a:extLst>
          </p:cNvPr>
          <p:cNvSpPr>
            <a:spLocks noGrp="1"/>
          </p:cNvSpPr>
          <p:nvPr>
            <p:ph type="title"/>
          </p:nvPr>
        </p:nvSpPr>
        <p:spPr>
          <a:xfrm>
            <a:off x="676656" y="-175716"/>
            <a:ext cx="10772775" cy="1658198"/>
          </a:xfrm>
        </p:spPr>
        <p:txBody>
          <a:bodyPr/>
          <a:lstStyle/>
          <a:p>
            <a:r>
              <a:rPr lang="en-US" dirty="0"/>
              <a:t>Abstract Data Type</a:t>
            </a:r>
            <a:endParaRPr lang="en-IN" dirty="0"/>
          </a:p>
        </p:txBody>
      </p:sp>
      <p:sp>
        <p:nvSpPr>
          <p:cNvPr id="3" name="Content Placeholder 2">
            <a:extLst>
              <a:ext uri="{FF2B5EF4-FFF2-40B4-BE49-F238E27FC236}">
                <a16:creationId xmlns:a16="http://schemas.microsoft.com/office/drawing/2014/main" id="{4E9C9C0C-27CA-725B-0533-904DDDF69C27}"/>
              </a:ext>
            </a:extLst>
          </p:cNvPr>
          <p:cNvSpPr>
            <a:spLocks noGrp="1"/>
          </p:cNvSpPr>
          <p:nvPr>
            <p:ph idx="1"/>
          </p:nvPr>
        </p:nvSpPr>
        <p:spPr>
          <a:xfrm>
            <a:off x="742569" y="1125416"/>
            <a:ext cx="10687812" cy="4652450"/>
          </a:xfrm>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 Abstract Data Type in data structure is a kind of a data type whose behaviour is defined with the help of some attributes and some functions.</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Generally, we write these attributes and functions inside a class or a structure so that we can use an object of the class to use that particular abstract data type.</a:t>
            </a:r>
          </a:p>
          <a:p>
            <a:pPr algn="just">
              <a:lnSpc>
                <a:spcPct val="150000"/>
              </a:lnSpc>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Examples of Abstract Data Type in Data Structure are list, stack, queue etc.</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66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630C-B099-72A6-D9F0-4C25F4B1F39F}"/>
              </a:ext>
            </a:extLst>
          </p:cNvPr>
          <p:cNvSpPr>
            <a:spLocks noGrp="1"/>
          </p:cNvSpPr>
          <p:nvPr>
            <p:ph type="title"/>
          </p:nvPr>
        </p:nvSpPr>
        <p:spPr>
          <a:xfrm>
            <a:off x="709612" y="-260122"/>
            <a:ext cx="10772775" cy="1658198"/>
          </a:xfrm>
        </p:spPr>
        <p:txBody>
          <a:bodyPr>
            <a:normAutofit/>
          </a:bodyPr>
          <a:lstStyle/>
          <a:p>
            <a:r>
              <a:rPr lang="en-IN" sz="4800" dirty="0"/>
              <a:t>Types of Data Structures</a:t>
            </a:r>
          </a:p>
        </p:txBody>
      </p:sp>
      <p:sp>
        <p:nvSpPr>
          <p:cNvPr id="3" name="Content Placeholder 2">
            <a:extLst>
              <a:ext uri="{FF2B5EF4-FFF2-40B4-BE49-F238E27FC236}">
                <a16:creationId xmlns:a16="http://schemas.microsoft.com/office/drawing/2014/main" id="{2801EA7A-836E-F12B-AB1B-40468675F2A1}"/>
              </a:ext>
            </a:extLst>
          </p:cNvPr>
          <p:cNvSpPr>
            <a:spLocks noGrp="1"/>
          </p:cNvSpPr>
          <p:nvPr>
            <p:ph idx="1"/>
          </p:nvPr>
        </p:nvSpPr>
        <p:spPr>
          <a:xfrm>
            <a:off x="309489" y="1223889"/>
            <a:ext cx="11451101" cy="5359791"/>
          </a:xfrm>
        </p:spPr>
        <p:txBody>
          <a:bodyPr>
            <a:normAutofit/>
          </a:bodyPr>
          <a:lstStyle/>
          <a:p>
            <a:pPr algn="just">
              <a:lnSpc>
                <a:spcPct val="100000"/>
              </a:lnSpc>
              <a:buFont typeface="Wingdings" panose="05000000000000000000" pitchFamily="2" charset="2"/>
              <a:buChar char="v"/>
            </a:pPr>
            <a:r>
              <a:rPr lang="en-US" dirty="0"/>
              <a:t> There are two types of data structures:</a:t>
            </a:r>
          </a:p>
          <a:p>
            <a:pPr algn="just">
              <a:lnSpc>
                <a:spcPct val="100000"/>
              </a:lnSpc>
            </a:pPr>
            <a:r>
              <a:rPr lang="en-US" dirty="0"/>
              <a:t>1. Primitive data structure</a:t>
            </a:r>
          </a:p>
          <a:p>
            <a:pPr algn="just">
              <a:lnSpc>
                <a:spcPct val="100000"/>
              </a:lnSpc>
            </a:pPr>
            <a:r>
              <a:rPr lang="en-US" dirty="0"/>
              <a:t>2. Non-primitive data structure</a:t>
            </a:r>
          </a:p>
          <a:p>
            <a:pPr algn="just">
              <a:lnSpc>
                <a:spcPct val="100000"/>
              </a:lnSpc>
            </a:pPr>
            <a:r>
              <a:rPr lang="en-US" b="1" u="sng" dirty="0"/>
              <a:t>1. Primitive Data structure</a:t>
            </a:r>
          </a:p>
          <a:p>
            <a:pPr algn="just">
              <a:lnSpc>
                <a:spcPct val="100000"/>
              </a:lnSpc>
            </a:pPr>
            <a:r>
              <a:rPr lang="en-US" dirty="0"/>
              <a:t>The primitive data structures are primitive data types. The int, char, float, double, and pointer are the primitive data structures that can hold a single value.</a:t>
            </a:r>
          </a:p>
          <a:p>
            <a:pPr algn="just">
              <a:lnSpc>
                <a:spcPct val="100000"/>
              </a:lnSpc>
            </a:pPr>
            <a:r>
              <a:rPr lang="en-US" b="1" u="sng" dirty="0"/>
              <a:t>2. Non-Primitive Data structure</a:t>
            </a:r>
          </a:p>
          <a:p>
            <a:pPr algn="just">
              <a:lnSpc>
                <a:spcPct val="100000"/>
              </a:lnSpc>
            </a:pPr>
            <a:r>
              <a:rPr lang="en-US" dirty="0"/>
              <a:t>The non-primitive data structure is divided into two types:</a:t>
            </a:r>
          </a:p>
          <a:p>
            <a:pPr algn="just">
              <a:lnSpc>
                <a:spcPct val="100000"/>
              </a:lnSpc>
            </a:pPr>
            <a:r>
              <a:rPr lang="en-US" dirty="0"/>
              <a:t> - Linear data structure</a:t>
            </a:r>
          </a:p>
          <a:p>
            <a:pPr algn="just">
              <a:lnSpc>
                <a:spcPct val="100000"/>
              </a:lnSpc>
            </a:pPr>
            <a:r>
              <a:rPr lang="en-US" dirty="0"/>
              <a:t>- Non-linear data structure</a:t>
            </a:r>
          </a:p>
          <a:p>
            <a:endParaRPr lang="en-IN" dirty="0"/>
          </a:p>
        </p:txBody>
      </p:sp>
    </p:spTree>
    <p:extLst>
      <p:ext uri="{BB962C8B-B14F-4D97-AF65-F5344CB8AC3E}">
        <p14:creationId xmlns:p14="http://schemas.microsoft.com/office/powerpoint/2010/main" val="79192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FC49-B7DD-461C-33C9-C1DF9B73322D}"/>
              </a:ext>
            </a:extLst>
          </p:cNvPr>
          <p:cNvSpPr>
            <a:spLocks noGrp="1"/>
          </p:cNvSpPr>
          <p:nvPr>
            <p:ph type="title"/>
          </p:nvPr>
        </p:nvSpPr>
        <p:spPr>
          <a:xfrm>
            <a:off x="657606" y="0"/>
            <a:ext cx="10772775" cy="1266092"/>
          </a:xfrm>
        </p:spPr>
        <p:txBody>
          <a:bodyPr/>
          <a:lstStyle/>
          <a:p>
            <a:r>
              <a:rPr lang="en-IN" dirty="0"/>
              <a:t>Linear &amp; Non-Linear Data Structure</a:t>
            </a:r>
          </a:p>
        </p:txBody>
      </p:sp>
      <p:sp>
        <p:nvSpPr>
          <p:cNvPr id="3" name="Content Placeholder 2">
            <a:extLst>
              <a:ext uri="{FF2B5EF4-FFF2-40B4-BE49-F238E27FC236}">
                <a16:creationId xmlns:a16="http://schemas.microsoft.com/office/drawing/2014/main" id="{5C3AE906-5592-E9C1-D506-20D95270124D}"/>
              </a:ext>
            </a:extLst>
          </p:cNvPr>
          <p:cNvSpPr>
            <a:spLocks noGrp="1"/>
          </p:cNvSpPr>
          <p:nvPr>
            <p:ph idx="1"/>
          </p:nvPr>
        </p:nvSpPr>
        <p:spPr>
          <a:xfrm>
            <a:off x="657606" y="1266092"/>
            <a:ext cx="10990443" cy="4951828"/>
          </a:xfrm>
        </p:spPr>
        <p:txBody>
          <a:bodyPr>
            <a:normAutofit/>
          </a:bodyPr>
          <a:lstStyle/>
          <a:p>
            <a:r>
              <a:rPr lang="en-US" sz="2800" b="1" u="sng" dirty="0"/>
              <a:t>Linear Data Structure : </a:t>
            </a:r>
          </a:p>
          <a:p>
            <a:pPr algn="just">
              <a:buFont typeface="Wingdings" panose="05000000000000000000" pitchFamily="2" charset="2"/>
              <a:buChar char="Ø"/>
            </a:pPr>
            <a:r>
              <a:rPr lang="en-US" b="1" dirty="0"/>
              <a:t> </a:t>
            </a:r>
            <a:r>
              <a:rPr lang="en-US" dirty="0"/>
              <a:t>The arrangement of data in a sequential manner is known as a linear data structure. </a:t>
            </a:r>
          </a:p>
          <a:p>
            <a:pPr algn="just">
              <a:buFont typeface="Wingdings" panose="05000000000000000000" pitchFamily="2" charset="2"/>
              <a:buChar char="Ø"/>
            </a:pPr>
            <a:r>
              <a:rPr lang="en-US" dirty="0"/>
              <a:t>The data structures used for this purpose are Arrays, Linked list, Stacks, and Queues. </a:t>
            </a:r>
          </a:p>
          <a:p>
            <a:pPr algn="just">
              <a:buFont typeface="Wingdings" panose="05000000000000000000" pitchFamily="2" charset="2"/>
              <a:buChar char="Ø"/>
            </a:pPr>
            <a:r>
              <a:rPr lang="en-US" dirty="0"/>
              <a:t>In these data structures, one element is connected to only one another element in a linear form.</a:t>
            </a:r>
          </a:p>
          <a:p>
            <a:pPr marL="0" indent="0">
              <a:buNone/>
            </a:pPr>
            <a:r>
              <a:rPr lang="en-US" sz="2800" b="1" u="sng" dirty="0"/>
              <a:t>Non- Linear Data Structure : </a:t>
            </a:r>
          </a:p>
          <a:p>
            <a:pPr algn="just">
              <a:buFont typeface="Wingdings" panose="05000000000000000000" pitchFamily="2" charset="2"/>
              <a:buChar char="Ø"/>
            </a:pPr>
            <a:r>
              <a:rPr lang="en-US" dirty="0"/>
              <a:t>When one element is connected to the 'n' number of elements known as a non-linear data structure. </a:t>
            </a:r>
          </a:p>
          <a:p>
            <a:pPr algn="just">
              <a:buFont typeface="Wingdings" panose="05000000000000000000" pitchFamily="2" charset="2"/>
              <a:buChar char="Ø"/>
            </a:pPr>
            <a:r>
              <a:rPr lang="en-US" dirty="0"/>
              <a:t>The best example is trees and graphs. </a:t>
            </a:r>
          </a:p>
          <a:p>
            <a:pPr algn="just">
              <a:buFont typeface="Wingdings" panose="05000000000000000000" pitchFamily="2" charset="2"/>
              <a:buChar char="Ø"/>
            </a:pPr>
            <a:r>
              <a:rPr lang="en-US" dirty="0"/>
              <a:t>In this case, the elements are arranged in a random manner.</a:t>
            </a:r>
          </a:p>
          <a:p>
            <a:pPr>
              <a:buFont typeface="Wingdings" panose="05000000000000000000" pitchFamily="2" charset="2"/>
              <a:buChar char="Ø"/>
            </a:pPr>
            <a:endParaRPr lang="en-US" sz="2800" b="1" u="sng" dirty="0"/>
          </a:p>
          <a:p>
            <a:pPr marL="0" indent="0">
              <a:buNone/>
            </a:pPr>
            <a:endParaRPr lang="en-IN" sz="2000" b="1" dirty="0"/>
          </a:p>
        </p:txBody>
      </p:sp>
    </p:spTree>
    <p:extLst>
      <p:ext uri="{BB962C8B-B14F-4D97-AF65-F5344CB8AC3E}">
        <p14:creationId xmlns:p14="http://schemas.microsoft.com/office/powerpoint/2010/main" val="46969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AB28-4E8E-9074-1CF3-ECDB9C4516D8}"/>
              </a:ext>
            </a:extLst>
          </p:cNvPr>
          <p:cNvSpPr>
            <a:spLocks noGrp="1"/>
          </p:cNvSpPr>
          <p:nvPr>
            <p:ph type="title"/>
          </p:nvPr>
        </p:nvSpPr>
        <p:spPr>
          <a:xfrm>
            <a:off x="319599" y="203982"/>
            <a:ext cx="10772775" cy="1658198"/>
          </a:xfrm>
        </p:spPr>
        <p:txBody>
          <a:bodyPr/>
          <a:lstStyle/>
          <a:p>
            <a:r>
              <a:rPr lang="en-US" b="1" dirty="0"/>
              <a:t>Data structures can also be classified as:</a:t>
            </a:r>
            <a:endParaRPr lang="en-IN" dirty="0"/>
          </a:p>
        </p:txBody>
      </p:sp>
      <p:sp>
        <p:nvSpPr>
          <p:cNvPr id="3" name="Content Placeholder 2">
            <a:extLst>
              <a:ext uri="{FF2B5EF4-FFF2-40B4-BE49-F238E27FC236}">
                <a16:creationId xmlns:a16="http://schemas.microsoft.com/office/drawing/2014/main" id="{08B3FAA3-CEF9-A563-BB88-FF1594930268}"/>
              </a:ext>
            </a:extLst>
          </p:cNvPr>
          <p:cNvSpPr>
            <a:spLocks noGrp="1"/>
          </p:cNvSpPr>
          <p:nvPr>
            <p:ph idx="1"/>
          </p:nvPr>
        </p:nvSpPr>
        <p:spPr>
          <a:xfrm>
            <a:off x="676656" y="2011680"/>
            <a:ext cx="11168341" cy="4642338"/>
          </a:xfrm>
        </p:spPr>
        <p:txBody>
          <a:bodyPr>
            <a:normAutofit/>
          </a:bodyPr>
          <a:lstStyle/>
          <a:p>
            <a:pPr algn="just">
              <a:lnSpc>
                <a:spcPct val="150000"/>
              </a:lnSpc>
              <a:buFont typeface="Wingdings" panose="05000000000000000000" pitchFamily="2" charset="2"/>
              <a:buChar char="v"/>
            </a:pPr>
            <a:r>
              <a:rPr lang="en-US" sz="2400" b="1" dirty="0"/>
              <a:t>  Static data structure:</a:t>
            </a:r>
            <a:r>
              <a:rPr lang="en-US" sz="2400" dirty="0"/>
              <a:t> </a:t>
            </a:r>
          </a:p>
          <a:p>
            <a:pPr marL="717550" indent="-352425" algn="just">
              <a:lnSpc>
                <a:spcPct val="150000"/>
              </a:lnSpc>
              <a:buFont typeface="Wingdings" panose="05000000000000000000" pitchFamily="2" charset="2"/>
              <a:buChar char="Ø"/>
            </a:pPr>
            <a:r>
              <a:rPr lang="en-US" sz="2400" dirty="0"/>
              <a:t>It is a type of data structure where the size is allocated at the compile time. </a:t>
            </a:r>
          </a:p>
          <a:p>
            <a:pPr marL="717550" indent="-352425" algn="just">
              <a:lnSpc>
                <a:spcPct val="150000"/>
              </a:lnSpc>
              <a:buFont typeface="Wingdings" panose="05000000000000000000" pitchFamily="2" charset="2"/>
              <a:buChar char="Ø"/>
            </a:pPr>
            <a:r>
              <a:rPr lang="en-US" sz="2400" dirty="0"/>
              <a:t>Therefore, the maximum size is fixed.</a:t>
            </a:r>
          </a:p>
          <a:p>
            <a:pPr algn="just">
              <a:lnSpc>
                <a:spcPct val="150000"/>
              </a:lnSpc>
              <a:buFont typeface="Wingdings" panose="05000000000000000000" pitchFamily="2" charset="2"/>
              <a:buChar char="v"/>
            </a:pPr>
            <a:r>
              <a:rPr lang="en-US" sz="2400" b="1" dirty="0"/>
              <a:t> Dynamic data structure:</a:t>
            </a:r>
          </a:p>
          <a:p>
            <a:pPr marL="365125" indent="0" algn="just">
              <a:lnSpc>
                <a:spcPct val="150000"/>
              </a:lnSpc>
              <a:buFont typeface="Wingdings" panose="05000000000000000000" pitchFamily="2" charset="2"/>
              <a:buChar char="Ø"/>
            </a:pPr>
            <a:r>
              <a:rPr lang="en-US" sz="2400" dirty="0"/>
              <a:t> It is a type of data structure where the size is allocated at the run time. </a:t>
            </a:r>
          </a:p>
          <a:p>
            <a:pPr marL="365125" indent="0" algn="just">
              <a:lnSpc>
                <a:spcPct val="150000"/>
              </a:lnSpc>
              <a:buFont typeface="Wingdings" panose="05000000000000000000" pitchFamily="2" charset="2"/>
              <a:buChar char="Ø"/>
            </a:pPr>
            <a:r>
              <a:rPr lang="en-US" dirty="0"/>
              <a:t> </a:t>
            </a:r>
            <a:r>
              <a:rPr lang="en-US" sz="2400" dirty="0"/>
              <a:t>Therefore, the maximum size is flexible.</a:t>
            </a:r>
          </a:p>
          <a:p>
            <a:endParaRPr lang="en-IN" dirty="0"/>
          </a:p>
        </p:txBody>
      </p:sp>
    </p:spTree>
    <p:extLst>
      <p:ext uri="{BB962C8B-B14F-4D97-AF65-F5344CB8AC3E}">
        <p14:creationId xmlns:p14="http://schemas.microsoft.com/office/powerpoint/2010/main" val="20525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6E0E-F73F-F080-2227-0854EDB698E7}"/>
              </a:ext>
            </a:extLst>
          </p:cNvPr>
          <p:cNvSpPr>
            <a:spLocks noGrp="1"/>
          </p:cNvSpPr>
          <p:nvPr>
            <p:ph type="title"/>
          </p:nvPr>
        </p:nvSpPr>
        <p:spPr/>
        <p:txBody>
          <a:bodyPr/>
          <a:lstStyle/>
          <a:p>
            <a:r>
              <a:rPr lang="en-US" dirty="0"/>
              <a:t>Data Structure types</a:t>
            </a:r>
            <a:endParaRPr lang="en-IN" dirty="0"/>
          </a:p>
        </p:txBody>
      </p:sp>
      <p:sp>
        <p:nvSpPr>
          <p:cNvPr id="3" name="Content Placeholder 2">
            <a:extLst>
              <a:ext uri="{FF2B5EF4-FFF2-40B4-BE49-F238E27FC236}">
                <a16:creationId xmlns:a16="http://schemas.microsoft.com/office/drawing/2014/main" id="{0AC89A5E-80A7-F462-A66B-0D989C594455}"/>
              </a:ext>
            </a:extLst>
          </p:cNvPr>
          <p:cNvSpPr>
            <a:spLocks noGrp="1"/>
          </p:cNvSpPr>
          <p:nvPr>
            <p:ph idx="1"/>
          </p:nvPr>
        </p:nvSpPr>
        <p:spPr>
          <a:xfrm>
            <a:off x="676656" y="2011680"/>
            <a:ext cx="11083935" cy="3953022"/>
          </a:xfrm>
        </p:spPr>
        <p:txBody>
          <a:bodyPr/>
          <a:lstStyle/>
          <a:p>
            <a:pPr marL="241300" indent="-229235">
              <a:lnSpc>
                <a:spcPct val="100000"/>
              </a:lnSpc>
              <a:spcBef>
                <a:spcPts val="770"/>
              </a:spcBef>
              <a:buFont typeface="Arial MT"/>
              <a:buChar char="•"/>
              <a:tabLst>
                <a:tab pos="241935" algn="l"/>
              </a:tabLst>
            </a:pPr>
            <a:r>
              <a:rPr lang="en-US" sz="2400" b="1" spc="-10" dirty="0">
                <a:latin typeface="Calibri"/>
                <a:cs typeface="Calibri"/>
              </a:rPr>
              <a:t>Homogeneous</a:t>
            </a:r>
            <a:r>
              <a:rPr lang="en-US" sz="2400" b="1" spc="-5" dirty="0">
                <a:latin typeface="Calibri"/>
                <a:cs typeface="Calibri"/>
              </a:rPr>
              <a:t> </a:t>
            </a:r>
            <a:r>
              <a:rPr lang="en-US" sz="2400" b="1" spc="-15" dirty="0">
                <a:latin typeface="Calibri"/>
                <a:cs typeface="Calibri"/>
              </a:rPr>
              <a:t>Data</a:t>
            </a:r>
            <a:r>
              <a:rPr lang="en-US" sz="2400" b="1" spc="-5" dirty="0">
                <a:latin typeface="Calibri"/>
                <a:cs typeface="Calibri"/>
              </a:rPr>
              <a:t> Structures:</a:t>
            </a:r>
            <a:endParaRPr lang="en-US" sz="2400" dirty="0">
              <a:latin typeface="Calibri"/>
              <a:cs typeface="Calibri"/>
            </a:endParaRPr>
          </a:p>
          <a:p>
            <a:pPr marL="927100" marR="173355">
              <a:lnSpc>
                <a:spcPts val="3030"/>
              </a:lnSpc>
              <a:spcBef>
                <a:spcPts val="1045"/>
              </a:spcBef>
            </a:pPr>
            <a:r>
              <a:rPr lang="en-US" sz="2400" spc="-10" dirty="0">
                <a:latin typeface="Calibri"/>
                <a:cs typeface="Calibri"/>
              </a:rPr>
              <a:t>Homogeneous</a:t>
            </a:r>
            <a:r>
              <a:rPr lang="en-US" sz="2400" spc="20" dirty="0">
                <a:latin typeface="Calibri"/>
                <a:cs typeface="Calibri"/>
              </a:rPr>
              <a:t> </a:t>
            </a:r>
            <a:r>
              <a:rPr lang="en-US" sz="2400" spc="-15" dirty="0">
                <a:latin typeface="Calibri"/>
                <a:cs typeface="Calibri"/>
              </a:rPr>
              <a:t>indicates</a:t>
            </a:r>
            <a:r>
              <a:rPr lang="en-US" sz="2400" spc="25" dirty="0">
                <a:latin typeface="Calibri"/>
                <a:cs typeface="Calibri"/>
              </a:rPr>
              <a:t> </a:t>
            </a:r>
            <a:r>
              <a:rPr lang="en-US" sz="2400" spc="-5" dirty="0">
                <a:latin typeface="Calibri"/>
                <a:cs typeface="Calibri"/>
              </a:rPr>
              <a:t>all</a:t>
            </a:r>
            <a:r>
              <a:rPr lang="en-US" sz="2400" spc="-15" dirty="0">
                <a:latin typeface="Calibri"/>
                <a:cs typeface="Calibri"/>
              </a:rPr>
              <a:t> </a:t>
            </a:r>
            <a:r>
              <a:rPr lang="en-US" sz="2400" spc="-5" dirty="0">
                <a:latin typeface="Calibri"/>
                <a:cs typeface="Calibri"/>
              </a:rPr>
              <a:t>the</a:t>
            </a:r>
            <a:r>
              <a:rPr lang="en-US" sz="2400" dirty="0">
                <a:latin typeface="Calibri"/>
                <a:cs typeface="Calibri"/>
              </a:rPr>
              <a:t> </a:t>
            </a:r>
            <a:r>
              <a:rPr lang="en-US" sz="2400" spc="-20" dirty="0">
                <a:latin typeface="Calibri"/>
                <a:cs typeface="Calibri"/>
              </a:rPr>
              <a:t>data</a:t>
            </a:r>
            <a:r>
              <a:rPr lang="en-US" sz="2400" spc="25" dirty="0">
                <a:latin typeface="Calibri"/>
                <a:cs typeface="Calibri"/>
              </a:rPr>
              <a:t> </a:t>
            </a:r>
            <a:r>
              <a:rPr lang="en-US" sz="2400" spc="-10" dirty="0">
                <a:latin typeface="Calibri"/>
                <a:cs typeface="Calibri"/>
              </a:rPr>
              <a:t>elements</a:t>
            </a:r>
            <a:r>
              <a:rPr lang="en-US" sz="2400" spc="15" dirty="0">
                <a:latin typeface="Calibri"/>
                <a:cs typeface="Calibri"/>
              </a:rPr>
              <a:t> </a:t>
            </a:r>
            <a:r>
              <a:rPr lang="en-US" sz="2400" spc="-15" dirty="0">
                <a:latin typeface="Calibri"/>
                <a:cs typeface="Calibri"/>
              </a:rPr>
              <a:t>are</a:t>
            </a:r>
            <a:r>
              <a:rPr lang="en-US" sz="2400" spc="-5" dirty="0">
                <a:latin typeface="Calibri"/>
                <a:cs typeface="Calibri"/>
              </a:rPr>
              <a:t> of same</a:t>
            </a:r>
            <a:r>
              <a:rPr lang="en-US" sz="2400" dirty="0">
                <a:latin typeface="Calibri"/>
                <a:cs typeface="Calibri"/>
              </a:rPr>
              <a:t> </a:t>
            </a:r>
            <a:r>
              <a:rPr lang="en-US" sz="2400" spc="-5" dirty="0">
                <a:latin typeface="Calibri"/>
                <a:cs typeface="Calibri"/>
              </a:rPr>
              <a:t>type. </a:t>
            </a:r>
            <a:r>
              <a:rPr lang="en-US" sz="2400" spc="-620" dirty="0">
                <a:latin typeface="Calibri"/>
                <a:cs typeface="Calibri"/>
              </a:rPr>
              <a:t> </a:t>
            </a:r>
            <a:r>
              <a:rPr lang="en-US" sz="2400" spc="-5" dirty="0" err="1">
                <a:latin typeface="Calibri"/>
                <a:cs typeface="Calibri"/>
              </a:rPr>
              <a:t>Eg.</a:t>
            </a:r>
            <a:r>
              <a:rPr lang="en-US" sz="2400" spc="-10" dirty="0">
                <a:latin typeface="Calibri"/>
                <a:cs typeface="Calibri"/>
              </a:rPr>
              <a:t> </a:t>
            </a:r>
            <a:r>
              <a:rPr lang="en-US" sz="2400" spc="-55" dirty="0">
                <a:latin typeface="Calibri"/>
                <a:cs typeface="Calibri"/>
              </a:rPr>
              <a:t>Array.</a:t>
            </a:r>
            <a:endParaRPr lang="en-US" sz="2400" dirty="0">
              <a:latin typeface="Calibri"/>
              <a:cs typeface="Calibri"/>
            </a:endParaRPr>
          </a:p>
          <a:p>
            <a:pPr marL="241300" indent="-229235">
              <a:lnSpc>
                <a:spcPct val="100000"/>
              </a:lnSpc>
              <a:spcBef>
                <a:spcPts val="610"/>
              </a:spcBef>
              <a:buFont typeface="Arial MT"/>
              <a:buChar char="•"/>
              <a:tabLst>
                <a:tab pos="241935" algn="l"/>
              </a:tabLst>
            </a:pPr>
            <a:r>
              <a:rPr lang="en-US" sz="2400" b="1" spc="-10" dirty="0">
                <a:latin typeface="Calibri"/>
                <a:cs typeface="Calibri"/>
              </a:rPr>
              <a:t>Non-Homogeneous</a:t>
            </a:r>
            <a:r>
              <a:rPr lang="en-US" sz="2400" b="1" spc="30" dirty="0">
                <a:latin typeface="Calibri"/>
                <a:cs typeface="Calibri"/>
              </a:rPr>
              <a:t> </a:t>
            </a:r>
            <a:r>
              <a:rPr lang="en-US" sz="2400" b="1" spc="-20" dirty="0">
                <a:latin typeface="Calibri"/>
                <a:cs typeface="Calibri"/>
              </a:rPr>
              <a:t>Data</a:t>
            </a:r>
            <a:r>
              <a:rPr lang="en-US" sz="2400" b="1" spc="10" dirty="0">
                <a:latin typeface="Calibri"/>
                <a:cs typeface="Calibri"/>
              </a:rPr>
              <a:t> </a:t>
            </a:r>
            <a:r>
              <a:rPr lang="en-US" sz="2400" b="1" spc="-10" dirty="0">
                <a:latin typeface="Calibri"/>
                <a:cs typeface="Calibri"/>
              </a:rPr>
              <a:t>Structures:</a:t>
            </a:r>
            <a:endParaRPr lang="en-US" sz="2400" dirty="0">
              <a:latin typeface="Calibri"/>
              <a:cs typeface="Calibri"/>
            </a:endParaRPr>
          </a:p>
          <a:p>
            <a:pPr marL="927100" marR="5080">
              <a:lnSpc>
                <a:spcPts val="3020"/>
              </a:lnSpc>
              <a:spcBef>
                <a:spcPts val="1045"/>
              </a:spcBef>
            </a:pPr>
            <a:r>
              <a:rPr lang="en-US" sz="2400" spc="-5" dirty="0">
                <a:latin typeface="Calibri"/>
                <a:cs typeface="Calibri"/>
              </a:rPr>
              <a:t>In</a:t>
            </a:r>
            <a:r>
              <a:rPr lang="en-US" sz="2400" dirty="0">
                <a:latin typeface="Calibri"/>
                <a:cs typeface="Calibri"/>
              </a:rPr>
              <a:t> </a:t>
            </a:r>
            <a:r>
              <a:rPr lang="en-US" sz="2400" spc="-10" dirty="0">
                <a:latin typeface="Calibri"/>
                <a:cs typeface="Calibri"/>
              </a:rPr>
              <a:t>Non-Homogeneous</a:t>
            </a:r>
            <a:r>
              <a:rPr lang="en-US" sz="2400" spc="70" dirty="0">
                <a:latin typeface="Calibri"/>
                <a:cs typeface="Calibri"/>
              </a:rPr>
              <a:t> </a:t>
            </a:r>
            <a:r>
              <a:rPr lang="en-US" sz="2400" spc="-20" dirty="0">
                <a:latin typeface="Calibri"/>
                <a:cs typeface="Calibri"/>
              </a:rPr>
              <a:t>Data</a:t>
            </a:r>
            <a:r>
              <a:rPr lang="en-US" sz="2400" dirty="0">
                <a:latin typeface="Calibri"/>
                <a:cs typeface="Calibri"/>
              </a:rPr>
              <a:t> </a:t>
            </a:r>
            <a:r>
              <a:rPr lang="en-US" sz="2400" spc="-10" dirty="0">
                <a:latin typeface="Calibri"/>
                <a:cs typeface="Calibri"/>
              </a:rPr>
              <a:t>Structures,</a:t>
            </a:r>
            <a:r>
              <a:rPr lang="en-US" sz="2400" spc="50" dirty="0">
                <a:latin typeface="Calibri"/>
                <a:cs typeface="Calibri"/>
              </a:rPr>
              <a:t> </a:t>
            </a:r>
            <a:r>
              <a:rPr lang="en-US" sz="2400" spc="-5" dirty="0">
                <a:latin typeface="Calibri"/>
                <a:cs typeface="Calibri"/>
              </a:rPr>
              <a:t>the</a:t>
            </a:r>
            <a:r>
              <a:rPr lang="en-US" sz="2400" spc="10" dirty="0">
                <a:latin typeface="Calibri"/>
                <a:cs typeface="Calibri"/>
              </a:rPr>
              <a:t> </a:t>
            </a:r>
            <a:r>
              <a:rPr lang="en-US" sz="2400" spc="-10" dirty="0">
                <a:latin typeface="Calibri"/>
                <a:cs typeface="Calibri"/>
              </a:rPr>
              <a:t>elements</a:t>
            </a:r>
            <a:r>
              <a:rPr lang="en-US" sz="2400" spc="15" dirty="0">
                <a:latin typeface="Calibri"/>
                <a:cs typeface="Calibri"/>
              </a:rPr>
              <a:t> </a:t>
            </a:r>
            <a:r>
              <a:rPr lang="en-US" sz="2400" spc="-20" dirty="0">
                <a:latin typeface="Calibri"/>
                <a:cs typeface="Calibri"/>
              </a:rPr>
              <a:t>may</a:t>
            </a:r>
            <a:r>
              <a:rPr lang="en-US" sz="2400" spc="10" dirty="0">
                <a:latin typeface="Calibri"/>
                <a:cs typeface="Calibri"/>
              </a:rPr>
              <a:t> </a:t>
            </a:r>
            <a:r>
              <a:rPr lang="en-US" sz="2400" spc="-5" dirty="0">
                <a:latin typeface="Calibri"/>
                <a:cs typeface="Calibri"/>
              </a:rPr>
              <a:t>or</a:t>
            </a:r>
            <a:r>
              <a:rPr lang="en-US" sz="2400" dirty="0">
                <a:latin typeface="Calibri"/>
                <a:cs typeface="Calibri"/>
              </a:rPr>
              <a:t> </a:t>
            </a:r>
            <a:r>
              <a:rPr lang="en-US" sz="2400" spc="-20" dirty="0">
                <a:latin typeface="Calibri"/>
                <a:cs typeface="Calibri"/>
              </a:rPr>
              <a:t>may </a:t>
            </a:r>
            <a:r>
              <a:rPr lang="en-US" sz="2400" spc="-620" dirty="0">
                <a:latin typeface="Calibri"/>
                <a:cs typeface="Calibri"/>
              </a:rPr>
              <a:t> </a:t>
            </a:r>
            <a:r>
              <a:rPr lang="en-US" sz="2400" spc="-5" dirty="0">
                <a:latin typeface="Calibri"/>
                <a:cs typeface="Calibri"/>
              </a:rPr>
              <a:t>not</a:t>
            </a:r>
            <a:r>
              <a:rPr lang="en-US" sz="2400" dirty="0">
                <a:latin typeface="Calibri"/>
                <a:cs typeface="Calibri"/>
              </a:rPr>
              <a:t> </a:t>
            </a:r>
            <a:r>
              <a:rPr lang="en-US" sz="2400" spc="-5" dirty="0">
                <a:latin typeface="Calibri"/>
                <a:cs typeface="Calibri"/>
              </a:rPr>
              <a:t>be</a:t>
            </a:r>
            <a:r>
              <a:rPr lang="en-US" sz="2400" dirty="0">
                <a:latin typeface="Calibri"/>
                <a:cs typeface="Calibri"/>
              </a:rPr>
              <a:t> </a:t>
            </a:r>
            <a:r>
              <a:rPr lang="en-US" sz="2400" spc="-5" dirty="0">
                <a:latin typeface="Calibri"/>
                <a:cs typeface="Calibri"/>
              </a:rPr>
              <a:t>of the </a:t>
            </a:r>
            <a:r>
              <a:rPr lang="en-US" sz="2400" spc="-10" dirty="0">
                <a:latin typeface="Calibri"/>
                <a:cs typeface="Calibri"/>
              </a:rPr>
              <a:t>similar</a:t>
            </a:r>
            <a:r>
              <a:rPr lang="en-US" sz="2400" spc="15" dirty="0">
                <a:latin typeface="Calibri"/>
                <a:cs typeface="Calibri"/>
              </a:rPr>
              <a:t> </a:t>
            </a:r>
            <a:r>
              <a:rPr lang="en-US" sz="2400" spc="-10" dirty="0">
                <a:latin typeface="Calibri"/>
                <a:cs typeface="Calibri"/>
              </a:rPr>
              <a:t>type.</a:t>
            </a:r>
            <a:endParaRPr lang="en-US" sz="2400" dirty="0">
              <a:latin typeface="Calibri"/>
              <a:cs typeface="Calibri"/>
            </a:endParaRPr>
          </a:p>
          <a:p>
            <a:pPr marL="927100">
              <a:lnSpc>
                <a:spcPct val="100000"/>
              </a:lnSpc>
              <a:spcBef>
                <a:spcPts val="635"/>
              </a:spcBef>
            </a:pPr>
            <a:r>
              <a:rPr lang="en-US" sz="2400" spc="-5" dirty="0" err="1">
                <a:latin typeface="Calibri"/>
                <a:cs typeface="Calibri"/>
              </a:rPr>
              <a:t>Eg.</a:t>
            </a:r>
            <a:r>
              <a:rPr lang="en-US" sz="2400" spc="-30" dirty="0">
                <a:latin typeface="Calibri"/>
                <a:cs typeface="Calibri"/>
              </a:rPr>
              <a:t> </a:t>
            </a:r>
            <a:r>
              <a:rPr lang="en-US" sz="2400" spc="-10" dirty="0" err="1">
                <a:latin typeface="Calibri"/>
                <a:cs typeface="Calibri"/>
              </a:rPr>
              <a:t>Stuctures</a:t>
            </a:r>
            <a:r>
              <a:rPr lang="en-US" sz="2400" spc="-10" dirty="0">
                <a:latin typeface="Calibri"/>
                <a:cs typeface="Calibri"/>
              </a:rPr>
              <a:t>.</a:t>
            </a:r>
            <a:endParaRPr lang="en-US" sz="2400" dirty="0">
              <a:latin typeface="Calibri"/>
              <a:cs typeface="Calibri"/>
            </a:endParaRPr>
          </a:p>
          <a:p>
            <a:endParaRPr lang="en-IN" dirty="0"/>
          </a:p>
        </p:txBody>
      </p:sp>
    </p:spTree>
    <p:extLst>
      <p:ext uri="{BB962C8B-B14F-4D97-AF65-F5344CB8AC3E}">
        <p14:creationId xmlns:p14="http://schemas.microsoft.com/office/powerpoint/2010/main" val="11598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6DE2-B62C-0335-23E8-5E36971FFDC9}"/>
              </a:ext>
            </a:extLst>
          </p:cNvPr>
          <p:cNvSpPr>
            <a:spLocks noGrp="1"/>
          </p:cNvSpPr>
          <p:nvPr>
            <p:ph type="title"/>
          </p:nvPr>
        </p:nvSpPr>
        <p:spPr>
          <a:xfrm>
            <a:off x="676274" y="-147581"/>
            <a:ext cx="10772775" cy="1658198"/>
          </a:xfrm>
        </p:spPr>
        <p:txBody>
          <a:bodyPr/>
          <a:lstStyle/>
          <a:p>
            <a:r>
              <a:rPr lang="en-US" dirty="0"/>
              <a:t>Linear Data Structure</a:t>
            </a:r>
            <a:endParaRPr lang="en-IN" dirty="0"/>
          </a:p>
        </p:txBody>
      </p:sp>
      <p:sp>
        <p:nvSpPr>
          <p:cNvPr id="3" name="Content Placeholder 2">
            <a:extLst>
              <a:ext uri="{FF2B5EF4-FFF2-40B4-BE49-F238E27FC236}">
                <a16:creationId xmlns:a16="http://schemas.microsoft.com/office/drawing/2014/main" id="{BB850F3A-8B5B-D1DD-F50A-21649CD6F77F}"/>
              </a:ext>
            </a:extLst>
          </p:cNvPr>
          <p:cNvSpPr>
            <a:spLocks noGrp="1"/>
          </p:cNvSpPr>
          <p:nvPr>
            <p:ph idx="1"/>
          </p:nvPr>
        </p:nvSpPr>
        <p:spPr>
          <a:xfrm>
            <a:off x="719137" y="1340257"/>
            <a:ext cx="11210266" cy="5370032"/>
          </a:xfrm>
        </p:spPr>
        <p:txBody>
          <a:bodyPr>
            <a:normAutofit fontScale="92500" lnSpcReduction="10000"/>
          </a:bodyPr>
          <a:lstStyle/>
          <a:p>
            <a:pPr algn="just">
              <a:lnSpc>
                <a:spcPct val="110000"/>
              </a:lnSpc>
              <a:buFont typeface="Wingdings" panose="05000000000000000000" pitchFamily="2" charset="2"/>
              <a:buChar char="Ø"/>
            </a:pPr>
            <a:r>
              <a:rPr lang="en-US" dirty="0"/>
              <a:t> </a:t>
            </a:r>
            <a:r>
              <a:rPr lang="en-US" dirty="0">
                <a:solidFill>
                  <a:schemeClr val="tx1"/>
                </a:solidFill>
              </a:rPr>
              <a:t>A data structure is called linear if all of its elements are arranged in the linear order. </a:t>
            </a:r>
          </a:p>
          <a:p>
            <a:pPr algn="just">
              <a:lnSpc>
                <a:spcPct val="110000"/>
              </a:lnSpc>
              <a:buFont typeface="Wingdings" panose="05000000000000000000" pitchFamily="2" charset="2"/>
              <a:buChar char="Ø"/>
            </a:pPr>
            <a:r>
              <a:rPr lang="en-US" dirty="0">
                <a:solidFill>
                  <a:schemeClr val="tx1"/>
                </a:solidFill>
              </a:rPr>
              <a:t> In linear data structures, the elements are stored in non-hierarchical way where each element has the successors and predecessors except the first and last element.</a:t>
            </a:r>
          </a:p>
          <a:p>
            <a:pPr algn="just">
              <a:lnSpc>
                <a:spcPct val="110000"/>
              </a:lnSpc>
              <a:buFont typeface="Wingdings" panose="05000000000000000000" pitchFamily="2" charset="2"/>
              <a:buChar char="Ø"/>
            </a:pPr>
            <a:r>
              <a:rPr lang="en-US" dirty="0">
                <a:solidFill>
                  <a:schemeClr val="tx1"/>
                </a:solidFill>
              </a:rPr>
              <a:t>Types of Linear Data Structures are given below:</a:t>
            </a:r>
          </a:p>
          <a:p>
            <a:pPr algn="just">
              <a:lnSpc>
                <a:spcPct val="110000"/>
              </a:lnSpc>
            </a:pPr>
            <a:r>
              <a:rPr lang="en-US" dirty="0">
                <a:solidFill>
                  <a:schemeClr val="tx1"/>
                </a:solidFill>
              </a:rPr>
              <a:t>  1. </a:t>
            </a:r>
            <a:r>
              <a:rPr lang="en-US" b="1" dirty="0">
                <a:solidFill>
                  <a:schemeClr val="tx1"/>
                </a:solidFill>
              </a:rPr>
              <a:t>Arrays : </a:t>
            </a:r>
          </a:p>
          <a:p>
            <a:pPr algn="just">
              <a:lnSpc>
                <a:spcPct val="110000"/>
              </a:lnSpc>
              <a:buFont typeface="Wingdings" panose="05000000000000000000" pitchFamily="2" charset="2"/>
              <a:buChar char="Ø"/>
            </a:pPr>
            <a:r>
              <a:rPr lang="en-US" dirty="0">
                <a:solidFill>
                  <a:schemeClr val="tx1"/>
                </a:solidFill>
              </a:rPr>
              <a:t>An array is a collection of similar type of data items and each data item is called an element of the array. The data type of the element may be any valid data type like char, int, float or double.</a:t>
            </a:r>
          </a:p>
          <a:p>
            <a:pPr algn="just">
              <a:lnSpc>
                <a:spcPct val="110000"/>
              </a:lnSpc>
              <a:buFont typeface="Wingdings" panose="05000000000000000000" pitchFamily="2" charset="2"/>
              <a:buChar char="Ø"/>
            </a:pPr>
            <a:r>
              <a:rPr lang="en-US" dirty="0">
                <a:solidFill>
                  <a:schemeClr val="tx1"/>
                </a:solidFill>
              </a:rPr>
              <a:t>The elements of array share the same variable name but each one carries a different index number known as subscript. The array can be one dimensional, two dimensional or multidimensional.</a:t>
            </a:r>
          </a:p>
          <a:p>
            <a:pPr algn="just">
              <a:lnSpc>
                <a:spcPct val="110000"/>
              </a:lnSpc>
              <a:buFont typeface="Wingdings" panose="05000000000000000000" pitchFamily="2" charset="2"/>
              <a:buChar char="Ø"/>
            </a:pPr>
            <a:r>
              <a:rPr lang="en-US" dirty="0">
                <a:solidFill>
                  <a:schemeClr val="tx1"/>
                </a:solidFill>
              </a:rPr>
              <a:t>The individual elements of the array age are:</a:t>
            </a:r>
          </a:p>
          <a:p>
            <a:pPr algn="just">
              <a:lnSpc>
                <a:spcPct val="110000"/>
              </a:lnSpc>
            </a:pPr>
            <a:r>
              <a:rPr lang="en-US" dirty="0">
                <a:solidFill>
                  <a:schemeClr val="tx1"/>
                </a:solidFill>
              </a:rPr>
              <a:t>age[0], age[1], age[2], age[3],......... age[98], age[99].</a:t>
            </a:r>
          </a:p>
          <a:p>
            <a:pPr marL="0" indent="0">
              <a:lnSpc>
                <a:spcPct val="150000"/>
              </a:lnSpc>
              <a:buNone/>
            </a:pPr>
            <a:endParaRPr lang="en-US" dirty="0">
              <a:solidFill>
                <a:schemeClr val="tx1"/>
              </a:solidFill>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792669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9934</TotalTime>
  <Words>1651</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MT</vt:lpstr>
      <vt:lpstr>Calibri</vt:lpstr>
      <vt:lpstr>Calibri Light</vt:lpstr>
      <vt:lpstr>Times New Roman</vt:lpstr>
      <vt:lpstr>Wingdings</vt:lpstr>
      <vt:lpstr>Metropolitan</vt:lpstr>
      <vt:lpstr>Introduction to Data Structures</vt:lpstr>
      <vt:lpstr>Introduction to data Structure</vt:lpstr>
      <vt:lpstr>PowerPoint Presentation</vt:lpstr>
      <vt:lpstr>Abstract Data Type</vt:lpstr>
      <vt:lpstr>Types of Data Structures</vt:lpstr>
      <vt:lpstr>Linear &amp; Non-Linear Data Structure</vt:lpstr>
      <vt:lpstr>Data structures can also be classified as:</vt:lpstr>
      <vt:lpstr>Data Structure types</vt:lpstr>
      <vt:lpstr>Linear Data Structure</vt:lpstr>
      <vt:lpstr>PowerPoint Presentation</vt:lpstr>
      <vt:lpstr>Non-Linear Data Structure</vt:lpstr>
      <vt:lpstr>PowerPoint Presentation</vt:lpstr>
      <vt:lpstr>PowerPoint Presentation</vt:lpstr>
      <vt:lpstr>Operations on Data Structure:</vt:lpstr>
      <vt:lpstr>PowerPoint Presentation</vt:lpstr>
      <vt:lpstr>Advantages of Data Structure</vt:lpstr>
      <vt:lpstr>Application of Data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aarti puthran</dc:creator>
  <cp:lastModifiedBy>aarti puthran</cp:lastModifiedBy>
  <cp:revision>50</cp:revision>
  <dcterms:created xsi:type="dcterms:W3CDTF">2023-07-03T09:51:59Z</dcterms:created>
  <dcterms:modified xsi:type="dcterms:W3CDTF">2023-07-24T04:15:26Z</dcterms:modified>
</cp:coreProperties>
</file>