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63" r:id="rId4"/>
    <p:sldId id="257" r:id="rId5"/>
    <p:sldId id="264" r:id="rId6"/>
    <p:sldId id="259" r:id="rId7"/>
    <p:sldId id="258" r:id="rId8"/>
    <p:sldId id="260"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84811" autoAdjust="0"/>
  </p:normalViewPr>
  <p:slideViewPr>
    <p:cSldViewPr snapToGrid="0">
      <p:cViewPr varScale="1">
        <p:scale>
          <a:sx n="71" d="100"/>
          <a:sy n="71" d="100"/>
        </p:scale>
        <p:origin x="665" y="3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2736"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8CBA0-9282-47FA-99E0-5E8AD138F161}" type="datetimeFigureOut">
              <a:rPr lang="en-US" smtClean="0"/>
              <a:t>7/2/2023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0CE50-FE16-4390-91E6-2755103C2FDF}" type="slidenum">
              <a:rPr lang="en-US" smtClean="0"/>
              <a:t>‹#›</a:t>
            </a:fld>
            <a:endParaRPr lang="en-US" dirty="0"/>
          </a:p>
        </p:txBody>
      </p:sp>
    </p:spTree>
    <p:extLst>
      <p:ext uri="{BB962C8B-B14F-4D97-AF65-F5344CB8AC3E}">
        <p14:creationId xmlns:p14="http://schemas.microsoft.com/office/powerpoint/2010/main" val="92755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1</a:t>
            </a:fld>
            <a:endParaRPr lang="en-US" dirty="0"/>
          </a:p>
        </p:txBody>
      </p:sp>
    </p:spTree>
    <p:extLst>
      <p:ext uri="{BB962C8B-B14F-4D97-AF65-F5344CB8AC3E}">
        <p14:creationId xmlns:p14="http://schemas.microsoft.com/office/powerpoint/2010/main" val="291259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10</a:t>
            </a:fld>
            <a:endParaRPr lang="en-US" dirty="0"/>
          </a:p>
        </p:txBody>
      </p:sp>
    </p:spTree>
    <p:extLst>
      <p:ext uri="{BB962C8B-B14F-4D97-AF65-F5344CB8AC3E}">
        <p14:creationId xmlns:p14="http://schemas.microsoft.com/office/powerpoint/2010/main" val="208597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2</a:t>
            </a:fld>
            <a:endParaRPr lang="en-US" dirty="0"/>
          </a:p>
        </p:txBody>
      </p:sp>
    </p:spTree>
    <p:extLst>
      <p:ext uri="{BB962C8B-B14F-4D97-AF65-F5344CB8AC3E}">
        <p14:creationId xmlns:p14="http://schemas.microsoft.com/office/powerpoint/2010/main" val="191882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3</a:t>
            </a:fld>
            <a:endParaRPr lang="en-US" dirty="0"/>
          </a:p>
        </p:txBody>
      </p:sp>
    </p:spTree>
    <p:extLst>
      <p:ext uri="{BB962C8B-B14F-4D97-AF65-F5344CB8AC3E}">
        <p14:creationId xmlns:p14="http://schemas.microsoft.com/office/powerpoint/2010/main" val="164512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4</a:t>
            </a:fld>
            <a:endParaRPr lang="en-US" dirty="0"/>
          </a:p>
        </p:txBody>
      </p:sp>
    </p:spTree>
    <p:extLst>
      <p:ext uri="{BB962C8B-B14F-4D97-AF65-F5344CB8AC3E}">
        <p14:creationId xmlns:p14="http://schemas.microsoft.com/office/powerpoint/2010/main" val="396422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5</a:t>
            </a:fld>
            <a:endParaRPr lang="en-US" dirty="0"/>
          </a:p>
        </p:txBody>
      </p:sp>
    </p:spTree>
    <p:extLst>
      <p:ext uri="{BB962C8B-B14F-4D97-AF65-F5344CB8AC3E}">
        <p14:creationId xmlns:p14="http://schemas.microsoft.com/office/powerpoint/2010/main" val="22798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6</a:t>
            </a:fld>
            <a:endParaRPr lang="en-US" dirty="0"/>
          </a:p>
        </p:txBody>
      </p:sp>
    </p:spTree>
    <p:extLst>
      <p:ext uri="{BB962C8B-B14F-4D97-AF65-F5344CB8AC3E}">
        <p14:creationId xmlns:p14="http://schemas.microsoft.com/office/powerpoint/2010/main" val="3450574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7</a:t>
            </a:fld>
            <a:endParaRPr lang="en-US" dirty="0"/>
          </a:p>
        </p:txBody>
      </p:sp>
    </p:spTree>
    <p:extLst>
      <p:ext uri="{BB962C8B-B14F-4D97-AF65-F5344CB8AC3E}">
        <p14:creationId xmlns:p14="http://schemas.microsoft.com/office/powerpoint/2010/main" val="523058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8</a:t>
            </a:fld>
            <a:endParaRPr lang="en-US" dirty="0"/>
          </a:p>
        </p:txBody>
      </p:sp>
    </p:spTree>
    <p:extLst>
      <p:ext uri="{BB962C8B-B14F-4D97-AF65-F5344CB8AC3E}">
        <p14:creationId xmlns:p14="http://schemas.microsoft.com/office/powerpoint/2010/main" val="131103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p>
        </p:txBody>
      </p:sp>
      <p:sp>
        <p:nvSpPr>
          <p:cNvPr id="4" name="Slide Number Placeholder 3"/>
          <p:cNvSpPr>
            <a:spLocks noGrp="1"/>
          </p:cNvSpPr>
          <p:nvPr>
            <p:ph type="sldNum" sz="quarter" idx="5"/>
          </p:nvPr>
        </p:nvSpPr>
        <p:spPr/>
        <p:txBody>
          <a:bodyPr/>
          <a:lstStyle/>
          <a:p>
            <a:fld id="{BA70CE50-FE16-4390-91E6-2755103C2FDF}" type="slidenum">
              <a:rPr lang="en-US" smtClean="0"/>
              <a:t>9</a:t>
            </a:fld>
            <a:endParaRPr lang="en-US" dirty="0"/>
          </a:p>
        </p:txBody>
      </p:sp>
    </p:spTree>
    <p:extLst>
      <p:ext uri="{BB962C8B-B14F-4D97-AF65-F5344CB8AC3E}">
        <p14:creationId xmlns:p14="http://schemas.microsoft.com/office/powerpoint/2010/main" val="41581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38025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04243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86857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21166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09781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69465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813096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55660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14929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43190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9915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02325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92384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09459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74547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15575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ED1C14C-A143-42F5-B247-D0E800131009}" type="datetimeFigureOut">
              <a:rPr lang="en-US" smtClean="0"/>
              <a:t>7/2/2023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55641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ED1C14C-A143-42F5-B247-D0E800131009}" type="datetimeFigureOut">
              <a:rPr lang="en-US" smtClean="0"/>
              <a:t>7/2/2023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3252607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exels.com/photo/silhouette-of-airplane-during-sunset-9956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ilhouette of an airplane flying in the sky&#10;&#10;Description automatically generated with low confidence">
            <a:extLst>
              <a:ext uri="{FF2B5EF4-FFF2-40B4-BE49-F238E27FC236}">
                <a16:creationId xmlns:a16="http://schemas.microsoft.com/office/drawing/2014/main" id="{1C080256-CC7E-DD00-543C-2D56F07CE6DD}"/>
              </a:ext>
            </a:extLst>
          </p:cNvPr>
          <p:cNvPicPr>
            <a:picLocks noChangeAspect="1"/>
          </p:cNvPicPr>
          <p:nvPr/>
        </p:nvPicPr>
        <p:blipFill>
          <a:blip r:embed="rId3">
            <a:alphaModFix amt="6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79" y="5379"/>
            <a:ext cx="12141959" cy="6672350"/>
          </a:xfrm>
          <a:prstGeom prst="rect">
            <a:avLst/>
          </a:prstGeom>
        </p:spPr>
      </p:pic>
      <p:sp>
        <p:nvSpPr>
          <p:cNvPr id="2" name="slide1">
            <a:extLst>
              <a:ext uri="{FF2B5EF4-FFF2-40B4-BE49-F238E27FC236}">
                <a16:creationId xmlns:a16="http://schemas.microsoft.com/office/drawing/2014/main" id="{139325D5-736C-4825-A141-BC6809CA8DF8}"/>
              </a:ext>
            </a:extLst>
          </p:cNvPr>
          <p:cNvSpPr>
            <a:spLocks noGrp="1"/>
          </p:cNvSpPr>
          <p:nvPr>
            <p:ph type="ctrTitle"/>
          </p:nvPr>
        </p:nvSpPr>
        <p:spPr>
          <a:xfrm>
            <a:off x="3443785" y="0"/>
            <a:ext cx="5818496" cy="887103"/>
          </a:xfrm>
        </p:spPr>
        <p:txBody>
          <a:bodyPr>
            <a:normAutofit fontScale="90000"/>
          </a:bodyPr>
          <a:lstStyle/>
          <a:p>
            <a:r>
              <a:rPr b="1" dirty="0">
                <a:latin typeface="Arial" panose="020B0604020202020204" pitchFamily="34" charset="0"/>
                <a:cs typeface="Arial" panose="020B0604020202020204" pitchFamily="34" charset="0"/>
              </a:rPr>
              <a:t>Airline</a:t>
            </a:r>
            <a:r>
              <a:rPr lang="en-US" b="1"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Fatalities</a:t>
            </a:r>
          </a:p>
        </p:txBody>
      </p:sp>
      <p:sp>
        <p:nvSpPr>
          <p:cNvPr id="3" name="slide1">
            <a:extLst>
              <a:ext uri="{FF2B5EF4-FFF2-40B4-BE49-F238E27FC236}">
                <a16:creationId xmlns:a16="http://schemas.microsoft.com/office/drawing/2014/main" id="{F26CF0AE-DB88-4D7F-9428-C8A90F5ADCEF}"/>
              </a:ext>
            </a:extLst>
          </p:cNvPr>
          <p:cNvSpPr>
            <a:spLocks noGrp="1"/>
          </p:cNvSpPr>
          <p:nvPr>
            <p:ph type="subTitle" idx="1"/>
          </p:nvPr>
        </p:nvSpPr>
        <p:spPr>
          <a:xfrm>
            <a:off x="8506655" y="5828731"/>
            <a:ext cx="3635304" cy="963304"/>
          </a:xfrm>
        </p:spPr>
        <p:txBody>
          <a:bodyPr/>
          <a:lstStyle/>
          <a:p>
            <a:pPr algn="l"/>
            <a:r>
              <a:rPr lang="en-US" dirty="0"/>
              <a:t>created by: Aarti Ramani</a:t>
            </a:r>
          </a:p>
          <a:p>
            <a:pPr algn="l"/>
            <a:r>
              <a:rPr dirty="0"/>
              <a:t>created on: 7/2/202</a:t>
            </a:r>
            <a:r>
              <a:rPr lang="en-US" dirty="0"/>
              <a:t>3</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F78-49A3-3EBB-86F8-8F48334A2CA7}"/>
              </a:ext>
            </a:extLst>
          </p:cNvPr>
          <p:cNvSpPr>
            <a:spLocks noGrp="1"/>
          </p:cNvSpPr>
          <p:nvPr>
            <p:ph type="ctrTitle"/>
          </p:nvPr>
        </p:nvSpPr>
        <p:spPr>
          <a:xfrm>
            <a:off x="997055" y="577326"/>
            <a:ext cx="2337815" cy="611392"/>
          </a:xfrm>
        </p:spPr>
        <p:txBody>
          <a:bodyPr>
            <a:noAutofit/>
          </a:bodyPr>
          <a:lstStyle/>
          <a:p>
            <a:pPr algn="l"/>
            <a:r>
              <a:rPr lang="en-US" sz="3200" b="1" dirty="0"/>
              <a:t>Summary</a:t>
            </a:r>
          </a:p>
        </p:txBody>
      </p:sp>
      <p:sp>
        <p:nvSpPr>
          <p:cNvPr id="3" name="Subtitle 2">
            <a:extLst>
              <a:ext uri="{FF2B5EF4-FFF2-40B4-BE49-F238E27FC236}">
                <a16:creationId xmlns:a16="http://schemas.microsoft.com/office/drawing/2014/main" id="{10A38ACF-9546-953F-337C-A5BA457E3664}"/>
              </a:ext>
            </a:extLst>
          </p:cNvPr>
          <p:cNvSpPr>
            <a:spLocks noGrp="1"/>
          </p:cNvSpPr>
          <p:nvPr>
            <p:ph type="subTitle" idx="1"/>
          </p:nvPr>
        </p:nvSpPr>
        <p:spPr>
          <a:xfrm>
            <a:off x="955727" y="1434350"/>
            <a:ext cx="11182574" cy="2086984"/>
          </a:xfrm>
        </p:spPr>
        <p:txBody>
          <a:bodyPr>
            <a:normAutofit/>
          </a:bodyPr>
          <a:lstStyle/>
          <a:p>
            <a:pPr algn="l">
              <a:lnSpc>
                <a:spcPct val="200000"/>
              </a:lnSpc>
            </a:pPr>
            <a:r>
              <a:rPr lang="en-US" sz="1600" dirty="0">
                <a:latin typeface="Century Gothic (Body)"/>
                <a:cs typeface="Arial" panose="020B0604020202020204" pitchFamily="34" charset="0"/>
              </a:rPr>
              <a:t>Although airline travel is reported to be unsafe, we can see that the trend in fatalities is declining. Implying airlines, particularly commercial airlines, are already taking necessary steps to ensure safety. It is also observed that the number of fatalities across top airlines is very low in comparison to low-cost airlines. This however does not imply that low-cost airlines are unsafe. </a:t>
            </a:r>
          </a:p>
        </p:txBody>
      </p:sp>
      <p:sp>
        <p:nvSpPr>
          <p:cNvPr id="4" name="Title 1">
            <a:extLst>
              <a:ext uri="{FF2B5EF4-FFF2-40B4-BE49-F238E27FC236}">
                <a16:creationId xmlns:a16="http://schemas.microsoft.com/office/drawing/2014/main" id="{08684885-66A2-E62A-46EA-4D9CD59D1465}"/>
              </a:ext>
            </a:extLst>
          </p:cNvPr>
          <p:cNvSpPr txBox="1">
            <a:spLocks/>
          </p:cNvSpPr>
          <p:nvPr/>
        </p:nvSpPr>
        <p:spPr>
          <a:xfrm>
            <a:off x="934301" y="3248809"/>
            <a:ext cx="5161699" cy="815787"/>
          </a:xfrm>
          <a:prstGeom prst="rect">
            <a:avLst/>
          </a:prstGeom>
        </p:spPr>
        <p:txBody>
          <a:bodyPr vert="horz" lIns="91440" tIns="45720" rIns="91440" bIns="45720" rtlCol="0" anchor="b">
            <a:normAutofit fontScale="975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300" b="1" dirty="0"/>
              <a:t>Recommendations</a:t>
            </a:r>
            <a:endParaRPr lang="en-US" sz="3200" b="1" dirty="0"/>
          </a:p>
        </p:txBody>
      </p:sp>
      <p:sp>
        <p:nvSpPr>
          <p:cNvPr id="5" name="Subtitle 2">
            <a:extLst>
              <a:ext uri="{FF2B5EF4-FFF2-40B4-BE49-F238E27FC236}">
                <a16:creationId xmlns:a16="http://schemas.microsoft.com/office/drawing/2014/main" id="{94548CD3-968E-5835-3BE1-5B9C583A48E3}"/>
              </a:ext>
            </a:extLst>
          </p:cNvPr>
          <p:cNvSpPr txBox="1">
            <a:spLocks/>
          </p:cNvSpPr>
          <p:nvPr/>
        </p:nvSpPr>
        <p:spPr>
          <a:xfrm>
            <a:off x="955727" y="3969574"/>
            <a:ext cx="11099919" cy="208698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lnSpc>
                <a:spcPct val="200000"/>
              </a:lnSpc>
            </a:pPr>
            <a:r>
              <a:rPr lang="en-US" sz="1600" dirty="0">
                <a:latin typeface="+mj-lt"/>
                <a:cs typeface="Arial" panose="020B0604020202020204" pitchFamily="34" charset="0"/>
              </a:rPr>
              <a:t>There are a few aircraft types that have more fatalities than others. Further analysis is required to identify if this is truly an aircraft issue or if other factors such as weather/location contribute to the fatalities. </a:t>
            </a:r>
            <a:r>
              <a:rPr lang="en-IN" sz="1600" kern="0" dirty="0">
                <a:effectLst/>
                <a:latin typeface="+mj-lt"/>
                <a:ea typeface="Calibri" panose="020F0502020204030204" pitchFamily="34" charset="0"/>
                <a:cs typeface="Latha" panose="020B0604020202020204" pitchFamily="34" charset="0"/>
              </a:rPr>
              <a:t>If this happens to be an aircraft issue, airlines need to work with the aircraft manufacturer to ensure safety measures are established and the same needs to be communicated to all airlines.</a:t>
            </a:r>
            <a:endParaRPr lang="en-US" sz="1600" dirty="0">
              <a:latin typeface="+mj-lt"/>
              <a:cs typeface="Arial" panose="020B060402020202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9A11-98D1-45EC-96EB-0F47D416429B}"/>
              </a:ext>
            </a:extLst>
          </p:cNvPr>
          <p:cNvSpPr>
            <a:spLocks noGrp="1"/>
          </p:cNvSpPr>
          <p:nvPr>
            <p:ph type="title"/>
          </p:nvPr>
        </p:nvSpPr>
        <p:spPr>
          <a:xfrm>
            <a:off x="1141412" y="609600"/>
            <a:ext cx="9998131" cy="794273"/>
          </a:xfrm>
        </p:spPr>
        <p:txBody>
          <a:bodyPr/>
          <a:lstStyle/>
          <a:p>
            <a:r>
              <a:rPr lang="en-US" b="1" dirty="0"/>
              <a:t>Questions?</a:t>
            </a:r>
          </a:p>
        </p:txBody>
      </p:sp>
      <p:sp>
        <p:nvSpPr>
          <p:cNvPr id="5" name="Content Placeholder 4">
            <a:extLst>
              <a:ext uri="{FF2B5EF4-FFF2-40B4-BE49-F238E27FC236}">
                <a16:creationId xmlns:a16="http://schemas.microsoft.com/office/drawing/2014/main" id="{05F132BE-B720-51E0-2445-8BDCC0BE0ABD}"/>
              </a:ext>
            </a:extLst>
          </p:cNvPr>
          <p:cNvSpPr>
            <a:spLocks noGrp="1"/>
          </p:cNvSpPr>
          <p:nvPr>
            <p:ph idx="1"/>
          </p:nvPr>
        </p:nvSpPr>
        <p:spPr>
          <a:xfrm>
            <a:off x="1141413" y="3845859"/>
            <a:ext cx="9905998" cy="1945341"/>
          </a:xfrm>
        </p:spPr>
        <p:txBody>
          <a:bodyPr>
            <a:normAutofit/>
          </a:bodyPr>
          <a:lstStyle/>
          <a:p>
            <a:pPr marL="0" indent="0">
              <a:buNone/>
            </a:pPr>
            <a:r>
              <a:rPr lang="en-US" sz="1600" b="1" dirty="0"/>
              <a:t>DATA SOURCES:</a:t>
            </a:r>
            <a:endParaRPr lang="en-US" sz="1600" dirty="0"/>
          </a:p>
          <a:p>
            <a:pPr marL="0" indent="0">
              <a:buNone/>
            </a:pPr>
            <a:r>
              <a:rPr lang="en-US" sz="1600" i="1" dirty="0">
                <a:effectLst/>
              </a:rPr>
              <a:t>	Airplane crashes 1908-2009 - dataset by hhaveliw</a:t>
            </a:r>
            <a:r>
              <a:rPr lang="en-US" sz="1600" dirty="0">
                <a:effectLst/>
              </a:rPr>
              <a:t>. data.world. (2018, July 12). 	https://data.world/hhaveliw/airplane-crashes-1908-2009 </a:t>
            </a:r>
          </a:p>
          <a:p>
            <a:pPr marL="457200" lvl="1" indent="0">
              <a:buNone/>
            </a:pPr>
            <a:endParaRPr lang="en-US" sz="1600" dirty="0">
              <a:effectLst/>
            </a:endParaRPr>
          </a:p>
          <a:p>
            <a:pPr marL="457200" lvl="1" indent="0">
              <a:buNone/>
            </a:pPr>
            <a:r>
              <a:rPr lang="en-US" sz="1600" dirty="0">
                <a:effectLst/>
              </a:rPr>
              <a:t>Fivethirtyeight. (n.d.). </a:t>
            </a:r>
            <a:r>
              <a:rPr lang="en-US" sz="1600" i="1" dirty="0">
                <a:effectLst/>
              </a:rPr>
              <a:t>Data/airline-safety at master · fivethirtyeight/data</a:t>
            </a:r>
            <a:r>
              <a:rPr lang="en-US" sz="1600" dirty="0">
                <a:effectLst/>
              </a:rPr>
              <a:t>. GitHub. https://github.com/fivethirtyeight/data/tree/master/airline-safety </a:t>
            </a:r>
            <a:endParaRPr lang="en-US" sz="1600" dirty="0"/>
          </a:p>
        </p:txBody>
      </p:sp>
    </p:spTree>
    <p:extLst>
      <p:ext uri="{BB962C8B-B14F-4D97-AF65-F5344CB8AC3E}">
        <p14:creationId xmlns:p14="http://schemas.microsoft.com/office/powerpoint/2010/main" val="279200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4707-997F-76BB-6ADC-9B95A4F71924}"/>
              </a:ext>
            </a:extLst>
          </p:cNvPr>
          <p:cNvSpPr>
            <a:spLocks noGrp="1"/>
          </p:cNvSpPr>
          <p:nvPr>
            <p:ph type="title"/>
          </p:nvPr>
        </p:nvSpPr>
        <p:spPr>
          <a:xfrm>
            <a:off x="1205959" y="2190974"/>
            <a:ext cx="9905998" cy="1905000"/>
          </a:xfrm>
        </p:spPr>
        <p:txBody>
          <a:bodyPr/>
          <a:lstStyle/>
          <a:p>
            <a:pPr algn="ctr"/>
            <a:r>
              <a:rPr lang="en-US" b="1" dirty="0"/>
              <a:t>THANK YOU!!</a:t>
            </a:r>
          </a:p>
        </p:txBody>
      </p:sp>
    </p:spTree>
    <p:extLst>
      <p:ext uri="{BB962C8B-B14F-4D97-AF65-F5344CB8AC3E}">
        <p14:creationId xmlns:p14="http://schemas.microsoft.com/office/powerpoint/2010/main" val="371090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7E9-C6D1-9006-A94F-525973F61094}"/>
              </a:ext>
            </a:extLst>
          </p:cNvPr>
          <p:cNvSpPr>
            <a:spLocks noGrp="1"/>
          </p:cNvSpPr>
          <p:nvPr>
            <p:ph type="title"/>
          </p:nvPr>
        </p:nvSpPr>
        <p:spPr>
          <a:xfrm>
            <a:off x="1265126" y="969982"/>
            <a:ext cx="3312253" cy="675939"/>
          </a:xfrm>
        </p:spPr>
        <p:txBody>
          <a:bodyPr/>
          <a:lstStyle/>
          <a:p>
            <a:r>
              <a:rPr lang="en-US" b="1" dirty="0"/>
              <a:t>Introduction</a:t>
            </a:r>
          </a:p>
        </p:txBody>
      </p:sp>
      <p:sp>
        <p:nvSpPr>
          <p:cNvPr id="3" name="Content Placeholder 2">
            <a:extLst>
              <a:ext uri="{FF2B5EF4-FFF2-40B4-BE49-F238E27FC236}">
                <a16:creationId xmlns:a16="http://schemas.microsoft.com/office/drawing/2014/main" id="{A1D7B402-34CF-70EE-5BC1-DAAF35081BBD}"/>
              </a:ext>
            </a:extLst>
          </p:cNvPr>
          <p:cNvSpPr>
            <a:spLocks noGrp="1"/>
          </p:cNvSpPr>
          <p:nvPr>
            <p:ph idx="1"/>
          </p:nvPr>
        </p:nvSpPr>
        <p:spPr>
          <a:xfrm>
            <a:off x="1144589" y="1522207"/>
            <a:ext cx="10721096" cy="4701092"/>
          </a:xfrm>
        </p:spPr>
        <p:txBody>
          <a:bodyPr>
            <a:normAutofit/>
          </a:bodyPr>
          <a:lstStyle/>
          <a:p>
            <a:pPr>
              <a:lnSpc>
                <a:spcPct val="200000"/>
              </a:lnSpc>
            </a:pPr>
            <a:r>
              <a:rPr lang="en-US" sz="1600" dirty="0"/>
              <a:t>Ensuring airline safety has always been a top priority for airlines. Passenger air travel can be a source of panic due to the unfortunate and sometimes fatal occurrence of airline crashes. It is imperative to establish whether airline travel is genuinely hazardous or if incidents and fatalities were unavoidable occurrences, as safety concerns in air travel continue to escalate.</a:t>
            </a:r>
          </a:p>
          <a:p>
            <a:pPr>
              <a:lnSpc>
                <a:spcPct val="200000"/>
              </a:lnSpc>
            </a:pPr>
            <a:r>
              <a:rPr lang="en-US" sz="1600" dirty="0"/>
              <a:t>Metrics on airline safety were obtained by conducting an assessment of aviation safety and fatalities data from the Aviation Safety Network (airline safety) and airplane crashes from Kaggle.</a:t>
            </a:r>
          </a:p>
          <a:p>
            <a:pPr>
              <a:lnSpc>
                <a:spcPct val="200000"/>
              </a:lnSpc>
            </a:pPr>
            <a:r>
              <a:rPr lang="en-US" sz="1600" dirty="0"/>
              <a:t>The forthcoming slides present a range of critical factors and noteworthy observations.  </a:t>
            </a:r>
          </a:p>
        </p:txBody>
      </p:sp>
    </p:spTree>
    <p:extLst>
      <p:ext uri="{BB962C8B-B14F-4D97-AF65-F5344CB8AC3E}">
        <p14:creationId xmlns:p14="http://schemas.microsoft.com/office/powerpoint/2010/main" val="64978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Airline Fatality Counts">
            <a:extLst>
              <a:ext uri="{FF2B5EF4-FFF2-40B4-BE49-F238E27FC236}">
                <a16:creationId xmlns:a16="http://schemas.microsoft.com/office/drawing/2014/main" id="{29617697-46D8-4F20-9873-822FD2868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15"/>
            <a:ext cx="12192000" cy="5745661"/>
          </a:xfrm>
          <a:prstGeom prst="rect">
            <a:avLst/>
          </a:prstGeom>
        </p:spPr>
      </p:pic>
      <p:sp>
        <p:nvSpPr>
          <p:cNvPr id="2" name="Text Placeholder 4">
            <a:extLst>
              <a:ext uri="{FF2B5EF4-FFF2-40B4-BE49-F238E27FC236}">
                <a16:creationId xmlns:a16="http://schemas.microsoft.com/office/drawing/2014/main" id="{E395C166-923B-E1F6-0A9D-00E66FD37B97}"/>
              </a:ext>
            </a:extLst>
          </p:cNvPr>
          <p:cNvSpPr txBox="1">
            <a:spLocks/>
          </p:cNvSpPr>
          <p:nvPr/>
        </p:nvSpPr>
        <p:spPr>
          <a:xfrm>
            <a:off x="0" y="5745661"/>
            <a:ext cx="11987382" cy="760208"/>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Segoe UI" panose="020B0502040204020203" pitchFamily="34" charset="0"/>
                <a:cs typeface="Segoe UI" panose="020B0502040204020203" pitchFamily="34" charset="0"/>
              </a:rPr>
              <a:t>the objective of this chart is to determine which airline had the highest and lowest fatalities. additionally, this visualization shows the number of fatalities per year, which allows us to compare the increase/decrease in fatalities across years. </a:t>
            </a:r>
          </a:p>
          <a:p>
            <a:pPr marL="0" indent="0">
              <a:buNone/>
            </a:pPr>
            <a:r>
              <a:rPr lang="en-US" sz="1200" dirty="0">
                <a:solidFill>
                  <a:schemeClr val="tx1"/>
                </a:solidFill>
                <a:effectLst/>
                <a:latin typeface="Segoe UI" panose="020B0502040204020203" pitchFamily="34" charset="0"/>
                <a:cs typeface="Segoe UI" panose="020B0502040204020203" pitchFamily="34" charset="0"/>
              </a:rPr>
              <a:t>upon examining the chart, it is evident that Air France had the most fatalities.</a:t>
            </a:r>
            <a:endParaRPr lang="en-US" sz="1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C7E399-BFC1-9386-281C-490170ACB43A}"/>
              </a:ext>
            </a:extLst>
          </p:cNvPr>
          <p:cNvSpPr>
            <a:spLocks noGrp="1"/>
          </p:cNvSpPr>
          <p:nvPr>
            <p:ph type="body" sz="half" idx="2"/>
          </p:nvPr>
        </p:nvSpPr>
        <p:spPr>
          <a:xfrm>
            <a:off x="69925" y="5760720"/>
            <a:ext cx="12000155" cy="1038113"/>
          </a:xfrm>
        </p:spPr>
        <p:txBody>
          <a:bodyPr>
            <a:normAutofit/>
          </a:bodyPr>
          <a:lstStyle/>
          <a:p>
            <a:r>
              <a:rPr lang="en-US" sz="1200" dirty="0">
                <a:solidFill>
                  <a:schemeClr val="tx1"/>
                </a:solidFill>
                <a:effectLst/>
                <a:latin typeface="Segoe UI" panose="020B0502040204020203" pitchFamily="34" charset="0"/>
              </a:rPr>
              <a:t>We can see from the chart, China Airlines reported the highest number of fatalities at 760, accounting for 8% of total fatalities during this period, followed by Malaysian Airlines and Japan Airlines. </a:t>
            </a:r>
            <a:br>
              <a:rPr lang="en-US" sz="1200" dirty="0">
                <a:solidFill>
                  <a:schemeClr val="tx1"/>
                </a:solidFill>
                <a:effectLst/>
                <a:latin typeface="Segoe UI" panose="020B0502040204020203" pitchFamily="34" charset="0"/>
              </a:rPr>
            </a:br>
            <a:r>
              <a:rPr lang="en-US" sz="1200" dirty="0">
                <a:solidFill>
                  <a:schemeClr val="tx1"/>
                </a:solidFill>
                <a:effectLst/>
                <a:latin typeface="Segoe UI" panose="020B0502040204020203" pitchFamily="34" charset="0"/>
              </a:rPr>
              <a:t>it's worth noting that the figures from airline safety data differ from the airline crash data available on Kaggle, (previous slide - #3).</a:t>
            </a:r>
            <a:endParaRPr lang="en-US" sz="1200" dirty="0">
              <a:solidFill>
                <a:schemeClr val="tx1"/>
              </a:solidFill>
            </a:endParaRPr>
          </a:p>
        </p:txBody>
      </p:sp>
      <p:pic>
        <p:nvPicPr>
          <p:cNvPr id="4" name="Picture 3">
            <a:extLst>
              <a:ext uri="{FF2B5EF4-FFF2-40B4-BE49-F238E27FC236}">
                <a16:creationId xmlns:a16="http://schemas.microsoft.com/office/drawing/2014/main" id="{02F8D43E-D28F-CDE5-3865-94ADEEEFB5B6}"/>
              </a:ext>
            </a:extLst>
          </p:cNvPr>
          <p:cNvPicPr>
            <a:picLocks noChangeAspect="1"/>
          </p:cNvPicPr>
          <p:nvPr/>
        </p:nvPicPr>
        <p:blipFill>
          <a:blip r:embed="rId3"/>
          <a:stretch>
            <a:fillRect/>
          </a:stretch>
        </p:blipFill>
        <p:spPr>
          <a:xfrm>
            <a:off x="-25998" y="59167"/>
            <a:ext cx="12192000" cy="576609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4B8B4F-1D55-D878-415A-3028AEDFFF5A}"/>
              </a:ext>
            </a:extLst>
          </p:cNvPr>
          <p:cNvSpPr txBox="1">
            <a:spLocks/>
          </p:cNvSpPr>
          <p:nvPr/>
        </p:nvSpPr>
        <p:spPr>
          <a:xfrm>
            <a:off x="55581" y="5890992"/>
            <a:ext cx="12080837" cy="575542"/>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Segoe UI" panose="020B0502040204020203" pitchFamily="34" charset="0"/>
                <a:cs typeface="Segoe UI" panose="020B0502040204020203" pitchFamily="34" charset="0"/>
              </a:rPr>
              <a:t>From the chart, it is evident that the Douglas DC-3 aircraft has the most fatalities with over 4000 fatalities. </a:t>
            </a:r>
          </a:p>
          <a:p>
            <a:pPr marL="0" indent="0">
              <a:buNone/>
            </a:pPr>
            <a:r>
              <a:rPr lang="en-US" sz="1200" dirty="0">
                <a:solidFill>
                  <a:schemeClr val="tx1"/>
                </a:solidFill>
                <a:effectLst/>
                <a:latin typeface="Segoe UI" panose="020B0502040204020203" pitchFamily="34" charset="0"/>
                <a:cs typeface="Segoe UI" panose="020B0502040204020203" pitchFamily="34" charset="0"/>
              </a:rPr>
              <a:t>This raises some serious safety concerns for the Douglas dc-3 aircraft.</a:t>
            </a:r>
          </a:p>
        </p:txBody>
      </p:sp>
      <p:pic>
        <p:nvPicPr>
          <p:cNvPr id="7" name="Picture 6">
            <a:extLst>
              <a:ext uri="{FF2B5EF4-FFF2-40B4-BE49-F238E27FC236}">
                <a16:creationId xmlns:a16="http://schemas.microsoft.com/office/drawing/2014/main" id="{DFBE0CE5-A3FA-C556-CAB1-32FDBC50FC8D}"/>
              </a:ext>
            </a:extLst>
          </p:cNvPr>
          <p:cNvPicPr>
            <a:picLocks noChangeAspect="1"/>
          </p:cNvPicPr>
          <p:nvPr/>
        </p:nvPicPr>
        <p:blipFill>
          <a:blip r:embed="rId3"/>
          <a:stretch>
            <a:fillRect/>
          </a:stretch>
        </p:blipFill>
        <p:spPr>
          <a:xfrm>
            <a:off x="0" y="5582"/>
            <a:ext cx="12192000" cy="588541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otal Incidents Per Airline">
            <a:extLst>
              <a:ext uri="{FF2B5EF4-FFF2-40B4-BE49-F238E27FC236}">
                <a16:creationId xmlns:a16="http://schemas.microsoft.com/office/drawing/2014/main" id="{BFC1D049-6D75-4AF2-9725-423CF31A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145396"/>
          </a:xfrm>
          <a:prstGeom prst="rect">
            <a:avLst/>
          </a:prstGeom>
        </p:spPr>
      </p:pic>
      <p:sp>
        <p:nvSpPr>
          <p:cNvPr id="2" name="Text Placeholder 4">
            <a:extLst>
              <a:ext uri="{FF2B5EF4-FFF2-40B4-BE49-F238E27FC236}">
                <a16:creationId xmlns:a16="http://schemas.microsoft.com/office/drawing/2014/main" id="{14B28053-B4DE-B37F-E443-17E8A5B8B08C}"/>
              </a:ext>
            </a:extLst>
          </p:cNvPr>
          <p:cNvSpPr txBox="1">
            <a:spLocks/>
          </p:cNvSpPr>
          <p:nvPr/>
        </p:nvSpPr>
        <p:spPr>
          <a:xfrm>
            <a:off x="0" y="6355170"/>
            <a:ext cx="12042370" cy="276999"/>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Segoe UI" panose="020B0502040204020203" pitchFamily="34" charset="0"/>
              </a:rPr>
              <a:t>By examining the stacked bar chart, it is clear that Aeroflot* was responsible for most incidents.</a:t>
            </a:r>
            <a:endParaRPr lang="en-US" sz="1200" dirty="0">
              <a:solidFill>
                <a:schemeClr val="tx1"/>
              </a:solidFill>
            </a:endParaRP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B7B511A8-E38D-E95B-2D8D-387C27B79A25}"/>
              </a:ext>
            </a:extLst>
          </p:cNvPr>
          <p:cNvSpPr txBox="1">
            <a:spLocks/>
          </p:cNvSpPr>
          <p:nvPr/>
        </p:nvSpPr>
        <p:spPr>
          <a:xfrm>
            <a:off x="53789" y="5913126"/>
            <a:ext cx="11934793" cy="461665"/>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Segoe UI" panose="020B0502040204020203" pitchFamily="34" charset="0"/>
                <a:cs typeface="Segoe UI" panose="020B0502040204020203" pitchFamily="34" charset="0"/>
              </a:rPr>
              <a:t>From the above chart, we can see that the number of Fatalities started trending down in 1999, falling by 40.10% (389) in 10 years.﻿ The number of Fatalities dropped from 970 to 581 during its steepest decline between 1999 and 2009.</a:t>
            </a:r>
            <a:endParaRPr lang="en-US" sz="1200" dirty="0">
              <a:solidFill>
                <a:schemeClr val="tx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F1026B3-88F5-1E85-F2BD-F4827453FEE2}"/>
              </a:ext>
            </a:extLst>
          </p:cNvPr>
          <p:cNvPicPr>
            <a:picLocks noChangeAspect="1"/>
          </p:cNvPicPr>
          <p:nvPr/>
        </p:nvPicPr>
        <p:blipFill>
          <a:blip r:embed="rId3"/>
          <a:stretch>
            <a:fillRect/>
          </a:stretch>
        </p:blipFill>
        <p:spPr>
          <a:xfrm>
            <a:off x="0" y="0"/>
            <a:ext cx="12192000" cy="569079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Passengers on Board vs Number of Fatalities">
            <a:extLst>
              <a:ext uri="{FF2B5EF4-FFF2-40B4-BE49-F238E27FC236}">
                <a16:creationId xmlns:a16="http://schemas.microsoft.com/office/drawing/2014/main" id="{890F6AAD-CEF1-46E4-B162-977EF4F70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82"/>
            <a:ext cx="12192000" cy="6134262"/>
          </a:xfrm>
          <a:prstGeom prst="rect">
            <a:avLst/>
          </a:prstGeom>
        </p:spPr>
      </p:pic>
      <p:sp>
        <p:nvSpPr>
          <p:cNvPr id="2" name="Text Placeholder 4">
            <a:extLst>
              <a:ext uri="{FF2B5EF4-FFF2-40B4-BE49-F238E27FC236}">
                <a16:creationId xmlns:a16="http://schemas.microsoft.com/office/drawing/2014/main" id="{43B8F941-B8DC-659A-A3A7-23EA77DF2043}"/>
              </a:ext>
            </a:extLst>
          </p:cNvPr>
          <p:cNvSpPr txBox="1">
            <a:spLocks/>
          </p:cNvSpPr>
          <p:nvPr/>
        </p:nvSpPr>
        <p:spPr>
          <a:xfrm>
            <a:off x="0" y="6126480"/>
            <a:ext cx="12016128" cy="646331"/>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Segoe UI" panose="020B0502040204020203" pitchFamily="34" charset="0"/>
              </a:rPr>
              <a:t>this chart helps determine the ratio of passengers on board to the number of fatalities. This visual representation will aid in assessing the nature of the fatalities and their effect on the number of passengers on board. One can conduct an analysis to determine the impact of passenger count and aircraft type, on airline safety and explore potential adjustments that may prevent crashes.</a:t>
            </a:r>
            <a:endParaRPr lang="en-US" sz="1200" dirty="0">
              <a:solidFill>
                <a:schemeClr val="tx1"/>
              </a:solidFill>
            </a:endParaRP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Fatalities by Location">
            <a:extLst>
              <a:ext uri="{FF2B5EF4-FFF2-40B4-BE49-F238E27FC236}">
                <a16:creationId xmlns:a16="http://schemas.microsoft.com/office/drawing/2014/main" id="{CB96BAB3-AE5F-4D99-9F47-BDA11D800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15"/>
            <a:ext cx="12192000" cy="6251668"/>
          </a:xfrm>
          <a:prstGeom prst="rect">
            <a:avLst/>
          </a:prstGeom>
        </p:spPr>
      </p:pic>
      <p:sp>
        <p:nvSpPr>
          <p:cNvPr id="2" name="Text Placeholder 4">
            <a:extLst>
              <a:ext uri="{FF2B5EF4-FFF2-40B4-BE49-F238E27FC236}">
                <a16:creationId xmlns:a16="http://schemas.microsoft.com/office/drawing/2014/main" id="{D82C653B-A224-CCCA-561A-6D65AA70ABCA}"/>
              </a:ext>
            </a:extLst>
          </p:cNvPr>
          <p:cNvSpPr txBox="1">
            <a:spLocks/>
          </p:cNvSpPr>
          <p:nvPr/>
        </p:nvSpPr>
        <p:spPr>
          <a:xfrm>
            <a:off x="127463" y="6363690"/>
            <a:ext cx="12064537" cy="276999"/>
          </a:xfrm>
          <a:prstGeom prst="rect">
            <a:avLst/>
          </a:prstGeom>
        </p:spPr>
        <p:txBody>
          <a:bodyPr wrap="square">
            <a:sp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200" dirty="0">
                <a:solidFill>
                  <a:schemeClr val="tx1"/>
                </a:solidFill>
                <a:effectLst/>
                <a:latin typeface="Tableau Book"/>
              </a:rPr>
              <a:t>This map displays data based on longitude and latitude coordinates. The varying shades of red indicate the number of fatalities at the country level.</a:t>
            </a:r>
            <a:endParaRPr lang="en-US" sz="1200" dirty="0">
              <a:solidFill>
                <a:schemeClr val="tx1"/>
              </a:solidFill>
            </a:endParaRPr>
          </a:p>
        </p:txBody>
      </p:sp>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316</TotalTime>
  <Words>662</Words>
  <Application>Microsoft Office PowerPoint</Application>
  <PresentationFormat>Widescreen</PresentationFormat>
  <Paragraphs>36</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Century Gothic (Body)</vt:lpstr>
      <vt:lpstr>Segoe UI</vt:lpstr>
      <vt:lpstr>Tableau Book</vt:lpstr>
      <vt:lpstr>Mesh</vt:lpstr>
      <vt:lpstr>Airline Fatalities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AirlineFatalities_Rework</dc:title>
  <dc:creator/>
  <cp:lastModifiedBy>Aarti Ramani</cp:lastModifiedBy>
  <cp:revision>113</cp:revision>
  <dcterms:created xsi:type="dcterms:W3CDTF">2023-07-02T17:14:44Z</dcterms:created>
  <dcterms:modified xsi:type="dcterms:W3CDTF">2023-07-02T23:04:02Z</dcterms:modified>
</cp:coreProperties>
</file>