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73" r:id="rId5"/>
    <p:sldId id="262" r:id="rId6"/>
    <p:sldId id="265" r:id="rId7"/>
    <p:sldId id="268" r:id="rId8"/>
    <p:sldId id="270" r:id="rId9"/>
    <p:sldId id="274" r:id="rId10"/>
    <p:sldId id="269" r:id="rId11"/>
    <p:sldId id="271" r:id="rId12"/>
    <p:sldId id="276" r:id="rId13"/>
    <p:sldId id="266" r:id="rId14"/>
    <p:sldId id="275" r:id="rId15"/>
    <p:sldId id="267" r:id="rId16"/>
    <p:sldId id="272" r:id="rId17"/>
    <p:sldId id="263" r:id="rId18"/>
    <p:sldId id="280" r:id="rId19"/>
    <p:sldId id="281" r:id="rId20"/>
    <p:sldId id="282" r:id="rId21"/>
    <p:sldId id="283" r:id="rId22"/>
    <p:sldId id="278" r:id="rId23"/>
    <p:sldId id="264" r:id="rId24"/>
    <p:sldId id="279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75" autoAdjust="0"/>
    <p:restoredTop sz="94660"/>
  </p:normalViewPr>
  <p:slideViewPr>
    <p:cSldViewPr snapToGrid="0">
      <p:cViewPr varScale="1">
        <p:scale>
          <a:sx n="65" d="100"/>
          <a:sy n="65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Performance effects of oversized tuples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Foland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6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(Continued): Data population cluttered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96181"/>
            <a:ext cx="10018713" cy="5461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# insert records with 1000 character strings, first 10 digits are random</a:t>
            </a:r>
          </a:p>
          <a:p>
            <a:pPr marL="0" indent="0">
              <a:buNone/>
            </a:pPr>
            <a:r>
              <a:rPr lang="en-US" dirty="0"/>
              <a:t>CREATE DEFINER=`DBTest3_so`@`%` PROCEDURE `populate</a:t>
            </a:r>
            <a:r>
              <a:rPr lang="en-US" dirty="0" smtClean="0"/>
              <a:t>`()</a:t>
            </a:r>
          </a:p>
          <a:p>
            <a:pPr marL="0" indent="0">
              <a:buNone/>
            </a:pPr>
            <a:r>
              <a:rPr lang="en-US" dirty="0" smtClean="0"/>
              <a:t>BEGIN</a:t>
            </a:r>
            <a:r>
              <a:rPr lang="en-US" dirty="0"/>
              <a:t>	DECLARE </a:t>
            </a:r>
            <a:r>
              <a:rPr lang="en-US" dirty="0" err="1"/>
              <a:t>var</a:t>
            </a:r>
            <a:r>
              <a:rPr lang="en-US" dirty="0"/>
              <a:t> INT;	SET </a:t>
            </a:r>
            <a:r>
              <a:rPr lang="en-US" dirty="0" err="1"/>
              <a:t>var</a:t>
            </a:r>
            <a:r>
              <a:rPr lang="en-US" dirty="0"/>
              <a:t> = 0;   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loopyloop</a:t>
            </a:r>
            <a:r>
              <a:rPr lang="en-US" dirty="0"/>
              <a:t>: WHILE (</a:t>
            </a:r>
            <a:r>
              <a:rPr lang="en-US" dirty="0" err="1"/>
              <a:t>var</a:t>
            </a:r>
            <a:r>
              <a:rPr lang="en-US" dirty="0"/>
              <a:t> &lt;= 999999) DO		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insert </a:t>
            </a:r>
            <a:r>
              <a:rPr lang="en-US" dirty="0"/>
              <a:t>into table2 (unique1, unique2, two, four, ten, twenty, </a:t>
            </a:r>
            <a:r>
              <a:rPr lang="en-US" dirty="0" err="1"/>
              <a:t>onePercent</a:t>
            </a:r>
            <a:r>
              <a:rPr lang="en-US" dirty="0"/>
              <a:t>, </a:t>
            </a:r>
            <a:r>
              <a:rPr lang="en-US" dirty="0" err="1"/>
              <a:t>tenPercent</a:t>
            </a:r>
            <a:r>
              <a:rPr lang="en-US" dirty="0"/>
              <a:t>, </a:t>
            </a:r>
            <a:r>
              <a:rPr lang="en-US" dirty="0" err="1"/>
              <a:t>twentyPercent</a:t>
            </a:r>
            <a:r>
              <a:rPr lang="en-US" dirty="0"/>
              <a:t>, </a:t>
            </a:r>
            <a:r>
              <a:rPr lang="en-US" dirty="0" err="1"/>
              <a:t>fiftyPercent</a:t>
            </a:r>
            <a:r>
              <a:rPr lang="en-US" dirty="0"/>
              <a:t>, unique3, </a:t>
            </a:r>
            <a:r>
              <a:rPr lang="en-US" dirty="0" err="1"/>
              <a:t>evenOnePercent</a:t>
            </a:r>
            <a:r>
              <a:rPr lang="en-US" dirty="0"/>
              <a:t>, </a:t>
            </a:r>
            <a:r>
              <a:rPr lang="en-US" dirty="0" err="1"/>
              <a:t>oddOnePercent</a:t>
            </a:r>
            <a:r>
              <a:rPr lang="en-US" dirty="0"/>
              <a:t>, stringu1, stringu2, string4) values (</a:t>
            </a:r>
            <a:r>
              <a:rPr lang="en-US" dirty="0" err="1"/>
              <a:t>var</a:t>
            </a:r>
            <a:r>
              <a:rPr lang="en-US" dirty="0"/>
              <a:t>, </a:t>
            </a:r>
            <a:r>
              <a:rPr lang="en-US" dirty="0" err="1"/>
              <a:t>var</a:t>
            </a:r>
            <a:r>
              <a:rPr lang="en-US" dirty="0"/>
              <a:t>, 1, 2, 4, 8, 16, 32, 64, 128, </a:t>
            </a:r>
            <a:r>
              <a:rPr lang="en-US" dirty="0">
                <a:solidFill>
                  <a:srgbClr val="FF0000"/>
                </a:solidFill>
              </a:rPr>
              <a:t>CONCAT(LPAD(FLOOR(RAND() * 10000000000), 10, '0'),"</a:t>
            </a:r>
            <a:r>
              <a:rPr lang="en-US" dirty="0" smtClean="0">
                <a:solidFill>
                  <a:srgbClr val="FF0000"/>
                </a:solidFill>
              </a:rPr>
              <a:t>X012345678910111 … 45555</a:t>
            </a:r>
            <a:r>
              <a:rPr lang="en-US" dirty="0">
                <a:solidFill>
                  <a:srgbClr val="FF0000"/>
                </a:solidFill>
              </a:rPr>
              <a:t>")</a:t>
            </a:r>
            <a:r>
              <a:rPr lang="en-US" dirty="0"/>
              <a:t>, 100, 200, "XXXASDERF", "YYYASDERF", </a:t>
            </a:r>
            <a:r>
              <a:rPr lang="en-US" dirty="0" err="1"/>
              <a:t>var</a:t>
            </a:r>
            <a:r>
              <a:rPr lang="en-US" dirty="0"/>
              <a:t>);    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SET </a:t>
            </a:r>
            <a:r>
              <a:rPr lang="en-US" dirty="0" err="1"/>
              <a:t>var</a:t>
            </a:r>
            <a:r>
              <a:rPr lang="en-US" dirty="0"/>
              <a:t> = </a:t>
            </a:r>
            <a:r>
              <a:rPr lang="en-US" dirty="0" err="1"/>
              <a:t>var</a:t>
            </a:r>
            <a:r>
              <a:rPr lang="en-US" dirty="0"/>
              <a:t> + 1;	END WHILE </a:t>
            </a:r>
            <a:r>
              <a:rPr lang="en-US" dirty="0" err="1"/>
              <a:t>loopyloop;END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1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(Continued): Data population cluttered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97627"/>
            <a:ext cx="10018713" cy="4960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First record:</a:t>
            </a:r>
          </a:p>
          <a:p>
            <a:pPr marL="0" indent="0">
              <a:buNone/>
            </a:pPr>
            <a:r>
              <a:rPr lang="en-US" dirty="0"/>
              <a:t>'0', '0', '1', '2', '4', '8', '16', '32', '64', '128', '26', '100', '200', 'XXXASDERF', 'YYYASDERF', </a:t>
            </a:r>
            <a:r>
              <a:rPr lang="en-US" dirty="0" smtClean="0"/>
              <a:t>'0588528663X01…’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20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(Continued): Uncluttered FK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97627"/>
            <a:ext cx="10018713" cy="4960374"/>
          </a:xfrm>
        </p:spPr>
        <p:txBody>
          <a:bodyPr>
            <a:normAutofit/>
          </a:bodyPr>
          <a:lstStyle/>
          <a:p>
            <a:r>
              <a:rPr lang="en-US" dirty="0" smtClean="0"/>
              <a:t>Add FK to unique1 column on uncluttered table (FK must reference an index)</a:t>
            </a:r>
          </a:p>
          <a:p>
            <a:r>
              <a:rPr lang="en-US" dirty="0" smtClean="0"/>
              <a:t>Populate </a:t>
            </a:r>
            <a:r>
              <a:rPr lang="en-US" dirty="0"/>
              <a:t>secondary </a:t>
            </a:r>
            <a:r>
              <a:rPr lang="en-US" dirty="0" smtClean="0"/>
              <a:t>(auxiliary) table</a:t>
            </a:r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DEFINER=`DBTest3_so`@`%` PROCEDURE `</a:t>
            </a:r>
            <a:r>
              <a:rPr lang="en-US" dirty="0" err="1"/>
              <a:t>populate_vars</a:t>
            </a:r>
            <a:r>
              <a:rPr lang="en-US" dirty="0" smtClean="0"/>
              <a:t>`()</a:t>
            </a:r>
          </a:p>
          <a:p>
            <a:pPr marL="0" indent="0">
              <a:buNone/>
            </a:pPr>
            <a:r>
              <a:rPr lang="en-US" dirty="0" smtClean="0"/>
              <a:t>BEGIN</a:t>
            </a:r>
            <a:r>
              <a:rPr lang="en-US" dirty="0"/>
              <a:t>	DECLARE </a:t>
            </a:r>
            <a:r>
              <a:rPr lang="en-US" dirty="0" err="1"/>
              <a:t>var</a:t>
            </a:r>
            <a:r>
              <a:rPr lang="en-US" dirty="0"/>
              <a:t> INT;	SET </a:t>
            </a:r>
            <a:r>
              <a:rPr lang="en-US" dirty="0" err="1"/>
              <a:t>var</a:t>
            </a:r>
            <a:r>
              <a:rPr lang="en-US" dirty="0"/>
              <a:t> = 0;   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loopyloop</a:t>
            </a:r>
            <a:r>
              <a:rPr lang="en-US" dirty="0"/>
              <a:t>: WHILE (</a:t>
            </a:r>
            <a:r>
              <a:rPr lang="en-US" dirty="0" err="1"/>
              <a:t>var</a:t>
            </a:r>
            <a:r>
              <a:rPr lang="en-US" dirty="0"/>
              <a:t> &lt;= 999999) DO		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insert </a:t>
            </a:r>
            <a:r>
              <a:rPr lang="en-US" dirty="0"/>
              <a:t>into </a:t>
            </a:r>
            <a:r>
              <a:rPr lang="en-US" dirty="0" err="1"/>
              <a:t>varchars_table</a:t>
            </a:r>
            <a:r>
              <a:rPr lang="en-US" dirty="0"/>
              <a:t> (id_table2, </a:t>
            </a:r>
            <a:r>
              <a:rPr lang="en-US" dirty="0" err="1"/>
              <a:t>big_string</a:t>
            </a:r>
            <a:r>
              <a:rPr lang="en-US" dirty="0"/>
              <a:t>)  SELECT unique1,string4 from </a:t>
            </a:r>
            <a:r>
              <a:rPr lang="en-US" dirty="0" smtClean="0"/>
              <a:t>table1 </a:t>
            </a:r>
            <a:r>
              <a:rPr lang="en-US" dirty="0"/>
              <a:t>WHERE unique1=</a:t>
            </a:r>
            <a:r>
              <a:rPr lang="en-US" dirty="0" err="1"/>
              <a:t>var</a:t>
            </a:r>
            <a:r>
              <a:rPr lang="en-US" dirty="0"/>
              <a:t>;        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SET </a:t>
            </a:r>
            <a:r>
              <a:rPr lang="en-US" dirty="0" err="1"/>
              <a:t>var</a:t>
            </a:r>
            <a:r>
              <a:rPr lang="en-US" dirty="0"/>
              <a:t> = </a:t>
            </a:r>
            <a:r>
              <a:rPr lang="en-US" dirty="0" err="1"/>
              <a:t>var</a:t>
            </a:r>
            <a:r>
              <a:rPr lang="en-US" dirty="0"/>
              <a:t> + 1;	END WHILE </a:t>
            </a:r>
            <a:r>
              <a:rPr lang="en-US" dirty="0" err="1" smtClean="0"/>
              <a:t>loopyloop;END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46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Results: Cluttered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SELECT * FROM table1; times out </a:t>
            </a:r>
          </a:p>
          <a:p>
            <a:r>
              <a:rPr lang="en-US" dirty="0" smtClean="0"/>
              <a:t>SELECT * </a:t>
            </a:r>
            <a:r>
              <a:rPr lang="en-US" dirty="0"/>
              <a:t>from </a:t>
            </a:r>
            <a:r>
              <a:rPr lang="en-US" dirty="0" smtClean="0"/>
              <a:t>table1 </a:t>
            </a:r>
            <a:r>
              <a:rPr lang="en-US" dirty="0"/>
              <a:t>WHERE unique1 = </a:t>
            </a:r>
            <a:r>
              <a:rPr lang="en-US" dirty="0" smtClean="0"/>
              <a:t>999999 returns a populated record, indicating the populate was successful</a:t>
            </a:r>
          </a:p>
          <a:p>
            <a:r>
              <a:rPr lang="en-US" dirty="0" smtClean="0"/>
              <a:t>SELECT </a:t>
            </a:r>
            <a:r>
              <a:rPr lang="en-US" dirty="0"/>
              <a:t>COUNT(*) FROM </a:t>
            </a:r>
            <a:r>
              <a:rPr lang="en-US" dirty="0" smtClean="0"/>
              <a:t>DBTest3.table1</a:t>
            </a:r>
            <a:r>
              <a:rPr lang="en-US" dirty="0"/>
              <a:t>	1 row(s) returned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43.391 </a:t>
            </a:r>
            <a:r>
              <a:rPr lang="en-US" dirty="0"/>
              <a:t>sec / 0.000 </a:t>
            </a:r>
            <a:r>
              <a:rPr lang="en-US" dirty="0" smtClean="0"/>
              <a:t>sec : 1000000</a:t>
            </a:r>
          </a:p>
          <a:p>
            <a:r>
              <a:rPr lang="en-US" dirty="0" smtClean="0"/>
              <a:t>Count shows all records, and takes a large amount of time to even formulate this result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13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Results: Uncluttered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14:54:55	SELECT count(*) FROM  table2	</a:t>
            </a:r>
            <a:br>
              <a:rPr lang="en-US" dirty="0"/>
            </a:br>
            <a:r>
              <a:rPr lang="en-US" dirty="0" smtClean="0"/>
              <a:t>1 </a:t>
            </a:r>
            <a:r>
              <a:rPr lang="en-US" dirty="0"/>
              <a:t>row(s) returned	 2.312 sec / 0.000 sec</a:t>
            </a:r>
          </a:p>
          <a:p>
            <a:r>
              <a:rPr lang="en-US" dirty="0" smtClean="0"/>
              <a:t>Nice and fast, even with 1,000,000 rows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8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Results: INFORMATION_SCHEMA uncluttered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SELECT * FROM  INFORMATION_SCHEMA.TABLES WHERE </a:t>
            </a:r>
            <a:r>
              <a:rPr lang="en-US" dirty="0" err="1"/>
              <a:t>table_name</a:t>
            </a:r>
            <a:r>
              <a:rPr lang="en-US" dirty="0"/>
              <a:t> = "</a:t>
            </a:r>
            <a:r>
              <a:rPr lang="en-US" dirty="0" smtClean="0"/>
              <a:t>table2“ displays useful table information</a:t>
            </a:r>
          </a:p>
          <a:p>
            <a:r>
              <a:rPr lang="en-US" dirty="0" err="1" smtClean="0"/>
              <a:t>Table_size</a:t>
            </a:r>
            <a:r>
              <a:rPr lang="en-US" dirty="0" smtClean="0"/>
              <a:t> = .95 GB</a:t>
            </a:r>
          </a:p>
          <a:p>
            <a:r>
              <a:rPr lang="en-US" dirty="0" err="1" smtClean="0"/>
              <a:t>Table_rows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'994915' Row count is pretty accurate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65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Results: INFORMATION_SCHEMA cluttered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SELECT * FROM  INFORMATION_SCHEMA.TABLES WHERE </a:t>
            </a:r>
            <a:r>
              <a:rPr lang="en-US" dirty="0" err="1"/>
              <a:t>table_name</a:t>
            </a:r>
            <a:r>
              <a:rPr lang="en-US" dirty="0"/>
              <a:t> = "</a:t>
            </a:r>
            <a:r>
              <a:rPr lang="en-US" dirty="0" smtClean="0"/>
              <a:t>table1“ displays useful table information</a:t>
            </a:r>
          </a:p>
          <a:p>
            <a:r>
              <a:rPr lang="en-US" dirty="0" err="1" smtClean="0"/>
              <a:t>Table_size</a:t>
            </a:r>
            <a:r>
              <a:rPr lang="en-US" dirty="0" smtClean="0"/>
              <a:t> = 1.17GB</a:t>
            </a:r>
          </a:p>
          <a:p>
            <a:r>
              <a:rPr lang="en-US" dirty="0" err="1" smtClean="0"/>
              <a:t>Table_rows</a:t>
            </a:r>
            <a:r>
              <a:rPr lang="en-US" dirty="0" smtClean="0"/>
              <a:t> </a:t>
            </a:r>
            <a:r>
              <a:rPr lang="en-US" dirty="0"/>
              <a:t>= '905380' (~</a:t>
            </a:r>
            <a:r>
              <a:rPr lang="en-US" dirty="0" smtClean="0"/>
              <a:t>10% different than actual)</a:t>
            </a:r>
          </a:p>
          <a:p>
            <a:r>
              <a:rPr lang="en-US" dirty="0" smtClean="0"/>
              <a:t>Row count is rough estimate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48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Results:</a:t>
            </a:r>
            <a:br>
              <a:rPr lang="en-US" dirty="0" smtClean="0"/>
            </a:br>
            <a:r>
              <a:rPr lang="en-US" dirty="0" smtClean="0"/>
              <a:t>SELECT *, SELECT COUNT(*)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898245"/>
              </p:ext>
            </p:extLst>
          </p:nvPr>
        </p:nvGraphicFramePr>
        <p:xfrm>
          <a:off x="1268361" y="2989006"/>
          <a:ext cx="10844981" cy="2204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3024"/>
                <a:gridCol w="2115711"/>
                <a:gridCol w="2836621"/>
                <a:gridCol w="3839625"/>
              </a:tblGrid>
              <a:tr h="7348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Command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table1 (duration,fetch)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table2 (duration,fetch)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varchars_table (duration,fetch)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7348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SELECT count(*)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13.422</a:t>
                      </a:r>
                      <a:r>
                        <a:rPr lang="en-US" sz="2000" u="none" strike="noStrike" dirty="0">
                          <a:effectLst/>
                        </a:rPr>
                        <a:t> sec / 0.000 sec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2.250 sec / 0.000 sec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13.422</a:t>
                      </a:r>
                      <a:r>
                        <a:rPr lang="en-US" sz="2000" u="none" strike="noStrike" dirty="0">
                          <a:effectLst/>
                        </a:rPr>
                        <a:t> sec / 0.000 sec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7348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SELECT 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timeout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0.031 sec / 31.703 sec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timeout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70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Results:</a:t>
            </a:r>
            <a:br>
              <a:rPr lang="en-US" dirty="0" smtClean="0"/>
            </a:br>
            <a:r>
              <a:rPr lang="en-US" dirty="0" smtClean="0"/>
              <a:t>SELECT string</a:t>
            </a:r>
            <a:r>
              <a:rPr lang="en-US" dirty="0"/>
              <a:t> </a:t>
            </a:r>
            <a:r>
              <a:rPr lang="en-US" dirty="0" smtClean="0"/>
              <a:t>| index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705466"/>
          </a:xfrm>
        </p:spPr>
        <p:txBody>
          <a:bodyPr/>
          <a:lstStyle/>
          <a:p>
            <a:r>
              <a:rPr lang="en-US" dirty="0" smtClean="0"/>
              <a:t>Results similar with single selects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208327"/>
              </p:ext>
            </p:extLst>
          </p:nvPr>
        </p:nvGraphicFramePr>
        <p:xfrm>
          <a:off x="688258" y="3234813"/>
          <a:ext cx="11060573" cy="24536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8430"/>
                <a:gridCol w="2080702"/>
                <a:gridCol w="2477678"/>
                <a:gridCol w="3353763"/>
              </a:tblGrid>
              <a:tr h="77200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Command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Cluttered table1 (duration,fetch)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Uncluttered table2 (duration,fetch)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varchars_table (duration,fetch)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</a:tr>
              <a:tr h="8408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SELECT stringu2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0.203 sec / 14.281 sec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0.031 sec / 6.235 sec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N/A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</a:tr>
              <a:tr h="8408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SELECT unique1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0.265 sec / 12.766 sec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0.016 sec / 4.562 sec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0.406 sec / 13.782 sec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170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Results:</a:t>
            </a:r>
            <a:br>
              <a:rPr lang="en-US" dirty="0" smtClean="0"/>
            </a:br>
            <a:r>
              <a:rPr lang="en-US" dirty="0" smtClean="0"/>
              <a:t>SELECT multiple attributes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793956"/>
          </a:xfrm>
        </p:spPr>
        <p:txBody>
          <a:bodyPr/>
          <a:lstStyle/>
          <a:p>
            <a:r>
              <a:rPr lang="en-US" dirty="0" smtClean="0"/>
              <a:t>Results similar with selecting multiple attributes (no large strings)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588552"/>
              </p:ext>
            </p:extLst>
          </p:nvPr>
        </p:nvGraphicFramePr>
        <p:xfrm>
          <a:off x="629265" y="3254476"/>
          <a:ext cx="11307096" cy="29821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34812"/>
                <a:gridCol w="1906000"/>
                <a:gridCol w="2435830"/>
                <a:gridCol w="3730454"/>
              </a:tblGrid>
              <a:tr h="7474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Command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Cluttered table1 (</a:t>
                      </a:r>
                      <a:r>
                        <a:rPr lang="en-US" sz="2000" u="none" strike="noStrike" dirty="0" err="1">
                          <a:effectLst/>
                        </a:rPr>
                        <a:t>duration,fetch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Uncluttered table2 (duration,fetch)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varchars_table (duration,fetch)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</a:tr>
              <a:tr h="14873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SELECT stringu2,onePercent,evenOnePercent,twenty,unique3,four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0.000 sec / 21.781 sec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0.031 sec / 17.297 sec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N/A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</a:tr>
              <a:tr h="7474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SELECT string4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0.062 sec / timeout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N/A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0.078 sec / timeout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7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6329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attributes need to be added to a database, sometimes the schema may become bloated with too many columns in the same table</a:t>
            </a:r>
          </a:p>
          <a:p>
            <a:r>
              <a:rPr lang="en-US" dirty="0" smtClean="0"/>
              <a:t>Adding attributes instead of offloading data to auxiliary tables with foreign key dependencies is a low learning curve operation typically pursued by novice developers</a:t>
            </a:r>
          </a:p>
          <a:p>
            <a:r>
              <a:rPr lang="en-US" dirty="0" smtClean="0"/>
              <a:t>Developers occasionally choose to continually add attributes to the same table, resulting in very large records</a:t>
            </a:r>
          </a:p>
          <a:p>
            <a:r>
              <a:rPr lang="en-US" dirty="0" smtClean="0"/>
              <a:t>This benchmark is a study of adding large strings (5000B) to each record, and measuring query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82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25361"/>
            <a:ext cx="10018713" cy="1752599"/>
          </a:xfrm>
        </p:spPr>
        <p:txBody>
          <a:bodyPr/>
          <a:lstStyle/>
          <a:p>
            <a:r>
              <a:rPr lang="en-US" dirty="0" smtClean="0"/>
              <a:t>Query Results:</a:t>
            </a:r>
            <a:br>
              <a:rPr lang="en-US" dirty="0" smtClean="0"/>
            </a:br>
            <a:r>
              <a:rPr lang="en-US" dirty="0" smtClean="0"/>
              <a:t>SELECT range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84308" y="1580534"/>
            <a:ext cx="10018713" cy="7939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Results similar with selecting ranges on index, attributes, big strings in cluttered table compared to auxiliary table..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277299"/>
              </p:ext>
            </p:extLst>
          </p:nvPr>
        </p:nvGraphicFramePr>
        <p:xfrm>
          <a:off x="261526" y="2374490"/>
          <a:ext cx="11802653" cy="41694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9666"/>
                <a:gridCol w="2220301"/>
                <a:gridCol w="2643911"/>
                <a:gridCol w="3578775"/>
              </a:tblGrid>
              <a:tr h="645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SELECT unique1,string4 FROM table1 WHERE unique1 BETWEEN 0 and 10000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0.031 sec / 4.922 sec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N/A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0.000 sec / 3.985 sec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</a:tr>
              <a:tr h="645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SELECT unique1,string4 FROM table1 WHERE unique1 BETWEEN 0 and 100000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0.078 sec / 63.766 sec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N/A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0.047 sec / 48.547 sec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</a:tr>
              <a:tr h="645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SELECT unique1 FROM table1 WHERE unique1 BETWEEN 0 and 100000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0.015 sec / 0.375 sec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N/A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0.015 sec / 0.453 sec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</a:tr>
              <a:tr h="645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SELECT unique1,string4 FROM table1 WHERE unique1 &gt; 950000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0.094 sec / 26.187 sec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N/A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0.109 sec / 25.000 sec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</a:tr>
              <a:tr h="645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SELECT unique1,string4 FROM table1 WHERE unique1 &lt; 50000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0.093 sec / 23.797 sec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N/A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0.000 sec / 28.594 sec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</a:tr>
              <a:tr h="7586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SELECT unique1,string4 FROM table1 WHERE unique1 BETWEEN 650000 and 700000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0.015 sec / 25.157 sec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N/A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0.125 sec / 26.344 sec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37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25361"/>
            <a:ext cx="10018713" cy="1752599"/>
          </a:xfrm>
        </p:spPr>
        <p:txBody>
          <a:bodyPr/>
          <a:lstStyle/>
          <a:p>
            <a:r>
              <a:rPr lang="en-US" dirty="0" smtClean="0"/>
              <a:t>Query Results:</a:t>
            </a:r>
            <a:br>
              <a:rPr lang="en-US" dirty="0" smtClean="0"/>
            </a:br>
            <a:r>
              <a:rPr lang="en-US" dirty="0" smtClean="0"/>
              <a:t>SELECT using auxiliary 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84308" y="1580534"/>
            <a:ext cx="10619202" cy="793956"/>
          </a:xfrm>
        </p:spPr>
        <p:txBody>
          <a:bodyPr>
            <a:normAutofit/>
          </a:bodyPr>
          <a:lstStyle/>
          <a:p>
            <a:r>
              <a:rPr lang="en-US" dirty="0" smtClean="0"/>
              <a:t>Join of uncluttered and auxiliary table similar to select range on cluttered table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780032"/>
              </p:ext>
            </p:extLst>
          </p:nvPr>
        </p:nvGraphicFramePr>
        <p:xfrm>
          <a:off x="108155" y="2374490"/>
          <a:ext cx="11995355" cy="43754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80829"/>
                <a:gridCol w="1781285"/>
                <a:gridCol w="2155997"/>
                <a:gridCol w="1777244"/>
              </a:tblGrid>
              <a:tr h="610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Command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7" marR="5567" marT="5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Cluttered table1 (duration,fetch)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7" marR="5567" marT="5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Uncluttered table2 (duration,fetch)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7" marR="5567" marT="5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varchars_table (duration,fetch)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7" marR="5567" marT="5567" marB="0" anchor="b"/>
                </a:tc>
              </a:tr>
              <a:tr h="666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SELECT table2.unique1,varchars_table.big_string FROM table2,varchars_table WHERE table2.unique1 = varchars_table.id_table2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7" marR="5567" marT="5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N/A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7" marR="5567" marT="5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0.047 sec / timeout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7" marR="5567" marT="5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N/A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7" marR="5567" marT="5567" marB="0" anchor="b"/>
                </a:tc>
              </a:tr>
              <a:tr h="666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SELECT table2.unique1,varchars_table.big_string FROM table2,varchars_table WHERE table2.unique1 = varchars_table.id_table2 AND unique1 BETWEEN 0 and 100000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7" marR="5567" marT="5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N/A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7" marR="5567" marT="5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0.125 sec / 53.532 sec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7" marR="5567" marT="5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N/A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7" marR="5567" marT="5567" marB="0" anchor="b"/>
                </a:tc>
              </a:tr>
              <a:tr h="666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SELECT table2.unique1,varchars_table.big_string FROM table2,varchars_table WHERE table2.unique1 = varchars_table.id_table2 AND unique1 &gt; 950000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7" marR="5567" marT="5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N/A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7" marR="5567" marT="5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0.172 sec / 29.125 sec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7" marR="5567" marT="5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N/A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7" marR="5567" marT="5567" marB="0" anchor="b"/>
                </a:tc>
              </a:tr>
              <a:tr h="666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SELECT table2.unique1,varchars_table.big_string FROM table2,varchars_table WHERE table2.unique1 = varchars_table.id_table2 AND unique1 &lt; 50000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7" marR="5567" marT="5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N/A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7" marR="5567" marT="5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0.000 sec / 25.719 sec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7" marR="5567" marT="5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N/A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7" marR="5567" marT="5567" marB="0" anchor="b"/>
                </a:tc>
              </a:tr>
              <a:tr h="887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SELECT table2.unique1,varchars_table.big_string FROM table2,varchars_table WHERE table2.unique1 = varchars_table.id_table2 AND unique1 BETWEEN 650000 and 700000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7" marR="5567" marT="5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N/A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7" marR="5567" marT="5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0.281 sec / 26.859 sec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7" marR="5567" marT="5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N/A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7" marR="5567" marT="556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907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Query Results:</a:t>
            </a:r>
            <a:br>
              <a:rPr lang="en-US" dirty="0" smtClean="0"/>
            </a:br>
            <a:r>
              <a:rPr lang="en-US" dirty="0" smtClean="0"/>
              <a:t>Database buffer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significant performance change with altering buffer pool size, prefetching, or replacement policy</a:t>
            </a:r>
          </a:p>
          <a:p>
            <a:r>
              <a:rPr lang="en-US" dirty="0" smtClean="0"/>
              <a:t>This indicates disk read bandwidth is the strongest correlated factor with a cluttered schema, and large varchars should be offloaded to secondary tables whenever possible</a:t>
            </a:r>
          </a:p>
          <a:p>
            <a:r>
              <a:rPr lang="en-US" dirty="0" smtClean="0"/>
              <a:t>Access denied to </a:t>
            </a:r>
            <a:r>
              <a:rPr lang="en-US" dirty="0"/>
              <a:t>SHOW ENGINE INNODB </a:t>
            </a:r>
            <a:r>
              <a:rPr lang="en-US" dirty="0" smtClean="0"/>
              <a:t>STATUS, indicating process access is restricted in this cloud atmosphere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4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Large record size significantly constrains imports and dumps, causing MySQL Workbench to crash.</a:t>
            </a:r>
          </a:p>
          <a:p>
            <a:r>
              <a:rPr lang="en-US" dirty="0" smtClean="0"/>
              <a:t>Database doesn’t actually care about size in VARCHAR(size), as long as it doesn’t exceed </a:t>
            </a:r>
            <a:r>
              <a:rPr lang="en-US" dirty="0"/>
              <a:t>the </a:t>
            </a:r>
            <a:r>
              <a:rPr lang="en-US" dirty="0" smtClean="0"/>
              <a:t>65,535 byte row limit</a:t>
            </a:r>
          </a:p>
          <a:p>
            <a:r>
              <a:rPr lang="en-US" dirty="0" smtClean="0"/>
              <a:t>Changing VARCHAR to TEXT actually made certain operations (select count(*)) worse, but that benchmark is another study</a:t>
            </a:r>
          </a:p>
          <a:p>
            <a:r>
              <a:rPr lang="en-US" dirty="0" smtClean="0"/>
              <a:t>VARCHAR(5000) was not feasible, but would have likely scaled linearly (5x slower) in this benchmark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925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Results:</a:t>
            </a:r>
            <a:br>
              <a:rPr lang="en-US" dirty="0" smtClean="0"/>
            </a:br>
            <a:r>
              <a:rPr lang="en-US" dirty="0" smtClean="0"/>
              <a:t>Big O and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the duration of the table with just the long varchars was similar to the cluttered table, indicating that the string length dominates query performance</a:t>
            </a:r>
          </a:p>
          <a:p>
            <a:r>
              <a:rPr lang="en-US" dirty="0" smtClean="0"/>
              <a:t>Tuple length is strongly correlated with query performance, and even small strings should likely be offloaded to an axillary table when record counts are in the millions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38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Results:</a:t>
            </a:r>
            <a:r>
              <a:rPr lang="en-US" dirty="0"/>
              <a:t> </a:t>
            </a:r>
            <a:r>
              <a:rPr lang="en-US" dirty="0" smtClean="0"/>
              <a:t>The big performance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auxiliary table resulted in faster SELECT *, SELECT COUNT (*), SELECT &lt;non-big-string attribute&gt; by a non-trivial amount</a:t>
            </a:r>
          </a:p>
          <a:p>
            <a:r>
              <a:rPr lang="en-US" dirty="0" smtClean="0"/>
              <a:t>No timeouts in this case (300 second limit), resulting in full usability</a:t>
            </a:r>
          </a:p>
          <a:p>
            <a:r>
              <a:rPr lang="en-US" dirty="0" smtClean="0"/>
              <a:t>The biggest finding: Using an auxiliary table did not significantly hinder performance when joining the big string from the auxiliary table with the uncluttered table vs a SELECT * from the cluttered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31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Finding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an auxiliary table when a variable or fixed length string is a non-trivial size of the record tuple</a:t>
            </a:r>
          </a:p>
          <a:p>
            <a:r>
              <a:rPr lang="en-US" dirty="0" smtClean="0"/>
              <a:t>Neglecting to do so compounds the difficulty of fixing it later, because copy/migration operations will be significantly slower and likely frequently time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1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(Continued): Uncluttered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6324" y="1890250"/>
            <a:ext cx="10018713" cy="62680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74" y="1890250"/>
            <a:ext cx="4394361" cy="499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6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(Continued): Cluttered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6324" y="1890250"/>
            <a:ext cx="10018713" cy="62680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839" y="1920927"/>
            <a:ext cx="4309773" cy="493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3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(Continued): </a:t>
            </a:r>
            <a:r>
              <a:rPr lang="en-US" dirty="0"/>
              <a:t>C</a:t>
            </a:r>
            <a:r>
              <a:rPr lang="en-US" dirty="0" smtClean="0"/>
              <a:t>luttered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table with an identical schema</a:t>
            </a:r>
          </a:p>
          <a:p>
            <a:r>
              <a:rPr lang="en-US" dirty="0" smtClean="0"/>
              <a:t>CREATE </a:t>
            </a:r>
            <a:r>
              <a:rPr lang="en-US" dirty="0"/>
              <a:t>table table1 LIKE table2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515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(Continued): Data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plan of CSV import is too slow and incredibly impractical for this application</a:t>
            </a:r>
          </a:p>
          <a:p>
            <a:r>
              <a:rPr lang="en-US" dirty="0" smtClean="0"/>
              <a:t>Instead, a procedure was made to insert data into the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7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(Continued): Data population </a:t>
            </a:r>
            <a:r>
              <a:rPr lang="en-US" dirty="0"/>
              <a:t>uncluttered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97627"/>
            <a:ext cx="10018713" cy="4960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# insert record with ascending integer for uncluttered DB</a:t>
            </a:r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DEFINER=`DBTest3_so`@`%` PROCEDURE `populate</a:t>
            </a:r>
            <a:r>
              <a:rPr lang="en-US" dirty="0" smtClean="0"/>
              <a:t>`()</a:t>
            </a:r>
            <a:br>
              <a:rPr lang="en-US" dirty="0" smtClean="0"/>
            </a:br>
            <a:r>
              <a:rPr lang="en-US" dirty="0" smtClean="0"/>
              <a:t>BEGIN</a:t>
            </a:r>
            <a:r>
              <a:rPr lang="en-US" dirty="0"/>
              <a:t>	DECLARE </a:t>
            </a:r>
            <a:r>
              <a:rPr lang="en-US" dirty="0" err="1"/>
              <a:t>var</a:t>
            </a:r>
            <a:r>
              <a:rPr lang="en-US" dirty="0"/>
              <a:t> INT;	SET </a:t>
            </a:r>
            <a:r>
              <a:rPr lang="en-US" dirty="0" err="1"/>
              <a:t>var</a:t>
            </a:r>
            <a:r>
              <a:rPr lang="en-US" dirty="0"/>
              <a:t> = 0;   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loopyloop</a:t>
            </a:r>
            <a:r>
              <a:rPr lang="en-US" dirty="0"/>
              <a:t>: WHILE (</a:t>
            </a:r>
            <a:r>
              <a:rPr lang="en-US" dirty="0" err="1"/>
              <a:t>var</a:t>
            </a:r>
            <a:r>
              <a:rPr lang="en-US" dirty="0"/>
              <a:t> &lt;= 999999) </a:t>
            </a:r>
            <a:r>
              <a:rPr lang="en-US" dirty="0" smtClean="0"/>
              <a:t>DO</a:t>
            </a:r>
          </a:p>
          <a:p>
            <a:pPr marL="457200" lvl="1" indent="0">
              <a:buNone/>
            </a:pPr>
            <a:r>
              <a:rPr lang="en-US" dirty="0" smtClean="0"/>
              <a:t>insert into table3 (unique1, unique2, two, four, ten, twenty, </a:t>
            </a:r>
            <a:r>
              <a:rPr lang="en-US" dirty="0" err="1" smtClean="0"/>
              <a:t>onePercent</a:t>
            </a:r>
            <a:r>
              <a:rPr lang="en-US" dirty="0" smtClean="0"/>
              <a:t>, </a:t>
            </a:r>
            <a:r>
              <a:rPr lang="en-US" dirty="0" err="1" smtClean="0"/>
              <a:t>tenPercent</a:t>
            </a:r>
            <a:r>
              <a:rPr lang="en-US" dirty="0" smtClean="0"/>
              <a:t>, </a:t>
            </a:r>
            <a:r>
              <a:rPr lang="en-US" dirty="0" err="1" smtClean="0"/>
              <a:t>twentyPercent</a:t>
            </a:r>
            <a:r>
              <a:rPr lang="en-US" dirty="0" smtClean="0"/>
              <a:t>, </a:t>
            </a:r>
            <a:r>
              <a:rPr lang="en-US" dirty="0" err="1" smtClean="0"/>
              <a:t>fiftyPercent</a:t>
            </a:r>
            <a:r>
              <a:rPr lang="en-US" dirty="0" smtClean="0"/>
              <a:t>, unique3, </a:t>
            </a:r>
            <a:r>
              <a:rPr lang="en-US" dirty="0" err="1" smtClean="0"/>
              <a:t>evenOnePercent</a:t>
            </a:r>
            <a:r>
              <a:rPr lang="en-US" dirty="0" smtClean="0"/>
              <a:t>, </a:t>
            </a:r>
            <a:r>
              <a:rPr lang="en-US" dirty="0" err="1" smtClean="0"/>
              <a:t>oddOnePercent</a:t>
            </a:r>
            <a:r>
              <a:rPr lang="en-US" dirty="0" smtClean="0"/>
              <a:t>, stringu1, stringu2, string4) values (</a:t>
            </a:r>
            <a:r>
              <a:rPr lang="en-US" dirty="0" err="1" smtClean="0"/>
              <a:t>var</a:t>
            </a:r>
            <a:r>
              <a:rPr lang="en-US" dirty="0" smtClean="0"/>
              <a:t>, </a:t>
            </a:r>
            <a:r>
              <a:rPr lang="en-US" dirty="0" err="1" smtClean="0"/>
              <a:t>var</a:t>
            </a:r>
            <a:r>
              <a:rPr lang="en-US" dirty="0" smtClean="0"/>
              <a:t>, 1, 2, 4, 8, 16, 32, 64, 128, FLOOR(RAND()*1000), 100, 200, "XXXASDERF", "YYYASDERF", </a:t>
            </a:r>
            <a:r>
              <a:rPr lang="en-US" dirty="0" err="1" smtClean="0"/>
              <a:t>var</a:t>
            </a:r>
            <a:r>
              <a:rPr lang="en-US" dirty="0" smtClean="0"/>
              <a:t>);        </a:t>
            </a:r>
          </a:p>
          <a:p>
            <a:pPr marL="0" indent="0">
              <a:buNone/>
            </a:pPr>
            <a:r>
              <a:rPr lang="en-US" dirty="0" smtClean="0"/>
              <a:t>SET </a:t>
            </a:r>
            <a:r>
              <a:rPr lang="en-US" dirty="0" err="1"/>
              <a:t>var</a:t>
            </a:r>
            <a:r>
              <a:rPr lang="en-US" dirty="0"/>
              <a:t> = </a:t>
            </a:r>
            <a:r>
              <a:rPr lang="en-US" dirty="0" err="1"/>
              <a:t>var</a:t>
            </a:r>
            <a:r>
              <a:rPr lang="en-US" dirty="0"/>
              <a:t> + 1;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END </a:t>
            </a:r>
            <a:r>
              <a:rPr lang="en-US" dirty="0"/>
              <a:t>WHILE </a:t>
            </a:r>
            <a:r>
              <a:rPr lang="en-US" dirty="0" err="1"/>
              <a:t>loopyloop</a:t>
            </a:r>
            <a:r>
              <a:rPr lang="en-US" dirty="0" smtClean="0"/>
              <a:t>;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3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(Continued): Data population </a:t>
            </a:r>
            <a:r>
              <a:rPr lang="en-US" dirty="0"/>
              <a:t>uncluttered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97627"/>
            <a:ext cx="10018713" cy="4960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First record:</a:t>
            </a:r>
          </a:p>
          <a:p>
            <a:pPr marL="0" indent="0">
              <a:buNone/>
            </a:pPr>
            <a:r>
              <a:rPr lang="en-US" dirty="0"/>
              <a:t>'0', '0', '1', '2', '4', '8', '16', '32', '64', '128', '90', '100', '200', 'YYYASDERF', '0'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3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even 600 records, the SELECT * query time was ~10 seconds</a:t>
            </a:r>
          </a:p>
          <a:p>
            <a:r>
              <a:rPr lang="en-US" dirty="0" smtClean="0"/>
              <a:t>The benchmark needs to be altered from VARCHAR(5000) to something smaller.. VARCHAR(1000) is used instead.</a:t>
            </a:r>
          </a:p>
          <a:p>
            <a:r>
              <a:rPr lang="en-US" dirty="0" smtClean="0"/>
              <a:t>Performance is more sensitive to tuple size than initially postulated in part 2 of this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41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1843</TotalTime>
  <Words>1225</Words>
  <Application>Microsoft Office PowerPoint</Application>
  <PresentationFormat>Widescreen</PresentationFormat>
  <Paragraphs>180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Corbel</vt:lpstr>
      <vt:lpstr>Parallax</vt:lpstr>
      <vt:lpstr>Performance effects of oversized tuples</vt:lpstr>
      <vt:lpstr>Background</vt:lpstr>
      <vt:lpstr>Background (Continued): Uncluttered Schema</vt:lpstr>
      <vt:lpstr>Background (Continued): Cluttered Schema</vt:lpstr>
      <vt:lpstr>Background (Continued): Cluttered Schema</vt:lpstr>
      <vt:lpstr>Background (Continued): Data population</vt:lpstr>
      <vt:lpstr>Background (Continued): Data population uncluttered </vt:lpstr>
      <vt:lpstr>Background (Continued): Data population uncluttered </vt:lpstr>
      <vt:lpstr>Altering Scope</vt:lpstr>
      <vt:lpstr>Background (Continued): Data population cluttered</vt:lpstr>
      <vt:lpstr>Background (Continued): Data population cluttered </vt:lpstr>
      <vt:lpstr>Background (Continued): Uncluttered FK</vt:lpstr>
      <vt:lpstr>Initial Results: Cluttered</vt:lpstr>
      <vt:lpstr>Initial Results: Uncluttered</vt:lpstr>
      <vt:lpstr>Initial Results: INFORMATION_SCHEMA uncluttered table</vt:lpstr>
      <vt:lpstr>Initial Results: INFORMATION_SCHEMA cluttered table</vt:lpstr>
      <vt:lpstr>Query Results: SELECT *, SELECT COUNT(*)</vt:lpstr>
      <vt:lpstr>Query Results: SELECT string | index</vt:lpstr>
      <vt:lpstr>Query Results: SELECT multiple attributes</vt:lpstr>
      <vt:lpstr>Query Results: SELECT range</vt:lpstr>
      <vt:lpstr>Query Results: SELECT using auxiliary table</vt:lpstr>
      <vt:lpstr> Query Results: Database buffer parameters</vt:lpstr>
      <vt:lpstr>Issues</vt:lpstr>
      <vt:lpstr>Query Results: Big O and Summary</vt:lpstr>
      <vt:lpstr>Query Results: The big performance difference</vt:lpstr>
      <vt:lpstr>Final Finding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effects of oversized tuples</dc:title>
  <dc:creator>Foland, Daniel A</dc:creator>
  <cp:lastModifiedBy>Foland, Daniel A</cp:lastModifiedBy>
  <cp:revision>32</cp:revision>
  <dcterms:created xsi:type="dcterms:W3CDTF">2019-06-13T22:30:31Z</dcterms:created>
  <dcterms:modified xsi:type="dcterms:W3CDTF">2019-06-15T05:13:36Z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fe7a3fd0-850a-4802-a170-91690635bc1a</vt:lpwstr>
  </property>
</Properties>
</file>